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31"/>
  </p:sldMasterIdLst>
  <p:notesMasterIdLst>
    <p:notesMasterId r:id="rId73"/>
  </p:notesMasterIdLst>
  <p:handoutMasterIdLst>
    <p:handoutMasterId r:id="rId74"/>
  </p:handoutMasterIdLst>
  <p:sldIdLst>
    <p:sldId id="283" r:id="rId32"/>
    <p:sldId id="422" r:id="rId33"/>
    <p:sldId id="431" r:id="rId34"/>
    <p:sldId id="263" r:id="rId35"/>
    <p:sldId id="279" r:id="rId36"/>
    <p:sldId id="419" r:id="rId37"/>
    <p:sldId id="410" r:id="rId38"/>
    <p:sldId id="418" r:id="rId39"/>
    <p:sldId id="440" r:id="rId40"/>
    <p:sldId id="439" r:id="rId41"/>
    <p:sldId id="441" r:id="rId42"/>
    <p:sldId id="432" r:id="rId43"/>
    <p:sldId id="291" r:id="rId44"/>
    <p:sldId id="421" r:id="rId45"/>
    <p:sldId id="293" r:id="rId46"/>
    <p:sldId id="294" r:id="rId47"/>
    <p:sldId id="296" r:id="rId48"/>
    <p:sldId id="435" r:id="rId49"/>
    <p:sldId id="430" r:id="rId50"/>
    <p:sldId id="436" r:id="rId51"/>
    <p:sldId id="437" r:id="rId52"/>
    <p:sldId id="438" r:id="rId53"/>
    <p:sldId id="298" r:id="rId54"/>
    <p:sldId id="299" r:id="rId55"/>
    <p:sldId id="300" r:id="rId56"/>
    <p:sldId id="301" r:id="rId57"/>
    <p:sldId id="302" r:id="rId58"/>
    <p:sldId id="303" r:id="rId59"/>
    <p:sldId id="304" r:id="rId60"/>
    <p:sldId id="411" r:id="rId61"/>
    <p:sldId id="412" r:id="rId62"/>
    <p:sldId id="447" r:id="rId63"/>
    <p:sldId id="413" r:id="rId64"/>
    <p:sldId id="446" r:id="rId65"/>
    <p:sldId id="442" r:id="rId66"/>
    <p:sldId id="443" r:id="rId67"/>
    <p:sldId id="444" r:id="rId68"/>
    <p:sldId id="445" r:id="rId69"/>
    <p:sldId id="448" r:id="rId70"/>
    <p:sldId id="427" r:id="rId71"/>
    <p:sldId id="426" r:id="rId7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73C69594-0ADE-4BE2-8ADD-1BD08A5CD6F4}">
          <p14:sldIdLst>
            <p14:sldId id="283"/>
            <p14:sldId id="422"/>
            <p14:sldId id="431"/>
            <p14:sldId id="263"/>
          </p14:sldIdLst>
        </p14:section>
        <p14:section name="Design for Cloud and Hybrid Identity" id="{25EA50BF-572A-4440-9427-009C3A125A78}">
          <p14:sldIdLst>
            <p14:sldId id="279"/>
            <p14:sldId id="419"/>
            <p14:sldId id="410"/>
            <p14:sldId id="418"/>
            <p14:sldId id="440"/>
            <p14:sldId id="439"/>
            <p14:sldId id="441"/>
            <p14:sldId id="432"/>
            <p14:sldId id="291"/>
            <p14:sldId id="421"/>
            <p14:sldId id="293"/>
            <p14:sldId id="294"/>
            <p14:sldId id="296"/>
            <p14:sldId id="435"/>
            <p14:sldId id="430"/>
            <p14:sldId id="436"/>
            <p14:sldId id="437"/>
            <p14:sldId id="438"/>
            <p14:sldId id="298"/>
            <p14:sldId id="299"/>
            <p14:sldId id="300"/>
            <p14:sldId id="301"/>
            <p14:sldId id="302"/>
            <p14:sldId id="303"/>
            <p14:sldId id="304"/>
            <p14:sldId id="411"/>
            <p14:sldId id="412"/>
            <p14:sldId id="447"/>
            <p14:sldId id="413"/>
            <p14:sldId id="446"/>
            <p14:sldId id="442"/>
            <p14:sldId id="443"/>
            <p14:sldId id="444"/>
            <p14:sldId id="445"/>
            <p14:sldId id="448"/>
            <p14:sldId id="427"/>
            <p14:sldId id="42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737373"/>
    <a:srgbClr val="00BCF2"/>
    <a:srgbClr val="DC3C00"/>
    <a:srgbClr val="002050"/>
    <a:srgbClr val="EEEEEE"/>
    <a:srgbClr val="333333"/>
    <a:srgbClr val="0078D7"/>
    <a:srgbClr val="3C3C3C"/>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1" autoAdjust="0"/>
    <p:restoredTop sz="80858" autoAdjust="0"/>
  </p:normalViewPr>
  <p:slideViewPr>
    <p:cSldViewPr>
      <p:cViewPr>
        <p:scale>
          <a:sx n="80" d="100"/>
          <a:sy n="80" d="100"/>
        </p:scale>
        <p:origin x="1272" y="540"/>
      </p:cViewPr>
      <p:guideLst>
        <p:guide orient="horz" pos="2203"/>
        <p:guide pos="3917"/>
      </p:guideLst>
    </p:cSldViewPr>
  </p:slideViewPr>
  <p:outlineViewPr>
    <p:cViewPr>
      <p:scale>
        <a:sx n="33" d="100"/>
        <a:sy n="33" d="100"/>
      </p:scale>
      <p:origin x="0" y="-2206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0.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0.xml"/><Relationship Id="rId72"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8/11/2016 1:13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8/11/2016 1:13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66294"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66294"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D2FDF35-156F-4A92-A436-F714992B2E23}"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0776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96536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8845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8/11/2016 1:13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51493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2012</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32933"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32933"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334CA4-0776-4EDD-A4B7-C3035D83D489}"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3480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B71B57-8311-41D2-A2FE-9B491958F17B}"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1318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2012</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32933"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32933"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D7D7CF-1DAD-47F1-BB48-5088D3BD3085}"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5384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87564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8/11/2016 1:13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53764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0264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 1:13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5282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1800"/>
            <a:ext cx="5486400" cy="4114800"/>
          </a:xfrm>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2012</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577F15-4695-43CD-83B0-974BBDDCBE58}" type="datetime1">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3342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8/11/2016 1:13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0545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72339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05196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t>8/11/2016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771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99" rtl="0" eaLnBrk="1" fontAlgn="base" latinLnBrk="0" hangingPunct="1">
              <a:lnSpc>
                <a:spcPct val="90000"/>
              </a:lnSpc>
              <a:spcBef>
                <a:spcPct val="0"/>
              </a:spcBef>
              <a:spcAft>
                <a:spcPts val="1200"/>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17F966-951A-41B3-9519-312C88623955}"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8867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System Center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25820CF-F27D-4205-A8B8-CA0C6FA0964C}" type="datetime1">
              <a:rPr lang="en-US" smtClean="0">
                <a:solidFill>
                  <a:prstClr val="black"/>
                </a:solidFill>
              </a:rPr>
              <a:pPr/>
              <a:t>8/11/2016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3547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4038" y="795338"/>
            <a:ext cx="3902075" cy="2195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856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6267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4447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SMSG Readiness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77B2B4-D237-4BCC-95D9-1D4EDEE25D6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4756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SMSG Readiness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77B2B4-D237-4BCC-95D9-1D4EDEE25D6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3140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14.xml"/><Relationship Id="rId7" Type="http://schemas.openxmlformats.org/officeDocument/2006/relationships/image" Target="../media/image1.png"/><Relationship Id="rId2" Type="http://schemas.openxmlformats.org/officeDocument/2006/relationships/customXml" Target="../../customXml/item4.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customXml" Target="../../customXml/item9.xml"/><Relationship Id="rId4" Type="http://schemas.openxmlformats.org/officeDocument/2006/relationships/customXml" Target="../../customXml/item2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19.xml"/><Relationship Id="rId2" Type="http://schemas.openxmlformats.org/officeDocument/2006/relationships/customXml" Target="../../customXml/item12.xml"/><Relationship Id="rId1" Type="http://schemas.openxmlformats.org/officeDocument/2006/relationships/customXml" Target="../../customXml/item24.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ustomXml" Target="../../customXml/item30.xml"/><Relationship Id="rId7" Type="http://schemas.openxmlformats.org/officeDocument/2006/relationships/image" Target="../media/image1.png"/><Relationship Id="rId2" Type="http://schemas.openxmlformats.org/officeDocument/2006/relationships/customXml" Target="../../customXml/item22.xml"/><Relationship Id="rId1" Type="http://schemas.openxmlformats.org/officeDocument/2006/relationships/customXml" Target="../../customXml/item21.xml"/><Relationship Id="rId6" Type="http://schemas.openxmlformats.org/officeDocument/2006/relationships/slideMaster" Target="../slideMasters/slideMaster1.xml"/><Relationship Id="rId5" Type="http://schemas.openxmlformats.org/officeDocument/2006/relationships/customXml" Target="../../customXml/item2.xml"/><Relationship Id="rId4" Type="http://schemas.openxmlformats.org/officeDocument/2006/relationships/customXml" Target="../../customXml/item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customXml/item15.xml"/><Relationship Id="rId2" Type="http://schemas.openxmlformats.org/officeDocument/2006/relationships/customXml" Target="../../customXml/item11.xml"/><Relationship Id="rId1" Type="http://schemas.openxmlformats.org/officeDocument/2006/relationships/customXml" Target="../../customXml/item1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23.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20.xml"/><Relationship Id="rId1" Type="http://schemas.openxmlformats.org/officeDocument/2006/relationships/customXml" Target="../../customXml/item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customXml" Target="../../customXml/item10.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8.xml"/><Relationship Id="rId7" Type="http://schemas.openxmlformats.org/officeDocument/2006/relationships/image" Target="../media/image2.png"/><Relationship Id="rId2" Type="http://schemas.openxmlformats.org/officeDocument/2006/relationships/customXml" Target="../../customXml/item8.xml"/><Relationship Id="rId1" Type="http://schemas.openxmlformats.org/officeDocument/2006/relationships/customXml" Target="../../customXml/item16.xml"/><Relationship Id="rId6" Type="http://schemas.openxmlformats.org/officeDocument/2006/relationships/slideMaster" Target="../slideMasters/slideMaster1.xml"/><Relationship Id="rId5" Type="http://schemas.openxmlformats.org/officeDocument/2006/relationships/customXml" Target="../../customXml/item27.xml"/><Relationship Id="rId4" Type="http://schemas.openxmlformats.org/officeDocument/2006/relationships/customXml" Target="../../customXml/item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3" name="TextBox 2"/>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59"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6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9939676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0"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3" name="Text Placeholder 4"/>
          <p:cNvSpPr>
            <a:spLocks noGrp="1" noChangeAspect="1"/>
          </p:cNvSpPr>
          <p:nvPr>
            <p:ph type="body" sz="quarter" idx="18"/>
          </p:nvPr>
        </p:nvSpPr>
        <p:spPr>
          <a:xfrm>
            <a:off x="2560320"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0"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12951663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6217920" y="0"/>
            <a:ext cx="6217920" cy="6995160"/>
          </a:xfrm>
        </p:spPr>
        <p:txBody>
          <a:bodyPr/>
          <a:lstStyle/>
          <a:p>
            <a:endParaRPr lang="en-US"/>
          </a:p>
        </p:txBody>
      </p:sp>
      <p:sp>
        <p:nvSpPr>
          <p:cNvPr id="6" name="Text Placeholder 5"/>
          <p:cNvSpPr>
            <a:spLocks noGrp="1"/>
          </p:cNvSpPr>
          <p:nvPr>
            <p:ph type="body" sz="quarter" idx="11"/>
          </p:nvPr>
        </p:nvSpPr>
        <p:spPr>
          <a:xfrm>
            <a:off x="365759"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648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0" y="0"/>
            <a:ext cx="6217920" cy="6995160"/>
          </a:xfrm>
        </p:spPr>
        <p:txBody>
          <a:bodyPr/>
          <a:lstStyle/>
          <a:p>
            <a:endParaRPr lang="en-US"/>
          </a:p>
        </p:txBody>
      </p:sp>
      <p:sp>
        <p:nvSpPr>
          <p:cNvPr id="6" name="Text Placeholder 5"/>
          <p:cNvSpPr>
            <a:spLocks noGrp="1"/>
          </p:cNvSpPr>
          <p:nvPr>
            <p:ph type="body" sz="quarter" idx="11"/>
          </p:nvPr>
        </p:nvSpPr>
        <p:spPr>
          <a:xfrm>
            <a:off x="6583680"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3" name="Picture 2"/>
          <p:cNvPicPr>
            <a:picLocks noChangeAspect="1"/>
          </p:cNvPicPr>
          <p:nvPr userDrawn="1"/>
        </p:nvPicPr>
        <p:blipFill>
          <a:blip r:embed="rId3"/>
          <a:stretch>
            <a:fillRect/>
          </a:stretch>
        </p:blipFill>
        <p:spPr>
          <a:xfrm>
            <a:off x="4493069" y="3497580"/>
            <a:ext cx="7346006" cy="3505200"/>
          </a:xfrm>
          <a:prstGeom prst="rect">
            <a:avLst/>
          </a:prstGeom>
        </p:spPr>
      </p:pic>
    </p:spTree>
    <p:extLst>
      <p:ext uri="{BB962C8B-B14F-4D97-AF65-F5344CB8AC3E}">
        <p14:creationId xmlns:p14="http://schemas.microsoft.com/office/powerpoint/2010/main" val="10175656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4297680"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6" name="Picture 5"/>
          <p:cNvPicPr>
            <a:picLocks noChangeAspect="1"/>
          </p:cNvPicPr>
          <p:nvPr userDrawn="1"/>
        </p:nvPicPr>
        <p:blipFill>
          <a:blip r:embed="rId3"/>
          <a:stretch>
            <a:fillRect/>
          </a:stretch>
        </p:blipFill>
        <p:spPr>
          <a:xfrm>
            <a:off x="655637" y="3268662"/>
            <a:ext cx="7463692" cy="3048000"/>
          </a:xfrm>
          <a:prstGeom prst="rect">
            <a:avLst/>
          </a:prstGeom>
        </p:spPr>
      </p:pic>
    </p:spTree>
    <p:extLst>
      <p:ext uri="{BB962C8B-B14F-4D97-AF65-F5344CB8AC3E}">
        <p14:creationId xmlns:p14="http://schemas.microsoft.com/office/powerpoint/2010/main" val="18841676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2"/>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3"/>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4"/>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769129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097280"/>
            <a:ext cx="7315200" cy="1181862"/>
          </a:xfrm>
          <a:noFill/>
        </p:spPr>
        <p:txBody>
          <a:bodyPr tIns="91440" bIns="91440" anchor="t" anchorCtr="0">
            <a:spAutoFit/>
          </a:bodyPr>
          <a:lstStyle>
            <a:lvl1pPr>
              <a:defRPr sz="7200" spc="-8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solidFill>
                  <a:schemeClr val="bg1"/>
                </a:soli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solidFill>
                  <a:schemeClr val="bg1"/>
                </a:solidFill>
                <a:latin typeface="+mj-lt"/>
              </a:defRPr>
            </a:lvl1pPr>
          </a:lstStyle>
          <a:p>
            <a:pPr lvl="0"/>
            <a:r>
              <a:rPr lang="en-US" dirty="0"/>
              <a:t>Speaker Name</a:t>
            </a:r>
          </a:p>
        </p:txBody>
      </p:sp>
    </p:spTree>
    <p:extLst>
      <p:ext uri="{BB962C8B-B14F-4D97-AF65-F5344CB8AC3E}">
        <p14:creationId xmlns:p14="http://schemas.microsoft.com/office/powerpoint/2010/main" val="2411702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solidFill>
                  <a:schemeClr val="bg1"/>
                </a:soli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42182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0"/>
            <a:ext cx="11704320" cy="2043636"/>
          </a:xfrm>
        </p:spPr>
        <p:txBody>
          <a:bodyPr>
            <a:spAutoFit/>
          </a:bodyPr>
          <a:lstStyle>
            <a:lvl1pPr marL="0" indent="0">
              <a:spcBef>
                <a:spcPts val="600"/>
              </a:spcBef>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6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2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8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4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72C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50837" y="5554662"/>
            <a:ext cx="11704320" cy="954107"/>
          </a:xfrm>
          <a:prstGeom prst="rect">
            <a:avLst/>
          </a:prstGeom>
          <a:noFill/>
          <a:ln w="12700">
            <a:noFill/>
            <a:miter lim="800000"/>
            <a:headEnd type="none" w="sm" len="sm"/>
            <a:tailEnd type="none" w="sm" len="sm"/>
          </a:ln>
          <a:effectLst/>
        </p:spPr>
        <p:txBody>
          <a:bodyPr vert="horz" wrap="square" lIns="91440" tIns="91440" rIns="91440" bIns="91440" numCol="1" anchor="t" anchorCtr="0" compatLnSpc="1">
            <a:prstTxWarp prst="textNoShape">
              <a:avLst/>
            </a:prstTxWarp>
            <a:spAutoFit/>
          </a:bodyPr>
          <a:lstStyle/>
          <a:p>
            <a:pPr defTabSz="932290" eaLnBrk="0" hangingPunct="0"/>
            <a:r>
              <a:rPr lang="en-US" sz="1000" baseline="0" dirty="0">
                <a:solidFill>
                  <a:schemeClr val="bg1"/>
                </a:solidFill>
                <a:cs typeface="Segoe UI" pitchFamily="34" charset="0"/>
              </a:rPr>
              <a:t>© 2016 Microsoft Corporation. All rights reserved. The text in this document is available under the Creative Commons Attribution 3.0 License, additional terms may apply.  All other content contained in this document (including, without limitation, trademarks, logos, images, etc.) are not included within the Creative Commons license grant.  This document does not provide you with any legal rights to any intellectual property in any Microsoft product. You may copy and use this document for your internal, reference purposes.  </a:t>
            </a:r>
          </a:p>
          <a:p>
            <a:pPr defTabSz="932290" eaLnBrk="0" hangingPunct="0"/>
            <a:r>
              <a:rPr lang="en-US" sz="1000" baseline="0" dirty="0">
                <a:solidFill>
                  <a:schemeClr val="bg1"/>
                </a:solidFill>
                <a:cs typeface="Segoe UI" pitchFamily="34" charset="0"/>
              </a:rPr>
              <a:t>This document is provided "as-is." Information and views expressed in this document, including URL and other Internet Web site references, may change without notice. You bear the risk of using it. Some examples are for illustration only and are fictitious. No real association is intended or inferred. Microsoft makes no warranties, express or implied, with respect to the information provided here.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6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2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8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4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30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7658633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266646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071138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hoto">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38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tandard Slide (Heading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72"/>
            </a:lvl1pPr>
          </a:lstStyle>
          <a:p>
            <a:r>
              <a:rPr lang="en-US" dirty="0"/>
              <a:t>Click to edit Master title style</a:t>
            </a:r>
          </a:p>
        </p:txBody>
      </p:sp>
      <p:sp>
        <p:nvSpPr>
          <p:cNvPr id="3" name="Rectangle 2"/>
          <p:cNvSpPr/>
          <p:nvPr userDrawn="1"/>
        </p:nvSpPr>
        <p:spPr bwMode="auto">
          <a:xfrm>
            <a:off x="1" y="0"/>
            <a:ext cx="12436475" cy="6994525"/>
          </a:xfrm>
          <a:prstGeom prst="rect">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30" tIns="198903" rIns="248630" bIns="198903" numCol="1" spcCol="0" rtlCol="0" fromWordArt="0" anchor="t" anchorCtr="0" forceAA="0" compatLnSpc="1">
            <a:prstTxWarp prst="textNoShape">
              <a:avLst/>
            </a:prstTxWarp>
            <a:noAutofit/>
          </a:bodyPr>
          <a:lstStyle/>
          <a:p>
            <a:pPr algn="ctr" defTabSz="1267626" fontAlgn="base">
              <a:lnSpc>
                <a:spcPct val="90000"/>
              </a:lnSpc>
              <a:spcBef>
                <a:spcPct val="0"/>
              </a:spcBef>
              <a:spcAft>
                <a:spcPct val="0"/>
              </a:spcAft>
            </a:pPr>
            <a:endParaRPr lang="en-US" sz="3263"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1" y="6929374"/>
            <a:ext cx="12436475" cy="91977"/>
          </a:xfrm>
          <a:prstGeom prst="rect">
            <a:avLst/>
          </a:prstGeom>
          <a:solidFill>
            <a:schemeClr val="tx1">
              <a:lumMod val="40000"/>
              <a:lumOff val="6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ea typeface="Segoe UI" pitchFamily="34" charset="0"/>
                <a:cs typeface="Segoe UI" pitchFamily="34" charset="0"/>
              </a:rPr>
              <a:t>`</a:t>
            </a:r>
          </a:p>
        </p:txBody>
      </p:sp>
      <p:sp>
        <p:nvSpPr>
          <p:cNvPr id="12" name="Rectangle 11">
            <a:hlinkClick r:id="" action="ppaction://noaction"/>
          </p:cNvPr>
          <p:cNvSpPr/>
          <p:nvPr userDrawn="1"/>
        </p:nvSpPr>
        <p:spPr bwMode="auto">
          <a:xfrm>
            <a:off x="6272859" y="6732230"/>
            <a:ext cx="2892235" cy="280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891" tIns="46595" rIns="69891" bIns="46595" numCol="1" spcCol="0" rtlCol="0" fromWordArt="0" anchor="ctr" anchorCtr="0" forceAA="0" compatLnSpc="1">
            <a:prstTxWarp prst="textNoShape">
              <a:avLst/>
            </a:prstTxWarp>
            <a:noAutofit/>
          </a:bodyPr>
          <a:lstStyle/>
          <a:p>
            <a:pPr algn="ctr" defTabSz="931559" fontAlgn="base">
              <a:spcBef>
                <a:spcPct val="0"/>
              </a:spcBef>
              <a:spcAft>
                <a:spcPct val="0"/>
              </a:spcAft>
            </a:pPr>
            <a:r>
              <a:rPr lang="en-US" sz="1224" kern="800" dirty="0">
                <a:solidFill>
                  <a:schemeClr val="bg1">
                    <a:lumMod val="85000"/>
                  </a:schemeClr>
                </a:solidFill>
                <a:latin typeface="Segoe UI Light"/>
                <a:cs typeface="Segoe UI" panose="020B0502040204020203" pitchFamily="34" charset="0"/>
              </a:rPr>
              <a:t>Application Access</a:t>
            </a:r>
          </a:p>
        </p:txBody>
      </p:sp>
      <p:sp>
        <p:nvSpPr>
          <p:cNvPr id="13" name="Rectangle 12">
            <a:hlinkClick r:id="" action="ppaction://noaction"/>
          </p:cNvPr>
          <p:cNvSpPr/>
          <p:nvPr userDrawn="1"/>
        </p:nvSpPr>
        <p:spPr bwMode="auto">
          <a:xfrm>
            <a:off x="9271970" y="6732230"/>
            <a:ext cx="2914633" cy="280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891" tIns="46595" rIns="69891" bIns="46595" numCol="1" spcCol="0" rtlCol="0" fromWordArt="0" anchor="ctr" anchorCtr="0" forceAA="0" compatLnSpc="1">
            <a:prstTxWarp prst="textNoShape">
              <a:avLst/>
            </a:prstTxWarp>
            <a:noAutofit/>
          </a:bodyPr>
          <a:lstStyle/>
          <a:p>
            <a:pPr algn="ctr" defTabSz="931559" fontAlgn="base">
              <a:spcBef>
                <a:spcPct val="0"/>
              </a:spcBef>
              <a:spcAft>
                <a:spcPct val="0"/>
              </a:spcAft>
            </a:pPr>
            <a:r>
              <a:rPr lang="en-US" sz="1224" kern="800" dirty="0">
                <a:solidFill>
                  <a:schemeClr val="bg1">
                    <a:lumMod val="85000"/>
                  </a:schemeClr>
                </a:solidFill>
                <a:latin typeface="Segoe UI Light"/>
                <a:cs typeface="Segoe UI" panose="020B0502040204020203" pitchFamily="34" charset="0"/>
              </a:rPr>
              <a:t>Summary &amp; FAQ</a:t>
            </a:r>
          </a:p>
        </p:txBody>
      </p:sp>
      <p:sp>
        <p:nvSpPr>
          <p:cNvPr id="9" name="Rectangle 8">
            <a:hlinkClick r:id="" action="ppaction://noaction"/>
          </p:cNvPr>
          <p:cNvSpPr/>
          <p:nvPr userDrawn="1"/>
        </p:nvSpPr>
        <p:spPr bwMode="auto">
          <a:xfrm>
            <a:off x="274640" y="6732230"/>
            <a:ext cx="2900411" cy="28064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891" tIns="46595" rIns="69891" bIns="46595" numCol="1" spcCol="0" rtlCol="0" fromWordArt="0" anchor="ctr" anchorCtr="0" forceAA="0" compatLnSpc="1">
            <a:prstTxWarp prst="textNoShape">
              <a:avLst/>
            </a:prstTxWarp>
            <a:noAutofit/>
          </a:bodyPr>
          <a:lstStyle/>
          <a:p>
            <a:pPr lvl="0" algn="ctr" defTabSz="931559" fontAlgn="base">
              <a:spcBef>
                <a:spcPct val="0"/>
              </a:spcBef>
              <a:spcAft>
                <a:spcPct val="0"/>
              </a:spcAft>
            </a:pPr>
            <a:r>
              <a:rPr lang="en-US" sz="1224" kern="800" dirty="0">
                <a:solidFill>
                  <a:schemeClr val="bg1">
                    <a:lumMod val="85000"/>
                  </a:schemeClr>
                </a:solidFill>
                <a:latin typeface="Segoe UI Light"/>
                <a:cs typeface="Segoe UI" panose="020B0502040204020203" pitchFamily="34" charset="0"/>
              </a:rPr>
              <a:t>Azure AD Overview</a:t>
            </a:r>
          </a:p>
        </p:txBody>
      </p:sp>
      <p:sp>
        <p:nvSpPr>
          <p:cNvPr id="14" name="Round Same Side Corner Rectangle 13">
            <a:hlinkClick r:id="" action="ppaction://noaction"/>
          </p:cNvPr>
          <p:cNvSpPr/>
          <p:nvPr userDrawn="1"/>
        </p:nvSpPr>
        <p:spPr bwMode="auto">
          <a:xfrm>
            <a:off x="3272956" y="6736908"/>
            <a:ext cx="2900411" cy="280645"/>
          </a:xfrm>
          <a:prstGeom prst="round2SameRect">
            <a:avLst>
              <a:gd name="adj1" fmla="val 50000"/>
              <a:gd name="adj2" fmla="val 0"/>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891" tIns="46595" rIns="69891" bIns="46595" rtlCol="0" anchor="b"/>
          <a:lstStyle/>
          <a:p>
            <a:pPr marL="0" marR="0" lvl="0" indent="0" algn="ctr" defTabSz="931559" rtl="0" eaLnBrk="1" fontAlgn="base" latinLnBrk="0" hangingPunct="1">
              <a:lnSpc>
                <a:spcPct val="100000"/>
              </a:lnSpc>
              <a:spcBef>
                <a:spcPct val="0"/>
              </a:spcBef>
              <a:spcAft>
                <a:spcPct val="0"/>
              </a:spcAft>
              <a:buClrTx/>
              <a:buSzTx/>
              <a:buFontTx/>
              <a:buNone/>
              <a:tabLst/>
              <a:defRPr/>
            </a:pPr>
            <a:r>
              <a:rPr lang="en-US" sz="1224" kern="800" dirty="0">
                <a:solidFill>
                  <a:schemeClr val="bg1">
                    <a:lumMod val="85000"/>
                  </a:schemeClr>
                </a:solidFill>
                <a:latin typeface="Segoe UI Light"/>
                <a:cs typeface="Segoe UI" panose="020B0502040204020203" pitchFamily="34" charset="0"/>
              </a:rPr>
              <a:t>Connect &amp; Synchronize</a:t>
            </a:r>
          </a:p>
        </p:txBody>
      </p:sp>
    </p:spTree>
    <p:extLst>
      <p:ext uri="{BB962C8B-B14F-4D97-AF65-F5344CB8AC3E}">
        <p14:creationId xmlns:p14="http://schemas.microsoft.com/office/powerpoint/2010/main" val="82790711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582458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1981217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chemeClr val="bg1"/>
                </a:solidFill>
                <a:latin typeface="+mj-lt"/>
              </a:rPr>
              <a:t>Microsoft Virtual Academy</a:t>
            </a:r>
          </a:p>
        </p:txBody>
      </p:sp>
    </p:spTree>
    <p:extLst>
      <p:ext uri="{BB962C8B-B14F-4D97-AF65-F5344CB8AC3E}">
        <p14:creationId xmlns:p14="http://schemas.microsoft.com/office/powerpoint/2010/main" val="1860868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2732433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7" y="5897245"/>
            <a:ext cx="7197633" cy="1097280"/>
          </a:xfrm>
          <a:prstGeom prst="rect">
            <a:avLst/>
          </a:prstGeom>
        </p:spPr>
      </p:pic>
    </p:spTree>
    <p:extLst>
      <p:ext uri="{BB962C8B-B14F-4D97-AF65-F5344CB8AC3E}">
        <p14:creationId xmlns:p14="http://schemas.microsoft.com/office/powerpoint/2010/main" val="3102425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0" indent="0">
              <a:spcBef>
                <a:spcPts val="600"/>
              </a:spcBef>
              <a:buFontTx/>
              <a:buNone/>
              <a:defRPr sz="2000"/>
            </a:lvl2pPr>
            <a:lvl3pPr marL="228600" indent="0">
              <a:spcBef>
                <a:spcPts val="600"/>
              </a:spcBef>
              <a:buNone/>
              <a:defRPr/>
            </a:lvl3pPr>
            <a:lvl4pPr marL="457200" indent="0">
              <a:spcBef>
                <a:spcPts val="600"/>
              </a:spcBef>
              <a:buNone/>
              <a:defRPr/>
            </a:lvl4pPr>
            <a:lvl5pPr marL="685800" indent="0">
              <a:spcBef>
                <a:spcPts val="6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228600" indent="-228600">
              <a:spcBef>
                <a:spcPts val="600"/>
              </a:spcBef>
              <a:buFont typeface="Arial" charset="0"/>
              <a:buChar char="•"/>
              <a:defRPr sz="2000"/>
            </a:lvl2pPr>
            <a:lvl3pPr marL="457200" indent="-228600">
              <a:spcBef>
                <a:spcPts val="600"/>
              </a:spcBef>
              <a:buFont typeface="Arial" charset="0"/>
              <a:buChar char="•"/>
              <a:defRPr/>
            </a:lvl3pPr>
            <a:lvl4pPr marL="685800" indent="-228600">
              <a:spcBef>
                <a:spcPts val="600"/>
              </a:spcBef>
              <a:buFont typeface="Arial" charset="0"/>
              <a:buChar char="•"/>
              <a:defRPr/>
            </a:lvl4pPr>
            <a:lvl5pPr marL="914400" indent="-228600">
              <a:spcBef>
                <a:spcPts val="600"/>
              </a:spcBef>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07" r:id="rId2"/>
    <p:sldLayoutId id="2147484203" r:id="rId3"/>
    <p:sldLayoutId id="2147484208" r:id="rId4"/>
    <p:sldLayoutId id="2147484204" r:id="rId5"/>
    <p:sldLayoutId id="2147484209" r:id="rId6"/>
    <p:sldLayoutId id="2147484197" r:id="rId7"/>
    <p:sldLayoutId id="2147484087" r:id="rId8"/>
    <p:sldLayoutId id="2147484098" r:id="rId9"/>
    <p:sldLayoutId id="2147484086" r:id="rId10"/>
    <p:sldLayoutId id="2147484099" r:id="rId11"/>
    <p:sldLayoutId id="2147484106" r:id="rId12"/>
    <p:sldLayoutId id="2147484092" r:id="rId13"/>
    <p:sldLayoutId id="2147484196" r:id="rId14"/>
    <p:sldLayoutId id="2147484201" r:id="rId15"/>
    <p:sldLayoutId id="2147484198" r:id="rId16"/>
    <p:sldLayoutId id="2147484202" r:id="rId17"/>
    <p:sldLayoutId id="2147484199" r:id="rId18"/>
    <p:sldLayoutId id="2147484200" r:id="rId19"/>
    <p:sldLayoutId id="2147484130" r:id="rId20"/>
    <p:sldLayoutId id="2147484205" r:id="rId21"/>
    <p:sldLayoutId id="2147484206" r:id="rId22"/>
    <p:sldLayoutId id="2147484093" r:id="rId23"/>
    <p:sldLayoutId id="2147484127" r:id="rId24"/>
    <p:sldLayoutId id="2147484094" r:id="rId25"/>
    <p:sldLayoutId id="2147484195" r:id="rId26"/>
    <p:sldLayoutId id="2147484096" r:id="rId27"/>
    <p:sldLayoutId id="2147484210" r:id="rId28"/>
    <p:sldLayoutId id="2147484211" r:id="rId29"/>
    <p:sldLayoutId id="2147484213" r:id="rId30"/>
    <p:sldLayoutId id="2147484215" r:id="rId31"/>
    <p:sldLayoutId id="2147484216" r:id="rId32"/>
  </p:sldLayoutIdLst>
  <p:transition>
    <p:fade/>
  </p:transition>
  <p:txStyles>
    <p:title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73.emf"/></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image" Target="../media/image86.emf"/><Relationship Id="rId18" Type="http://schemas.openxmlformats.org/officeDocument/2006/relationships/image" Target="../media/image89.png"/><Relationship Id="rId3" Type="http://schemas.openxmlformats.org/officeDocument/2006/relationships/image" Target="../media/image77.emf"/><Relationship Id="rId7" Type="http://schemas.openxmlformats.org/officeDocument/2006/relationships/image" Target="../media/image81.emf"/><Relationship Id="rId12" Type="http://schemas.openxmlformats.org/officeDocument/2006/relationships/image" Target="../media/image85.emf"/><Relationship Id="rId17" Type="http://schemas.microsoft.com/office/2007/relationships/hdphoto" Target="../media/hdphoto2.wdp"/><Relationship Id="rId2" Type="http://schemas.openxmlformats.org/officeDocument/2006/relationships/notesSlide" Target="../notesSlides/notesSlide14.xml"/><Relationship Id="rId16"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79.emf"/><Relationship Id="rId15" Type="http://schemas.openxmlformats.org/officeDocument/2006/relationships/image" Target="../media/image87.emf"/><Relationship Id="rId10" Type="http://schemas.openxmlformats.org/officeDocument/2006/relationships/image" Target="../media/image83.emf"/><Relationship Id="rId19" Type="http://schemas.openxmlformats.org/officeDocument/2006/relationships/image" Target="../media/image90.png"/><Relationship Id="rId4" Type="http://schemas.openxmlformats.org/officeDocument/2006/relationships/image" Target="../media/image78.emf"/><Relationship Id="rId9" Type="http://schemas.openxmlformats.org/officeDocument/2006/relationships/image" Target="../media/image55.emf"/><Relationship Id="rId14" Type="http://schemas.openxmlformats.org/officeDocument/2006/relationships/image" Target="../media/image5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emf"/><Relationship Id="rId2" Type="http://schemas.openxmlformats.org/officeDocument/2006/relationships/image" Target="../media/image94.emf"/><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microsoft.com/office/2007/relationships/hdphoto" Target="../media/hdphoto2.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emf"/><Relationship Id="rId3" Type="http://schemas.openxmlformats.org/officeDocument/2006/relationships/image" Target="../media/image22.emf"/><Relationship Id="rId21" Type="http://schemas.openxmlformats.org/officeDocument/2006/relationships/image" Target="../media/image40.jpe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emf"/><Relationship Id="rId25"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35.emf"/><Relationship Id="rId20"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emf"/><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emf"/><Relationship Id="rId3" Type="http://schemas.openxmlformats.org/officeDocument/2006/relationships/image" Target="../media/image47.emf"/><Relationship Id="rId7" Type="http://schemas.openxmlformats.org/officeDocument/2006/relationships/image" Target="../media/image50.emf"/><Relationship Id="rId12" Type="http://schemas.openxmlformats.org/officeDocument/2006/relationships/image" Target="../media/image55.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9.emf"/><Relationship Id="rId11" Type="http://schemas.openxmlformats.org/officeDocument/2006/relationships/image" Target="../media/image54.emf"/><Relationship Id="rId5" Type="http://schemas.microsoft.com/office/2007/relationships/hdphoto" Target="../media/hdphoto1.wdp"/><Relationship Id="rId15" Type="http://schemas.openxmlformats.org/officeDocument/2006/relationships/image" Target="../media/image58.emf"/><Relationship Id="rId10" Type="http://schemas.openxmlformats.org/officeDocument/2006/relationships/image" Target="../media/image53.emf"/><Relationship Id="rId4" Type="http://schemas.openxmlformats.org/officeDocument/2006/relationships/image" Target="../media/image48.png"/><Relationship Id="rId9" Type="http://schemas.openxmlformats.org/officeDocument/2006/relationships/image" Target="../media/image52.emf"/><Relationship Id="rId14" Type="http://schemas.openxmlformats.org/officeDocument/2006/relationships/image" Target="../media/image57.emf"/></Relationships>
</file>

<file path=ppt/slides/_rels/slide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9.png"/><Relationship Id="rId7" Type="http://schemas.openxmlformats.org/officeDocument/2006/relationships/image" Target="../media/image62.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1.emf"/><Relationship Id="rId5" Type="http://schemas.openxmlformats.org/officeDocument/2006/relationships/image" Target="../media/image55.emf"/><Relationship Id="rId4" Type="http://schemas.openxmlformats.org/officeDocument/2006/relationships/image" Target="../media/image60.png"/><Relationship Id="rId9" Type="http://schemas.openxmlformats.org/officeDocument/2006/relationships/image" Target="../media/image58.emf"/></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4.xml"/><Relationship Id="rId7" Type="http://schemas.openxmlformats.org/officeDocument/2006/relationships/image" Target="../media/image67.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74637" y="1677399"/>
            <a:ext cx="8229600" cy="1097280"/>
          </a:xfrm>
          <a:noFill/>
        </p:spPr>
        <p:txBody>
          <a:bodyPr lIns="91440" tIns="91440" rIns="91440" bIns="91440" anchor="t" anchorCtr="0"/>
          <a:lstStyle>
            <a:lvl1pPr>
              <a:defRPr sz="6000" spc="-80" baseline="0">
                <a:solidFill>
                  <a:srgbClr val="0072C6"/>
                </a:solidFill>
              </a:defRPr>
            </a:lvl1pPr>
          </a:lstStyle>
          <a:p>
            <a:r>
              <a:rPr lang="en-US" dirty="0">
                <a:solidFill>
                  <a:schemeClr val="bg1"/>
                </a:solidFill>
              </a:rPr>
              <a:t>Exam Prep 70-398:</a:t>
            </a:r>
            <a:br>
              <a:rPr lang="en-US" dirty="0">
                <a:solidFill>
                  <a:schemeClr val="bg1"/>
                </a:solidFill>
              </a:rPr>
            </a:br>
            <a:r>
              <a:rPr lang="en-US" sz="4400" dirty="0">
                <a:solidFill>
                  <a:schemeClr val="bg1"/>
                </a:solidFill>
              </a:rPr>
              <a:t>Section 1</a:t>
            </a:r>
            <a:r>
              <a:rPr lang="en-US" sz="4400">
                <a:solidFill>
                  <a:schemeClr val="bg1"/>
                </a:solidFill>
              </a:rPr>
              <a:t>: </a:t>
            </a:r>
            <a:r>
              <a:rPr lang="en-US" sz="4400" dirty="0">
                <a:solidFill>
                  <a:schemeClr val="bg1"/>
                </a:solidFill>
              </a:rPr>
              <a:t>Design</a:t>
            </a:r>
            <a:r>
              <a:rPr lang="en-US" sz="4400">
                <a:solidFill>
                  <a:schemeClr val="bg1"/>
                </a:solidFill>
              </a:rPr>
              <a:t> for Cloud/Hybrid </a:t>
            </a:r>
            <a:r>
              <a:rPr lang="en-US" sz="4400" dirty="0">
                <a:solidFill>
                  <a:schemeClr val="bg1"/>
                </a:solidFill>
              </a:rPr>
              <a:t>Identity</a:t>
            </a:r>
            <a:br>
              <a:rPr lang="en-US" dirty="0">
                <a:solidFill>
                  <a:schemeClr val="bg1"/>
                </a:solidFill>
              </a:rPr>
            </a:br>
            <a:endParaRPr lang="en-US" dirty="0">
              <a:solidFill>
                <a:schemeClr val="bg1"/>
              </a:solidFill>
            </a:endParaRPr>
          </a:p>
        </p:txBody>
      </p:sp>
      <p:sp>
        <p:nvSpPr>
          <p:cNvPr id="5" name="Text Placeholder 4"/>
          <p:cNvSpPr txBox="1">
            <a:spLocks/>
          </p:cNvSpPr>
          <p:nvPr/>
        </p:nvSpPr>
        <p:spPr>
          <a:xfrm>
            <a:off x="3627437" y="3954462"/>
            <a:ext cx="2514599" cy="914400"/>
          </a:xfrm>
          <a:prstGeom prst="rect">
            <a:avLst/>
          </a:prstGeom>
          <a:noFill/>
        </p:spPr>
        <p:txBody>
          <a:bodyPr vert="horz" wrap="square" lIns="91440" tIns="91440" rIns="91440" bIns="91440"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800" kern="1200" spc="0" baseline="0">
                <a:gradFill>
                  <a:gsLst>
                    <a:gs pos="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Alfred Ojukwu</a:t>
            </a:r>
          </a:p>
          <a:p>
            <a:r>
              <a:rPr lang="en-US" dirty="0">
                <a:solidFill>
                  <a:schemeClr val="bg1"/>
                </a:solidFill>
              </a:rPr>
              <a:t>MCS Northeast</a:t>
            </a:r>
          </a:p>
        </p:txBody>
      </p:sp>
      <p:sp>
        <p:nvSpPr>
          <p:cNvPr id="6" name="Text Placeholder 4"/>
          <p:cNvSpPr txBox="1">
            <a:spLocks/>
          </p:cNvSpPr>
          <p:nvPr/>
        </p:nvSpPr>
        <p:spPr>
          <a:xfrm>
            <a:off x="427038" y="3950277"/>
            <a:ext cx="2514599" cy="914400"/>
          </a:xfrm>
          <a:prstGeom prst="rect">
            <a:avLst/>
          </a:prstGeom>
          <a:noFill/>
        </p:spPr>
        <p:txBody>
          <a:bodyPr vert="horz" wrap="square" lIns="91440" tIns="91440" rIns="91440" bIns="91440"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800" kern="1200" spc="0" baseline="0">
                <a:gradFill>
                  <a:gsLst>
                    <a:gs pos="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Joe Lurie</a:t>
            </a:r>
          </a:p>
          <a:p>
            <a:r>
              <a:rPr lang="en-US" dirty="0">
                <a:solidFill>
                  <a:schemeClr val="bg1"/>
                </a:solidFill>
              </a:rPr>
              <a:t>MCS Northeast</a:t>
            </a:r>
          </a:p>
        </p:txBody>
      </p:sp>
    </p:spTree>
    <p:extLst>
      <p:ext uri="{BB962C8B-B14F-4D97-AF65-F5344CB8AC3E}">
        <p14:creationId xmlns:p14="http://schemas.microsoft.com/office/powerpoint/2010/main" val="1842309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Federation Benefits</a:t>
            </a:r>
            <a:endParaRPr lang="en-US" dirty="0"/>
          </a:p>
        </p:txBody>
      </p:sp>
      <p:sp>
        <p:nvSpPr>
          <p:cNvPr id="3" name="Slide Number Placeholder 2"/>
          <p:cNvSpPr txBox="1">
            <a:spLocks/>
          </p:cNvSpPr>
          <p:nvPr/>
        </p:nvSpPr>
        <p:spPr>
          <a:xfrm>
            <a:off x="9634650" y="5988413"/>
            <a:ext cx="2958949" cy="378771"/>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018"/>
            <a:fld id="{74A398B2-5A34-1A4A-811E-F4027282568C}" type="slidenum">
              <a:rPr lang="en-US" sz="1835"/>
              <a:pPr defTabSz="951018"/>
              <a:t>10</a:t>
            </a:fld>
            <a:endParaRPr lang="en-US" sz="1835" dirty="0"/>
          </a:p>
        </p:txBody>
      </p:sp>
      <p:sp>
        <p:nvSpPr>
          <p:cNvPr id="5" name="Title 14"/>
          <p:cNvSpPr txBox="1">
            <a:spLocks/>
          </p:cNvSpPr>
          <p:nvPr/>
        </p:nvSpPr>
        <p:spPr>
          <a:xfrm>
            <a:off x="6210916" y="2193312"/>
            <a:ext cx="2801475" cy="3665131"/>
          </a:xfrm>
          <a:prstGeom prst="rect">
            <a:avLst/>
          </a:prstGeom>
          <a:solidFill>
            <a:schemeClr val="tx1">
              <a:lumMod val="60000"/>
              <a:lumOff val="40000"/>
            </a:schemeClr>
          </a:solidFill>
        </p:spPr>
        <p:txBody>
          <a:bodyPr vert="horz" lIns="186421" tIns="139816" rIns="93210" bIns="46606" rtlCol="0" anchor="t" anchorCtr="0">
            <a:noAutofit/>
          </a:bodyPr>
          <a:lstStyle>
            <a:defPPr>
              <a:defRPr lang="en-US"/>
            </a:defPPr>
            <a:lvl1pPr eaLnBrk="1" hangingPunct="1">
              <a:spcBef>
                <a:spcPts val="600"/>
              </a:spcBef>
              <a:spcAft>
                <a:spcPts val="600"/>
              </a:spcAft>
              <a:defRPr sz="1400" kern="800" baseline="0">
                <a:solidFill>
                  <a:schemeClr val="bg1"/>
                </a:solidFill>
                <a:latin typeface="+mn-lt"/>
                <a:cs typeface="Segoe UI Light"/>
              </a:defRPr>
            </a:lvl1pPr>
          </a:lstStyle>
          <a:p>
            <a:pPr defTabSz="1242626" fontAlgn="base">
              <a:spcBef>
                <a:spcPts val="816"/>
              </a:spcBef>
              <a:spcAft>
                <a:spcPts val="816"/>
              </a:spcAft>
              <a:defRPr/>
            </a:pPr>
            <a:r>
              <a:rPr lang="en-US" sz="2141" dirty="0">
                <a:solidFill>
                  <a:srgbClr val="FFFFFF"/>
                </a:solidFill>
                <a:latin typeface="Segoe UI"/>
              </a:rPr>
              <a:t>Unified Programming Model</a:t>
            </a:r>
          </a:p>
          <a:p>
            <a:pPr defTabSz="1242626" fontAlgn="base">
              <a:spcBef>
                <a:spcPts val="816"/>
              </a:spcBef>
              <a:spcAft>
                <a:spcPts val="816"/>
              </a:spcAft>
              <a:defRPr/>
            </a:pPr>
            <a:r>
              <a:rPr lang="en-US" sz="2141" dirty="0">
                <a:solidFill>
                  <a:srgbClr val="FFFFFF"/>
                </a:solidFill>
                <a:latin typeface="Segoe UI"/>
              </a:rPr>
              <a:t>Reduced development efforts</a:t>
            </a:r>
          </a:p>
          <a:p>
            <a:pPr defTabSz="1242626" fontAlgn="base">
              <a:spcBef>
                <a:spcPts val="816"/>
              </a:spcBef>
              <a:spcAft>
                <a:spcPts val="816"/>
              </a:spcAft>
              <a:defRPr/>
            </a:pPr>
            <a:r>
              <a:rPr lang="en-US" sz="2141" dirty="0">
                <a:solidFill>
                  <a:srgbClr val="FFFFFF"/>
                </a:solidFill>
                <a:latin typeface="Segoe UI"/>
              </a:rPr>
              <a:t>Decouple </a:t>
            </a:r>
            <a:r>
              <a:rPr lang="en-US" sz="2141" dirty="0" err="1">
                <a:solidFill>
                  <a:srgbClr val="FFFFFF"/>
                </a:solidFill>
                <a:latin typeface="Segoe UI"/>
              </a:rPr>
              <a:t>AuthN</a:t>
            </a:r>
            <a:r>
              <a:rPr lang="en-US" sz="2141" dirty="0">
                <a:solidFill>
                  <a:srgbClr val="FFFFFF"/>
                </a:solidFill>
                <a:latin typeface="Segoe UI"/>
              </a:rPr>
              <a:t> &amp; </a:t>
            </a:r>
            <a:r>
              <a:rPr lang="en-US" sz="2141" dirty="0" err="1">
                <a:solidFill>
                  <a:srgbClr val="FFFFFF"/>
                </a:solidFill>
                <a:latin typeface="Segoe UI"/>
              </a:rPr>
              <a:t>AuthZ</a:t>
            </a:r>
            <a:r>
              <a:rPr lang="en-US" sz="2141" dirty="0">
                <a:solidFill>
                  <a:srgbClr val="FFFFFF"/>
                </a:solidFill>
                <a:latin typeface="Segoe UI"/>
              </a:rPr>
              <a:t> Policies from code</a:t>
            </a:r>
          </a:p>
          <a:p>
            <a:pPr defTabSz="1242626" fontAlgn="base">
              <a:spcBef>
                <a:spcPts val="816"/>
              </a:spcBef>
              <a:spcAft>
                <a:spcPts val="816"/>
              </a:spcAft>
              <a:defRPr/>
            </a:pPr>
            <a:r>
              <a:rPr lang="en-US" sz="2141" dirty="0">
                <a:solidFill>
                  <a:srgbClr val="FFFFFF"/>
                </a:solidFill>
              </a:rPr>
              <a:t>Interoperability</a:t>
            </a:r>
            <a:endParaRPr lang="en-US" sz="2141" dirty="0">
              <a:solidFill>
                <a:srgbClr val="FFFFFF"/>
              </a:solidFill>
              <a:latin typeface="Segoe UI"/>
            </a:endParaRPr>
          </a:p>
        </p:txBody>
      </p:sp>
      <p:sp>
        <p:nvSpPr>
          <p:cNvPr id="6" name="Title 14"/>
          <p:cNvSpPr txBox="1">
            <a:spLocks/>
          </p:cNvSpPr>
          <p:nvPr/>
        </p:nvSpPr>
        <p:spPr>
          <a:xfrm>
            <a:off x="6208270" y="5825209"/>
            <a:ext cx="2806765" cy="590739"/>
          </a:xfrm>
          <a:prstGeom prst="rect">
            <a:avLst/>
          </a:prstGeom>
          <a:solidFill>
            <a:srgbClr val="00BCF2">
              <a:lumMod val="25000"/>
              <a:lumOff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69926" tIns="34964" rIns="34964" bIns="69926" numCol="1" spcCol="0" rtlCol="0" fromWordArt="0" anchor="t" anchorCtr="0" forceAA="0" compatLnSpc="1">
            <a:prstTxWarp prst="textNoShape">
              <a:avLst/>
            </a:prstTxWarp>
            <a:noAutofit/>
          </a:bodyPr>
          <a:lstStyle>
            <a:defPPr>
              <a:defRPr lang="en-US"/>
            </a:defPPr>
            <a:lvl1pPr>
              <a:defRPr sz="1200" cap="small">
                <a:solidFill>
                  <a:schemeClr val="tx1"/>
                </a:solidFill>
              </a:defRPr>
            </a:lvl1pPr>
          </a:lstStyle>
          <a:p>
            <a:pPr defTabSz="1242626" fontAlgn="base">
              <a:spcBef>
                <a:spcPct val="0"/>
              </a:spcBef>
              <a:spcAft>
                <a:spcPct val="0"/>
              </a:spcAft>
              <a:defRPr/>
            </a:pPr>
            <a:r>
              <a:rPr lang="en-US" sz="2080" kern="0" dirty="0">
                <a:solidFill>
                  <a:srgbClr val="000000"/>
                </a:solidFill>
                <a:latin typeface="Segoe UI"/>
              </a:rPr>
              <a:t>Developer Perspective</a:t>
            </a:r>
          </a:p>
        </p:txBody>
      </p:sp>
      <p:sp>
        <p:nvSpPr>
          <p:cNvPr id="8" name="Title 14"/>
          <p:cNvSpPr txBox="1">
            <a:spLocks/>
          </p:cNvSpPr>
          <p:nvPr/>
        </p:nvSpPr>
        <p:spPr>
          <a:xfrm>
            <a:off x="9312256" y="2193310"/>
            <a:ext cx="2841740" cy="3665131"/>
          </a:xfrm>
          <a:prstGeom prst="rect">
            <a:avLst/>
          </a:prstGeom>
          <a:solidFill>
            <a:schemeClr val="tx1">
              <a:lumMod val="40000"/>
              <a:lumOff val="60000"/>
            </a:schemeClr>
          </a:solidFill>
        </p:spPr>
        <p:txBody>
          <a:bodyPr vert="horz" lIns="186421" tIns="139816" rIns="93210" bIns="46606" rtlCol="0" anchor="t" anchorCtr="0">
            <a:normAutofit lnSpcReduction="10000"/>
          </a:bodyPr>
          <a:lstStyle>
            <a:defPPr>
              <a:defRPr lang="en-US"/>
            </a:defPPr>
            <a:lvl1pPr eaLnBrk="1" hangingPunct="1">
              <a:spcBef>
                <a:spcPts val="600"/>
              </a:spcBef>
              <a:spcAft>
                <a:spcPts val="600"/>
              </a:spcAft>
              <a:defRPr sz="1400" kern="800" baseline="0">
                <a:solidFill>
                  <a:schemeClr val="bg1"/>
                </a:solidFill>
                <a:latin typeface="+mn-lt"/>
                <a:cs typeface="Segoe UI Light"/>
              </a:defRPr>
            </a:lvl1pPr>
          </a:lstStyle>
          <a:p>
            <a:pPr defTabSz="1242626" fontAlgn="base">
              <a:spcBef>
                <a:spcPts val="816"/>
              </a:spcBef>
              <a:spcAft>
                <a:spcPts val="816"/>
              </a:spcAft>
              <a:defRPr/>
            </a:pPr>
            <a:r>
              <a:rPr lang="en-US" sz="2218" dirty="0">
                <a:solidFill>
                  <a:srgbClr val="FFFFFF"/>
                </a:solidFill>
                <a:latin typeface="Segoe UI"/>
              </a:rPr>
              <a:t>Stronger authentication methods (MFA)</a:t>
            </a:r>
          </a:p>
          <a:p>
            <a:pPr defTabSz="1242626" fontAlgn="base">
              <a:spcBef>
                <a:spcPts val="816"/>
              </a:spcBef>
              <a:spcAft>
                <a:spcPts val="816"/>
              </a:spcAft>
              <a:defRPr/>
            </a:pPr>
            <a:r>
              <a:rPr lang="en-US" sz="2218" dirty="0">
                <a:solidFill>
                  <a:srgbClr val="FFFFFF"/>
                </a:solidFill>
                <a:latin typeface="Segoe UI"/>
              </a:rPr>
              <a:t>Enforce </a:t>
            </a:r>
            <a:r>
              <a:rPr lang="en-US" sz="2218" dirty="0" err="1">
                <a:solidFill>
                  <a:srgbClr val="FFFFFF"/>
                </a:solidFill>
                <a:latin typeface="Segoe UI"/>
              </a:rPr>
              <a:t>AuthN</a:t>
            </a:r>
            <a:r>
              <a:rPr lang="en-US" sz="2218" dirty="0">
                <a:solidFill>
                  <a:srgbClr val="FFFFFF"/>
                </a:solidFill>
                <a:latin typeface="Segoe UI"/>
              </a:rPr>
              <a:t> and </a:t>
            </a:r>
            <a:r>
              <a:rPr lang="en-US" sz="2218" dirty="0" err="1">
                <a:solidFill>
                  <a:srgbClr val="FFFFFF"/>
                </a:solidFill>
                <a:latin typeface="Segoe UI"/>
              </a:rPr>
              <a:t>AuthZ</a:t>
            </a:r>
            <a:r>
              <a:rPr lang="en-US" sz="2218" dirty="0">
                <a:solidFill>
                  <a:srgbClr val="FFFFFF"/>
                </a:solidFill>
                <a:latin typeface="Segoe UI"/>
              </a:rPr>
              <a:t> policies</a:t>
            </a:r>
          </a:p>
          <a:p>
            <a:pPr defTabSz="1242626" fontAlgn="base">
              <a:spcBef>
                <a:spcPts val="816"/>
              </a:spcBef>
              <a:spcAft>
                <a:spcPts val="816"/>
              </a:spcAft>
              <a:defRPr/>
            </a:pPr>
            <a:r>
              <a:rPr lang="en-US" sz="2218" dirty="0">
                <a:solidFill>
                  <a:srgbClr val="FFFFFF"/>
                </a:solidFill>
                <a:latin typeface="Segoe UI"/>
              </a:rPr>
              <a:t>Granular control over resources trough Conditional Access Control assets</a:t>
            </a:r>
          </a:p>
        </p:txBody>
      </p:sp>
      <p:sp>
        <p:nvSpPr>
          <p:cNvPr id="9" name="Title 14"/>
          <p:cNvSpPr txBox="1">
            <a:spLocks/>
          </p:cNvSpPr>
          <p:nvPr/>
        </p:nvSpPr>
        <p:spPr>
          <a:xfrm>
            <a:off x="9310905" y="5837228"/>
            <a:ext cx="2844440" cy="591434"/>
          </a:xfrm>
          <a:prstGeom prst="rect">
            <a:avLst/>
          </a:prstGeom>
          <a:solidFill>
            <a:srgbClr val="00BCF2">
              <a:lumMod val="25000"/>
              <a:lumOff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69926" tIns="34964" rIns="34964" bIns="69926" numCol="1" spcCol="0" rtlCol="0" fromWordArt="0" anchor="t" anchorCtr="0" forceAA="0" compatLnSpc="1">
            <a:prstTxWarp prst="textNoShape">
              <a:avLst/>
            </a:prstTxWarp>
            <a:noAutofit/>
          </a:bodyPr>
          <a:lstStyle>
            <a:defPPr>
              <a:defRPr lang="en-US"/>
            </a:defPPr>
            <a:lvl1pPr>
              <a:defRPr sz="1200" cap="small">
                <a:solidFill>
                  <a:schemeClr val="tx1"/>
                </a:solidFill>
              </a:defRPr>
            </a:lvl1pPr>
          </a:lstStyle>
          <a:p>
            <a:pPr defTabSz="1242626" fontAlgn="base">
              <a:spcBef>
                <a:spcPct val="0"/>
              </a:spcBef>
              <a:spcAft>
                <a:spcPct val="0"/>
              </a:spcAft>
              <a:defRPr/>
            </a:pPr>
            <a:r>
              <a:rPr lang="en-US" sz="2080" kern="0" dirty="0">
                <a:solidFill>
                  <a:srgbClr val="000000"/>
                </a:solidFill>
                <a:latin typeface="Segoe UI"/>
              </a:rPr>
              <a:t>Security Perspective</a:t>
            </a:r>
          </a:p>
        </p:txBody>
      </p:sp>
      <p:sp>
        <p:nvSpPr>
          <p:cNvPr id="11" name="Title 14"/>
          <p:cNvSpPr txBox="1">
            <a:spLocks/>
          </p:cNvSpPr>
          <p:nvPr/>
        </p:nvSpPr>
        <p:spPr>
          <a:xfrm>
            <a:off x="3268626" y="2193312"/>
            <a:ext cx="2638701" cy="3665131"/>
          </a:xfrm>
          <a:prstGeom prst="rect">
            <a:avLst/>
          </a:prstGeom>
          <a:solidFill>
            <a:schemeClr val="tx1">
              <a:lumMod val="75000"/>
            </a:schemeClr>
          </a:solidFill>
        </p:spPr>
        <p:txBody>
          <a:bodyPr vert="horz" lIns="186421" tIns="139816" rIns="93210" bIns="46606" rtlCol="0" anchor="t" anchorCtr="0">
            <a:normAutofit/>
          </a:bodyPr>
          <a:lstStyle>
            <a:defPPr>
              <a:defRPr lang="en-US"/>
            </a:defPPr>
            <a:lvl1pPr eaLnBrk="1" hangingPunct="1">
              <a:spcBef>
                <a:spcPts val="600"/>
              </a:spcBef>
              <a:spcAft>
                <a:spcPts val="600"/>
              </a:spcAft>
              <a:defRPr sz="1400" kern="800" baseline="0">
                <a:solidFill>
                  <a:schemeClr val="bg1"/>
                </a:solidFill>
                <a:latin typeface="+mn-lt"/>
                <a:cs typeface="Segoe UI Light"/>
              </a:defRPr>
            </a:lvl1pPr>
          </a:lstStyle>
          <a:p>
            <a:pPr defTabSz="1242626" fontAlgn="base">
              <a:spcBef>
                <a:spcPts val="816"/>
              </a:spcBef>
              <a:spcAft>
                <a:spcPts val="816"/>
              </a:spcAft>
              <a:defRPr/>
            </a:pPr>
            <a:r>
              <a:rPr lang="en-US" sz="2243" dirty="0">
                <a:solidFill>
                  <a:srgbClr val="FFFFFF"/>
                </a:solidFill>
                <a:latin typeface="Segoe UI"/>
              </a:rPr>
              <a:t>Fewer Accounts to manage</a:t>
            </a:r>
          </a:p>
          <a:p>
            <a:pPr defTabSz="1242626" fontAlgn="base">
              <a:spcBef>
                <a:spcPts val="816"/>
              </a:spcBef>
              <a:spcAft>
                <a:spcPts val="816"/>
              </a:spcAft>
              <a:defRPr/>
            </a:pPr>
            <a:r>
              <a:rPr lang="en-US" sz="2243" dirty="0">
                <a:solidFill>
                  <a:srgbClr val="FFFFFF"/>
                </a:solidFill>
                <a:latin typeface="Segoe UI"/>
              </a:rPr>
              <a:t>Authentication Flexibility</a:t>
            </a:r>
          </a:p>
          <a:p>
            <a:pPr defTabSz="1242626" fontAlgn="base">
              <a:spcBef>
                <a:spcPts val="816"/>
              </a:spcBef>
              <a:spcAft>
                <a:spcPts val="816"/>
              </a:spcAft>
              <a:defRPr/>
            </a:pPr>
            <a:r>
              <a:rPr lang="en-US" sz="2243" dirty="0">
                <a:solidFill>
                  <a:srgbClr val="FFFFFF"/>
                </a:solidFill>
                <a:latin typeface="Segoe UI"/>
              </a:rPr>
              <a:t>Authorization Control</a:t>
            </a:r>
          </a:p>
          <a:p>
            <a:pPr defTabSz="1242626" fontAlgn="base">
              <a:spcBef>
                <a:spcPts val="816"/>
              </a:spcBef>
              <a:spcAft>
                <a:spcPts val="816"/>
              </a:spcAft>
              <a:defRPr/>
            </a:pPr>
            <a:r>
              <a:rPr lang="en-US" sz="2243" dirty="0">
                <a:solidFill>
                  <a:srgbClr val="FFFFFF"/>
                </a:solidFill>
                <a:latin typeface="Segoe UI"/>
              </a:rPr>
              <a:t>Claims extensibility</a:t>
            </a:r>
          </a:p>
        </p:txBody>
      </p:sp>
      <p:sp>
        <p:nvSpPr>
          <p:cNvPr id="12" name="Title 14"/>
          <p:cNvSpPr txBox="1">
            <a:spLocks/>
          </p:cNvSpPr>
          <p:nvPr/>
        </p:nvSpPr>
        <p:spPr>
          <a:xfrm>
            <a:off x="3267252" y="5837702"/>
            <a:ext cx="2641446" cy="592345"/>
          </a:xfrm>
          <a:prstGeom prst="rect">
            <a:avLst/>
          </a:prstGeom>
          <a:solidFill>
            <a:srgbClr val="00BCF2">
              <a:lumMod val="25000"/>
              <a:lumOff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69926" tIns="34964" rIns="34964" bIns="69926" numCol="1" spcCol="0" rtlCol="0" fromWordArt="0" anchor="t" anchorCtr="0" forceAA="0" compatLnSpc="1">
            <a:prstTxWarp prst="textNoShape">
              <a:avLst/>
            </a:prstTxWarp>
            <a:noAutofit/>
          </a:bodyPr>
          <a:lstStyle>
            <a:defPPr>
              <a:defRPr lang="en-US"/>
            </a:defPPr>
            <a:lvl1pPr>
              <a:defRPr sz="1200" cap="small">
                <a:solidFill>
                  <a:schemeClr val="tx1"/>
                </a:solidFill>
              </a:defRPr>
            </a:lvl1pPr>
          </a:lstStyle>
          <a:p>
            <a:pPr defTabSz="1242626" fontAlgn="base">
              <a:spcBef>
                <a:spcPct val="0"/>
              </a:spcBef>
              <a:spcAft>
                <a:spcPct val="0"/>
              </a:spcAft>
              <a:defRPr/>
            </a:pPr>
            <a:r>
              <a:rPr lang="en-US" sz="2080" kern="0" dirty="0">
                <a:solidFill>
                  <a:srgbClr val="000000"/>
                </a:solidFill>
                <a:latin typeface="Segoe UI"/>
              </a:rPr>
              <a:t>IT Perspective</a:t>
            </a:r>
          </a:p>
        </p:txBody>
      </p:sp>
      <p:sp>
        <p:nvSpPr>
          <p:cNvPr id="14" name="Title 14"/>
          <p:cNvSpPr txBox="1">
            <a:spLocks/>
          </p:cNvSpPr>
          <p:nvPr/>
        </p:nvSpPr>
        <p:spPr>
          <a:xfrm>
            <a:off x="336381" y="2193313"/>
            <a:ext cx="2639620" cy="3663086"/>
          </a:xfrm>
          <a:prstGeom prst="rect">
            <a:avLst/>
          </a:prstGeom>
          <a:solidFill>
            <a:schemeClr val="tx1">
              <a:lumMod val="50000"/>
            </a:schemeClr>
          </a:solidFill>
        </p:spPr>
        <p:txBody>
          <a:bodyPr vert="horz" lIns="186421" tIns="139816" rIns="93210" bIns="46606" rtlCol="0" anchor="t" anchorCtr="0">
            <a:normAutofit/>
          </a:bodyPr>
          <a:lstStyle>
            <a:lvl1pPr eaLnBrk="1" hangingPunct="1">
              <a:defRPr sz="2000" kern="800" baseline="0">
                <a:solidFill>
                  <a:schemeClr val="tx1"/>
                </a:solidFill>
                <a:latin typeface="+mn-lt"/>
                <a:cs typeface="Segoe UI Light"/>
              </a:defRPr>
            </a:lvl1pPr>
          </a:lstStyle>
          <a:p>
            <a:pPr defTabSz="1242626" fontAlgn="base">
              <a:spcBef>
                <a:spcPts val="816"/>
              </a:spcBef>
              <a:spcAft>
                <a:spcPts val="816"/>
              </a:spcAft>
              <a:defRPr/>
            </a:pPr>
            <a:r>
              <a:rPr lang="en-US" sz="2218" dirty="0">
                <a:solidFill>
                  <a:srgbClr val="FFFFFF"/>
                </a:solidFill>
                <a:latin typeface="Segoe UI"/>
              </a:rPr>
              <a:t>Single Sign-On</a:t>
            </a:r>
          </a:p>
          <a:p>
            <a:pPr defTabSz="1242626" fontAlgn="base">
              <a:spcBef>
                <a:spcPts val="816"/>
              </a:spcBef>
              <a:spcAft>
                <a:spcPts val="816"/>
              </a:spcAft>
              <a:defRPr/>
            </a:pPr>
            <a:r>
              <a:rPr lang="en-US" sz="2218" dirty="0">
                <a:solidFill>
                  <a:srgbClr val="FFFFFF"/>
                </a:solidFill>
                <a:latin typeface="Segoe UI"/>
              </a:rPr>
              <a:t>Reduced Credentials</a:t>
            </a:r>
          </a:p>
        </p:txBody>
      </p:sp>
      <p:sp>
        <p:nvSpPr>
          <p:cNvPr id="15" name="Title 14"/>
          <p:cNvSpPr txBox="1">
            <a:spLocks/>
          </p:cNvSpPr>
          <p:nvPr/>
        </p:nvSpPr>
        <p:spPr>
          <a:xfrm>
            <a:off x="336381" y="5825211"/>
            <a:ext cx="2641446" cy="592344"/>
          </a:xfrm>
          <a:prstGeom prst="rect">
            <a:avLst/>
          </a:prstGeom>
          <a:solidFill>
            <a:srgbClr val="00BCF2">
              <a:lumMod val="25000"/>
              <a:lumOff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69926" tIns="34964" rIns="34964" bIns="69926" numCol="1" spcCol="0" rtlCol="0" fromWordArt="0" anchor="t" anchorCtr="0" forceAA="0" compatLnSpc="1">
            <a:prstTxWarp prst="textNoShape">
              <a:avLst/>
            </a:prstTxWarp>
            <a:noAutofit/>
          </a:bodyPr>
          <a:lstStyle>
            <a:defPPr>
              <a:defRPr lang="en-US"/>
            </a:defPPr>
            <a:lvl1pPr>
              <a:defRPr sz="1200" cap="small">
                <a:solidFill>
                  <a:schemeClr val="tx1"/>
                </a:solidFill>
              </a:defRPr>
            </a:lvl1pPr>
          </a:lstStyle>
          <a:p>
            <a:pPr defTabSz="1242626" fontAlgn="base">
              <a:spcBef>
                <a:spcPct val="0"/>
              </a:spcBef>
              <a:spcAft>
                <a:spcPct val="0"/>
              </a:spcAft>
              <a:defRPr/>
            </a:pPr>
            <a:r>
              <a:rPr lang="en-US" sz="2218" kern="0" dirty="0">
                <a:solidFill>
                  <a:srgbClr val="000000"/>
                </a:solidFill>
              </a:rPr>
              <a:t>User Perspective</a:t>
            </a:r>
            <a:endParaRPr lang="en-US" sz="2080" kern="0" dirty="0">
              <a:solidFill>
                <a:srgbClr val="000000"/>
              </a:solidFill>
              <a:latin typeface="Segoe UI"/>
            </a:endParaRPr>
          </a:p>
        </p:txBody>
      </p:sp>
    </p:spTree>
    <p:extLst>
      <p:ext uri="{BB962C8B-B14F-4D97-AF65-F5344CB8AC3E}">
        <p14:creationId xmlns:p14="http://schemas.microsoft.com/office/powerpoint/2010/main" val="23839127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Choices</a:t>
            </a:r>
          </a:p>
        </p:txBody>
      </p:sp>
      <p:graphicFrame>
        <p:nvGraphicFramePr>
          <p:cNvPr id="5" name="Table 4"/>
          <p:cNvGraphicFramePr>
            <a:graphicFrameLocks noGrp="1"/>
          </p:cNvGraphicFramePr>
          <p:nvPr>
            <p:extLst/>
          </p:nvPr>
        </p:nvGraphicFramePr>
        <p:xfrm>
          <a:off x="350837" y="1668462"/>
          <a:ext cx="11658600" cy="4038600"/>
        </p:xfrm>
        <a:graphic>
          <a:graphicData uri="http://schemas.openxmlformats.org/drawingml/2006/table">
            <a:tbl>
              <a:tblPr/>
              <a:tblGrid>
                <a:gridCol w="1718584">
                  <a:extLst>
                    <a:ext uri="{9D8B030D-6E8A-4147-A177-3AD203B41FA5}">
                      <a16:colId xmlns:a16="http://schemas.microsoft.com/office/drawing/2014/main" val="1912285298"/>
                    </a:ext>
                  </a:extLst>
                </a:gridCol>
                <a:gridCol w="2371494">
                  <a:extLst>
                    <a:ext uri="{9D8B030D-6E8A-4147-A177-3AD203B41FA5}">
                      <a16:colId xmlns:a16="http://schemas.microsoft.com/office/drawing/2014/main" val="810762805"/>
                    </a:ext>
                  </a:extLst>
                </a:gridCol>
                <a:gridCol w="2050043">
                  <a:extLst>
                    <a:ext uri="{9D8B030D-6E8A-4147-A177-3AD203B41FA5}">
                      <a16:colId xmlns:a16="http://schemas.microsoft.com/office/drawing/2014/main" val="616303855"/>
                    </a:ext>
                  </a:extLst>
                </a:gridCol>
                <a:gridCol w="1502197">
                  <a:extLst>
                    <a:ext uri="{9D8B030D-6E8A-4147-A177-3AD203B41FA5}">
                      <a16:colId xmlns:a16="http://schemas.microsoft.com/office/drawing/2014/main" val="819233127"/>
                    </a:ext>
                  </a:extLst>
                </a:gridCol>
                <a:gridCol w="1472178">
                  <a:extLst>
                    <a:ext uri="{9D8B030D-6E8A-4147-A177-3AD203B41FA5}">
                      <a16:colId xmlns:a16="http://schemas.microsoft.com/office/drawing/2014/main" val="2698297791"/>
                    </a:ext>
                  </a:extLst>
                </a:gridCol>
                <a:gridCol w="2544104">
                  <a:extLst>
                    <a:ext uri="{9D8B030D-6E8A-4147-A177-3AD203B41FA5}">
                      <a16:colId xmlns:a16="http://schemas.microsoft.com/office/drawing/2014/main" val="4047880204"/>
                    </a:ext>
                  </a:extLst>
                </a:gridCol>
              </a:tblGrid>
              <a:tr h="1009650">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Identity Type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AAD Subscription Required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AAD Connect Required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AD DS Required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AD FS Required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000" b="1" dirty="0">
                          <a:solidFill>
                            <a:srgbClr val="4D9ED7"/>
                          </a:solidFill>
                          <a:effectLst/>
                          <a:latin typeface="Calibri" panose="020F0502020204030204" pitchFamily="34" charset="0"/>
                        </a:rPr>
                        <a:t>Microsoft Federation Gateway Required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14811287"/>
                  </a:ext>
                </a:extLst>
              </a:tr>
              <a:tr h="1009650">
                <a:tc>
                  <a:txBody>
                    <a:bodyPr/>
                    <a:lstStyle/>
                    <a:p>
                      <a:pPr marL="0" marR="0" fontAlgn="t">
                        <a:spcBef>
                          <a:spcPts val="0"/>
                        </a:spcBef>
                        <a:spcAft>
                          <a:spcPts val="0"/>
                        </a:spcAft>
                      </a:pPr>
                      <a:r>
                        <a:rPr lang="en-US" sz="2000" b="1">
                          <a:effectLst/>
                          <a:latin typeface="Calibri" panose="020F0502020204030204" pitchFamily="34" charset="0"/>
                        </a:rPr>
                        <a:t>Cloud Identity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45574303"/>
                  </a:ext>
                </a:extLst>
              </a:tr>
              <a:tr h="1009650">
                <a:tc>
                  <a:txBody>
                    <a:bodyPr/>
                    <a:lstStyle/>
                    <a:p>
                      <a:pPr marL="0" marR="0" fontAlgn="t">
                        <a:spcBef>
                          <a:spcPts val="0"/>
                        </a:spcBef>
                        <a:spcAft>
                          <a:spcPts val="0"/>
                        </a:spcAft>
                      </a:pPr>
                      <a:r>
                        <a:rPr lang="en-US" sz="2000" b="1">
                          <a:effectLst/>
                          <a:latin typeface="Calibri" panose="020F0502020204030204" pitchFamily="34" charset="0"/>
                        </a:rPr>
                        <a:t>Synced Identity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89674855"/>
                  </a:ext>
                </a:extLst>
              </a:tr>
              <a:tr h="1009650">
                <a:tc>
                  <a:txBody>
                    <a:bodyPr/>
                    <a:lstStyle/>
                    <a:p>
                      <a:pPr marL="0" marR="0" fontAlgn="t">
                        <a:spcBef>
                          <a:spcPts val="0"/>
                        </a:spcBef>
                        <a:spcAft>
                          <a:spcPts val="0"/>
                        </a:spcAft>
                      </a:pPr>
                      <a:r>
                        <a:rPr lang="en-US" sz="2000" b="1" dirty="0">
                          <a:effectLst/>
                          <a:latin typeface="Calibri" panose="020F0502020204030204" pitchFamily="34" charset="0"/>
                        </a:rPr>
                        <a:t>Federated Identity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2000" dirty="0">
                          <a:effectLst/>
                          <a:latin typeface="Calibri" panose="020F0502020204030204" pitchFamily="34" charset="0"/>
                        </a:rPr>
                        <a:t>YES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61324518"/>
                  </a:ext>
                </a:extLst>
              </a:tr>
            </a:tbl>
          </a:graphicData>
        </a:graphic>
      </p:graphicFrame>
    </p:spTree>
    <p:extLst>
      <p:ext uri="{BB962C8B-B14F-4D97-AF65-F5344CB8AC3E}">
        <p14:creationId xmlns:p14="http://schemas.microsoft.com/office/powerpoint/2010/main" val="9292784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Active Directory</a:t>
            </a:r>
          </a:p>
        </p:txBody>
      </p:sp>
      <p:sp>
        <p:nvSpPr>
          <p:cNvPr id="5" name="Text Placeholder 4"/>
          <p:cNvSpPr>
            <a:spLocks noGrp="1"/>
          </p:cNvSpPr>
          <p:nvPr>
            <p:ph type="body" sz="quarter" idx="12"/>
          </p:nvPr>
        </p:nvSpPr>
        <p:spPr/>
        <p:txBody>
          <a:bodyPr/>
          <a:lstStyle/>
          <a:p>
            <a:r>
              <a:rPr lang="en-US" dirty="0"/>
              <a:t>Alfred Ojukwu</a:t>
            </a:r>
          </a:p>
        </p:txBody>
      </p:sp>
    </p:spTree>
    <p:extLst>
      <p:ext uri="{BB962C8B-B14F-4D97-AF65-F5344CB8AC3E}">
        <p14:creationId xmlns:p14="http://schemas.microsoft.com/office/powerpoint/2010/main" val="3911199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44186" y="1481266"/>
            <a:ext cx="6790476" cy="1809524"/>
          </a:xfrm>
          <a:prstGeom prst="rect">
            <a:avLst/>
          </a:prstGeom>
        </p:spPr>
      </p:pic>
      <p:sp>
        <p:nvSpPr>
          <p:cNvPr id="2" name="Title 1"/>
          <p:cNvSpPr>
            <a:spLocks noGrp="1"/>
          </p:cNvSpPr>
          <p:nvPr>
            <p:ph type="title"/>
          </p:nvPr>
        </p:nvSpPr>
        <p:spPr/>
        <p:txBody>
          <a:bodyPr/>
          <a:lstStyle/>
          <a:p>
            <a:r>
              <a:rPr lang="en-US" dirty="0"/>
              <a:t>Planning for Azure Active Directory (AD)</a:t>
            </a:r>
            <a:endParaRPr lang="en-US" sz="3200" dirty="0"/>
          </a:p>
        </p:txBody>
      </p:sp>
      <p:pic>
        <p:nvPicPr>
          <p:cNvPr id="6" name="Picture 5"/>
          <p:cNvPicPr>
            <a:picLocks noChangeAspect="1"/>
          </p:cNvPicPr>
          <p:nvPr/>
        </p:nvPicPr>
        <p:blipFill>
          <a:blip r:embed="rId4"/>
          <a:stretch>
            <a:fillRect/>
          </a:stretch>
        </p:blipFill>
        <p:spPr>
          <a:xfrm>
            <a:off x="5380037" y="3497262"/>
            <a:ext cx="6952702" cy="2884651"/>
          </a:xfrm>
          <a:prstGeom prst="rect">
            <a:avLst/>
          </a:prstGeom>
        </p:spPr>
      </p:pic>
      <p:sp>
        <p:nvSpPr>
          <p:cNvPr id="5" name="Rectangle 4"/>
          <p:cNvSpPr/>
          <p:nvPr/>
        </p:nvSpPr>
        <p:spPr>
          <a:xfrm>
            <a:off x="29603" y="1325522"/>
            <a:ext cx="5350434" cy="5324535"/>
          </a:xfrm>
          <a:prstGeom prst="rect">
            <a:avLst/>
          </a:prstGeom>
        </p:spPr>
        <p:txBody>
          <a:bodyPr wrap="square">
            <a:spAutoFit/>
          </a:bodyPr>
          <a:lstStyle/>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Custom LOB applications that integrate with Azure Active Directory</a:t>
            </a:r>
          </a:p>
          <a:p>
            <a:pPr marL="285750" indent="-285750" fontAlgn="base">
              <a:spcAft>
                <a:spcPct val="0"/>
              </a:spcAft>
              <a:buFont typeface="Arial" panose="020B0604020202020204" pitchFamily="34" charset="0"/>
              <a:buChar char="•"/>
            </a:pPr>
            <a:endParaRPr lang="en-US" sz="2000" spc="-90" dirty="0">
              <a:gradFill>
                <a:gsLst>
                  <a:gs pos="3670">
                    <a:srgbClr val="505050"/>
                  </a:gs>
                  <a:gs pos="100000">
                    <a:srgbClr val="505050"/>
                  </a:gs>
                </a:gsLst>
                <a:lin ang="5400000" scaled="0"/>
              </a:gradFill>
            </a:endParaRPr>
          </a:p>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Sign in to Active Directory-integrated applications with cloud identities</a:t>
            </a:r>
          </a:p>
          <a:p>
            <a:pPr marL="285750" indent="-285750" fontAlgn="base">
              <a:spcAft>
                <a:spcPct val="0"/>
              </a:spcAft>
              <a:buFont typeface="Arial" panose="020B0604020202020204" pitchFamily="34" charset="0"/>
              <a:buChar char="•"/>
            </a:pPr>
            <a:endParaRPr lang="en-US" sz="2000" spc="-90" dirty="0">
              <a:gradFill>
                <a:gsLst>
                  <a:gs pos="3670">
                    <a:srgbClr val="505050"/>
                  </a:gs>
                  <a:gs pos="100000">
                    <a:srgbClr val="505050"/>
                  </a:gs>
                </a:gsLst>
                <a:lin ang="5400000" scaled="0"/>
              </a:gradFill>
            </a:endParaRPr>
          </a:p>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Active Directory-integrated applications can access Office 365 and other web APIs</a:t>
            </a:r>
          </a:p>
          <a:p>
            <a:pPr marL="285750" indent="-285750" fontAlgn="base">
              <a:spcAft>
                <a:spcPct val="0"/>
              </a:spcAft>
              <a:buFont typeface="Arial" panose="020B0604020202020204" pitchFamily="34" charset="0"/>
              <a:buChar char="•"/>
            </a:pPr>
            <a:endParaRPr lang="en-US" sz="2000" spc="-90" dirty="0">
              <a:gradFill>
                <a:gsLst>
                  <a:gs pos="3670">
                    <a:srgbClr val="505050"/>
                  </a:gs>
                  <a:gs pos="100000">
                    <a:srgbClr val="505050"/>
                  </a:gs>
                </a:gsLst>
                <a:lin ang="5400000" scaled="0"/>
              </a:gradFill>
            </a:endParaRPr>
          </a:p>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Applications can extend Azure Active Directory schema</a:t>
            </a:r>
          </a:p>
          <a:p>
            <a:pPr marL="285750" indent="-285750" fontAlgn="base">
              <a:spcAft>
                <a:spcPct val="0"/>
              </a:spcAft>
              <a:buFont typeface="Arial" panose="020B0604020202020204" pitchFamily="34" charset="0"/>
              <a:buChar char="•"/>
            </a:pPr>
            <a:endParaRPr lang="en-US" sz="2000" spc="-90" dirty="0">
              <a:gradFill>
                <a:gsLst>
                  <a:gs pos="3670">
                    <a:srgbClr val="505050"/>
                  </a:gs>
                  <a:gs pos="100000">
                    <a:srgbClr val="505050"/>
                  </a:gs>
                </a:gsLst>
                <a:lin ang="5400000" scaled="0"/>
              </a:gradFill>
            </a:endParaRPr>
          </a:p>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Cross-platform support (iOS, Android, and Windows)</a:t>
            </a:r>
          </a:p>
          <a:p>
            <a:pPr fontAlgn="base">
              <a:spcAft>
                <a:spcPct val="0"/>
              </a:spcAft>
            </a:pPr>
            <a:endParaRPr lang="en-US" sz="2000" spc="-90" dirty="0">
              <a:gradFill>
                <a:gsLst>
                  <a:gs pos="3670">
                    <a:srgbClr val="505050"/>
                  </a:gs>
                  <a:gs pos="100000">
                    <a:srgbClr val="505050"/>
                  </a:gs>
                </a:gsLst>
                <a:lin ang="5400000" scaled="0"/>
              </a:gradFill>
            </a:endParaRPr>
          </a:p>
          <a:p>
            <a:pPr marL="285750" indent="-285750" fontAlgn="base">
              <a:spcAft>
                <a:spcPct val="0"/>
              </a:spcAft>
              <a:buFont typeface="Arial" panose="020B0604020202020204" pitchFamily="34" charset="0"/>
              <a:buChar char="•"/>
            </a:pPr>
            <a:r>
              <a:rPr lang="en-US" sz="2000" spc="-90" dirty="0">
                <a:gradFill>
                  <a:gsLst>
                    <a:gs pos="3670">
                      <a:srgbClr val="505050"/>
                    </a:gs>
                    <a:gs pos="100000">
                      <a:srgbClr val="505050"/>
                    </a:gs>
                  </a:gsLst>
                  <a:lin ang="5400000" scaled="0"/>
                </a:gradFill>
              </a:rPr>
              <a:t>Open Standards </a:t>
            </a:r>
          </a:p>
          <a:p>
            <a:pPr fontAlgn="base">
              <a:spcAft>
                <a:spcPct val="0"/>
              </a:spcAft>
            </a:pPr>
            <a:r>
              <a:rPr lang="en-US" sz="2000" spc="-90" dirty="0">
                <a:gradFill>
                  <a:gsLst>
                    <a:gs pos="3670">
                      <a:srgbClr val="505050"/>
                    </a:gs>
                    <a:gs pos="100000">
                      <a:srgbClr val="505050"/>
                    </a:gs>
                  </a:gsLst>
                  <a:lin ang="5400000" scaled="0"/>
                </a:gradFill>
              </a:rPr>
              <a:t>     (SAML, </a:t>
            </a:r>
            <a:r>
              <a:rPr lang="en-US" sz="2000" spc="-90" dirty="0" err="1">
                <a:gradFill>
                  <a:gsLst>
                    <a:gs pos="3670">
                      <a:srgbClr val="505050"/>
                    </a:gs>
                    <a:gs pos="100000">
                      <a:srgbClr val="505050"/>
                    </a:gs>
                  </a:gsLst>
                  <a:lin ang="5400000" scaled="0"/>
                </a:gradFill>
              </a:rPr>
              <a:t>OAuth</a:t>
            </a:r>
            <a:r>
              <a:rPr lang="en-US" sz="2000" spc="-90" dirty="0">
                <a:gradFill>
                  <a:gsLst>
                    <a:gs pos="3670">
                      <a:srgbClr val="505050"/>
                    </a:gs>
                    <a:gs pos="100000">
                      <a:srgbClr val="505050"/>
                    </a:gs>
                  </a:gsLst>
                  <a:lin ang="5400000" scaled="0"/>
                </a:gradFill>
              </a:rPr>
              <a:t> 2.0, </a:t>
            </a:r>
            <a:r>
              <a:rPr lang="en-US" sz="2000" spc="-90" dirty="0" err="1">
                <a:gradFill>
                  <a:gsLst>
                    <a:gs pos="3670">
                      <a:srgbClr val="505050"/>
                    </a:gs>
                    <a:gs pos="100000">
                      <a:srgbClr val="505050"/>
                    </a:gs>
                  </a:gsLst>
                  <a:lin ang="5400000" scaled="0"/>
                </a:gradFill>
              </a:rPr>
              <a:t>OpenID</a:t>
            </a:r>
            <a:r>
              <a:rPr lang="en-US" sz="2000" spc="-90" dirty="0">
                <a:gradFill>
                  <a:gsLst>
                    <a:gs pos="3670">
                      <a:srgbClr val="505050"/>
                    </a:gs>
                    <a:gs pos="100000">
                      <a:srgbClr val="505050"/>
                    </a:gs>
                  </a:gsLst>
                  <a:lin ang="5400000" scaled="0"/>
                </a:gradFill>
              </a:rPr>
              <a:t> Connect, </a:t>
            </a:r>
            <a:r>
              <a:rPr lang="en-US" sz="2000" spc="-90" dirty="0" err="1">
                <a:gradFill>
                  <a:gsLst>
                    <a:gs pos="3670">
                      <a:srgbClr val="505050"/>
                    </a:gs>
                    <a:gs pos="100000">
                      <a:srgbClr val="505050"/>
                    </a:gs>
                  </a:gsLst>
                  <a:lin ang="5400000" scaled="0"/>
                </a:gradFill>
              </a:rPr>
              <a:t>Odata</a:t>
            </a:r>
            <a:r>
              <a:rPr lang="en-US" sz="2000" spc="-90" dirty="0">
                <a:gradFill>
                  <a:gsLst>
                    <a:gs pos="3670">
                      <a:srgbClr val="505050"/>
                    </a:gs>
                    <a:gs pos="100000">
                      <a:srgbClr val="505050"/>
                    </a:gs>
                  </a:gsLst>
                  <a:lin ang="5400000" scaled="0"/>
                </a:gradFill>
              </a:rPr>
              <a:t> 3.0)</a:t>
            </a:r>
          </a:p>
        </p:txBody>
      </p:sp>
    </p:spTree>
    <p:extLst>
      <p:ext uri="{BB962C8B-B14F-4D97-AF65-F5344CB8AC3E}">
        <p14:creationId xmlns:p14="http://schemas.microsoft.com/office/powerpoint/2010/main" val="36969876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Azure Active Directory (AD)</a:t>
            </a:r>
            <a:endParaRPr lang="en-US" sz="3200" dirty="0"/>
          </a:p>
        </p:txBody>
      </p:sp>
      <p:sp>
        <p:nvSpPr>
          <p:cNvPr id="3" name="Content Placeholder 2"/>
          <p:cNvSpPr>
            <a:spLocks noGrp="1"/>
          </p:cNvSpPr>
          <p:nvPr>
            <p:ph type="body" sz="quarter" idx="4294967295"/>
          </p:nvPr>
        </p:nvSpPr>
        <p:spPr>
          <a:xfrm>
            <a:off x="274640" y="1212851"/>
            <a:ext cx="11887198" cy="2431435"/>
          </a:xfrm>
          <a:prstGeom prst="rect">
            <a:avLst/>
          </a:prstGeom>
        </p:spPr>
        <p:txBody>
          <a:bodyPr/>
          <a:lstStyle/>
          <a:p>
            <a:pPr marL="0" indent="0">
              <a:buNone/>
            </a:pPr>
            <a:r>
              <a:rPr lang="en-US" sz="4000" dirty="0">
                <a:latin typeface="+mj-lt"/>
              </a:rPr>
              <a:t>Design Azure AD premium features</a:t>
            </a:r>
          </a:p>
          <a:p>
            <a:pPr marL="353018" lvl="1" indent="0">
              <a:buNone/>
            </a:pPr>
            <a:r>
              <a:rPr lang="en-US" sz="2000" dirty="0"/>
              <a:t>Cloud app discovery</a:t>
            </a:r>
          </a:p>
          <a:p>
            <a:pPr marL="353018" lvl="1" indent="0">
              <a:buNone/>
            </a:pPr>
            <a:r>
              <a:rPr lang="en-US" sz="2000" dirty="0"/>
              <a:t>Group-based application access</a:t>
            </a:r>
          </a:p>
          <a:p>
            <a:pPr marL="353018" lvl="1" indent="0">
              <a:buNone/>
            </a:pPr>
            <a:r>
              <a:rPr lang="en-US" sz="2000" dirty="0"/>
              <a:t>Self-service group management</a:t>
            </a:r>
          </a:p>
          <a:p>
            <a:pPr marL="353018" lvl="1" indent="0">
              <a:buNone/>
            </a:pPr>
            <a:r>
              <a:rPr lang="en-US" sz="2000" dirty="0"/>
              <a:t>Advanced security reporting</a:t>
            </a:r>
          </a:p>
          <a:p>
            <a:pPr marL="353018" lvl="1" indent="0">
              <a:buNone/>
            </a:pPr>
            <a:r>
              <a:rPr lang="en-US" sz="2000" dirty="0"/>
              <a:t>Password reset with write-back</a:t>
            </a:r>
          </a:p>
        </p:txBody>
      </p:sp>
      <p:pic>
        <p:nvPicPr>
          <p:cNvPr id="4" name="Picture 3"/>
          <p:cNvPicPr>
            <a:picLocks noChangeAspect="1"/>
          </p:cNvPicPr>
          <p:nvPr/>
        </p:nvPicPr>
        <p:blipFill>
          <a:blip r:embed="rId3"/>
          <a:stretch>
            <a:fillRect/>
          </a:stretch>
        </p:blipFill>
        <p:spPr>
          <a:xfrm>
            <a:off x="274640" y="3954462"/>
            <a:ext cx="11391646" cy="2514600"/>
          </a:xfrm>
          <a:prstGeom prst="rect">
            <a:avLst/>
          </a:prstGeom>
        </p:spPr>
      </p:pic>
    </p:spTree>
    <p:extLst>
      <p:ext uri="{BB962C8B-B14F-4D97-AF65-F5344CB8AC3E}">
        <p14:creationId xmlns:p14="http://schemas.microsoft.com/office/powerpoint/2010/main" val="5719884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p:txBody>
          <a:bodyPr>
            <a:normAutofit/>
          </a:bodyPr>
          <a:lstStyle/>
          <a:p>
            <a:r>
              <a:rPr lang="en-US" dirty="0"/>
              <a:t>Azure Active Directory features and editions</a:t>
            </a:r>
          </a:p>
        </p:txBody>
      </p:sp>
      <p:graphicFrame>
        <p:nvGraphicFramePr>
          <p:cNvPr id="5" name="Table 4"/>
          <p:cNvGraphicFramePr>
            <a:graphicFrameLocks noGrp="1"/>
          </p:cNvGraphicFramePr>
          <p:nvPr>
            <p:extLst>
              <p:ext uri="{D42A27DB-BD31-4B8C-83A1-F6EECF244321}">
                <p14:modId xmlns:p14="http://schemas.microsoft.com/office/powerpoint/2010/main" val="713929869"/>
              </p:ext>
            </p:extLst>
          </p:nvPr>
        </p:nvGraphicFramePr>
        <p:xfrm>
          <a:off x="154259" y="1143337"/>
          <a:ext cx="12129894" cy="5689282"/>
        </p:xfrm>
        <a:graphic>
          <a:graphicData uri="http://schemas.openxmlformats.org/drawingml/2006/table">
            <a:tbl>
              <a:tblPr firstRow="1" bandRow="1">
                <a:tableStyleId>{5C22544A-7EE6-4342-B048-85BDC9FD1C3A}</a:tableStyleId>
              </a:tblPr>
              <a:tblGrid>
                <a:gridCol w="838876">
                  <a:extLst>
                    <a:ext uri="{9D8B030D-6E8A-4147-A177-3AD203B41FA5}">
                      <a16:colId xmlns:a16="http://schemas.microsoft.com/office/drawing/2014/main" val="20000"/>
                    </a:ext>
                  </a:extLst>
                </a:gridCol>
                <a:gridCol w="4989849">
                  <a:extLst>
                    <a:ext uri="{9D8B030D-6E8A-4147-A177-3AD203B41FA5}">
                      <a16:colId xmlns:a16="http://schemas.microsoft.com/office/drawing/2014/main" val="20001"/>
                    </a:ext>
                  </a:extLst>
                </a:gridCol>
                <a:gridCol w="1435149">
                  <a:extLst>
                    <a:ext uri="{9D8B030D-6E8A-4147-A177-3AD203B41FA5}">
                      <a16:colId xmlns:a16="http://schemas.microsoft.com/office/drawing/2014/main" val="20002"/>
                    </a:ext>
                  </a:extLst>
                </a:gridCol>
                <a:gridCol w="1524847">
                  <a:extLst>
                    <a:ext uri="{9D8B030D-6E8A-4147-A177-3AD203B41FA5}">
                      <a16:colId xmlns:a16="http://schemas.microsoft.com/office/drawing/2014/main" val="20003"/>
                    </a:ext>
                  </a:extLst>
                </a:gridCol>
                <a:gridCol w="1453089">
                  <a:extLst>
                    <a:ext uri="{9D8B030D-6E8A-4147-A177-3AD203B41FA5}">
                      <a16:colId xmlns:a16="http://schemas.microsoft.com/office/drawing/2014/main" val="20004"/>
                    </a:ext>
                  </a:extLst>
                </a:gridCol>
                <a:gridCol w="1888084">
                  <a:extLst>
                    <a:ext uri="{9D8B030D-6E8A-4147-A177-3AD203B41FA5}">
                      <a16:colId xmlns:a16="http://schemas.microsoft.com/office/drawing/2014/main" val="20005"/>
                    </a:ext>
                  </a:extLst>
                </a:gridCol>
              </a:tblGrid>
              <a:tr h="379238">
                <a:tc>
                  <a:txBody>
                    <a:bodyPr/>
                    <a:lstStyle/>
                    <a:p>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bg1"/>
                          </a:solidFill>
                          <a:effectLst>
                            <a:outerShdw blurRad="38100" dist="38100" dir="2700000" algn="tl">
                              <a:srgbClr val="000000">
                                <a:alpha val="43137"/>
                              </a:srgbClr>
                            </a:outerShdw>
                          </a:effectLst>
                        </a:rPr>
                        <a:t>                                                                                                                                                                                                                                                                                                                                                                                                                                                                                                                                                                                                                          </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100" b="0" dirty="0">
                          <a:solidFill>
                            <a:schemeClr val="bg1"/>
                          </a:solidFill>
                          <a:effectLst>
                            <a:outerShdw blurRad="38100" dist="38100" dir="2700000" algn="tl">
                              <a:srgbClr val="000000">
                                <a:alpha val="43137"/>
                              </a:srgbClr>
                            </a:outerShdw>
                          </a:effectLst>
                        </a:rPr>
                        <a:t>Azure AD </a:t>
                      </a:r>
                    </a:p>
                    <a:p>
                      <a:pPr algn="ctr"/>
                      <a:r>
                        <a:rPr lang="en-US" sz="1100" b="0" dirty="0">
                          <a:solidFill>
                            <a:schemeClr val="bg1"/>
                          </a:solidFill>
                          <a:effectLst>
                            <a:outerShdw blurRad="38100" dist="38100" dir="2700000" algn="tl">
                              <a:srgbClr val="000000">
                                <a:alpha val="43137"/>
                              </a:srgbClr>
                            </a:outerShdw>
                          </a:effectLst>
                        </a:rPr>
                        <a:t>Basic</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100" b="0" dirty="0">
                          <a:solidFill>
                            <a:schemeClr val="bg1"/>
                          </a:solidFill>
                          <a:effectLst>
                            <a:outerShdw blurRad="38100" dist="38100" dir="2700000" algn="tl">
                              <a:srgbClr val="000000">
                                <a:alpha val="43137"/>
                              </a:srgbClr>
                            </a:outerShdw>
                          </a:effectLst>
                        </a:rPr>
                        <a:t>Azure</a:t>
                      </a:r>
                      <a:r>
                        <a:rPr lang="en-US" sz="1100" b="0" baseline="0" dirty="0">
                          <a:solidFill>
                            <a:schemeClr val="bg1"/>
                          </a:solidFill>
                          <a:effectLst>
                            <a:outerShdw blurRad="38100" dist="38100" dir="2700000" algn="tl">
                              <a:srgbClr val="000000">
                                <a:alpha val="43137"/>
                              </a:srgbClr>
                            </a:outerShdw>
                          </a:effectLst>
                        </a:rPr>
                        <a:t> AD </a:t>
                      </a:r>
                    </a:p>
                    <a:p>
                      <a:pPr algn="ctr"/>
                      <a:r>
                        <a:rPr lang="en-US" sz="1100" b="0" dirty="0">
                          <a:solidFill>
                            <a:schemeClr val="bg1"/>
                          </a:solidFill>
                          <a:effectLst>
                            <a:outerShdw blurRad="38100" dist="38100" dir="2700000" algn="tl">
                              <a:srgbClr val="000000">
                                <a:alpha val="43137"/>
                              </a:srgbClr>
                            </a:outerShdw>
                          </a:effectLst>
                        </a:rPr>
                        <a:t>Premium</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100" b="0" dirty="0">
                          <a:solidFill>
                            <a:schemeClr val="bg1"/>
                          </a:solidFill>
                          <a:effectLst>
                            <a:outerShdw blurRad="38100" dist="38100" dir="2700000" algn="tl">
                              <a:srgbClr val="000000">
                                <a:alpha val="43137"/>
                              </a:srgbClr>
                            </a:outerShdw>
                          </a:effectLst>
                        </a:rPr>
                        <a:t>Office 365 apps only</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9238">
                <a:tc rowSpan="7">
                  <a:txBody>
                    <a:bodyPr/>
                    <a:lstStyle/>
                    <a:p>
                      <a:r>
                        <a:rPr lang="en-US" sz="1100" b="0" dirty="0">
                          <a:solidFill>
                            <a:schemeClr val="tx1">
                              <a:lumMod val="50000"/>
                            </a:schemeClr>
                          </a:solidFill>
                        </a:rPr>
                        <a:t>Common Features</a:t>
                      </a:r>
                    </a:p>
                  </a:txBody>
                  <a:tcPr marL="95052" marR="95052" marT="18642" marB="18642"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dirty="0">
                          <a:solidFill>
                            <a:schemeClr val="tx1">
                              <a:lumMod val="50000"/>
                            </a:schemeClr>
                          </a:solidFill>
                        </a:rPr>
                        <a:t>Directory as</a:t>
                      </a:r>
                      <a:r>
                        <a:rPr lang="en-US" sz="1100" b="0" baseline="0" dirty="0">
                          <a:solidFill>
                            <a:schemeClr val="tx1">
                              <a:lumMod val="50000"/>
                            </a:schemeClr>
                          </a:solidFill>
                        </a:rPr>
                        <a:t> a </a:t>
                      </a:r>
                      <a:r>
                        <a:rPr lang="en-US" sz="1100" b="0" dirty="0">
                          <a:solidFill>
                            <a:schemeClr val="tx1">
                              <a:lumMod val="50000"/>
                            </a:schemeClr>
                          </a:solidFill>
                        </a:rPr>
                        <a:t> Service</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500,000</a:t>
                      </a:r>
                      <a:r>
                        <a:rPr lang="en-US" sz="1100" b="0" baseline="0" dirty="0">
                          <a:solidFill>
                            <a:schemeClr val="tx1">
                              <a:lumMod val="50000"/>
                            </a:schemeClr>
                          </a:solidFill>
                        </a:rPr>
                        <a:t> Object Limit</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bg1"/>
                          </a:solidFill>
                          <a:effectLst>
                            <a:outerShdw blurRad="38100" dist="38100" dir="2700000" algn="tl">
                              <a:srgbClr val="000000">
                                <a:alpha val="43137"/>
                              </a:srgbClr>
                            </a:outerShdw>
                          </a:effectLst>
                        </a:rPr>
                        <a:t>No Object Limit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effectLst>
                            <a:outerShdw blurRad="38100" dist="38100" dir="2700000" algn="tl">
                              <a:srgbClr val="000000">
                                <a:alpha val="43137"/>
                              </a:srgbClr>
                            </a:outerShdw>
                          </a:effectLst>
                          <a:latin typeface="+mn-lt"/>
                          <a:ea typeface="+mn-ea"/>
                          <a:cs typeface="+mn-cs"/>
                        </a:rPr>
                        <a:t>No Object Limit</a:t>
                      </a: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50000"/>
                            </a:schemeClr>
                          </a:solidFill>
                          <a:latin typeface="+mn-lt"/>
                          <a:ea typeface="+mn-ea"/>
                          <a:cs typeface="+mn-cs"/>
                        </a:rPr>
                        <a:t>No Object limit for Office </a:t>
                      </a:r>
                      <a:r>
                        <a:rPr lang="en-US" sz="1100" b="0" kern="1200">
                          <a:solidFill>
                            <a:schemeClr val="tx1">
                              <a:lumMod val="50000"/>
                            </a:schemeClr>
                          </a:solidFill>
                          <a:latin typeface="+mn-lt"/>
                          <a:ea typeface="+mn-ea"/>
                          <a:cs typeface="+mn-cs"/>
                        </a:rPr>
                        <a:t>365 </a:t>
                      </a:r>
                      <a:r>
                        <a:rPr lang="en-US" sz="1100" b="0" kern="1200" baseline="0">
                          <a:solidFill>
                            <a:schemeClr val="tx1">
                              <a:lumMod val="50000"/>
                            </a:schemeClr>
                          </a:solidFill>
                          <a:latin typeface="+mn-lt"/>
                          <a:ea typeface="+mn-ea"/>
                          <a:cs typeface="+mn-cs"/>
                        </a:rPr>
                        <a:t>accounts</a:t>
                      </a:r>
                      <a:endParaRPr lang="en-US" sz="1100" b="0" kern="1200" dirty="0">
                        <a:solidFill>
                          <a:schemeClr val="tx1">
                            <a:lumMod val="50000"/>
                          </a:schemeClr>
                        </a:solidFill>
                        <a:latin typeface="+mn-lt"/>
                        <a:ea typeface="+mn-ea"/>
                        <a:cs typeface="+mn-cs"/>
                      </a:endParaRP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34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50000"/>
                            </a:schemeClr>
                          </a:solidFill>
                        </a:rPr>
                        <a:t>User/group management (add/update/delete)</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4738">
                <a:tc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b="0" dirty="0">
                          <a:solidFill>
                            <a:schemeClr val="tx1">
                              <a:lumMod val="50000"/>
                            </a:schemeClr>
                          </a:solidFill>
                        </a:rPr>
                        <a:t>SSO</a:t>
                      </a:r>
                      <a:r>
                        <a:rPr lang="en-US" sz="1100" b="0" baseline="0" dirty="0">
                          <a:solidFill>
                            <a:schemeClr val="tx1">
                              <a:lumMod val="50000"/>
                            </a:schemeClr>
                          </a:solidFill>
                        </a:rPr>
                        <a:t> to pre-integrated SAAS applications / custom apps</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10 apps</a:t>
                      </a:r>
                      <a:r>
                        <a:rPr lang="en-US" sz="1100" b="0" baseline="0" dirty="0">
                          <a:solidFill>
                            <a:schemeClr val="tx1">
                              <a:lumMod val="50000"/>
                            </a:schemeClr>
                          </a:solidFill>
                        </a:rPr>
                        <a:t> per user</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10 apps per user</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No Limit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10 apps per user</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100" b="0" dirty="0">
                          <a:solidFill>
                            <a:schemeClr val="tx1">
                              <a:lumMod val="50000"/>
                            </a:schemeClr>
                          </a:solidFill>
                        </a:rPr>
                        <a:t>User-based access management/provisioning</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367" rtl="0" eaLnBrk="1" latinLnBrk="0" hangingPunct="1"/>
                      <a:r>
                        <a:rPr lang="en-US" sz="1100" b="0" kern="1200" dirty="0">
                          <a:solidFill>
                            <a:schemeClr val="tx1">
                              <a:lumMod val="50000"/>
                            </a:schemeClr>
                          </a:solidFill>
                          <a:latin typeface="+mn-lt"/>
                          <a:ea typeface="+mn-ea"/>
                          <a:cs typeface="+mn-cs"/>
                        </a:rPr>
                        <a:t>Self-service password change for cloud users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08261">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100" b="0" kern="1200" dirty="0">
                          <a:solidFill>
                            <a:schemeClr val="tx1">
                              <a:lumMod val="50000"/>
                            </a:schemeClr>
                          </a:solidFill>
                          <a:latin typeface="+mn-lt"/>
                          <a:ea typeface="+mn-ea"/>
                          <a:cs typeface="+mn-cs"/>
                        </a:rPr>
                        <a:t>Azure AD Connect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792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67" rtl="0" eaLnBrk="1" latinLnBrk="0" hangingPunct="1"/>
                      <a:r>
                        <a:rPr lang="en-US" sz="1100" b="0" kern="1200" dirty="0">
                          <a:solidFill>
                            <a:schemeClr val="tx1">
                              <a:lumMod val="50000"/>
                            </a:schemeClr>
                          </a:solidFill>
                          <a:latin typeface="+mn-lt"/>
                          <a:ea typeface="+mn-ea"/>
                          <a:cs typeface="+mn-cs"/>
                        </a:rPr>
                        <a:t>Security reports/audit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3 Basic</a:t>
                      </a:r>
                      <a:r>
                        <a:rPr lang="en-US" sz="1100" b="0" kern="1200" baseline="0" dirty="0">
                          <a:solidFill>
                            <a:schemeClr val="tx1">
                              <a:lumMod val="50000"/>
                            </a:schemeClr>
                          </a:solidFill>
                          <a:latin typeface="+mn-lt"/>
                          <a:ea typeface="+mn-ea"/>
                          <a:cs typeface="+mn-cs"/>
                        </a:rPr>
                        <a:t> R</a:t>
                      </a:r>
                      <a:r>
                        <a:rPr lang="en-US" sz="1100" b="0" kern="1200" dirty="0">
                          <a:solidFill>
                            <a:schemeClr val="tx1">
                              <a:lumMod val="50000"/>
                            </a:schemeClr>
                          </a:solidFill>
                          <a:latin typeface="+mn-lt"/>
                          <a:ea typeface="+mn-ea"/>
                          <a:cs typeface="+mn-cs"/>
                        </a:rPr>
                        <a:t>eports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3 Basic Reports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tx1">
                              <a:lumMod val="50000"/>
                            </a:schemeClr>
                          </a:solidFill>
                          <a:effectLst>
                            <a:outerShdw blurRad="38100" dist="38100" dir="2700000" algn="tl">
                              <a:srgbClr val="000000">
                                <a:alpha val="43137"/>
                              </a:srgbClr>
                            </a:outerShdw>
                          </a:effectLst>
                          <a:latin typeface="+mn-lt"/>
                          <a:ea typeface="+mn-ea"/>
                          <a:cs typeface="+mn-cs"/>
                        </a:rPr>
                        <a:t>Advanced Security Report                                                                                                                                                                                                                                                                                                                                                                                                                                                                                                                                                                                                                                                                                                                                                                                                                                                                                                                                                                     </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marL="0" algn="ctr" defTabSz="914367" rtl="0" eaLnBrk="1" latinLnBrk="0" hangingPunct="1"/>
                      <a:r>
                        <a:rPr lang="en-US" sz="1100" b="0" kern="1200" dirty="0">
                          <a:solidFill>
                            <a:schemeClr val="tx1">
                              <a:lumMod val="50000"/>
                            </a:schemeClr>
                          </a:solidFill>
                          <a:latin typeface="+mn-lt"/>
                          <a:ea typeface="+mn-ea"/>
                          <a:cs typeface="+mn-cs"/>
                        </a:rPr>
                        <a:t>3 Basic Reports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4738">
                <a:tc rowSpan="5">
                  <a:txBody>
                    <a:bodyPr/>
                    <a:lstStyle/>
                    <a:p>
                      <a:r>
                        <a:rPr lang="en-US" sz="1100" b="0" dirty="0">
                          <a:solidFill>
                            <a:schemeClr val="bg1"/>
                          </a:solidFill>
                          <a:effectLst>
                            <a:outerShdw blurRad="38100" dist="38100" dir="2700000" algn="tl">
                              <a:srgbClr val="000000">
                                <a:alpha val="43137"/>
                              </a:srgbClr>
                            </a:outerShdw>
                          </a:effectLst>
                        </a:rPr>
                        <a:t>Premium+ Basic Features</a:t>
                      </a:r>
                    </a:p>
                  </a:txBody>
                  <a:tcPr marL="95052" marR="95052" marT="18642" marB="18642"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r>
                        <a:rPr lang="en-US" sz="1100" b="0" dirty="0">
                          <a:solidFill>
                            <a:schemeClr val="bg1"/>
                          </a:solidFill>
                          <a:effectLst>
                            <a:outerShdw blurRad="38100" dist="38100" dir="2700000" algn="tl">
                              <a:srgbClr val="000000">
                                <a:alpha val="43137"/>
                              </a:srgbClr>
                            </a:outerShdw>
                          </a:effectLst>
                        </a:rPr>
                        <a:t>Group-based application access management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bg1"/>
                          </a:solidFill>
                          <a:effectLst>
                            <a:outerShdw blurRad="38100" dist="38100" dir="2700000" algn="tl">
                              <a:srgbClr val="000000">
                                <a:alpha val="43137"/>
                              </a:srgbClr>
                            </a:outerShdw>
                          </a:effectLst>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1100" b="0" dirty="0">
                          <a:solidFill>
                            <a:schemeClr val="bg1"/>
                          </a:solidFill>
                          <a:effectLst>
                            <a:outerShdw blurRad="38100" dist="38100" dir="2700000" algn="tl">
                              <a:srgbClr val="000000">
                                <a:alpha val="43137"/>
                              </a:srgbClr>
                            </a:outerShdw>
                          </a:effectLst>
                        </a:rPr>
                        <a:t>Self-Service Password Reset for cloud users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bg1"/>
                          </a:solidFill>
                          <a:effectLst>
                            <a:outerShdw blurRad="38100" dist="38100" dir="2700000" algn="tl">
                              <a:srgbClr val="000000">
                                <a:alpha val="43137"/>
                              </a:srgbClr>
                            </a:outerShdw>
                          </a:effectLst>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1100" b="0" dirty="0">
                          <a:solidFill>
                            <a:schemeClr val="bg1"/>
                          </a:solidFill>
                          <a:effectLst>
                            <a:outerShdw blurRad="38100" dist="38100" dir="2700000" algn="tl">
                              <a:srgbClr val="000000">
                                <a:alpha val="43137"/>
                              </a:srgbClr>
                            </a:outerShdw>
                          </a:effectLst>
                        </a:rPr>
                        <a:t>Company branding (logon pages/access panel customization)</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bg1"/>
                          </a:solidFill>
                          <a:effectLst>
                            <a:outerShdw blurRad="38100" dist="38100" dir="2700000" algn="tl">
                              <a:srgbClr val="000000">
                                <a:alpha val="43137"/>
                              </a:srgbClr>
                            </a:outerShdw>
                          </a:effectLst>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4738">
                <a:tc vMerge="1">
                  <a:txBody>
                    <a:bodyPr/>
                    <a:lstStyle/>
                    <a:p>
                      <a:endParaRPr lang="en-US"/>
                    </a:p>
                  </a:txBody>
                  <a:tcPr/>
                </a:tc>
                <a:tc>
                  <a:txBody>
                    <a:bodyPr/>
                    <a:lstStyle/>
                    <a:p>
                      <a:r>
                        <a:rPr lang="en-US" sz="1100" b="0" dirty="0">
                          <a:solidFill>
                            <a:schemeClr val="bg1"/>
                          </a:solidFill>
                          <a:effectLst>
                            <a:outerShdw blurRad="38100" dist="38100" dir="2700000" algn="tl">
                              <a:srgbClr val="000000">
                                <a:alpha val="43137"/>
                              </a:srgbClr>
                            </a:outerShdw>
                          </a:effectLst>
                        </a:rPr>
                        <a:t>Application</a:t>
                      </a:r>
                      <a:r>
                        <a:rPr lang="en-US" sz="1100" b="0" baseline="0" dirty="0">
                          <a:solidFill>
                            <a:schemeClr val="bg1"/>
                          </a:solidFill>
                          <a:effectLst>
                            <a:outerShdw blurRad="38100" dist="38100" dir="2700000" algn="tl">
                              <a:srgbClr val="000000">
                                <a:alpha val="43137"/>
                              </a:srgbClr>
                            </a:outerShdw>
                          </a:effectLst>
                        </a:rPr>
                        <a:t> Proxy</a:t>
                      </a:r>
                      <a:endParaRPr lang="en-US" sz="1100" b="0" dirty="0">
                        <a:solidFill>
                          <a:schemeClr val="bg1"/>
                        </a:solidFill>
                        <a:effectLst>
                          <a:outerShdw blurRad="38100" dist="38100" dir="2700000" algn="tl">
                            <a:srgbClr val="000000">
                              <a:alpha val="43137"/>
                            </a:srgbClr>
                          </a:outerShdw>
                        </a:effectLst>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r>
                        <a:rPr lang="en-US" sz="1100" b="0" dirty="0">
                          <a:solidFill>
                            <a:schemeClr val="bg1"/>
                          </a:solidFill>
                          <a:effectLst>
                            <a:outerShdw blurRad="38100" dist="38100" dir="2700000" algn="tl">
                              <a:srgbClr val="000000">
                                <a:alpha val="43137"/>
                              </a:srgbClr>
                            </a:outerShdw>
                          </a:effectLst>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CF2"/>
                    </a:solidFill>
                  </a:tcPr>
                </a:tc>
                <a:tc>
                  <a:txBody>
                    <a:bodyPr/>
                    <a:lstStyle/>
                    <a:p>
                      <a:pPr algn="ct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1100" b="0" dirty="0">
                          <a:solidFill>
                            <a:schemeClr val="bg1"/>
                          </a:solidFill>
                          <a:effectLst>
                            <a:outerShdw blurRad="38100" dist="38100" dir="2700000" algn="tl">
                              <a:srgbClr val="000000">
                                <a:alpha val="43137"/>
                              </a:srgbClr>
                            </a:outerShdw>
                          </a:effectLst>
                        </a:rPr>
                        <a:t>Service Level Agreement (99.9%)</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algn="ctr"/>
                      <a:r>
                        <a:rPr lang="en-US" sz="1100" b="0" dirty="0">
                          <a:solidFill>
                            <a:schemeClr val="bg1"/>
                          </a:solidFill>
                          <a:effectLst>
                            <a:outerShdw blurRad="38100" dist="38100" dir="2700000" algn="tl">
                              <a:srgbClr val="000000">
                                <a:alpha val="43137"/>
                              </a:srgbClr>
                            </a:outerShdw>
                          </a:effectLst>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CF2"/>
                    </a:solidFill>
                  </a:tcPr>
                </a:tc>
                <a:tc>
                  <a:txBody>
                    <a:bodyPr/>
                    <a:lstStyle/>
                    <a:p>
                      <a:pPr algn="ctr"/>
                      <a:r>
                        <a:rPr lang="en-US" sz="1100" b="0" dirty="0">
                          <a:solidFill>
                            <a:schemeClr val="tx1">
                              <a:lumMod val="50000"/>
                            </a:schemeClr>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4738">
                <a:tc rowSpan="9">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mn-cs"/>
                        </a:rPr>
                        <a:t>Premium Features</a:t>
                      </a:r>
                    </a:p>
                  </a:txBody>
                  <a:tcPr marL="95052" marR="95052" marT="18642" marB="18642"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r>
                        <a:rPr lang="en-US" sz="1100" b="0" dirty="0">
                          <a:solidFill>
                            <a:schemeClr val="bg1"/>
                          </a:solidFill>
                        </a:rPr>
                        <a:t>Self-Service Group Management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dirty="0">
                          <a:solidFill>
                            <a:schemeClr val="bg1"/>
                          </a:solidFill>
                        </a:rPr>
                        <a:t>Self-Service Password Reset/Change with on-premises write-back</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100" b="0" dirty="0">
                          <a:solidFill>
                            <a:schemeClr val="bg1"/>
                          </a:solidFill>
                        </a:rPr>
                        <a:t>Advanced usage reporting, security reports and alerts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3792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100" b="0" dirty="0">
                          <a:solidFill>
                            <a:schemeClr val="bg1"/>
                          </a:solidFill>
                        </a:rPr>
                        <a:t>Multi-Factor Authentication (cloud and on-premises (MFA server))</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lumMod val="50000"/>
                            </a:schemeClr>
                          </a:solidFill>
                        </a:rPr>
                        <a:t>Limited cloud only </a:t>
                      </a:r>
                      <a:r>
                        <a:rPr lang="en-US" sz="1100" b="0" kern="1200" dirty="0">
                          <a:solidFill>
                            <a:schemeClr val="tx1">
                              <a:lumMod val="50000"/>
                            </a:schemeClr>
                          </a:solidFill>
                          <a:latin typeface="+mn-lt"/>
                          <a:ea typeface="+mn-ea"/>
                          <a:cs typeface="+mn-cs"/>
                        </a:rPr>
                        <a:t>for Office 365 Apps</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r h="234738">
                <a:tc vMerge="1">
                  <a:txBody>
                    <a:bodyPr/>
                    <a:lstStyle/>
                    <a:p>
                      <a:pPr marL="0" algn="l" defTabSz="914400" rtl="0" eaLnBrk="1" latinLnBrk="0" hangingPunct="1"/>
                      <a:endParaRPr lang="en-US" sz="1200" b="0" kern="1200" dirty="0">
                        <a:gradFill>
                          <a:gsLst>
                            <a:gs pos="0">
                              <a:schemeClr val="tx1"/>
                            </a:gs>
                            <a:gs pos="100000">
                              <a:schemeClr val="tx1"/>
                            </a:gs>
                          </a:gsLst>
                          <a:lin ang="5400000" scaled="1"/>
                        </a:gradFill>
                        <a:latin typeface="+mn-lt"/>
                        <a:ea typeface="+mn-ea"/>
                        <a:cs typeface="+mn-cs"/>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l" defTabSz="914400" rtl="0" eaLnBrk="1" latinLnBrk="0" hangingPunct="1"/>
                      <a:r>
                        <a:rPr lang="en-US" sz="1100" b="0" kern="1200" dirty="0">
                          <a:solidFill>
                            <a:schemeClr val="bg1"/>
                          </a:solidFill>
                        </a:rPr>
                        <a:t>MIM CAL + MIM</a:t>
                      </a:r>
                      <a:r>
                        <a:rPr lang="en-US" sz="1100" b="0" kern="1200" baseline="0" dirty="0">
                          <a:solidFill>
                            <a:schemeClr val="bg1"/>
                          </a:solidFill>
                        </a:rPr>
                        <a:t> Server</a:t>
                      </a:r>
                      <a:endParaRPr lang="en-US" sz="1100" b="0" kern="1200" dirty="0">
                        <a:solidFill>
                          <a:schemeClr val="bg1"/>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7"/>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400" rtl="0" eaLnBrk="1" latinLnBrk="0" hangingPunct="1"/>
                      <a:r>
                        <a:rPr lang="en-US" sz="1100" b="0" kern="1200" dirty="0">
                          <a:solidFill>
                            <a:schemeClr val="bg1"/>
                          </a:solidFill>
                          <a:latin typeface="+mn-lt"/>
                          <a:ea typeface="+mn-ea"/>
                          <a:cs typeface="+mn-cs"/>
                        </a:rPr>
                        <a:t>Administrative Units (in Preview)</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8"/>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3234" marR="93234" marT="18285" marB="18285"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1100" b="0" kern="1200" dirty="0">
                          <a:solidFill>
                            <a:schemeClr val="bg1"/>
                          </a:solidFill>
                          <a:latin typeface="+mn-lt"/>
                          <a:ea typeface="+mn-ea"/>
                          <a:cs typeface="+mn-cs"/>
                        </a:rPr>
                        <a:t>Cloud App Discovery</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bg1"/>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9"/>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1100" b="0" kern="1200" dirty="0">
                          <a:solidFill>
                            <a:schemeClr val="bg1"/>
                          </a:solidFill>
                          <a:latin typeface="+mn-lt"/>
                          <a:ea typeface="+mn-ea"/>
                          <a:cs typeface="+mn-cs"/>
                        </a:rPr>
                        <a:t>Conditional access : MFA per application (in Preview)</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bg1"/>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20"/>
                  </a:ext>
                </a:extLst>
              </a:tr>
              <a:tr h="208261">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1100" b="0" kern="1200" dirty="0">
                          <a:solidFill>
                            <a:schemeClr val="bg1"/>
                          </a:solidFill>
                          <a:latin typeface="+mn-lt"/>
                          <a:ea typeface="+mn-ea"/>
                          <a:cs typeface="+mn-cs"/>
                        </a:rPr>
                        <a:t>Automated password roll-over (in</a:t>
                      </a:r>
                      <a:r>
                        <a:rPr lang="en-US" sz="1100" b="0" kern="1200" baseline="0" dirty="0">
                          <a:solidFill>
                            <a:schemeClr val="bg1"/>
                          </a:solidFill>
                          <a:latin typeface="+mn-lt"/>
                          <a:ea typeface="+mn-ea"/>
                          <a:cs typeface="+mn-cs"/>
                        </a:rPr>
                        <a:t> Preview)</a:t>
                      </a:r>
                      <a:endParaRPr lang="en-US" sz="1100" b="0" kern="1200" dirty="0">
                        <a:solidFill>
                          <a:schemeClr val="bg1"/>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bg1"/>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9349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p:txBody>
          <a:bodyPr>
            <a:normAutofit/>
          </a:bodyPr>
          <a:lstStyle/>
          <a:p>
            <a:r>
              <a:rPr lang="en-US" dirty="0"/>
              <a:t>Azure Active Directory features and editions</a:t>
            </a:r>
          </a:p>
        </p:txBody>
      </p:sp>
      <p:graphicFrame>
        <p:nvGraphicFramePr>
          <p:cNvPr id="5" name="Table 4"/>
          <p:cNvGraphicFramePr>
            <a:graphicFrameLocks noGrp="1"/>
          </p:cNvGraphicFramePr>
          <p:nvPr>
            <p:extLst>
              <p:ext uri="{D42A27DB-BD31-4B8C-83A1-F6EECF244321}">
                <p14:modId xmlns:p14="http://schemas.microsoft.com/office/powerpoint/2010/main" val="4233365689"/>
              </p:ext>
            </p:extLst>
          </p:nvPr>
        </p:nvGraphicFramePr>
        <p:xfrm>
          <a:off x="173683" y="1774388"/>
          <a:ext cx="12129894" cy="2803055"/>
        </p:xfrm>
        <a:graphic>
          <a:graphicData uri="http://schemas.openxmlformats.org/drawingml/2006/table">
            <a:tbl>
              <a:tblPr firstRow="1" bandRow="1">
                <a:tableStyleId>{5C22544A-7EE6-4342-B048-85BDC9FD1C3A}</a:tableStyleId>
              </a:tblPr>
              <a:tblGrid>
                <a:gridCol w="838876">
                  <a:extLst>
                    <a:ext uri="{9D8B030D-6E8A-4147-A177-3AD203B41FA5}">
                      <a16:colId xmlns:a16="http://schemas.microsoft.com/office/drawing/2014/main" val="20000"/>
                    </a:ext>
                  </a:extLst>
                </a:gridCol>
                <a:gridCol w="4989849">
                  <a:extLst>
                    <a:ext uri="{9D8B030D-6E8A-4147-A177-3AD203B41FA5}">
                      <a16:colId xmlns:a16="http://schemas.microsoft.com/office/drawing/2014/main" val="20001"/>
                    </a:ext>
                  </a:extLst>
                </a:gridCol>
                <a:gridCol w="1435149">
                  <a:extLst>
                    <a:ext uri="{9D8B030D-6E8A-4147-A177-3AD203B41FA5}">
                      <a16:colId xmlns:a16="http://schemas.microsoft.com/office/drawing/2014/main" val="20002"/>
                    </a:ext>
                  </a:extLst>
                </a:gridCol>
                <a:gridCol w="1524847">
                  <a:extLst>
                    <a:ext uri="{9D8B030D-6E8A-4147-A177-3AD203B41FA5}">
                      <a16:colId xmlns:a16="http://schemas.microsoft.com/office/drawing/2014/main" val="20003"/>
                    </a:ext>
                  </a:extLst>
                </a:gridCol>
                <a:gridCol w="1453089">
                  <a:extLst>
                    <a:ext uri="{9D8B030D-6E8A-4147-A177-3AD203B41FA5}">
                      <a16:colId xmlns:a16="http://schemas.microsoft.com/office/drawing/2014/main" val="20004"/>
                    </a:ext>
                  </a:extLst>
                </a:gridCol>
                <a:gridCol w="1888084">
                  <a:extLst>
                    <a:ext uri="{9D8B030D-6E8A-4147-A177-3AD203B41FA5}">
                      <a16:colId xmlns:a16="http://schemas.microsoft.com/office/drawing/2014/main" val="20005"/>
                    </a:ext>
                  </a:extLst>
                </a:gridCol>
              </a:tblGrid>
              <a:tr h="379238">
                <a:tc>
                  <a:txBody>
                    <a:bodyPr/>
                    <a:lstStyle/>
                    <a:p>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bg1"/>
                          </a:solidFill>
                          <a:effectLst>
                            <a:outerShdw blurRad="38100" dist="38100" dir="2700000" algn="tl">
                              <a:srgbClr val="000000">
                                <a:alpha val="43137"/>
                              </a:srgbClr>
                            </a:outerShdw>
                          </a:effectLst>
                        </a:rPr>
                        <a:t>Azure AD </a:t>
                      </a:r>
                    </a:p>
                    <a:p>
                      <a:pPr algn="ctr"/>
                      <a:r>
                        <a:rPr lang="en-US" sz="1100" b="0" dirty="0">
                          <a:solidFill>
                            <a:schemeClr val="bg1"/>
                          </a:solidFill>
                          <a:effectLst>
                            <a:outerShdw blurRad="38100" dist="38100" dir="2700000" algn="tl">
                              <a:srgbClr val="000000">
                                <a:alpha val="43137"/>
                              </a:srgbClr>
                            </a:outerShdw>
                          </a:effectLst>
                        </a:rPr>
                        <a:t>Free</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7373"/>
                    </a:solidFill>
                  </a:tcPr>
                </a:tc>
                <a:tc>
                  <a:txBody>
                    <a:bodyPr/>
                    <a:lstStyle/>
                    <a:p>
                      <a:pPr algn="ctr"/>
                      <a:r>
                        <a:rPr lang="en-US" sz="1100" b="0" dirty="0">
                          <a:solidFill>
                            <a:schemeClr val="bg1"/>
                          </a:solidFill>
                          <a:effectLst>
                            <a:outerShdw blurRad="38100" dist="38100" dir="2700000" algn="tl">
                              <a:srgbClr val="000000">
                                <a:alpha val="43137"/>
                              </a:srgbClr>
                            </a:outerShdw>
                          </a:effectLst>
                        </a:rPr>
                        <a:t>Azure AD </a:t>
                      </a:r>
                    </a:p>
                    <a:p>
                      <a:pPr algn="ctr"/>
                      <a:r>
                        <a:rPr lang="en-US" sz="1100" b="0" dirty="0">
                          <a:solidFill>
                            <a:schemeClr val="bg1"/>
                          </a:solidFill>
                          <a:effectLst>
                            <a:outerShdw blurRad="38100" dist="38100" dir="2700000" algn="tl">
                              <a:srgbClr val="000000">
                                <a:alpha val="43137"/>
                              </a:srgbClr>
                            </a:outerShdw>
                          </a:effectLst>
                        </a:rPr>
                        <a:t>Basic</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7373"/>
                    </a:solidFill>
                  </a:tcPr>
                </a:tc>
                <a:tc>
                  <a:txBody>
                    <a:bodyPr/>
                    <a:lstStyle/>
                    <a:p>
                      <a:pPr algn="ctr"/>
                      <a:r>
                        <a:rPr lang="en-US" sz="1100" b="0" dirty="0">
                          <a:solidFill>
                            <a:schemeClr val="bg1"/>
                          </a:solidFill>
                          <a:effectLst>
                            <a:outerShdw blurRad="38100" dist="38100" dir="2700000" algn="tl">
                              <a:srgbClr val="000000">
                                <a:alpha val="43137"/>
                              </a:srgbClr>
                            </a:outerShdw>
                          </a:effectLst>
                        </a:rPr>
                        <a:t>Azure</a:t>
                      </a:r>
                      <a:r>
                        <a:rPr lang="en-US" sz="1100" b="0" baseline="0" dirty="0">
                          <a:solidFill>
                            <a:schemeClr val="bg1"/>
                          </a:solidFill>
                          <a:effectLst>
                            <a:outerShdw blurRad="38100" dist="38100" dir="2700000" algn="tl">
                              <a:srgbClr val="000000">
                                <a:alpha val="43137"/>
                              </a:srgbClr>
                            </a:outerShdw>
                          </a:effectLst>
                        </a:rPr>
                        <a:t> AD </a:t>
                      </a:r>
                    </a:p>
                    <a:p>
                      <a:pPr algn="ctr"/>
                      <a:r>
                        <a:rPr lang="en-US" sz="1100" b="0" dirty="0">
                          <a:solidFill>
                            <a:schemeClr val="bg1"/>
                          </a:solidFill>
                          <a:effectLst>
                            <a:outerShdw blurRad="38100" dist="38100" dir="2700000" algn="tl">
                              <a:srgbClr val="000000">
                                <a:alpha val="43137"/>
                              </a:srgbClr>
                            </a:outerShdw>
                          </a:effectLst>
                        </a:rPr>
                        <a:t>Premium</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7373"/>
                    </a:solidFill>
                  </a:tcPr>
                </a:tc>
                <a:tc>
                  <a:txBody>
                    <a:bodyPr/>
                    <a:lstStyle/>
                    <a:p>
                      <a:pPr algn="ctr"/>
                      <a:r>
                        <a:rPr lang="en-US" sz="1100" b="0" dirty="0">
                          <a:solidFill>
                            <a:schemeClr val="bg1"/>
                          </a:solidFill>
                          <a:effectLst>
                            <a:outerShdw blurRad="38100" dist="38100" dir="2700000" algn="tl">
                              <a:srgbClr val="000000">
                                <a:alpha val="43137"/>
                              </a:srgbClr>
                            </a:outerShdw>
                          </a:effectLst>
                        </a:rPr>
                        <a:t>Office 365 apps only</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7373"/>
                    </a:solidFill>
                  </a:tcPr>
                </a:tc>
                <a:extLst>
                  <a:ext uri="{0D108BD9-81ED-4DB2-BD59-A6C34878D82A}">
                    <a16:rowId xmlns:a16="http://schemas.microsoft.com/office/drawing/2014/main" val="10000"/>
                  </a:ext>
                </a:extLst>
              </a:tr>
              <a:tr h="234738">
                <a:tc rowSpan="10">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50000"/>
                            </a:schemeClr>
                          </a:solidFill>
                          <a:latin typeface="+mn-lt"/>
                          <a:ea typeface="+mn-ea"/>
                          <a:cs typeface="+mn-cs"/>
                        </a:rPr>
                        <a:t>Premium Features</a:t>
                      </a:r>
                    </a:p>
                  </a:txBody>
                  <a:tcPr marL="95052" marR="95052" marT="18642" marB="18642"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dirty="0">
                          <a:solidFill>
                            <a:schemeClr val="tx1">
                              <a:lumMod val="50000"/>
                            </a:schemeClr>
                          </a:solidFill>
                        </a:rPr>
                        <a:t>Connect Health</a:t>
                      </a: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r>
                        <a:rPr lang="en-US" sz="1100" b="0" kern="1200" dirty="0">
                          <a:solidFill>
                            <a:schemeClr val="bg1"/>
                          </a:solidFill>
                          <a:latin typeface="+mn-lt"/>
                          <a:ea typeface="+mn-ea"/>
                          <a:cs typeface="+mn-cs"/>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100" b="0" baseline="0" dirty="0">
                          <a:solidFill>
                            <a:schemeClr val="tx1">
                              <a:lumMod val="50000"/>
                            </a:schemeClr>
                          </a:solidFill>
                        </a:rPr>
                        <a:t>Connect Write Back of users and groups (in Preview)</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372838"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3473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100" b="0" dirty="0">
                          <a:solidFill>
                            <a:schemeClr val="tx1">
                              <a:lumMod val="50000"/>
                            </a:schemeClr>
                          </a:solidFill>
                        </a:rPr>
                        <a:t>HR Integration with Workday (in Preview)</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54258">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1100" b="0" dirty="0">
                          <a:solidFill>
                            <a:schemeClr val="tx1">
                              <a:lumMod val="50000"/>
                            </a:schemeClr>
                          </a:solidFill>
                        </a:rPr>
                        <a:t>Dedicated Group (in Preview)</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34738">
                <a:tc vMerge="1">
                  <a:txBody>
                    <a:bodyPr/>
                    <a:lstStyle/>
                    <a:p>
                      <a:pPr marL="0" algn="l" defTabSz="914400" rtl="0" eaLnBrk="1" latinLnBrk="0" hangingPunct="1"/>
                      <a:endParaRPr lang="en-US" sz="1200" b="0" kern="1200" dirty="0">
                        <a:gradFill>
                          <a:gsLst>
                            <a:gs pos="0">
                              <a:schemeClr val="tx1"/>
                            </a:gs>
                            <a:gs pos="100000">
                              <a:schemeClr val="tx1"/>
                            </a:gs>
                          </a:gsLst>
                          <a:lin ang="5400000" scaled="1"/>
                        </a:gradFill>
                        <a:latin typeface="+mn-lt"/>
                        <a:ea typeface="+mn-ea"/>
                        <a:cs typeface="+mn-cs"/>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dirty="0">
                          <a:solidFill>
                            <a:schemeClr val="tx1">
                              <a:lumMod val="50000"/>
                            </a:schemeClr>
                          </a:solidFill>
                        </a:rPr>
                        <a:t>Dynamic</a:t>
                      </a:r>
                      <a:r>
                        <a:rPr lang="en-US" sz="1100" b="0" baseline="0" dirty="0">
                          <a:solidFill>
                            <a:schemeClr val="tx1">
                              <a:lumMod val="50000"/>
                            </a:schemeClr>
                          </a:solidFill>
                        </a:rPr>
                        <a:t> Group (</a:t>
                      </a:r>
                      <a:r>
                        <a:rPr lang="en-US" sz="1100" b="0" dirty="0">
                          <a:solidFill>
                            <a:schemeClr val="tx1">
                              <a:lumMod val="50000"/>
                            </a:schemeClr>
                          </a:solidFill>
                        </a:rPr>
                        <a:t>in Preview</a:t>
                      </a:r>
                      <a:r>
                        <a:rPr lang="en-US" sz="1100" b="0" baseline="0" dirty="0">
                          <a:solidFill>
                            <a:schemeClr val="tx1">
                              <a:lumMod val="50000"/>
                            </a:schemeClr>
                          </a:solidFill>
                        </a:rPr>
                        <a:t>)</a:t>
                      </a: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08261">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100" dirty="0">
                          <a:solidFill>
                            <a:schemeClr val="tx1">
                              <a:lumMod val="50000"/>
                            </a:schemeClr>
                          </a:solidFill>
                        </a:rPr>
                        <a:t>Azure AD Domain Services (in Private</a:t>
                      </a:r>
                      <a:r>
                        <a:rPr lang="en-US" sz="1100" baseline="0" dirty="0">
                          <a:solidFill>
                            <a:schemeClr val="tx1">
                              <a:lumMod val="50000"/>
                            </a:schemeClr>
                          </a:solidFill>
                        </a:rPr>
                        <a:t> Preview)</a:t>
                      </a:r>
                      <a:endParaRPr lang="en-US" sz="110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100" b="0" dirty="0">
                        <a:solidFill>
                          <a:schemeClr val="bg1"/>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algn="ctr"/>
                      <a:endParaRPr lang="en-US" sz="1100" b="0" dirty="0">
                        <a:solidFill>
                          <a:schemeClr val="tx1">
                            <a:lumMod val="50000"/>
                          </a:schemeClr>
                        </a:solidFill>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3234" marR="93234" marT="18285" marB="18285"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100" dirty="0">
                          <a:solidFill>
                            <a:schemeClr val="tx1">
                              <a:lumMod val="50000"/>
                            </a:schemeClr>
                          </a:solidFill>
                        </a:rPr>
                        <a:t>Add your own SaaS applications </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bg1"/>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3473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1100" b="0" kern="1200" dirty="0">
                          <a:solidFill>
                            <a:schemeClr val="tx1">
                              <a:lumMod val="50000"/>
                            </a:schemeClr>
                          </a:solidFill>
                          <a:latin typeface="+mn-lt"/>
                          <a:ea typeface="+mn-ea"/>
                          <a:cs typeface="+mn-cs"/>
                        </a:rPr>
                        <a:t>Privileged Access Management</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08261">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1100" b="0" kern="1200" dirty="0">
                          <a:solidFill>
                            <a:schemeClr val="tx1">
                              <a:lumMod val="50000"/>
                            </a:schemeClr>
                          </a:solidFill>
                          <a:latin typeface="+mn-lt"/>
                          <a:ea typeface="+mn-ea"/>
                          <a:cs typeface="+mn-cs"/>
                        </a:rPr>
                        <a:t>Self-service application requests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bg1"/>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44609">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kern="1200" dirty="0">
                        <a:gradFill>
                          <a:gsLst>
                            <a:gs pos="0">
                              <a:schemeClr val="tx1"/>
                            </a:gs>
                            <a:gs pos="100000">
                              <a:schemeClr val="tx1"/>
                            </a:gs>
                          </a:gsLst>
                          <a:lin ang="5400000" scaled="1"/>
                        </a:gradFill>
                        <a:latin typeface="+mn-lt"/>
                        <a:ea typeface="+mn-ea"/>
                        <a:cs typeface="+mn-cs"/>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50000"/>
                            </a:schemeClr>
                          </a:solidFill>
                          <a:latin typeface="+mn-lt"/>
                          <a:ea typeface="+mn-ea"/>
                          <a:cs typeface="+mn-cs"/>
                        </a:rPr>
                        <a:t>Azure reporting API</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r>
                        <a:rPr lang="en-US" sz="1100" b="0" dirty="0">
                          <a:solidFill>
                            <a:schemeClr val="bg1"/>
                          </a:solidFill>
                        </a:rPr>
                        <a:t>Yes</a:t>
                      </a: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6"/>
                    </a:solidFill>
                  </a:tcPr>
                </a:tc>
                <a:tc>
                  <a:txBody>
                    <a:bodyPr/>
                    <a:lstStyle/>
                    <a:p>
                      <a:pPr marL="0" marR="0" indent="0" algn="ctr" defTabSz="914367" rtl="0" eaLnBrk="1" fontAlgn="auto" latinLnBrk="0" hangingPunct="1">
                        <a:lnSpc>
                          <a:spcPct val="100000"/>
                        </a:lnSpc>
                        <a:spcBef>
                          <a:spcPts val="0"/>
                        </a:spcBef>
                        <a:spcAft>
                          <a:spcPts val="0"/>
                        </a:spcAft>
                        <a:buClrTx/>
                        <a:buSzTx/>
                        <a:buFontTx/>
                        <a:buNone/>
                        <a:tabLst/>
                        <a:defRPr/>
                      </a:pPr>
                      <a:endParaRPr lang="en-US" sz="1100" b="0" kern="1200" dirty="0">
                        <a:solidFill>
                          <a:schemeClr val="tx1">
                            <a:lumMod val="50000"/>
                          </a:schemeClr>
                        </a:solidFill>
                        <a:latin typeface="+mn-lt"/>
                        <a:ea typeface="+mn-ea"/>
                        <a:cs typeface="+mn-cs"/>
                      </a:endParaRPr>
                    </a:p>
                  </a:txBody>
                  <a:tcPr marL="95052" marR="95052" marT="18642" marB="18642"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7078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TextBox 2"/>
          <p:cNvSpPr txBox="1"/>
          <p:nvPr/>
        </p:nvSpPr>
        <p:spPr>
          <a:xfrm>
            <a:off x="274641" y="1592262"/>
            <a:ext cx="11734796" cy="211134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Your network contains an Active Directory domain named bcdtrain.com. You create an Azure Active Directory (Azure AD) domain named bcdtrain.onmicrosoft.com. You need to provide a single sign-on experience for on-premises users to bcdtrain.onmicrosoft.com.</a:t>
            </a:r>
          </a:p>
          <a:p>
            <a:pPr>
              <a:lnSpc>
                <a:spcPct val="90000"/>
              </a:lnSpc>
              <a:spcAft>
                <a:spcPts val="600"/>
              </a:spcAft>
            </a:pPr>
            <a:r>
              <a:rPr lang="en-US" sz="2400" dirty="0">
                <a:gradFill>
                  <a:gsLst>
                    <a:gs pos="2917">
                      <a:schemeClr val="tx1"/>
                    </a:gs>
                    <a:gs pos="30000">
                      <a:schemeClr val="tx1"/>
                    </a:gs>
                  </a:gsLst>
                  <a:lin ang="5400000" scaled="0"/>
                </a:gradFill>
              </a:rPr>
              <a:t>What should you do first?</a:t>
            </a:r>
          </a:p>
        </p:txBody>
      </p:sp>
      <p:sp>
        <p:nvSpPr>
          <p:cNvPr id="4" name="TextBox 3"/>
          <p:cNvSpPr txBox="1"/>
          <p:nvPr/>
        </p:nvSpPr>
        <p:spPr>
          <a:xfrm>
            <a:off x="655637" y="3878262"/>
            <a:ext cx="11125200" cy="2597634"/>
          </a:xfrm>
          <a:prstGeom prst="rect">
            <a:avLst/>
          </a:prstGeom>
          <a:noFill/>
        </p:spPr>
        <p:txBody>
          <a:bodyPr wrap="square" lIns="182880" tIns="146304" rIns="182880" bIns="146304" rtlCol="0">
            <a:spAutoFit/>
          </a:bodyPr>
          <a:lstStyle/>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Install Active Directory Federation Services (AD FS)</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Add a domain in Azure AD</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Deploy a Windows Server 2012 R2 virtual machine in Azure and install Active Directory Domain Services (AD DS).</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Enroll in Azure Active Directory Premium</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Download Azure AD Connect</a:t>
            </a:r>
          </a:p>
        </p:txBody>
      </p:sp>
      <p:sp>
        <p:nvSpPr>
          <p:cNvPr id="5" name="Rectangle 4"/>
          <p:cNvSpPr/>
          <p:nvPr/>
        </p:nvSpPr>
        <p:spPr bwMode="auto">
          <a:xfrm>
            <a:off x="579437" y="4335462"/>
            <a:ext cx="5410200" cy="457200"/>
          </a:xfrm>
          <a:prstGeom prst="rect">
            <a:avLst/>
          </a:prstGeom>
          <a:solidFill>
            <a:srgbClr val="009E49">
              <a:alpha val="4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30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974383" y="1674953"/>
            <a:ext cx="3420244" cy="2301178"/>
          </a:xfrm>
          <a:prstGeom prst="rect">
            <a:avLst/>
          </a:prstGeom>
        </p:spPr>
      </p:pic>
      <p:pic>
        <p:nvPicPr>
          <p:cNvPr id="18" name="Picture 17"/>
          <p:cNvPicPr>
            <a:picLocks noChangeAspect="1"/>
          </p:cNvPicPr>
          <p:nvPr/>
        </p:nvPicPr>
        <p:blipFill>
          <a:blip r:embed="rId3"/>
          <a:stretch>
            <a:fillRect/>
          </a:stretch>
        </p:blipFill>
        <p:spPr>
          <a:xfrm>
            <a:off x="3607670" y="2787793"/>
            <a:ext cx="3420244" cy="2301178"/>
          </a:xfrm>
          <a:prstGeom prst="rect">
            <a:avLst/>
          </a:prstGeom>
        </p:spPr>
      </p:pic>
      <p:sp>
        <p:nvSpPr>
          <p:cNvPr id="3" name="Title 2"/>
          <p:cNvSpPr>
            <a:spLocks noGrp="1"/>
          </p:cNvSpPr>
          <p:nvPr>
            <p:ph type="title"/>
          </p:nvPr>
        </p:nvSpPr>
        <p:spPr/>
        <p:txBody>
          <a:bodyPr/>
          <a:lstStyle/>
          <a:p>
            <a:r>
              <a:rPr lang="en-US" dirty="0">
                <a:solidFill>
                  <a:schemeClr val="tx1">
                    <a:lumMod val="75000"/>
                  </a:schemeClr>
                </a:solidFill>
              </a:rPr>
              <a:t>What is Azure Multi-Factor Authentication?</a:t>
            </a:r>
          </a:p>
        </p:txBody>
      </p:sp>
      <p:sp>
        <p:nvSpPr>
          <p:cNvPr id="6" name="Content Placeholder 5"/>
          <p:cNvSpPr>
            <a:spLocks noGrp="1"/>
          </p:cNvSpPr>
          <p:nvPr>
            <p:ph sz="quarter" idx="4294967295"/>
          </p:nvPr>
        </p:nvSpPr>
        <p:spPr>
          <a:xfrm>
            <a:off x="5126038" y="1539875"/>
            <a:ext cx="7310437" cy="5230813"/>
          </a:xfrm>
        </p:spPr>
        <p:txBody>
          <a:bodyPr/>
          <a:lstStyle/>
          <a:p>
            <a:pPr marL="0" indent="0">
              <a:spcBef>
                <a:spcPts val="2447"/>
              </a:spcBef>
              <a:buNone/>
            </a:pPr>
            <a:r>
              <a:rPr lang="en-US" sz="3198" spc="-71" dirty="0">
                <a:solidFill>
                  <a:schemeClr val="tx1">
                    <a:lumMod val="75000"/>
                  </a:schemeClr>
                </a:solidFill>
                <a:latin typeface="Segoe UI Light"/>
              </a:rPr>
              <a:t>A stand-alone Azure Identity and Access management service also included in Azure Active Directory Premium</a:t>
            </a:r>
          </a:p>
          <a:p>
            <a:pPr marL="0" indent="0">
              <a:spcBef>
                <a:spcPts val="2447"/>
              </a:spcBef>
              <a:buNone/>
            </a:pPr>
            <a:r>
              <a:rPr lang="en-US" sz="3198" spc="-71" dirty="0">
                <a:solidFill>
                  <a:schemeClr val="tx1">
                    <a:lumMod val="75000"/>
                  </a:schemeClr>
                </a:solidFill>
                <a:latin typeface="Segoe UI Light"/>
              </a:rPr>
              <a:t>Prevents unauthorized access to both on-premises and cloud applications by providing an additional level of authentication</a:t>
            </a:r>
          </a:p>
          <a:p>
            <a:pPr marL="0" indent="0">
              <a:spcBef>
                <a:spcPts val="2447"/>
              </a:spcBef>
              <a:buNone/>
            </a:pPr>
            <a:r>
              <a:rPr lang="en-US" sz="3198" spc="-71" dirty="0">
                <a:solidFill>
                  <a:schemeClr val="tx1">
                    <a:lumMod val="75000"/>
                  </a:schemeClr>
                </a:solidFill>
                <a:latin typeface="Segoe UI Light"/>
              </a:rPr>
              <a:t>Trusted by thousands of enterprises to authenticate employee, customer, and partner access.</a:t>
            </a: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101" y="4900716"/>
            <a:ext cx="1283675" cy="1719490"/>
          </a:xfrm>
          <a:prstGeom prst="rect">
            <a:avLst/>
          </a:prstGeom>
        </p:spPr>
      </p:pic>
      <p:grpSp>
        <p:nvGrpSpPr>
          <p:cNvPr id="27" name="Group 26"/>
          <p:cNvGrpSpPr/>
          <p:nvPr/>
        </p:nvGrpSpPr>
        <p:grpSpPr>
          <a:xfrm>
            <a:off x="2036459" y="4963295"/>
            <a:ext cx="2821862" cy="1693423"/>
            <a:chOff x="2197002" y="4924838"/>
            <a:chExt cx="2888063" cy="1733150"/>
          </a:xfrm>
        </p:grpSpPr>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312" y="4924838"/>
              <a:ext cx="2087753" cy="1404663"/>
            </a:xfrm>
            <a:prstGeom prst="rect">
              <a:avLst/>
            </a:prstGeom>
          </p:spPr>
        </p:pic>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002" y="5253325"/>
              <a:ext cx="2087753" cy="1404663"/>
            </a:xfrm>
            <a:prstGeom prst="rect">
              <a:avLst/>
            </a:prstGeom>
          </p:spPr>
        </p:pic>
      </p:grpSp>
      <p:pic>
        <p:nvPicPr>
          <p:cNvPr id="12" name="Picture 11"/>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rot="-600000">
            <a:off x="2017241" y="3231542"/>
            <a:ext cx="599418" cy="1530859"/>
          </a:xfrm>
          <a:prstGeom prst="rect">
            <a:avLst/>
          </a:prstGeom>
        </p:spPr>
      </p:pic>
    </p:spTree>
    <p:extLst>
      <p:ext uri="{BB962C8B-B14F-4D97-AF65-F5344CB8AC3E}">
        <p14:creationId xmlns:p14="http://schemas.microsoft.com/office/powerpoint/2010/main" val="742981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0" presetClass="path" presetSubtype="0" accel="50000" decel="50000" fill="hold" nodeType="withEffect">
                                  <p:stCondLst>
                                    <p:cond delay="0"/>
                                  </p:stCondLst>
                                  <p:childTnLst>
                                    <p:animMotion origin="layout" path="M 0.06089 0.02655 L 0.06089 0.02678 C 0.0545 0.03155 0.04748 0.03563 0.04199 0.04176 C 0.03906 0.04516 0.04085 0.04403 0.03663 0.04562 C 0.03446 0.04766 0.03255 0.05061 0.03 0.05197 C 0.01455 0.0606 0.01315 0.05946 -0.00166 0.06105 C -0.0166 0.06014 -0.03166 0.06037 -0.04659 0.05833 C -0.04902 0.05787 -0.07825 0.04721 -0.08157 0.04562 C -0.09025 0.04108 -0.09842 0.03541 -0.10684 0.03041 C -0.11144 0.02746 -0.11616 0.02406 -0.12101 0.02133 C -0.12905 0.01725 -0.1371 0.01316 -0.14501 0.00862 C -0.14616 0.00794 -0.14705 0.00658 -0.14833 0.00613 C -0.15484 0.0034 -0.15995 0.00318 -0.16697 0.00227 C -0.19262 -0.00431 -0.17845 -0.00159 -0.22824 0.00363 C -0.23054 0.00386 -0.2387 0.00704 -0.24139 0.00862 C -0.24317 0.00976 -0.24496 0.01135 -0.24687 0.01248 C -0.24828 0.01339 -0.24994 0.01407 -0.25121 0.01498 C -0.25249 0.01611 -0.25326 0.0177 -0.25441 0.01884 C -0.25594 0.02043 -0.25747 0.02133 -0.25887 0.0227 C -0.26372 0.03109 -0.26206 0.02746 -0.26411 0.03291 " pathEditMode="relative" rAng="0" ptsTypes="AAAAAAAAAAAAAAAAAAAA">
                                      <p:cBhvr>
                                        <p:cTn id="9" dur="1100" fill="hold"/>
                                        <p:tgtEl>
                                          <p:spTgt spid="18"/>
                                        </p:tgtEl>
                                        <p:attrNameLst>
                                          <p:attrName>ppt_x</p:attrName>
                                          <p:attrName>ppt_y</p:attrName>
                                        </p:attrNameLst>
                                      </p:cBhvr>
                                      <p:rCtr x="-16250" y="295"/>
                                    </p:animMotion>
                                  </p:childTnLst>
                                </p:cTn>
                              </p:par>
                              <p:par>
                                <p:cTn id="10" presetID="10" presetClass="entr" presetSubtype="0" fill="hold"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0" presetClass="path" presetSubtype="0" accel="17000" decel="83000" fill="hold" nodeType="withEffect">
                                  <p:stCondLst>
                                    <p:cond delay="500"/>
                                  </p:stCondLst>
                                  <p:childTnLst>
                                    <p:animMotion origin="layout" path="M 0.16378 -0.00953 L -0.04952 -0.04494 C -0.06944 -0.04471 -0.08935 -0.04471 -0.10939 -0.04381 C -0.13556 -0.04267 -0.16071 -0.03995 -0.18662 -0.03745 C -0.19887 -0.03337 -0.17896 -0.03995 -0.21138 -0.03246 C -0.22108 -0.03019 -0.23066 -0.02792 -0.2401 -0.02474 C -0.25606 -0.01929 -0.27163 -0.01271 -0.28733 -0.00704 C -0.29359 -0.00477 -0.30023 -0.00363 -0.3061 -0.00068 L -0.33827 0.01611 " pathEditMode="relative" rAng="0" ptsTypes="AAAAAAAAA">
                                      <p:cBhvr>
                                        <p:cTn id="14" dur="1200" fill="hold"/>
                                        <p:tgtEl>
                                          <p:spTgt spid="17"/>
                                        </p:tgtEl>
                                        <p:attrNameLst>
                                          <p:attrName>ppt_x</p:attrName>
                                          <p:attrName>ppt_y</p:attrName>
                                        </p:attrNameLst>
                                      </p:cBhvr>
                                      <p:rCtr x="-25109" y="-499"/>
                                    </p:animMotion>
                                  </p:childTnLst>
                                </p:cTn>
                              </p:par>
                            </p:childTnLst>
                          </p:cTn>
                        </p:par>
                        <p:par>
                          <p:cTn id="15" fill="hold">
                            <p:stCondLst>
                              <p:cond delay="17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ppt_w</p:attrName>
                                        </p:attrNameLst>
                                      </p:cBhvr>
                                      <p:tavLst>
                                        <p:tav tm="0">
                                          <p:val>
                                            <p:fltVal val="0"/>
                                          </p:val>
                                        </p:tav>
                                        <p:tav tm="100000">
                                          <p:val>
                                            <p:strVal val="#ppt_w"/>
                                          </p:val>
                                        </p:tav>
                                      </p:tavLst>
                                    </p:anim>
                                    <p:anim calcmode="lin" valueType="num">
                                      <p:cBhvr>
                                        <p:cTn id="19" dur="250" fill="hold"/>
                                        <p:tgtEl>
                                          <p:spTgt spid="12"/>
                                        </p:tgtEl>
                                        <p:attrNameLst>
                                          <p:attrName>ppt_h</p:attrName>
                                        </p:attrNameLst>
                                      </p:cBhvr>
                                      <p:tavLst>
                                        <p:tav tm="0">
                                          <p:val>
                                            <p:fltVal val="0"/>
                                          </p:val>
                                        </p:tav>
                                        <p:tav tm="100000">
                                          <p:val>
                                            <p:strVal val="#ppt_h"/>
                                          </p:val>
                                        </p:tav>
                                      </p:tavLst>
                                    </p:anim>
                                    <p:animEffect transition="in" filter="fade">
                                      <p:cBhvr>
                                        <p:cTn id="20" dur="250"/>
                                        <p:tgtEl>
                                          <p:spTgt spid="12"/>
                                        </p:tgtEl>
                                      </p:cBhvr>
                                    </p:animEffect>
                                  </p:childTnLst>
                                </p:cTn>
                              </p:par>
                              <p:par>
                                <p:cTn id="21" presetID="6" presetClass="emph" presetSubtype="0" decel="100000" fill="hold" nodeType="withEffect">
                                  <p:stCondLst>
                                    <p:cond delay="200"/>
                                  </p:stCondLst>
                                  <p:childTnLst>
                                    <p:animScale>
                                      <p:cBhvr>
                                        <p:cTn id="22" dur="250" fill="hold"/>
                                        <p:tgtEl>
                                          <p:spTgt spid="12"/>
                                        </p:tgtEl>
                                      </p:cBhvr>
                                      <p:by x="110000" y="110000"/>
                                    </p:animScale>
                                  </p:childTnLst>
                                </p:cTn>
                              </p:par>
                              <p:par>
                                <p:cTn id="23" presetID="6" presetClass="emph" presetSubtype="0" decel="100000" fill="hold" nodeType="withEffect">
                                  <p:stCondLst>
                                    <p:cond delay="300"/>
                                  </p:stCondLst>
                                  <p:childTnLst>
                                    <p:animScale>
                                      <p:cBhvr>
                                        <p:cTn id="24" dur="250" fill="hold"/>
                                        <p:tgtEl>
                                          <p:spTgt spid="12"/>
                                        </p:tgtEl>
                                      </p:cBhvr>
                                      <p:by x="91000" y="91000"/>
                                    </p:animScale>
                                  </p:childTnLst>
                                </p:cTn>
                              </p:par>
                            </p:childTnLst>
                          </p:cTn>
                        </p:par>
                        <p:par>
                          <p:cTn id="25" fill="hold">
                            <p:stCondLst>
                              <p:cond delay="2250"/>
                            </p:stCondLst>
                            <p:childTnLst>
                              <p:par>
                                <p:cTn id="26" presetID="2" presetClass="entr" presetSubtype="8" decel="10000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9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9" dur="9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decel="10000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9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5" dur="9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decel="10000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9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1" dur="9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42" fill="hold">
                            <p:stCondLst>
                              <p:cond delay="9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400"/>
                            </p:stCondLst>
                            <p:childTnLst>
                              <p:par>
                                <p:cTn id="47" presetID="1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095999" cy="5450723"/>
          </a:xfrm>
        </p:spPr>
        <p:txBody>
          <a:bodyPr/>
          <a:lstStyle/>
          <a:p>
            <a:pPr marL="285750" indent="-285750">
              <a:buFont typeface="Arial" panose="020B0604020202020204" pitchFamily="34" charset="0"/>
              <a:buChar char="•"/>
            </a:pPr>
            <a:r>
              <a:rPr lang="en-US" sz="3000" dirty="0">
                <a:latin typeface="+mj-lt"/>
              </a:rPr>
              <a:t>Types of MFA Supported: </a:t>
            </a:r>
            <a:r>
              <a:rPr lang="en-US" sz="3000" b="1" dirty="0">
                <a:latin typeface="+mj-lt"/>
              </a:rPr>
              <a:t>Phone Call</a:t>
            </a:r>
            <a:r>
              <a:rPr lang="en-US" sz="3000" dirty="0">
                <a:latin typeface="+mj-lt"/>
              </a:rPr>
              <a:t>, </a:t>
            </a:r>
            <a:r>
              <a:rPr lang="en-US" sz="3000" b="1" dirty="0">
                <a:latin typeface="+mj-lt"/>
              </a:rPr>
              <a:t>Text Message</a:t>
            </a:r>
            <a:r>
              <a:rPr lang="en-US" sz="3000" dirty="0">
                <a:latin typeface="+mj-lt"/>
              </a:rPr>
              <a:t>, </a:t>
            </a:r>
            <a:r>
              <a:rPr lang="en-US" sz="3000" b="1" dirty="0">
                <a:latin typeface="+mj-lt"/>
              </a:rPr>
              <a:t>Smart Phone app</a:t>
            </a:r>
            <a:r>
              <a:rPr lang="en-US" sz="3000" dirty="0">
                <a:latin typeface="+mj-lt"/>
              </a:rPr>
              <a:t>, </a:t>
            </a:r>
            <a:r>
              <a:rPr lang="en-US" sz="3000" b="1" dirty="0" err="1">
                <a:latin typeface="+mj-lt"/>
              </a:rPr>
              <a:t>Oauth</a:t>
            </a:r>
            <a:r>
              <a:rPr lang="en-US" sz="3000" b="1" dirty="0">
                <a:latin typeface="+mj-lt"/>
              </a:rPr>
              <a:t> Token</a:t>
            </a:r>
          </a:p>
          <a:p>
            <a:pPr marL="285750" indent="-285750">
              <a:buFont typeface="Arial" panose="020B0604020202020204" pitchFamily="34" charset="0"/>
              <a:buChar char="•"/>
            </a:pPr>
            <a:r>
              <a:rPr lang="en-US" sz="3000" dirty="0">
                <a:latin typeface="+mj-lt"/>
              </a:rPr>
              <a:t>Azure MFA requires AAD Premium or EMS (which includes AAD Premium)</a:t>
            </a:r>
          </a:p>
          <a:p>
            <a:pPr marL="285750" indent="-285750">
              <a:buFont typeface="Arial" panose="020B0604020202020204" pitchFamily="34" charset="0"/>
              <a:buChar char="•"/>
            </a:pPr>
            <a:r>
              <a:rPr lang="en-US" sz="3000" dirty="0">
                <a:latin typeface="+mj-lt"/>
              </a:rPr>
              <a:t>Two usage models: Per authentication, per user (break even point is 10 </a:t>
            </a:r>
            <a:r>
              <a:rPr lang="en-US" sz="3000" dirty="0" err="1">
                <a:latin typeface="+mj-lt"/>
              </a:rPr>
              <a:t>auths</a:t>
            </a:r>
            <a:r>
              <a:rPr lang="en-US" sz="3000" dirty="0">
                <a:latin typeface="+mj-lt"/>
              </a:rPr>
              <a:t>/month)</a:t>
            </a:r>
          </a:p>
          <a:p>
            <a:pPr marL="285750" indent="-285750">
              <a:buFont typeface="Arial" panose="020B0604020202020204" pitchFamily="34" charset="0"/>
              <a:buChar char="•"/>
            </a:pPr>
            <a:r>
              <a:rPr lang="en-US" sz="3000" dirty="0">
                <a:latin typeface="+mj-lt"/>
              </a:rPr>
              <a:t>Azure MFA is free for Azure Administrators</a:t>
            </a:r>
            <a:endParaRPr lang="en-US" sz="3000" dirty="0">
              <a:gradFill>
                <a:gsLst>
                  <a:gs pos="2917">
                    <a:schemeClr val="tx1"/>
                  </a:gs>
                  <a:gs pos="30000">
                    <a:schemeClr val="tx1"/>
                  </a:gs>
                </a:gsLst>
                <a:lin ang="5400000" scaled="0"/>
              </a:gradFill>
              <a:latin typeface="+mj-lt"/>
            </a:endParaRPr>
          </a:p>
          <a:p>
            <a:endParaRPr lang="en-US" sz="2800" dirty="0"/>
          </a:p>
        </p:txBody>
      </p:sp>
      <p:sp>
        <p:nvSpPr>
          <p:cNvPr id="2" name="Title 1"/>
          <p:cNvSpPr>
            <a:spLocks noGrp="1"/>
          </p:cNvSpPr>
          <p:nvPr>
            <p:ph type="title"/>
          </p:nvPr>
        </p:nvSpPr>
        <p:spPr/>
        <p:txBody>
          <a:bodyPr/>
          <a:lstStyle/>
          <a:p>
            <a:r>
              <a:rPr lang="en-US" dirty="0"/>
              <a:t>Azure MFA</a:t>
            </a:r>
          </a:p>
        </p:txBody>
      </p:sp>
      <p:sp>
        <p:nvSpPr>
          <p:cNvPr id="5" name="Rectangle 4"/>
          <p:cNvSpPr>
            <a:spLocks/>
          </p:cNvSpPr>
          <p:nvPr/>
        </p:nvSpPr>
        <p:spPr bwMode="auto">
          <a:xfrm>
            <a:off x="7192369" y="943555"/>
            <a:ext cx="4740868" cy="5449307"/>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Connectivity and Mobility Options</a:t>
            </a:r>
          </a:p>
        </p:txBody>
      </p:sp>
      <p:pic>
        <p:nvPicPr>
          <p:cNvPr id="6" name="Picture 5"/>
          <p:cNvPicPr>
            <a:picLocks noChangeAspect="1"/>
          </p:cNvPicPr>
          <p:nvPr/>
        </p:nvPicPr>
        <p:blipFill>
          <a:blip r:embed="rId3"/>
          <a:stretch>
            <a:fillRect/>
          </a:stretch>
        </p:blipFill>
        <p:spPr>
          <a:xfrm>
            <a:off x="7345570" y="1040190"/>
            <a:ext cx="4453666" cy="5256214"/>
          </a:xfrm>
          <a:prstGeom prst="rect">
            <a:avLst/>
          </a:prstGeom>
        </p:spPr>
      </p:pic>
    </p:spTree>
    <p:extLst>
      <p:ext uri="{BB962C8B-B14F-4D97-AF65-F5344CB8AC3E}">
        <p14:creationId xmlns:p14="http://schemas.microsoft.com/office/powerpoint/2010/main" val="31909876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3684" y="715962"/>
            <a:ext cx="3445306" cy="3581400"/>
          </a:xfrm>
          <a:prstGeom prst="ellipse">
            <a:avLst/>
          </a:prstGeom>
          <a:ln w="38100">
            <a:solidFill>
              <a:schemeClr val="tx1"/>
            </a:solidFill>
          </a:ln>
        </p:spPr>
      </p:pic>
      <p:sp>
        <p:nvSpPr>
          <p:cNvPr id="6" name="Title 1"/>
          <p:cNvSpPr txBox="1">
            <a:spLocks/>
          </p:cNvSpPr>
          <p:nvPr/>
        </p:nvSpPr>
        <p:spPr>
          <a:xfrm>
            <a:off x="4770437" y="601662"/>
            <a:ext cx="6858000" cy="777240"/>
          </a:xfrm>
          <a:prstGeom prst="rect">
            <a:avLst/>
          </a:prstGeom>
        </p:spPr>
        <p:txBody>
          <a:bodyPr/>
          <a:lst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a:lstStyle>
          <a:p>
            <a:r>
              <a:rPr lang="en-US" sz="6000" dirty="0">
                <a:solidFill>
                  <a:schemeClr val="tx1"/>
                </a:solidFill>
              </a:rPr>
              <a:t>Joe Lurie</a:t>
            </a:r>
          </a:p>
        </p:txBody>
      </p:sp>
      <p:sp>
        <p:nvSpPr>
          <p:cNvPr id="9" name="Title 1"/>
          <p:cNvSpPr txBox="1">
            <a:spLocks/>
          </p:cNvSpPr>
          <p:nvPr/>
        </p:nvSpPr>
        <p:spPr>
          <a:xfrm>
            <a:off x="655637" y="4934901"/>
            <a:ext cx="3581400" cy="777240"/>
          </a:xfrm>
          <a:prstGeom prst="rect">
            <a:avLst/>
          </a:prstGeom>
        </p:spPr>
        <p:txBody>
          <a:bodyPr/>
          <a:lst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a:lstStyle>
          <a:p>
            <a:pPr algn="ctr"/>
            <a:endParaRPr lang="en-US" sz="3600" dirty="0">
              <a:solidFill>
                <a:schemeClr val="tx1"/>
              </a:solidFill>
            </a:endParaRPr>
          </a:p>
        </p:txBody>
      </p:sp>
      <p:pic>
        <p:nvPicPr>
          <p:cNvPr id="7" name="Picture 6"/>
          <p:cNvPicPr>
            <a:picLocks noChangeAspect="1"/>
          </p:cNvPicPr>
          <p:nvPr/>
        </p:nvPicPr>
        <p:blipFill>
          <a:blip r:embed="rId3"/>
          <a:stretch>
            <a:fillRect/>
          </a:stretch>
        </p:blipFill>
        <p:spPr>
          <a:xfrm>
            <a:off x="680935" y="4716462"/>
            <a:ext cx="1257300" cy="1676400"/>
          </a:xfrm>
          <a:prstGeom prst="ellipse">
            <a:avLst/>
          </a:prstGeom>
          <a:ln w="38100">
            <a:solidFill>
              <a:schemeClr val="tx1"/>
            </a:solidFill>
          </a:ln>
        </p:spPr>
      </p:pic>
      <p:pic>
        <p:nvPicPr>
          <p:cNvPr id="10" name="Picture 9"/>
          <p:cNvPicPr>
            <a:picLocks noChangeAspect="1"/>
          </p:cNvPicPr>
          <p:nvPr/>
        </p:nvPicPr>
        <p:blipFill>
          <a:blip r:embed="rId4"/>
          <a:stretch>
            <a:fillRect/>
          </a:stretch>
        </p:blipFill>
        <p:spPr>
          <a:xfrm>
            <a:off x="2792658" y="4716462"/>
            <a:ext cx="1257300" cy="1676400"/>
          </a:xfrm>
          <a:prstGeom prst="ellipse">
            <a:avLst/>
          </a:prstGeom>
          <a:ln w="38100">
            <a:solidFill>
              <a:schemeClr val="tx1"/>
            </a:solidFill>
          </a:ln>
        </p:spPr>
      </p:pic>
      <p:sp>
        <p:nvSpPr>
          <p:cNvPr id="11" name="Text Placeholder 3"/>
          <p:cNvSpPr txBox="1">
            <a:spLocks/>
          </p:cNvSpPr>
          <p:nvPr/>
        </p:nvSpPr>
        <p:spPr>
          <a:xfrm>
            <a:off x="4999037" y="1744662"/>
            <a:ext cx="6858000" cy="3984942"/>
          </a:xfrm>
          <a:prstGeom prst="rect">
            <a:avLst/>
          </a:prstGeom>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solidFill>
                  <a:schemeClr val="tx1"/>
                </a:solidFill>
                <a:latin typeface="Segoe UI Light" panose="020B0502040204020203" pitchFamily="34" charset="0"/>
                <a:cs typeface="Segoe UI Light" panose="020B0502040204020203" pitchFamily="34" charset="0"/>
              </a:rPr>
              <a:t>Senior Consultant  - Microsoft</a:t>
            </a:r>
          </a:p>
          <a:p>
            <a:pPr marL="0" indent="0">
              <a:buNone/>
            </a:pPr>
            <a:r>
              <a:rPr lang="en-US" dirty="0">
                <a:solidFill>
                  <a:schemeClr val="tx1"/>
                </a:solidFill>
                <a:latin typeface="Segoe UI Light" panose="020B0502040204020203" pitchFamily="34" charset="0"/>
                <a:cs typeface="Segoe UI Light" panose="020B0502040204020203" pitchFamily="34" charset="0"/>
              </a:rPr>
              <a:t>jolurie@microsoft.com</a:t>
            </a:r>
          </a:p>
          <a:p>
            <a:pPr marL="0" indent="0">
              <a:buNone/>
            </a:pPr>
            <a:endParaRPr lang="en-US" dirty="0">
              <a:solidFill>
                <a:schemeClr val="tx1"/>
              </a:solidFill>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TechReady Speaker, exam prep sessions for Windows 8 and 10, Azure, and EMS. All of this is related to 70-398</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Active in Devices and Mobility community</a:t>
            </a:r>
          </a:p>
          <a:p>
            <a:pPr marL="342900" indent="-342900">
              <a:buFont typeface="Wingdings" panose="05000000000000000000" pitchFamily="2" charset="2"/>
              <a:buChar char="Ø"/>
            </a:pPr>
            <a:endParaRPr lang="en-US" dirty="0">
              <a:solidFill>
                <a:schemeClr val="tx1"/>
              </a:solidFill>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Fun fact (you decide): Never watched Star Trek of any flavor – no episodes of any variety, no movies </a:t>
            </a:r>
            <a:endParaRPr lang="en-US" dirty="0">
              <a:solidFill>
                <a:schemeClr val="tx1"/>
              </a:solidFill>
            </a:endParaRPr>
          </a:p>
        </p:txBody>
      </p:sp>
    </p:spTree>
    <p:extLst>
      <p:ext uri="{BB962C8B-B14F-4D97-AF65-F5344CB8AC3E}">
        <p14:creationId xmlns:p14="http://schemas.microsoft.com/office/powerpoint/2010/main" val="10697459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5"/>
          <p:cNvSpPr txBox="1">
            <a:spLocks/>
          </p:cNvSpPr>
          <p:nvPr/>
        </p:nvSpPr>
        <p:spPr>
          <a:xfrm>
            <a:off x="277032" y="296566"/>
            <a:ext cx="11884005" cy="917206"/>
          </a:xfrm>
          <a:prstGeom prst="rect">
            <a:avLst/>
          </a:prstGeom>
        </p:spPr>
        <p:txBody>
          <a:bodyPr vert="horz" wrap="square" lIns="146246" tIns="91403" rIns="146246" bIns="91403" rtlCol="0" anchor="t">
            <a:noAutofit/>
          </a:bodyPr>
          <a:lstStyle>
            <a:lvl1pPr algn="l" defTabSz="932742" rtl="0" eaLnBrk="1" latinLnBrk="0" hangingPunct="1">
              <a:lnSpc>
                <a:spcPct val="90000"/>
              </a:lnSpc>
              <a:spcBef>
                <a:spcPct val="0"/>
              </a:spcBef>
              <a:buNone/>
              <a:defRPr lang="en-US" sz="2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372">
              <a:defRPr/>
            </a:pPr>
            <a:endParaRPr lang="en-US" sz="5398" dirty="0">
              <a:solidFill>
                <a:schemeClr val="tx1"/>
              </a:solidFill>
            </a:endParaRPr>
          </a:p>
        </p:txBody>
      </p:sp>
      <p:grpSp>
        <p:nvGrpSpPr>
          <p:cNvPr id="11" name="Group 10"/>
          <p:cNvGrpSpPr/>
          <p:nvPr/>
        </p:nvGrpSpPr>
        <p:grpSpPr>
          <a:xfrm>
            <a:off x="720487" y="1746949"/>
            <a:ext cx="3884637" cy="3884637"/>
            <a:chOff x="718274" y="1904509"/>
            <a:chExt cx="3886200" cy="3886200"/>
          </a:xfrm>
        </p:grpSpPr>
        <p:sp>
          <p:nvSpPr>
            <p:cNvPr id="4" name="Rectangle 3"/>
            <p:cNvSpPr/>
            <p:nvPr/>
          </p:nvSpPr>
          <p:spPr bwMode="auto">
            <a:xfrm>
              <a:off x="718274" y="1904509"/>
              <a:ext cx="3886200" cy="3886200"/>
            </a:xfrm>
            <a:prstGeom prst="rect">
              <a:avLst/>
            </a:prstGeom>
            <a:noFill/>
            <a:ln w="381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06" tIns="146246" rIns="182806" bIns="146246" numCol="1" rtlCol="0" anchor="t" anchorCtr="0" compatLnSpc="1">
              <a:prstTxWarp prst="textNoShape">
                <a:avLst/>
              </a:prstTxWarp>
            </a:bodyPr>
            <a:lstStyle/>
            <a:p>
              <a:pPr defTabSz="950652" fontAlgn="base">
                <a:spcBef>
                  <a:spcPct val="0"/>
                </a:spcBef>
                <a:spcAft>
                  <a:spcPct val="0"/>
                </a:spcAft>
                <a:defRPr/>
              </a:pPr>
              <a:r>
                <a:rPr lang="en-US" sz="3998" kern="0" dirty="0">
                  <a:gradFill>
                    <a:gsLst>
                      <a:gs pos="0">
                        <a:srgbClr val="008272"/>
                      </a:gs>
                      <a:gs pos="100000">
                        <a:srgbClr val="008272"/>
                      </a:gs>
                    </a:gsLst>
                    <a:lin ang="5400000" scaled="0"/>
                  </a:gradFill>
                  <a:latin typeface="Segoe UI Light"/>
                </a:rPr>
                <a:t>Mobile apps</a:t>
              </a:r>
            </a:p>
          </p:txBody>
        </p:sp>
        <p:grpSp>
          <p:nvGrpSpPr>
            <p:cNvPr id="51" name="Group 18"/>
            <p:cNvGrpSpPr>
              <a:grpSpLocks noChangeAspect="1"/>
            </p:cNvGrpSpPr>
            <p:nvPr/>
          </p:nvGrpSpPr>
          <p:grpSpPr bwMode="auto">
            <a:xfrm>
              <a:off x="1613595" y="3395496"/>
              <a:ext cx="1208287" cy="2159493"/>
              <a:chOff x="2213" y="1446"/>
              <a:chExt cx="799" cy="1428"/>
            </a:xfrm>
          </p:grpSpPr>
          <p:sp>
            <p:nvSpPr>
              <p:cNvPr id="52" name="AutoShape 17"/>
              <p:cNvSpPr>
                <a:spLocks noChangeAspect="1" noChangeArrowheads="1" noTextEdit="1"/>
              </p:cNvSpPr>
              <p:nvPr/>
            </p:nvSpPr>
            <p:spPr bwMode="auto">
              <a:xfrm>
                <a:off x="2213" y="1446"/>
                <a:ext cx="799"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53" name="Freeform 19"/>
              <p:cNvSpPr>
                <a:spLocks/>
              </p:cNvSpPr>
              <p:nvPr/>
            </p:nvSpPr>
            <p:spPr bwMode="auto">
              <a:xfrm>
                <a:off x="2218" y="1446"/>
                <a:ext cx="789" cy="1428"/>
              </a:xfrm>
              <a:custGeom>
                <a:avLst/>
                <a:gdLst>
                  <a:gd name="T0" fmla="*/ 142 w 151"/>
                  <a:gd name="T1" fmla="*/ 0 h 276"/>
                  <a:gd name="T2" fmla="*/ 10 w 151"/>
                  <a:gd name="T3" fmla="*/ 0 h 276"/>
                  <a:gd name="T4" fmla="*/ 0 w 151"/>
                  <a:gd name="T5" fmla="*/ 10 h 276"/>
                  <a:gd name="T6" fmla="*/ 0 w 151"/>
                  <a:gd name="T7" fmla="*/ 266 h 276"/>
                  <a:gd name="T8" fmla="*/ 10 w 151"/>
                  <a:gd name="T9" fmla="*/ 276 h 276"/>
                  <a:gd name="T10" fmla="*/ 142 w 151"/>
                  <a:gd name="T11" fmla="*/ 276 h 276"/>
                  <a:gd name="T12" fmla="*/ 151 w 151"/>
                  <a:gd name="T13" fmla="*/ 266 h 276"/>
                  <a:gd name="T14" fmla="*/ 151 w 151"/>
                  <a:gd name="T15" fmla="*/ 10 h 276"/>
                  <a:gd name="T16" fmla="*/ 142 w 151"/>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76">
                    <a:moveTo>
                      <a:pt x="142" y="0"/>
                    </a:moveTo>
                    <a:cubicBezTo>
                      <a:pt x="10" y="0"/>
                      <a:pt x="10" y="0"/>
                      <a:pt x="10" y="0"/>
                    </a:cubicBezTo>
                    <a:cubicBezTo>
                      <a:pt x="5" y="0"/>
                      <a:pt x="0" y="4"/>
                      <a:pt x="0" y="10"/>
                    </a:cubicBezTo>
                    <a:cubicBezTo>
                      <a:pt x="0" y="249"/>
                      <a:pt x="0" y="266"/>
                      <a:pt x="0" y="266"/>
                    </a:cubicBezTo>
                    <a:cubicBezTo>
                      <a:pt x="0" y="271"/>
                      <a:pt x="5" y="276"/>
                      <a:pt x="10" y="276"/>
                    </a:cubicBezTo>
                    <a:cubicBezTo>
                      <a:pt x="142" y="276"/>
                      <a:pt x="142" y="276"/>
                      <a:pt x="142" y="276"/>
                    </a:cubicBezTo>
                    <a:cubicBezTo>
                      <a:pt x="147" y="276"/>
                      <a:pt x="151" y="271"/>
                      <a:pt x="151" y="266"/>
                    </a:cubicBezTo>
                    <a:cubicBezTo>
                      <a:pt x="151" y="27"/>
                      <a:pt x="151" y="10"/>
                      <a:pt x="151" y="10"/>
                    </a:cubicBezTo>
                    <a:cubicBezTo>
                      <a:pt x="151" y="4"/>
                      <a:pt x="147" y="0"/>
                      <a:pt x="142"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54" name="Freeform 20"/>
              <p:cNvSpPr>
                <a:spLocks/>
              </p:cNvSpPr>
              <p:nvPr/>
            </p:nvSpPr>
            <p:spPr bwMode="auto">
              <a:xfrm>
                <a:off x="2297" y="1612"/>
                <a:ext cx="631" cy="1055"/>
              </a:xfrm>
              <a:custGeom>
                <a:avLst/>
                <a:gdLst>
                  <a:gd name="T0" fmla="*/ 0 w 631"/>
                  <a:gd name="T1" fmla="*/ 0 h 1055"/>
                  <a:gd name="T2" fmla="*/ 631 w 631"/>
                  <a:gd name="T3" fmla="*/ 0 h 1055"/>
                  <a:gd name="T4" fmla="*/ 631 w 631"/>
                  <a:gd name="T5" fmla="*/ 1055 h 1055"/>
                  <a:gd name="T6" fmla="*/ 0 w 631"/>
                  <a:gd name="T7" fmla="*/ 1055 h 1055"/>
                  <a:gd name="T8" fmla="*/ 0 w 631"/>
                  <a:gd name="T9" fmla="*/ 0 h 1055"/>
                  <a:gd name="T10" fmla="*/ 0 w 631"/>
                  <a:gd name="T11" fmla="*/ 0 h 1055"/>
                </a:gdLst>
                <a:ahLst/>
                <a:cxnLst>
                  <a:cxn ang="0">
                    <a:pos x="T0" y="T1"/>
                  </a:cxn>
                  <a:cxn ang="0">
                    <a:pos x="T2" y="T3"/>
                  </a:cxn>
                  <a:cxn ang="0">
                    <a:pos x="T4" y="T5"/>
                  </a:cxn>
                  <a:cxn ang="0">
                    <a:pos x="T6" y="T7"/>
                  </a:cxn>
                  <a:cxn ang="0">
                    <a:pos x="T8" y="T9"/>
                  </a:cxn>
                  <a:cxn ang="0">
                    <a:pos x="T10" y="T11"/>
                  </a:cxn>
                </a:cxnLst>
                <a:rect l="0" t="0" r="r" b="b"/>
                <a:pathLst>
                  <a:path w="631" h="1055">
                    <a:moveTo>
                      <a:pt x="0" y="0"/>
                    </a:moveTo>
                    <a:lnTo>
                      <a:pt x="631" y="0"/>
                    </a:lnTo>
                    <a:lnTo>
                      <a:pt x="631" y="1055"/>
                    </a:lnTo>
                    <a:lnTo>
                      <a:pt x="0" y="1055"/>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55" name="Freeform 21"/>
              <p:cNvSpPr>
                <a:spLocks/>
              </p:cNvSpPr>
              <p:nvPr/>
            </p:nvSpPr>
            <p:spPr bwMode="auto">
              <a:xfrm>
                <a:off x="2495" y="1519"/>
                <a:ext cx="240" cy="31"/>
              </a:xfrm>
              <a:custGeom>
                <a:avLst/>
                <a:gdLst>
                  <a:gd name="T0" fmla="*/ 46 w 46"/>
                  <a:gd name="T1" fmla="*/ 3 h 6"/>
                  <a:gd name="T2" fmla="*/ 42 w 46"/>
                  <a:gd name="T3" fmla="*/ 6 h 6"/>
                  <a:gd name="T4" fmla="*/ 3 w 46"/>
                  <a:gd name="T5" fmla="*/ 6 h 6"/>
                  <a:gd name="T6" fmla="*/ 0 w 46"/>
                  <a:gd name="T7" fmla="*/ 3 h 6"/>
                  <a:gd name="T8" fmla="*/ 3 w 46"/>
                  <a:gd name="T9" fmla="*/ 0 h 6"/>
                  <a:gd name="T10" fmla="*/ 42 w 46"/>
                  <a:gd name="T11" fmla="*/ 0 h 6"/>
                  <a:gd name="T12" fmla="*/ 46 w 4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6" y="3"/>
                    </a:moveTo>
                    <a:cubicBezTo>
                      <a:pt x="46" y="4"/>
                      <a:pt x="44" y="6"/>
                      <a:pt x="42" y="6"/>
                    </a:cubicBezTo>
                    <a:cubicBezTo>
                      <a:pt x="3" y="6"/>
                      <a:pt x="3" y="6"/>
                      <a:pt x="3" y="6"/>
                    </a:cubicBezTo>
                    <a:cubicBezTo>
                      <a:pt x="1" y="6"/>
                      <a:pt x="0" y="4"/>
                      <a:pt x="0" y="3"/>
                    </a:cubicBezTo>
                    <a:cubicBezTo>
                      <a:pt x="0" y="1"/>
                      <a:pt x="1" y="0"/>
                      <a:pt x="3" y="0"/>
                    </a:cubicBezTo>
                    <a:cubicBezTo>
                      <a:pt x="42" y="0"/>
                      <a:pt x="42" y="0"/>
                      <a:pt x="42" y="0"/>
                    </a:cubicBezTo>
                    <a:cubicBezTo>
                      <a:pt x="44" y="0"/>
                      <a:pt x="46" y="1"/>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56" name="Freeform 22"/>
              <p:cNvSpPr>
                <a:spLocks/>
              </p:cNvSpPr>
              <p:nvPr/>
            </p:nvSpPr>
            <p:spPr bwMode="auto">
              <a:xfrm>
                <a:off x="2297" y="2667"/>
                <a:ext cx="208" cy="0"/>
              </a:xfrm>
              <a:custGeom>
                <a:avLst/>
                <a:gdLst>
                  <a:gd name="T0" fmla="*/ 0 w 208"/>
                  <a:gd name="T1" fmla="*/ 208 w 208"/>
                  <a:gd name="T2" fmla="*/ 208 w 208"/>
                  <a:gd name="T3" fmla="*/ 0 w 208"/>
                  <a:gd name="T4" fmla="*/ 0 w 208"/>
                  <a:gd name="T5" fmla="*/ 0 w 208"/>
                </a:gdLst>
                <a:ahLst/>
                <a:cxnLst>
                  <a:cxn ang="0">
                    <a:pos x="T0" y="0"/>
                  </a:cxn>
                  <a:cxn ang="0">
                    <a:pos x="T1" y="0"/>
                  </a:cxn>
                  <a:cxn ang="0">
                    <a:pos x="T2" y="0"/>
                  </a:cxn>
                  <a:cxn ang="0">
                    <a:pos x="T3" y="0"/>
                  </a:cxn>
                  <a:cxn ang="0">
                    <a:pos x="T4" y="0"/>
                  </a:cxn>
                  <a:cxn ang="0">
                    <a:pos x="T5" y="0"/>
                  </a:cxn>
                </a:cxnLst>
                <a:rect l="0" t="0" r="r" b="b"/>
                <a:pathLst>
                  <a:path w="208">
                    <a:moveTo>
                      <a:pt x="0" y="0"/>
                    </a:moveTo>
                    <a:lnTo>
                      <a:pt x="208" y="0"/>
                    </a:lnTo>
                    <a:lnTo>
                      <a:pt x="208" y="0"/>
                    </a:lnTo>
                    <a:lnTo>
                      <a:pt x="0" y="0"/>
                    </a:lnTo>
                    <a:lnTo>
                      <a:pt x="0" y="0"/>
                    </a:lnTo>
                    <a:lnTo>
                      <a:pt x="0" y="0"/>
                    </a:lnTo>
                    <a:close/>
                  </a:path>
                </a:pathLst>
              </a:custGeom>
              <a:solidFill>
                <a:srgbClr val="5D4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58" name="Freeform 23"/>
              <p:cNvSpPr>
                <a:spLocks/>
              </p:cNvSpPr>
              <p:nvPr/>
            </p:nvSpPr>
            <p:spPr bwMode="auto">
              <a:xfrm>
                <a:off x="2297" y="1612"/>
                <a:ext cx="370" cy="1055"/>
              </a:xfrm>
              <a:custGeom>
                <a:avLst/>
                <a:gdLst>
                  <a:gd name="T0" fmla="*/ 370 w 370"/>
                  <a:gd name="T1" fmla="*/ 0 h 1055"/>
                  <a:gd name="T2" fmla="*/ 0 w 370"/>
                  <a:gd name="T3" fmla="*/ 0 h 1055"/>
                  <a:gd name="T4" fmla="*/ 0 w 370"/>
                  <a:gd name="T5" fmla="*/ 1055 h 1055"/>
                  <a:gd name="T6" fmla="*/ 208 w 370"/>
                  <a:gd name="T7" fmla="*/ 1055 h 1055"/>
                  <a:gd name="T8" fmla="*/ 370 w 370"/>
                  <a:gd name="T9" fmla="*/ 0 h 1055"/>
                  <a:gd name="T10" fmla="*/ 370 w 370"/>
                  <a:gd name="T11" fmla="*/ 0 h 1055"/>
                  <a:gd name="T12" fmla="*/ 370 w 370"/>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370" h="1055">
                    <a:moveTo>
                      <a:pt x="370" y="0"/>
                    </a:moveTo>
                    <a:lnTo>
                      <a:pt x="0" y="0"/>
                    </a:lnTo>
                    <a:lnTo>
                      <a:pt x="0" y="1055"/>
                    </a:lnTo>
                    <a:lnTo>
                      <a:pt x="208" y="1055"/>
                    </a:lnTo>
                    <a:lnTo>
                      <a:pt x="370" y="0"/>
                    </a:lnTo>
                    <a:lnTo>
                      <a:pt x="370" y="0"/>
                    </a:lnTo>
                    <a:lnTo>
                      <a:pt x="370" y="0"/>
                    </a:ln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71" name="Oval 24"/>
              <p:cNvSpPr>
                <a:spLocks noChangeArrowheads="1"/>
              </p:cNvSpPr>
              <p:nvPr/>
            </p:nvSpPr>
            <p:spPr bwMode="auto">
              <a:xfrm>
                <a:off x="2558" y="2703"/>
                <a:ext cx="130" cy="1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grpSp>
      </p:grpSp>
      <p:grpSp>
        <p:nvGrpSpPr>
          <p:cNvPr id="12" name="Group 11"/>
          <p:cNvGrpSpPr/>
          <p:nvPr/>
        </p:nvGrpSpPr>
        <p:grpSpPr>
          <a:xfrm>
            <a:off x="4769543" y="1746949"/>
            <a:ext cx="3884637" cy="3884637"/>
            <a:chOff x="4839300" y="1904509"/>
            <a:chExt cx="3886200" cy="3886200"/>
          </a:xfrm>
        </p:grpSpPr>
        <p:sp>
          <p:nvSpPr>
            <p:cNvPr id="5" name="Rectangle 4"/>
            <p:cNvSpPr/>
            <p:nvPr/>
          </p:nvSpPr>
          <p:spPr bwMode="auto">
            <a:xfrm>
              <a:off x="4839300" y="1904509"/>
              <a:ext cx="3886200" cy="3886200"/>
            </a:xfrm>
            <a:prstGeom prst="rect">
              <a:avLst/>
            </a:prstGeom>
            <a:noFill/>
            <a:ln w="381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06" tIns="146246" rIns="182806" bIns="146246" numCol="1" rtlCol="0" anchor="t" anchorCtr="0" compatLnSpc="1">
              <a:prstTxWarp prst="textNoShape">
                <a:avLst/>
              </a:prstTxWarp>
            </a:bodyPr>
            <a:lstStyle/>
            <a:p>
              <a:pPr defTabSz="950652" fontAlgn="base">
                <a:spcBef>
                  <a:spcPct val="0"/>
                </a:spcBef>
                <a:spcAft>
                  <a:spcPct val="0"/>
                </a:spcAft>
                <a:defRPr/>
              </a:pPr>
              <a:r>
                <a:rPr lang="en-US" sz="3998" kern="0" dirty="0">
                  <a:gradFill>
                    <a:gsLst>
                      <a:gs pos="0">
                        <a:srgbClr val="008272"/>
                      </a:gs>
                      <a:gs pos="100000">
                        <a:srgbClr val="008272"/>
                      </a:gs>
                    </a:gsLst>
                    <a:lin ang="5400000" scaled="0"/>
                  </a:gradFill>
                  <a:latin typeface="Segoe UI Light"/>
                </a:rPr>
                <a:t>Phone calls</a:t>
              </a:r>
            </a:p>
          </p:txBody>
        </p:sp>
        <p:grpSp>
          <p:nvGrpSpPr>
            <p:cNvPr id="77" name="Group 18"/>
            <p:cNvGrpSpPr>
              <a:grpSpLocks noChangeAspect="1"/>
            </p:cNvGrpSpPr>
            <p:nvPr/>
          </p:nvGrpSpPr>
          <p:grpSpPr bwMode="auto">
            <a:xfrm>
              <a:off x="5633145" y="3395496"/>
              <a:ext cx="1208287" cy="2159493"/>
              <a:chOff x="2213" y="1446"/>
              <a:chExt cx="799" cy="1428"/>
            </a:xfrm>
          </p:grpSpPr>
          <p:sp>
            <p:nvSpPr>
              <p:cNvPr id="78" name="AutoShape 17"/>
              <p:cNvSpPr>
                <a:spLocks noChangeAspect="1" noChangeArrowheads="1" noTextEdit="1"/>
              </p:cNvSpPr>
              <p:nvPr/>
            </p:nvSpPr>
            <p:spPr bwMode="auto">
              <a:xfrm>
                <a:off x="2213" y="1446"/>
                <a:ext cx="799"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79" name="Freeform 19"/>
              <p:cNvSpPr>
                <a:spLocks/>
              </p:cNvSpPr>
              <p:nvPr/>
            </p:nvSpPr>
            <p:spPr bwMode="auto">
              <a:xfrm>
                <a:off x="2218" y="1446"/>
                <a:ext cx="789" cy="1428"/>
              </a:xfrm>
              <a:custGeom>
                <a:avLst/>
                <a:gdLst>
                  <a:gd name="T0" fmla="*/ 142 w 151"/>
                  <a:gd name="T1" fmla="*/ 0 h 276"/>
                  <a:gd name="T2" fmla="*/ 10 w 151"/>
                  <a:gd name="T3" fmla="*/ 0 h 276"/>
                  <a:gd name="T4" fmla="*/ 0 w 151"/>
                  <a:gd name="T5" fmla="*/ 10 h 276"/>
                  <a:gd name="T6" fmla="*/ 0 w 151"/>
                  <a:gd name="T7" fmla="*/ 266 h 276"/>
                  <a:gd name="T8" fmla="*/ 10 w 151"/>
                  <a:gd name="T9" fmla="*/ 276 h 276"/>
                  <a:gd name="T10" fmla="*/ 142 w 151"/>
                  <a:gd name="T11" fmla="*/ 276 h 276"/>
                  <a:gd name="T12" fmla="*/ 151 w 151"/>
                  <a:gd name="T13" fmla="*/ 266 h 276"/>
                  <a:gd name="T14" fmla="*/ 151 w 151"/>
                  <a:gd name="T15" fmla="*/ 10 h 276"/>
                  <a:gd name="T16" fmla="*/ 142 w 151"/>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76">
                    <a:moveTo>
                      <a:pt x="142" y="0"/>
                    </a:moveTo>
                    <a:cubicBezTo>
                      <a:pt x="10" y="0"/>
                      <a:pt x="10" y="0"/>
                      <a:pt x="10" y="0"/>
                    </a:cubicBezTo>
                    <a:cubicBezTo>
                      <a:pt x="5" y="0"/>
                      <a:pt x="0" y="4"/>
                      <a:pt x="0" y="10"/>
                    </a:cubicBezTo>
                    <a:cubicBezTo>
                      <a:pt x="0" y="249"/>
                      <a:pt x="0" y="266"/>
                      <a:pt x="0" y="266"/>
                    </a:cubicBezTo>
                    <a:cubicBezTo>
                      <a:pt x="0" y="271"/>
                      <a:pt x="5" y="276"/>
                      <a:pt x="10" y="276"/>
                    </a:cubicBezTo>
                    <a:cubicBezTo>
                      <a:pt x="142" y="276"/>
                      <a:pt x="142" y="276"/>
                      <a:pt x="142" y="276"/>
                    </a:cubicBezTo>
                    <a:cubicBezTo>
                      <a:pt x="147" y="276"/>
                      <a:pt x="151" y="271"/>
                      <a:pt x="151" y="266"/>
                    </a:cubicBezTo>
                    <a:cubicBezTo>
                      <a:pt x="151" y="27"/>
                      <a:pt x="151" y="10"/>
                      <a:pt x="151" y="10"/>
                    </a:cubicBezTo>
                    <a:cubicBezTo>
                      <a:pt x="151" y="4"/>
                      <a:pt x="147" y="0"/>
                      <a:pt x="142"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0" name="Freeform 20"/>
              <p:cNvSpPr>
                <a:spLocks/>
              </p:cNvSpPr>
              <p:nvPr/>
            </p:nvSpPr>
            <p:spPr bwMode="auto">
              <a:xfrm>
                <a:off x="2297" y="1612"/>
                <a:ext cx="631" cy="1055"/>
              </a:xfrm>
              <a:custGeom>
                <a:avLst/>
                <a:gdLst>
                  <a:gd name="T0" fmla="*/ 0 w 631"/>
                  <a:gd name="T1" fmla="*/ 0 h 1055"/>
                  <a:gd name="T2" fmla="*/ 631 w 631"/>
                  <a:gd name="T3" fmla="*/ 0 h 1055"/>
                  <a:gd name="T4" fmla="*/ 631 w 631"/>
                  <a:gd name="T5" fmla="*/ 1055 h 1055"/>
                  <a:gd name="T6" fmla="*/ 0 w 631"/>
                  <a:gd name="T7" fmla="*/ 1055 h 1055"/>
                  <a:gd name="T8" fmla="*/ 0 w 631"/>
                  <a:gd name="T9" fmla="*/ 0 h 1055"/>
                  <a:gd name="T10" fmla="*/ 0 w 631"/>
                  <a:gd name="T11" fmla="*/ 0 h 1055"/>
                </a:gdLst>
                <a:ahLst/>
                <a:cxnLst>
                  <a:cxn ang="0">
                    <a:pos x="T0" y="T1"/>
                  </a:cxn>
                  <a:cxn ang="0">
                    <a:pos x="T2" y="T3"/>
                  </a:cxn>
                  <a:cxn ang="0">
                    <a:pos x="T4" y="T5"/>
                  </a:cxn>
                  <a:cxn ang="0">
                    <a:pos x="T6" y="T7"/>
                  </a:cxn>
                  <a:cxn ang="0">
                    <a:pos x="T8" y="T9"/>
                  </a:cxn>
                  <a:cxn ang="0">
                    <a:pos x="T10" y="T11"/>
                  </a:cxn>
                </a:cxnLst>
                <a:rect l="0" t="0" r="r" b="b"/>
                <a:pathLst>
                  <a:path w="631" h="1055">
                    <a:moveTo>
                      <a:pt x="0" y="0"/>
                    </a:moveTo>
                    <a:lnTo>
                      <a:pt x="631" y="0"/>
                    </a:lnTo>
                    <a:lnTo>
                      <a:pt x="631" y="1055"/>
                    </a:lnTo>
                    <a:lnTo>
                      <a:pt x="0" y="1055"/>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1" name="Freeform 21"/>
              <p:cNvSpPr>
                <a:spLocks/>
              </p:cNvSpPr>
              <p:nvPr/>
            </p:nvSpPr>
            <p:spPr bwMode="auto">
              <a:xfrm>
                <a:off x="2495" y="1519"/>
                <a:ext cx="240" cy="31"/>
              </a:xfrm>
              <a:custGeom>
                <a:avLst/>
                <a:gdLst>
                  <a:gd name="T0" fmla="*/ 46 w 46"/>
                  <a:gd name="T1" fmla="*/ 3 h 6"/>
                  <a:gd name="T2" fmla="*/ 42 w 46"/>
                  <a:gd name="T3" fmla="*/ 6 h 6"/>
                  <a:gd name="T4" fmla="*/ 3 w 46"/>
                  <a:gd name="T5" fmla="*/ 6 h 6"/>
                  <a:gd name="T6" fmla="*/ 0 w 46"/>
                  <a:gd name="T7" fmla="*/ 3 h 6"/>
                  <a:gd name="T8" fmla="*/ 3 w 46"/>
                  <a:gd name="T9" fmla="*/ 0 h 6"/>
                  <a:gd name="T10" fmla="*/ 42 w 46"/>
                  <a:gd name="T11" fmla="*/ 0 h 6"/>
                  <a:gd name="T12" fmla="*/ 46 w 4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6" y="3"/>
                    </a:moveTo>
                    <a:cubicBezTo>
                      <a:pt x="46" y="4"/>
                      <a:pt x="44" y="6"/>
                      <a:pt x="42" y="6"/>
                    </a:cubicBezTo>
                    <a:cubicBezTo>
                      <a:pt x="3" y="6"/>
                      <a:pt x="3" y="6"/>
                      <a:pt x="3" y="6"/>
                    </a:cubicBezTo>
                    <a:cubicBezTo>
                      <a:pt x="1" y="6"/>
                      <a:pt x="0" y="4"/>
                      <a:pt x="0" y="3"/>
                    </a:cubicBezTo>
                    <a:cubicBezTo>
                      <a:pt x="0" y="1"/>
                      <a:pt x="1" y="0"/>
                      <a:pt x="3" y="0"/>
                    </a:cubicBezTo>
                    <a:cubicBezTo>
                      <a:pt x="42" y="0"/>
                      <a:pt x="42" y="0"/>
                      <a:pt x="42" y="0"/>
                    </a:cubicBezTo>
                    <a:cubicBezTo>
                      <a:pt x="44" y="0"/>
                      <a:pt x="46" y="1"/>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2" name="Freeform 22"/>
              <p:cNvSpPr>
                <a:spLocks/>
              </p:cNvSpPr>
              <p:nvPr/>
            </p:nvSpPr>
            <p:spPr bwMode="auto">
              <a:xfrm>
                <a:off x="2297" y="2667"/>
                <a:ext cx="208" cy="0"/>
              </a:xfrm>
              <a:custGeom>
                <a:avLst/>
                <a:gdLst>
                  <a:gd name="T0" fmla="*/ 0 w 208"/>
                  <a:gd name="T1" fmla="*/ 208 w 208"/>
                  <a:gd name="T2" fmla="*/ 208 w 208"/>
                  <a:gd name="T3" fmla="*/ 0 w 208"/>
                  <a:gd name="T4" fmla="*/ 0 w 208"/>
                  <a:gd name="T5" fmla="*/ 0 w 208"/>
                </a:gdLst>
                <a:ahLst/>
                <a:cxnLst>
                  <a:cxn ang="0">
                    <a:pos x="T0" y="0"/>
                  </a:cxn>
                  <a:cxn ang="0">
                    <a:pos x="T1" y="0"/>
                  </a:cxn>
                  <a:cxn ang="0">
                    <a:pos x="T2" y="0"/>
                  </a:cxn>
                  <a:cxn ang="0">
                    <a:pos x="T3" y="0"/>
                  </a:cxn>
                  <a:cxn ang="0">
                    <a:pos x="T4" y="0"/>
                  </a:cxn>
                  <a:cxn ang="0">
                    <a:pos x="T5" y="0"/>
                  </a:cxn>
                </a:cxnLst>
                <a:rect l="0" t="0" r="r" b="b"/>
                <a:pathLst>
                  <a:path w="208">
                    <a:moveTo>
                      <a:pt x="0" y="0"/>
                    </a:moveTo>
                    <a:lnTo>
                      <a:pt x="208" y="0"/>
                    </a:lnTo>
                    <a:lnTo>
                      <a:pt x="208" y="0"/>
                    </a:lnTo>
                    <a:lnTo>
                      <a:pt x="0" y="0"/>
                    </a:lnTo>
                    <a:lnTo>
                      <a:pt x="0" y="0"/>
                    </a:lnTo>
                    <a:lnTo>
                      <a:pt x="0" y="0"/>
                    </a:lnTo>
                    <a:close/>
                  </a:path>
                </a:pathLst>
              </a:custGeom>
              <a:solidFill>
                <a:srgbClr val="5D4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3" name="Freeform 23"/>
              <p:cNvSpPr>
                <a:spLocks/>
              </p:cNvSpPr>
              <p:nvPr/>
            </p:nvSpPr>
            <p:spPr bwMode="auto">
              <a:xfrm>
                <a:off x="2297" y="1612"/>
                <a:ext cx="370" cy="1055"/>
              </a:xfrm>
              <a:custGeom>
                <a:avLst/>
                <a:gdLst>
                  <a:gd name="T0" fmla="*/ 370 w 370"/>
                  <a:gd name="T1" fmla="*/ 0 h 1055"/>
                  <a:gd name="T2" fmla="*/ 0 w 370"/>
                  <a:gd name="T3" fmla="*/ 0 h 1055"/>
                  <a:gd name="T4" fmla="*/ 0 w 370"/>
                  <a:gd name="T5" fmla="*/ 1055 h 1055"/>
                  <a:gd name="T6" fmla="*/ 208 w 370"/>
                  <a:gd name="T7" fmla="*/ 1055 h 1055"/>
                  <a:gd name="T8" fmla="*/ 370 w 370"/>
                  <a:gd name="T9" fmla="*/ 0 h 1055"/>
                  <a:gd name="T10" fmla="*/ 370 w 370"/>
                  <a:gd name="T11" fmla="*/ 0 h 1055"/>
                  <a:gd name="T12" fmla="*/ 370 w 370"/>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370" h="1055">
                    <a:moveTo>
                      <a:pt x="370" y="0"/>
                    </a:moveTo>
                    <a:lnTo>
                      <a:pt x="0" y="0"/>
                    </a:lnTo>
                    <a:lnTo>
                      <a:pt x="0" y="1055"/>
                    </a:lnTo>
                    <a:lnTo>
                      <a:pt x="208" y="1055"/>
                    </a:lnTo>
                    <a:lnTo>
                      <a:pt x="370" y="0"/>
                    </a:lnTo>
                    <a:lnTo>
                      <a:pt x="370" y="0"/>
                    </a:lnTo>
                    <a:lnTo>
                      <a:pt x="370" y="0"/>
                    </a:ln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4" name="Oval 24"/>
              <p:cNvSpPr>
                <a:spLocks noChangeArrowheads="1"/>
              </p:cNvSpPr>
              <p:nvPr/>
            </p:nvSpPr>
            <p:spPr bwMode="auto">
              <a:xfrm>
                <a:off x="2558" y="2703"/>
                <a:ext cx="130" cy="1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grpSp>
      </p:grpSp>
      <p:grpSp>
        <p:nvGrpSpPr>
          <p:cNvPr id="14" name="Group 13"/>
          <p:cNvGrpSpPr/>
          <p:nvPr/>
        </p:nvGrpSpPr>
        <p:grpSpPr>
          <a:xfrm>
            <a:off x="8427024" y="1746949"/>
            <a:ext cx="3884637" cy="3884637"/>
            <a:chOff x="8427913" y="1904509"/>
            <a:chExt cx="3886200" cy="3886200"/>
          </a:xfrm>
        </p:grpSpPr>
        <p:sp>
          <p:nvSpPr>
            <p:cNvPr id="6" name="Rectangle 5"/>
            <p:cNvSpPr/>
            <p:nvPr/>
          </p:nvSpPr>
          <p:spPr bwMode="auto">
            <a:xfrm>
              <a:off x="8427913" y="1904509"/>
              <a:ext cx="3886200" cy="3886200"/>
            </a:xfrm>
            <a:prstGeom prst="rect">
              <a:avLst/>
            </a:prstGeom>
            <a:noFill/>
            <a:ln w="381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06" tIns="146246" rIns="182806" bIns="146246" numCol="1" rtlCol="0" anchor="t" anchorCtr="0" compatLnSpc="1">
              <a:prstTxWarp prst="textNoShape">
                <a:avLst/>
              </a:prstTxWarp>
            </a:bodyPr>
            <a:lstStyle/>
            <a:p>
              <a:pPr defTabSz="950652" fontAlgn="base">
                <a:spcBef>
                  <a:spcPct val="0"/>
                </a:spcBef>
                <a:spcAft>
                  <a:spcPct val="0"/>
                </a:spcAft>
                <a:defRPr/>
              </a:pPr>
              <a:r>
                <a:rPr lang="en-US" sz="3998" kern="0" dirty="0">
                  <a:gradFill>
                    <a:gsLst>
                      <a:gs pos="0">
                        <a:srgbClr val="008272"/>
                      </a:gs>
                      <a:gs pos="100000">
                        <a:srgbClr val="008272"/>
                      </a:gs>
                    </a:gsLst>
                    <a:lin ang="5400000" scaled="0"/>
                  </a:gradFill>
                  <a:latin typeface="Segoe UI Light"/>
                </a:rPr>
                <a:t>Text messages</a:t>
              </a:r>
            </a:p>
          </p:txBody>
        </p:sp>
        <p:grpSp>
          <p:nvGrpSpPr>
            <p:cNvPr id="85" name="Group 18"/>
            <p:cNvGrpSpPr>
              <a:grpSpLocks noChangeAspect="1"/>
            </p:cNvGrpSpPr>
            <p:nvPr/>
          </p:nvGrpSpPr>
          <p:grpSpPr bwMode="auto">
            <a:xfrm>
              <a:off x="9652695" y="3403465"/>
              <a:ext cx="1208287" cy="2159493"/>
              <a:chOff x="2213" y="1446"/>
              <a:chExt cx="799" cy="1428"/>
            </a:xfrm>
          </p:grpSpPr>
          <p:sp>
            <p:nvSpPr>
              <p:cNvPr id="86" name="AutoShape 17"/>
              <p:cNvSpPr>
                <a:spLocks noChangeAspect="1" noChangeArrowheads="1" noTextEdit="1"/>
              </p:cNvSpPr>
              <p:nvPr/>
            </p:nvSpPr>
            <p:spPr bwMode="auto">
              <a:xfrm>
                <a:off x="2213" y="1446"/>
                <a:ext cx="799"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7" name="Freeform 19"/>
              <p:cNvSpPr>
                <a:spLocks/>
              </p:cNvSpPr>
              <p:nvPr/>
            </p:nvSpPr>
            <p:spPr bwMode="auto">
              <a:xfrm>
                <a:off x="2218" y="1446"/>
                <a:ext cx="789" cy="1428"/>
              </a:xfrm>
              <a:custGeom>
                <a:avLst/>
                <a:gdLst>
                  <a:gd name="T0" fmla="*/ 142 w 151"/>
                  <a:gd name="T1" fmla="*/ 0 h 276"/>
                  <a:gd name="T2" fmla="*/ 10 w 151"/>
                  <a:gd name="T3" fmla="*/ 0 h 276"/>
                  <a:gd name="T4" fmla="*/ 0 w 151"/>
                  <a:gd name="T5" fmla="*/ 10 h 276"/>
                  <a:gd name="T6" fmla="*/ 0 w 151"/>
                  <a:gd name="T7" fmla="*/ 266 h 276"/>
                  <a:gd name="T8" fmla="*/ 10 w 151"/>
                  <a:gd name="T9" fmla="*/ 276 h 276"/>
                  <a:gd name="T10" fmla="*/ 142 w 151"/>
                  <a:gd name="T11" fmla="*/ 276 h 276"/>
                  <a:gd name="T12" fmla="*/ 151 w 151"/>
                  <a:gd name="T13" fmla="*/ 266 h 276"/>
                  <a:gd name="T14" fmla="*/ 151 w 151"/>
                  <a:gd name="T15" fmla="*/ 10 h 276"/>
                  <a:gd name="T16" fmla="*/ 142 w 151"/>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76">
                    <a:moveTo>
                      <a:pt x="142" y="0"/>
                    </a:moveTo>
                    <a:cubicBezTo>
                      <a:pt x="10" y="0"/>
                      <a:pt x="10" y="0"/>
                      <a:pt x="10" y="0"/>
                    </a:cubicBezTo>
                    <a:cubicBezTo>
                      <a:pt x="5" y="0"/>
                      <a:pt x="0" y="4"/>
                      <a:pt x="0" y="10"/>
                    </a:cubicBezTo>
                    <a:cubicBezTo>
                      <a:pt x="0" y="249"/>
                      <a:pt x="0" y="266"/>
                      <a:pt x="0" y="266"/>
                    </a:cubicBezTo>
                    <a:cubicBezTo>
                      <a:pt x="0" y="271"/>
                      <a:pt x="5" y="276"/>
                      <a:pt x="10" y="276"/>
                    </a:cubicBezTo>
                    <a:cubicBezTo>
                      <a:pt x="142" y="276"/>
                      <a:pt x="142" y="276"/>
                      <a:pt x="142" y="276"/>
                    </a:cubicBezTo>
                    <a:cubicBezTo>
                      <a:pt x="147" y="276"/>
                      <a:pt x="151" y="271"/>
                      <a:pt x="151" y="266"/>
                    </a:cubicBezTo>
                    <a:cubicBezTo>
                      <a:pt x="151" y="27"/>
                      <a:pt x="151" y="10"/>
                      <a:pt x="151" y="10"/>
                    </a:cubicBezTo>
                    <a:cubicBezTo>
                      <a:pt x="151" y="4"/>
                      <a:pt x="147" y="0"/>
                      <a:pt x="142"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8" name="Freeform 20"/>
              <p:cNvSpPr>
                <a:spLocks/>
              </p:cNvSpPr>
              <p:nvPr/>
            </p:nvSpPr>
            <p:spPr bwMode="auto">
              <a:xfrm>
                <a:off x="2297" y="1612"/>
                <a:ext cx="631" cy="1055"/>
              </a:xfrm>
              <a:custGeom>
                <a:avLst/>
                <a:gdLst>
                  <a:gd name="T0" fmla="*/ 0 w 631"/>
                  <a:gd name="T1" fmla="*/ 0 h 1055"/>
                  <a:gd name="T2" fmla="*/ 631 w 631"/>
                  <a:gd name="T3" fmla="*/ 0 h 1055"/>
                  <a:gd name="T4" fmla="*/ 631 w 631"/>
                  <a:gd name="T5" fmla="*/ 1055 h 1055"/>
                  <a:gd name="T6" fmla="*/ 0 w 631"/>
                  <a:gd name="T7" fmla="*/ 1055 h 1055"/>
                  <a:gd name="T8" fmla="*/ 0 w 631"/>
                  <a:gd name="T9" fmla="*/ 0 h 1055"/>
                  <a:gd name="T10" fmla="*/ 0 w 631"/>
                  <a:gd name="T11" fmla="*/ 0 h 1055"/>
                </a:gdLst>
                <a:ahLst/>
                <a:cxnLst>
                  <a:cxn ang="0">
                    <a:pos x="T0" y="T1"/>
                  </a:cxn>
                  <a:cxn ang="0">
                    <a:pos x="T2" y="T3"/>
                  </a:cxn>
                  <a:cxn ang="0">
                    <a:pos x="T4" y="T5"/>
                  </a:cxn>
                  <a:cxn ang="0">
                    <a:pos x="T6" y="T7"/>
                  </a:cxn>
                  <a:cxn ang="0">
                    <a:pos x="T8" y="T9"/>
                  </a:cxn>
                  <a:cxn ang="0">
                    <a:pos x="T10" y="T11"/>
                  </a:cxn>
                </a:cxnLst>
                <a:rect l="0" t="0" r="r" b="b"/>
                <a:pathLst>
                  <a:path w="631" h="1055">
                    <a:moveTo>
                      <a:pt x="0" y="0"/>
                    </a:moveTo>
                    <a:lnTo>
                      <a:pt x="631" y="0"/>
                    </a:lnTo>
                    <a:lnTo>
                      <a:pt x="631" y="1055"/>
                    </a:lnTo>
                    <a:lnTo>
                      <a:pt x="0" y="1055"/>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89" name="Freeform 21"/>
              <p:cNvSpPr>
                <a:spLocks/>
              </p:cNvSpPr>
              <p:nvPr/>
            </p:nvSpPr>
            <p:spPr bwMode="auto">
              <a:xfrm>
                <a:off x="2495" y="1519"/>
                <a:ext cx="240" cy="31"/>
              </a:xfrm>
              <a:custGeom>
                <a:avLst/>
                <a:gdLst>
                  <a:gd name="T0" fmla="*/ 46 w 46"/>
                  <a:gd name="T1" fmla="*/ 3 h 6"/>
                  <a:gd name="T2" fmla="*/ 42 w 46"/>
                  <a:gd name="T3" fmla="*/ 6 h 6"/>
                  <a:gd name="T4" fmla="*/ 3 w 46"/>
                  <a:gd name="T5" fmla="*/ 6 h 6"/>
                  <a:gd name="T6" fmla="*/ 0 w 46"/>
                  <a:gd name="T7" fmla="*/ 3 h 6"/>
                  <a:gd name="T8" fmla="*/ 3 w 46"/>
                  <a:gd name="T9" fmla="*/ 0 h 6"/>
                  <a:gd name="T10" fmla="*/ 42 w 46"/>
                  <a:gd name="T11" fmla="*/ 0 h 6"/>
                  <a:gd name="T12" fmla="*/ 46 w 4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6" y="3"/>
                    </a:moveTo>
                    <a:cubicBezTo>
                      <a:pt x="46" y="4"/>
                      <a:pt x="44" y="6"/>
                      <a:pt x="42" y="6"/>
                    </a:cubicBezTo>
                    <a:cubicBezTo>
                      <a:pt x="3" y="6"/>
                      <a:pt x="3" y="6"/>
                      <a:pt x="3" y="6"/>
                    </a:cubicBezTo>
                    <a:cubicBezTo>
                      <a:pt x="1" y="6"/>
                      <a:pt x="0" y="4"/>
                      <a:pt x="0" y="3"/>
                    </a:cubicBezTo>
                    <a:cubicBezTo>
                      <a:pt x="0" y="1"/>
                      <a:pt x="1" y="0"/>
                      <a:pt x="3" y="0"/>
                    </a:cubicBezTo>
                    <a:cubicBezTo>
                      <a:pt x="42" y="0"/>
                      <a:pt x="42" y="0"/>
                      <a:pt x="42" y="0"/>
                    </a:cubicBezTo>
                    <a:cubicBezTo>
                      <a:pt x="44" y="0"/>
                      <a:pt x="46" y="1"/>
                      <a:pt x="4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90" name="Freeform 22"/>
              <p:cNvSpPr>
                <a:spLocks/>
              </p:cNvSpPr>
              <p:nvPr/>
            </p:nvSpPr>
            <p:spPr bwMode="auto">
              <a:xfrm>
                <a:off x="2297" y="2667"/>
                <a:ext cx="208" cy="0"/>
              </a:xfrm>
              <a:custGeom>
                <a:avLst/>
                <a:gdLst>
                  <a:gd name="T0" fmla="*/ 0 w 208"/>
                  <a:gd name="T1" fmla="*/ 208 w 208"/>
                  <a:gd name="T2" fmla="*/ 208 w 208"/>
                  <a:gd name="T3" fmla="*/ 0 w 208"/>
                  <a:gd name="T4" fmla="*/ 0 w 208"/>
                  <a:gd name="T5" fmla="*/ 0 w 208"/>
                </a:gdLst>
                <a:ahLst/>
                <a:cxnLst>
                  <a:cxn ang="0">
                    <a:pos x="T0" y="0"/>
                  </a:cxn>
                  <a:cxn ang="0">
                    <a:pos x="T1" y="0"/>
                  </a:cxn>
                  <a:cxn ang="0">
                    <a:pos x="T2" y="0"/>
                  </a:cxn>
                  <a:cxn ang="0">
                    <a:pos x="T3" y="0"/>
                  </a:cxn>
                  <a:cxn ang="0">
                    <a:pos x="T4" y="0"/>
                  </a:cxn>
                  <a:cxn ang="0">
                    <a:pos x="T5" y="0"/>
                  </a:cxn>
                </a:cxnLst>
                <a:rect l="0" t="0" r="r" b="b"/>
                <a:pathLst>
                  <a:path w="208">
                    <a:moveTo>
                      <a:pt x="0" y="0"/>
                    </a:moveTo>
                    <a:lnTo>
                      <a:pt x="208" y="0"/>
                    </a:lnTo>
                    <a:lnTo>
                      <a:pt x="208" y="0"/>
                    </a:lnTo>
                    <a:lnTo>
                      <a:pt x="0" y="0"/>
                    </a:lnTo>
                    <a:lnTo>
                      <a:pt x="0" y="0"/>
                    </a:lnTo>
                    <a:lnTo>
                      <a:pt x="0" y="0"/>
                    </a:lnTo>
                    <a:close/>
                  </a:path>
                </a:pathLst>
              </a:custGeom>
              <a:solidFill>
                <a:srgbClr val="5D4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91" name="Freeform 23"/>
              <p:cNvSpPr>
                <a:spLocks/>
              </p:cNvSpPr>
              <p:nvPr/>
            </p:nvSpPr>
            <p:spPr bwMode="auto">
              <a:xfrm>
                <a:off x="2297" y="1612"/>
                <a:ext cx="370" cy="1055"/>
              </a:xfrm>
              <a:custGeom>
                <a:avLst/>
                <a:gdLst>
                  <a:gd name="T0" fmla="*/ 370 w 370"/>
                  <a:gd name="T1" fmla="*/ 0 h 1055"/>
                  <a:gd name="T2" fmla="*/ 0 w 370"/>
                  <a:gd name="T3" fmla="*/ 0 h 1055"/>
                  <a:gd name="T4" fmla="*/ 0 w 370"/>
                  <a:gd name="T5" fmla="*/ 1055 h 1055"/>
                  <a:gd name="T6" fmla="*/ 208 w 370"/>
                  <a:gd name="T7" fmla="*/ 1055 h 1055"/>
                  <a:gd name="T8" fmla="*/ 370 w 370"/>
                  <a:gd name="T9" fmla="*/ 0 h 1055"/>
                  <a:gd name="T10" fmla="*/ 370 w 370"/>
                  <a:gd name="T11" fmla="*/ 0 h 1055"/>
                  <a:gd name="T12" fmla="*/ 370 w 370"/>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370" h="1055">
                    <a:moveTo>
                      <a:pt x="370" y="0"/>
                    </a:moveTo>
                    <a:lnTo>
                      <a:pt x="0" y="0"/>
                    </a:lnTo>
                    <a:lnTo>
                      <a:pt x="0" y="1055"/>
                    </a:lnTo>
                    <a:lnTo>
                      <a:pt x="208" y="1055"/>
                    </a:lnTo>
                    <a:lnTo>
                      <a:pt x="370" y="0"/>
                    </a:lnTo>
                    <a:lnTo>
                      <a:pt x="370" y="0"/>
                    </a:lnTo>
                    <a:lnTo>
                      <a:pt x="370" y="0"/>
                    </a:ln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93" name="Oval 24"/>
              <p:cNvSpPr>
                <a:spLocks noChangeArrowheads="1"/>
              </p:cNvSpPr>
              <p:nvPr/>
            </p:nvSpPr>
            <p:spPr bwMode="auto">
              <a:xfrm>
                <a:off x="2558" y="2703"/>
                <a:ext cx="130" cy="1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grpSp>
      </p:grpSp>
      <p:grpSp>
        <p:nvGrpSpPr>
          <p:cNvPr id="19" name="Group 18"/>
          <p:cNvGrpSpPr/>
          <p:nvPr/>
        </p:nvGrpSpPr>
        <p:grpSpPr>
          <a:xfrm>
            <a:off x="1742294" y="3488269"/>
            <a:ext cx="953845" cy="1594782"/>
            <a:chOff x="1740492" y="3646530"/>
            <a:chExt cx="954229" cy="1595424"/>
          </a:xfrm>
        </p:grpSpPr>
        <p:grpSp>
          <p:nvGrpSpPr>
            <p:cNvPr id="17" name="Group 16"/>
            <p:cNvGrpSpPr/>
            <p:nvPr/>
          </p:nvGrpSpPr>
          <p:grpSpPr>
            <a:xfrm>
              <a:off x="1740492" y="3646530"/>
              <a:ext cx="954229" cy="1595424"/>
              <a:chOff x="5912574" y="3798930"/>
              <a:chExt cx="954229" cy="1595424"/>
            </a:xfrm>
          </p:grpSpPr>
          <p:sp>
            <p:nvSpPr>
              <p:cNvPr id="94" name="Freeform 20"/>
              <p:cNvSpPr>
                <a:spLocks/>
              </p:cNvSpPr>
              <p:nvPr/>
            </p:nvSpPr>
            <p:spPr bwMode="auto">
              <a:xfrm>
                <a:off x="5912574" y="3798930"/>
                <a:ext cx="954229" cy="1595424"/>
              </a:xfrm>
              <a:custGeom>
                <a:avLst/>
                <a:gdLst>
                  <a:gd name="T0" fmla="*/ 0 w 631"/>
                  <a:gd name="T1" fmla="*/ 0 h 1055"/>
                  <a:gd name="T2" fmla="*/ 631 w 631"/>
                  <a:gd name="T3" fmla="*/ 0 h 1055"/>
                  <a:gd name="T4" fmla="*/ 631 w 631"/>
                  <a:gd name="T5" fmla="*/ 1055 h 1055"/>
                  <a:gd name="T6" fmla="*/ 0 w 631"/>
                  <a:gd name="T7" fmla="*/ 1055 h 1055"/>
                  <a:gd name="T8" fmla="*/ 0 w 631"/>
                  <a:gd name="T9" fmla="*/ 0 h 1055"/>
                  <a:gd name="T10" fmla="*/ 0 w 631"/>
                  <a:gd name="T11" fmla="*/ 0 h 1055"/>
                </a:gdLst>
                <a:ahLst/>
                <a:cxnLst>
                  <a:cxn ang="0">
                    <a:pos x="T0" y="T1"/>
                  </a:cxn>
                  <a:cxn ang="0">
                    <a:pos x="T2" y="T3"/>
                  </a:cxn>
                  <a:cxn ang="0">
                    <a:pos x="T4" y="T5"/>
                  </a:cxn>
                  <a:cxn ang="0">
                    <a:pos x="T6" y="T7"/>
                  </a:cxn>
                  <a:cxn ang="0">
                    <a:pos x="T8" y="T9"/>
                  </a:cxn>
                  <a:cxn ang="0">
                    <a:pos x="T10" y="T11"/>
                  </a:cxn>
                </a:cxnLst>
                <a:rect l="0" t="0" r="r" b="b"/>
                <a:pathLst>
                  <a:path w="631" h="1055">
                    <a:moveTo>
                      <a:pt x="0" y="0"/>
                    </a:moveTo>
                    <a:lnTo>
                      <a:pt x="631" y="0"/>
                    </a:lnTo>
                    <a:lnTo>
                      <a:pt x="631" y="1055"/>
                    </a:lnTo>
                    <a:lnTo>
                      <a:pt x="0" y="1055"/>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95" name="Freeform 23"/>
              <p:cNvSpPr>
                <a:spLocks/>
              </p:cNvSpPr>
              <p:nvPr/>
            </p:nvSpPr>
            <p:spPr bwMode="auto">
              <a:xfrm>
                <a:off x="5912574" y="3798930"/>
                <a:ext cx="559532" cy="1595424"/>
              </a:xfrm>
              <a:custGeom>
                <a:avLst/>
                <a:gdLst>
                  <a:gd name="T0" fmla="*/ 370 w 370"/>
                  <a:gd name="T1" fmla="*/ 0 h 1055"/>
                  <a:gd name="T2" fmla="*/ 0 w 370"/>
                  <a:gd name="T3" fmla="*/ 0 h 1055"/>
                  <a:gd name="T4" fmla="*/ 0 w 370"/>
                  <a:gd name="T5" fmla="*/ 1055 h 1055"/>
                  <a:gd name="T6" fmla="*/ 208 w 370"/>
                  <a:gd name="T7" fmla="*/ 1055 h 1055"/>
                  <a:gd name="T8" fmla="*/ 370 w 370"/>
                  <a:gd name="T9" fmla="*/ 0 h 1055"/>
                  <a:gd name="T10" fmla="*/ 370 w 370"/>
                  <a:gd name="T11" fmla="*/ 0 h 1055"/>
                  <a:gd name="T12" fmla="*/ 370 w 370"/>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370" h="1055">
                    <a:moveTo>
                      <a:pt x="370" y="0"/>
                    </a:moveTo>
                    <a:lnTo>
                      <a:pt x="0" y="0"/>
                    </a:lnTo>
                    <a:lnTo>
                      <a:pt x="0" y="1055"/>
                    </a:lnTo>
                    <a:lnTo>
                      <a:pt x="208" y="1055"/>
                    </a:lnTo>
                    <a:lnTo>
                      <a:pt x="370" y="0"/>
                    </a:lnTo>
                    <a:lnTo>
                      <a:pt x="370" y="0"/>
                    </a:lnTo>
                    <a:lnTo>
                      <a:pt x="370" y="0"/>
                    </a:ln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grpSp>
        <p:grpSp>
          <p:nvGrpSpPr>
            <p:cNvPr id="23" name="Group 22"/>
            <p:cNvGrpSpPr/>
            <p:nvPr/>
          </p:nvGrpSpPr>
          <p:grpSpPr>
            <a:xfrm>
              <a:off x="1856418" y="4080303"/>
              <a:ext cx="722376" cy="781578"/>
              <a:chOff x="1915692" y="4055048"/>
              <a:chExt cx="722376" cy="781578"/>
            </a:xfrm>
          </p:grpSpPr>
          <p:sp>
            <p:nvSpPr>
              <p:cNvPr id="3" name="Rectangle 2"/>
              <p:cNvSpPr/>
              <p:nvPr/>
            </p:nvSpPr>
            <p:spPr bwMode="auto">
              <a:xfrm>
                <a:off x="1915692" y="4683065"/>
                <a:ext cx="722376" cy="15356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algn="ctr" defTabSz="913737" fontAlgn="base">
                  <a:lnSpc>
                    <a:spcPct val="90000"/>
                  </a:lnSpc>
                  <a:spcBef>
                    <a:spcPct val="0"/>
                  </a:spcBef>
                  <a:spcAft>
                    <a:spcPct val="0"/>
                  </a:spcAft>
                  <a:defRPr/>
                </a:pPr>
                <a:r>
                  <a:rPr lang="en-US" sz="900" kern="0" spc="-50" dirty="0">
                    <a:gradFill>
                      <a:gsLst>
                        <a:gs pos="1250">
                          <a:srgbClr val="EFEFEF"/>
                        </a:gs>
                        <a:gs pos="10417">
                          <a:srgbClr val="EFEFEF"/>
                        </a:gs>
                      </a:gsLst>
                      <a:lin ang="5400000" scaled="0"/>
                    </a:gradFill>
                  </a:rPr>
                  <a:t>ALERT</a:t>
                </a:r>
              </a:p>
            </p:txBody>
          </p:sp>
          <p:sp>
            <p:nvSpPr>
              <p:cNvPr id="21" name="Freeform 5"/>
              <p:cNvSpPr>
                <a:spLocks/>
              </p:cNvSpPr>
              <p:nvPr/>
            </p:nvSpPr>
            <p:spPr bwMode="auto">
              <a:xfrm>
                <a:off x="2082460" y="4055048"/>
                <a:ext cx="388840" cy="511365"/>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chemeClr val="accent3"/>
              </a:solidFill>
              <a:ln>
                <a:noFill/>
              </a:ln>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grpSp>
      </p:grpSp>
      <p:pic>
        <p:nvPicPr>
          <p:cNvPr id="24" name="Picture 23"/>
          <p:cNvPicPr>
            <a:picLocks noChangeAspect="1"/>
          </p:cNvPicPr>
          <p:nvPr/>
        </p:nvPicPr>
        <p:blipFill>
          <a:blip r:embed="rId3"/>
          <a:stretch>
            <a:fillRect/>
          </a:stretch>
        </p:blipFill>
        <p:spPr>
          <a:xfrm>
            <a:off x="1393752" y="4774788"/>
            <a:ext cx="443390" cy="738985"/>
          </a:xfrm>
          <a:prstGeom prst="rect">
            <a:avLst/>
          </a:prstGeom>
        </p:spPr>
      </p:pic>
      <p:grpSp>
        <p:nvGrpSpPr>
          <p:cNvPr id="28" name="Group 27"/>
          <p:cNvGrpSpPr/>
          <p:nvPr/>
        </p:nvGrpSpPr>
        <p:grpSpPr>
          <a:xfrm>
            <a:off x="1742294" y="3488269"/>
            <a:ext cx="953845" cy="1594782"/>
            <a:chOff x="4065810" y="3707784"/>
            <a:chExt cx="954229" cy="1595424"/>
          </a:xfrm>
        </p:grpSpPr>
        <p:grpSp>
          <p:nvGrpSpPr>
            <p:cNvPr id="25" name="Group 24"/>
            <p:cNvGrpSpPr/>
            <p:nvPr/>
          </p:nvGrpSpPr>
          <p:grpSpPr>
            <a:xfrm>
              <a:off x="4065810" y="3707784"/>
              <a:ext cx="954229" cy="1595424"/>
              <a:chOff x="5912574" y="3798930"/>
              <a:chExt cx="954229" cy="1595424"/>
            </a:xfrm>
          </p:grpSpPr>
          <p:sp>
            <p:nvSpPr>
              <p:cNvPr id="96" name="Freeform 20"/>
              <p:cNvSpPr>
                <a:spLocks/>
              </p:cNvSpPr>
              <p:nvPr/>
            </p:nvSpPr>
            <p:spPr bwMode="auto">
              <a:xfrm>
                <a:off x="5912574" y="3798930"/>
                <a:ext cx="954229" cy="1595424"/>
              </a:xfrm>
              <a:custGeom>
                <a:avLst/>
                <a:gdLst>
                  <a:gd name="T0" fmla="*/ 0 w 631"/>
                  <a:gd name="T1" fmla="*/ 0 h 1055"/>
                  <a:gd name="T2" fmla="*/ 631 w 631"/>
                  <a:gd name="T3" fmla="*/ 0 h 1055"/>
                  <a:gd name="T4" fmla="*/ 631 w 631"/>
                  <a:gd name="T5" fmla="*/ 1055 h 1055"/>
                  <a:gd name="T6" fmla="*/ 0 w 631"/>
                  <a:gd name="T7" fmla="*/ 1055 h 1055"/>
                  <a:gd name="T8" fmla="*/ 0 w 631"/>
                  <a:gd name="T9" fmla="*/ 0 h 1055"/>
                  <a:gd name="T10" fmla="*/ 0 w 631"/>
                  <a:gd name="T11" fmla="*/ 0 h 1055"/>
                </a:gdLst>
                <a:ahLst/>
                <a:cxnLst>
                  <a:cxn ang="0">
                    <a:pos x="T0" y="T1"/>
                  </a:cxn>
                  <a:cxn ang="0">
                    <a:pos x="T2" y="T3"/>
                  </a:cxn>
                  <a:cxn ang="0">
                    <a:pos x="T4" y="T5"/>
                  </a:cxn>
                  <a:cxn ang="0">
                    <a:pos x="T6" y="T7"/>
                  </a:cxn>
                  <a:cxn ang="0">
                    <a:pos x="T8" y="T9"/>
                  </a:cxn>
                  <a:cxn ang="0">
                    <a:pos x="T10" y="T11"/>
                  </a:cxn>
                </a:cxnLst>
                <a:rect l="0" t="0" r="r" b="b"/>
                <a:pathLst>
                  <a:path w="631" h="1055">
                    <a:moveTo>
                      <a:pt x="0" y="0"/>
                    </a:moveTo>
                    <a:lnTo>
                      <a:pt x="631" y="0"/>
                    </a:lnTo>
                    <a:lnTo>
                      <a:pt x="631" y="1055"/>
                    </a:lnTo>
                    <a:lnTo>
                      <a:pt x="0" y="1055"/>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sp>
            <p:nvSpPr>
              <p:cNvPr id="97" name="Freeform 23"/>
              <p:cNvSpPr>
                <a:spLocks/>
              </p:cNvSpPr>
              <p:nvPr/>
            </p:nvSpPr>
            <p:spPr bwMode="auto">
              <a:xfrm>
                <a:off x="5912574" y="3798930"/>
                <a:ext cx="559532" cy="1595424"/>
              </a:xfrm>
              <a:custGeom>
                <a:avLst/>
                <a:gdLst>
                  <a:gd name="T0" fmla="*/ 370 w 370"/>
                  <a:gd name="T1" fmla="*/ 0 h 1055"/>
                  <a:gd name="T2" fmla="*/ 0 w 370"/>
                  <a:gd name="T3" fmla="*/ 0 h 1055"/>
                  <a:gd name="T4" fmla="*/ 0 w 370"/>
                  <a:gd name="T5" fmla="*/ 1055 h 1055"/>
                  <a:gd name="T6" fmla="*/ 208 w 370"/>
                  <a:gd name="T7" fmla="*/ 1055 h 1055"/>
                  <a:gd name="T8" fmla="*/ 370 w 370"/>
                  <a:gd name="T9" fmla="*/ 0 h 1055"/>
                  <a:gd name="T10" fmla="*/ 370 w 370"/>
                  <a:gd name="T11" fmla="*/ 0 h 1055"/>
                  <a:gd name="T12" fmla="*/ 370 w 370"/>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370" h="1055">
                    <a:moveTo>
                      <a:pt x="370" y="0"/>
                    </a:moveTo>
                    <a:lnTo>
                      <a:pt x="0" y="0"/>
                    </a:lnTo>
                    <a:lnTo>
                      <a:pt x="0" y="1055"/>
                    </a:lnTo>
                    <a:lnTo>
                      <a:pt x="208" y="1055"/>
                    </a:lnTo>
                    <a:lnTo>
                      <a:pt x="370" y="0"/>
                    </a:lnTo>
                    <a:lnTo>
                      <a:pt x="370" y="0"/>
                    </a:lnTo>
                    <a:lnTo>
                      <a:pt x="370" y="0"/>
                    </a:ln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defRPr/>
                </a:pPr>
                <a:endParaRPr lang="en-US" sz="1799" kern="0">
                  <a:solidFill>
                    <a:srgbClr val="FFFFFF"/>
                  </a:solidFill>
                </a:endParaRPr>
              </a:p>
            </p:txBody>
          </p:sp>
        </p:grpSp>
        <p:grpSp>
          <p:nvGrpSpPr>
            <p:cNvPr id="26" name="Group 25"/>
            <p:cNvGrpSpPr/>
            <p:nvPr/>
          </p:nvGrpSpPr>
          <p:grpSpPr>
            <a:xfrm>
              <a:off x="4185243" y="3893064"/>
              <a:ext cx="715362" cy="784144"/>
              <a:chOff x="4185243" y="3893064"/>
              <a:chExt cx="715362" cy="784144"/>
            </a:xfrm>
          </p:grpSpPr>
          <p:sp>
            <p:nvSpPr>
              <p:cNvPr id="98" name="Rectangle 97"/>
              <p:cNvSpPr/>
              <p:nvPr/>
            </p:nvSpPr>
            <p:spPr bwMode="auto">
              <a:xfrm>
                <a:off x="4185243" y="4493647"/>
                <a:ext cx="715362" cy="183561"/>
              </a:xfrm>
              <a:prstGeom prst="rect">
                <a:avLst/>
              </a:prstGeom>
              <a:solidFill>
                <a:schemeClr val="tx1"/>
              </a:solidFill>
              <a:ln w="12700">
                <a:solidFill>
                  <a:schemeClr val="bg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99" name="Freeform 9"/>
              <p:cNvSpPr>
                <a:spLocks/>
              </p:cNvSpPr>
              <p:nvPr/>
            </p:nvSpPr>
            <p:spPr bwMode="auto">
              <a:xfrm>
                <a:off x="4374138" y="3893064"/>
                <a:ext cx="337572" cy="442921"/>
              </a:xfrm>
              <a:custGeom>
                <a:avLst/>
                <a:gdLst>
                  <a:gd name="T0" fmla="*/ 2 w 1253"/>
                  <a:gd name="T1" fmla="*/ 228 h 1648"/>
                  <a:gd name="T2" fmla="*/ 627 w 1253"/>
                  <a:gd name="T3" fmla="*/ 0 h 1648"/>
                  <a:gd name="T4" fmla="*/ 1253 w 1253"/>
                  <a:gd name="T5" fmla="*/ 227 h 1648"/>
                  <a:gd name="T6" fmla="*/ 1253 w 1253"/>
                  <a:gd name="T7" fmla="*/ 254 h 1648"/>
                  <a:gd name="T8" fmla="*/ 1253 w 1253"/>
                  <a:gd name="T9" fmla="*/ 1014 h 1648"/>
                  <a:gd name="T10" fmla="*/ 1114 w 1253"/>
                  <a:gd name="T11" fmla="*/ 1329 h 1648"/>
                  <a:gd name="T12" fmla="*/ 844 w 1253"/>
                  <a:gd name="T13" fmla="*/ 1518 h 1648"/>
                  <a:gd name="T14" fmla="*/ 640 w 1253"/>
                  <a:gd name="T15" fmla="*/ 1643 h 1648"/>
                  <a:gd name="T16" fmla="*/ 617 w 1253"/>
                  <a:gd name="T17" fmla="*/ 1645 h 1648"/>
                  <a:gd name="T18" fmla="*/ 253 w 1253"/>
                  <a:gd name="T19" fmla="*/ 1418 h 1648"/>
                  <a:gd name="T20" fmla="*/ 81 w 1253"/>
                  <a:gd name="T21" fmla="*/ 1264 h 1648"/>
                  <a:gd name="T22" fmla="*/ 1 w 1253"/>
                  <a:gd name="T23" fmla="*/ 1026 h 1648"/>
                  <a:gd name="T24" fmla="*/ 1 w 1253"/>
                  <a:gd name="T25" fmla="*/ 248 h 1648"/>
                  <a:gd name="T26" fmla="*/ 2 w 1253"/>
                  <a:gd name="T27" fmla="*/ 22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3" h="1648">
                    <a:moveTo>
                      <a:pt x="2" y="228"/>
                    </a:moveTo>
                    <a:cubicBezTo>
                      <a:pt x="244" y="244"/>
                      <a:pt x="450" y="164"/>
                      <a:pt x="627" y="0"/>
                    </a:cubicBezTo>
                    <a:cubicBezTo>
                      <a:pt x="804" y="164"/>
                      <a:pt x="1010" y="244"/>
                      <a:pt x="1253" y="227"/>
                    </a:cubicBezTo>
                    <a:cubicBezTo>
                      <a:pt x="1253" y="239"/>
                      <a:pt x="1253" y="246"/>
                      <a:pt x="1253" y="254"/>
                    </a:cubicBezTo>
                    <a:cubicBezTo>
                      <a:pt x="1253" y="507"/>
                      <a:pt x="1253" y="761"/>
                      <a:pt x="1253" y="1014"/>
                    </a:cubicBezTo>
                    <a:cubicBezTo>
                      <a:pt x="1253" y="1139"/>
                      <a:pt x="1206" y="1244"/>
                      <a:pt x="1114" y="1329"/>
                    </a:cubicBezTo>
                    <a:cubicBezTo>
                      <a:pt x="1032" y="1404"/>
                      <a:pt x="938" y="1461"/>
                      <a:pt x="844" y="1518"/>
                    </a:cubicBezTo>
                    <a:cubicBezTo>
                      <a:pt x="776" y="1560"/>
                      <a:pt x="708" y="1602"/>
                      <a:pt x="640" y="1643"/>
                    </a:cubicBezTo>
                    <a:cubicBezTo>
                      <a:pt x="634" y="1647"/>
                      <a:pt x="623" y="1648"/>
                      <a:pt x="617" y="1645"/>
                    </a:cubicBezTo>
                    <a:cubicBezTo>
                      <a:pt x="496" y="1570"/>
                      <a:pt x="373" y="1495"/>
                      <a:pt x="253" y="1418"/>
                    </a:cubicBezTo>
                    <a:cubicBezTo>
                      <a:pt x="188" y="1376"/>
                      <a:pt x="128" y="1326"/>
                      <a:pt x="81" y="1264"/>
                    </a:cubicBezTo>
                    <a:cubicBezTo>
                      <a:pt x="28" y="1193"/>
                      <a:pt x="2" y="1113"/>
                      <a:pt x="1" y="1026"/>
                    </a:cubicBezTo>
                    <a:cubicBezTo>
                      <a:pt x="0" y="766"/>
                      <a:pt x="1" y="507"/>
                      <a:pt x="1" y="248"/>
                    </a:cubicBezTo>
                    <a:cubicBezTo>
                      <a:pt x="1" y="243"/>
                      <a:pt x="2" y="237"/>
                      <a:pt x="2" y="228"/>
                    </a:cubicBezTo>
                    <a:close/>
                  </a:path>
                </a:pathLst>
              </a:custGeom>
              <a:solidFill>
                <a:schemeClr val="bg2"/>
              </a:solidFill>
              <a:ln>
                <a:noFill/>
              </a:ln>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grpSp>
      </p:grpSp>
      <p:sp>
        <p:nvSpPr>
          <p:cNvPr id="60" name="TextBox 59"/>
          <p:cNvSpPr txBox="1"/>
          <p:nvPr/>
        </p:nvSpPr>
        <p:spPr>
          <a:xfrm>
            <a:off x="1707924" y="4156654"/>
            <a:ext cx="1022583" cy="433790"/>
          </a:xfrm>
          <a:prstGeom prst="rect">
            <a:avLst/>
          </a:prstGeom>
          <a:noFill/>
        </p:spPr>
        <p:txBody>
          <a:bodyPr wrap="square" lIns="182806" tIns="146246" rIns="182806" bIns="146246" rtlCol="0">
            <a:spAutoFit/>
          </a:bodyPr>
          <a:lstStyle/>
          <a:p>
            <a:pPr algn="ctr" defTabSz="932134">
              <a:lnSpc>
                <a:spcPct val="90000"/>
              </a:lnSpc>
              <a:defRPr/>
            </a:pPr>
            <a:r>
              <a:rPr lang="en-US" sz="1000" kern="0" spc="-50" dirty="0">
                <a:gradFill>
                  <a:gsLst>
                    <a:gs pos="2917">
                      <a:srgbClr val="008272"/>
                    </a:gs>
                    <a:gs pos="100000">
                      <a:srgbClr val="008272"/>
                    </a:gs>
                  </a:gsLst>
                  <a:lin ang="5400000" scaled="0"/>
                </a:gradFill>
              </a:rPr>
              <a:t>1 4 5 6 7 6</a:t>
            </a:r>
          </a:p>
        </p:txBody>
      </p:sp>
      <p:sp>
        <p:nvSpPr>
          <p:cNvPr id="31" name="Freeform 13"/>
          <p:cNvSpPr>
            <a:spLocks/>
          </p:cNvSpPr>
          <p:nvPr/>
        </p:nvSpPr>
        <p:spPr bwMode="auto">
          <a:xfrm>
            <a:off x="5915190" y="4073427"/>
            <a:ext cx="504529" cy="503910"/>
          </a:xfrm>
          <a:custGeom>
            <a:avLst/>
            <a:gdLst>
              <a:gd name="T0" fmla="*/ 1465 w 1803"/>
              <a:gd name="T1" fmla="*/ 1093 h 1802"/>
              <a:gd name="T2" fmla="*/ 1803 w 1803"/>
              <a:gd name="T3" fmla="*/ 1385 h 1802"/>
              <a:gd name="T4" fmla="*/ 1375 w 1803"/>
              <a:gd name="T5" fmla="*/ 1802 h 1802"/>
              <a:gd name="T6" fmla="*/ 0 w 1803"/>
              <a:gd name="T7" fmla="*/ 417 h 1802"/>
              <a:gd name="T8" fmla="*/ 406 w 1803"/>
              <a:gd name="T9" fmla="*/ 0 h 1802"/>
              <a:gd name="T10" fmla="*/ 699 w 1803"/>
              <a:gd name="T11" fmla="*/ 327 h 1802"/>
              <a:gd name="T12" fmla="*/ 620 w 1803"/>
              <a:gd name="T13" fmla="*/ 631 h 1802"/>
              <a:gd name="T14" fmla="*/ 699 w 1803"/>
              <a:gd name="T15" fmla="*/ 856 h 1802"/>
              <a:gd name="T16" fmla="*/ 845 w 1803"/>
              <a:gd name="T17" fmla="*/ 1025 h 1802"/>
              <a:gd name="T18" fmla="*/ 1127 w 1803"/>
              <a:gd name="T19" fmla="*/ 1171 h 1802"/>
              <a:gd name="T20" fmla="*/ 1465 w 1803"/>
              <a:gd name="T21" fmla="*/ 1093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3" h="1802">
                <a:moveTo>
                  <a:pt x="1465" y="1093"/>
                </a:moveTo>
                <a:cubicBezTo>
                  <a:pt x="1803" y="1385"/>
                  <a:pt x="1803" y="1385"/>
                  <a:pt x="1803" y="1385"/>
                </a:cubicBezTo>
                <a:cubicBezTo>
                  <a:pt x="1736" y="1588"/>
                  <a:pt x="1612" y="1701"/>
                  <a:pt x="1375" y="1802"/>
                </a:cubicBezTo>
                <a:cubicBezTo>
                  <a:pt x="845" y="1577"/>
                  <a:pt x="214" y="957"/>
                  <a:pt x="0" y="417"/>
                </a:cubicBezTo>
                <a:cubicBezTo>
                  <a:pt x="90" y="169"/>
                  <a:pt x="192" y="57"/>
                  <a:pt x="406" y="0"/>
                </a:cubicBezTo>
                <a:cubicBezTo>
                  <a:pt x="699" y="327"/>
                  <a:pt x="699" y="327"/>
                  <a:pt x="699" y="327"/>
                </a:cubicBezTo>
                <a:cubicBezTo>
                  <a:pt x="620" y="631"/>
                  <a:pt x="620" y="631"/>
                  <a:pt x="620" y="631"/>
                </a:cubicBezTo>
                <a:cubicBezTo>
                  <a:pt x="620" y="710"/>
                  <a:pt x="654" y="800"/>
                  <a:pt x="699" y="856"/>
                </a:cubicBezTo>
                <a:cubicBezTo>
                  <a:pt x="721" y="879"/>
                  <a:pt x="767" y="946"/>
                  <a:pt x="845" y="1025"/>
                </a:cubicBezTo>
                <a:cubicBezTo>
                  <a:pt x="958" y="1126"/>
                  <a:pt x="1037" y="1171"/>
                  <a:pt x="1127" y="1171"/>
                </a:cubicBezTo>
                <a:cubicBezTo>
                  <a:pt x="1161" y="1171"/>
                  <a:pt x="1274" y="1149"/>
                  <a:pt x="1465" y="109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sp>
        <p:nvSpPr>
          <p:cNvPr id="46" name="Freeform 14"/>
          <p:cNvSpPr>
            <a:spLocks/>
          </p:cNvSpPr>
          <p:nvPr/>
        </p:nvSpPr>
        <p:spPr bwMode="auto">
          <a:xfrm>
            <a:off x="6165974" y="4160129"/>
            <a:ext cx="181558" cy="149786"/>
          </a:xfrm>
          <a:custGeom>
            <a:avLst/>
            <a:gdLst>
              <a:gd name="T0" fmla="*/ 34 w 530"/>
              <a:gd name="T1" fmla="*/ 0 h 439"/>
              <a:gd name="T2" fmla="*/ 0 w 530"/>
              <a:gd name="T3" fmla="*/ 34 h 439"/>
              <a:gd name="T4" fmla="*/ 0 w 530"/>
              <a:gd name="T5" fmla="*/ 57 h 439"/>
              <a:gd name="T6" fmla="*/ 34 w 530"/>
              <a:gd name="T7" fmla="*/ 90 h 439"/>
              <a:gd name="T8" fmla="*/ 440 w 530"/>
              <a:gd name="T9" fmla="*/ 417 h 439"/>
              <a:gd name="T10" fmla="*/ 473 w 530"/>
              <a:gd name="T11" fmla="*/ 439 h 439"/>
              <a:gd name="T12" fmla="*/ 496 w 530"/>
              <a:gd name="T13" fmla="*/ 439 h 439"/>
              <a:gd name="T14" fmla="*/ 530 w 530"/>
              <a:gd name="T15" fmla="*/ 428 h 439"/>
              <a:gd name="T16" fmla="*/ 530 w 530"/>
              <a:gd name="T17" fmla="*/ 406 h 439"/>
              <a:gd name="T18" fmla="*/ 34 w 530"/>
              <a:gd name="T1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439">
                <a:moveTo>
                  <a:pt x="34" y="0"/>
                </a:moveTo>
                <a:cubicBezTo>
                  <a:pt x="23" y="0"/>
                  <a:pt x="0" y="11"/>
                  <a:pt x="0" y="34"/>
                </a:cubicBezTo>
                <a:cubicBezTo>
                  <a:pt x="0" y="57"/>
                  <a:pt x="0" y="57"/>
                  <a:pt x="0" y="57"/>
                </a:cubicBezTo>
                <a:cubicBezTo>
                  <a:pt x="0" y="79"/>
                  <a:pt x="23" y="90"/>
                  <a:pt x="34" y="90"/>
                </a:cubicBezTo>
                <a:cubicBezTo>
                  <a:pt x="248" y="90"/>
                  <a:pt x="383" y="203"/>
                  <a:pt x="440" y="417"/>
                </a:cubicBezTo>
                <a:cubicBezTo>
                  <a:pt x="440" y="428"/>
                  <a:pt x="451" y="439"/>
                  <a:pt x="473" y="439"/>
                </a:cubicBezTo>
                <a:cubicBezTo>
                  <a:pt x="496" y="439"/>
                  <a:pt x="496" y="439"/>
                  <a:pt x="496" y="439"/>
                </a:cubicBezTo>
                <a:cubicBezTo>
                  <a:pt x="507" y="439"/>
                  <a:pt x="518" y="439"/>
                  <a:pt x="530" y="428"/>
                </a:cubicBezTo>
                <a:cubicBezTo>
                  <a:pt x="530" y="428"/>
                  <a:pt x="530" y="417"/>
                  <a:pt x="530" y="406"/>
                </a:cubicBezTo>
                <a:cubicBezTo>
                  <a:pt x="473" y="147"/>
                  <a:pt x="293" y="0"/>
                  <a:pt x="34" y="0"/>
                </a:cubicBezTo>
                <a:close/>
              </a:path>
            </a:pathLst>
          </a:custGeom>
          <a:solidFill>
            <a:schemeClr val="bg2"/>
          </a:solidFill>
          <a:ln>
            <a:noFill/>
          </a:ln>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sp>
        <p:nvSpPr>
          <p:cNvPr id="48" name="Freeform 15"/>
          <p:cNvSpPr>
            <a:spLocks/>
          </p:cNvSpPr>
          <p:nvPr/>
        </p:nvSpPr>
        <p:spPr bwMode="auto">
          <a:xfrm>
            <a:off x="6170187" y="4086916"/>
            <a:ext cx="242834" cy="208037"/>
          </a:xfrm>
          <a:custGeom>
            <a:avLst/>
            <a:gdLst>
              <a:gd name="T0" fmla="*/ 34 w 710"/>
              <a:gd name="T1" fmla="*/ 11 h 608"/>
              <a:gd name="T2" fmla="*/ 11 w 710"/>
              <a:gd name="T3" fmla="*/ 11 h 608"/>
              <a:gd name="T4" fmla="*/ 0 w 710"/>
              <a:gd name="T5" fmla="*/ 45 h 608"/>
              <a:gd name="T6" fmla="*/ 0 w 710"/>
              <a:gd name="T7" fmla="*/ 67 h 608"/>
              <a:gd name="T8" fmla="*/ 22 w 710"/>
              <a:gd name="T9" fmla="*/ 101 h 608"/>
              <a:gd name="T10" fmla="*/ 620 w 710"/>
              <a:gd name="T11" fmla="*/ 585 h 608"/>
              <a:gd name="T12" fmla="*/ 654 w 710"/>
              <a:gd name="T13" fmla="*/ 608 h 608"/>
              <a:gd name="T14" fmla="*/ 676 w 710"/>
              <a:gd name="T15" fmla="*/ 608 h 608"/>
              <a:gd name="T16" fmla="*/ 710 w 710"/>
              <a:gd name="T17" fmla="*/ 596 h 608"/>
              <a:gd name="T18" fmla="*/ 710 w 710"/>
              <a:gd name="T19" fmla="*/ 563 h 608"/>
              <a:gd name="T20" fmla="*/ 34 w 710"/>
              <a:gd name="T21" fmla="*/ 1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608">
                <a:moveTo>
                  <a:pt x="34" y="11"/>
                </a:moveTo>
                <a:cubicBezTo>
                  <a:pt x="22" y="0"/>
                  <a:pt x="11" y="11"/>
                  <a:pt x="11" y="11"/>
                </a:cubicBezTo>
                <a:cubicBezTo>
                  <a:pt x="0" y="22"/>
                  <a:pt x="0" y="34"/>
                  <a:pt x="0" y="45"/>
                </a:cubicBezTo>
                <a:cubicBezTo>
                  <a:pt x="0" y="67"/>
                  <a:pt x="0" y="67"/>
                  <a:pt x="0" y="67"/>
                </a:cubicBezTo>
                <a:cubicBezTo>
                  <a:pt x="0" y="79"/>
                  <a:pt x="11" y="101"/>
                  <a:pt x="22" y="101"/>
                </a:cubicBezTo>
                <a:cubicBezTo>
                  <a:pt x="327" y="124"/>
                  <a:pt x="541" y="293"/>
                  <a:pt x="620" y="585"/>
                </a:cubicBezTo>
                <a:cubicBezTo>
                  <a:pt x="620" y="596"/>
                  <a:pt x="631" y="608"/>
                  <a:pt x="654" y="608"/>
                </a:cubicBezTo>
                <a:cubicBezTo>
                  <a:pt x="676" y="608"/>
                  <a:pt x="676" y="608"/>
                  <a:pt x="676" y="608"/>
                </a:cubicBezTo>
                <a:cubicBezTo>
                  <a:pt x="687" y="608"/>
                  <a:pt x="699" y="608"/>
                  <a:pt x="710" y="596"/>
                </a:cubicBezTo>
                <a:cubicBezTo>
                  <a:pt x="710" y="585"/>
                  <a:pt x="710" y="574"/>
                  <a:pt x="710" y="563"/>
                </a:cubicBezTo>
                <a:cubicBezTo>
                  <a:pt x="586" y="214"/>
                  <a:pt x="372" y="34"/>
                  <a:pt x="34" y="11"/>
                </a:cubicBezTo>
                <a:close/>
              </a:path>
            </a:pathLst>
          </a:custGeom>
          <a:solidFill>
            <a:schemeClr val="bg2"/>
          </a:solidFill>
          <a:ln>
            <a:noFill/>
          </a:ln>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sp>
        <p:nvSpPr>
          <p:cNvPr id="49" name="Freeform 16"/>
          <p:cNvSpPr>
            <a:spLocks/>
          </p:cNvSpPr>
          <p:nvPr/>
        </p:nvSpPr>
        <p:spPr bwMode="auto">
          <a:xfrm>
            <a:off x="6173199" y="4025311"/>
            <a:ext cx="300328" cy="254181"/>
          </a:xfrm>
          <a:custGeom>
            <a:avLst/>
            <a:gdLst>
              <a:gd name="T0" fmla="*/ 878 w 878"/>
              <a:gd name="T1" fmla="*/ 698 h 743"/>
              <a:gd name="T2" fmla="*/ 33 w 878"/>
              <a:gd name="T3" fmla="*/ 0 h 743"/>
              <a:gd name="T4" fmla="*/ 11 w 878"/>
              <a:gd name="T5" fmla="*/ 11 h 743"/>
              <a:gd name="T6" fmla="*/ 0 w 878"/>
              <a:gd name="T7" fmla="*/ 34 h 743"/>
              <a:gd name="T8" fmla="*/ 0 w 878"/>
              <a:gd name="T9" fmla="*/ 68 h 743"/>
              <a:gd name="T10" fmla="*/ 33 w 878"/>
              <a:gd name="T11" fmla="*/ 101 h 743"/>
              <a:gd name="T12" fmla="*/ 777 w 878"/>
              <a:gd name="T13" fmla="*/ 721 h 743"/>
              <a:gd name="T14" fmla="*/ 811 w 878"/>
              <a:gd name="T15" fmla="*/ 743 h 743"/>
              <a:gd name="T16" fmla="*/ 845 w 878"/>
              <a:gd name="T17" fmla="*/ 743 h 743"/>
              <a:gd name="T18" fmla="*/ 867 w 878"/>
              <a:gd name="T19" fmla="*/ 732 h 743"/>
              <a:gd name="T20" fmla="*/ 878 w 878"/>
              <a:gd name="T21" fmla="*/ 69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8" h="743">
                <a:moveTo>
                  <a:pt x="878" y="698"/>
                </a:moveTo>
                <a:cubicBezTo>
                  <a:pt x="754" y="270"/>
                  <a:pt x="473" y="34"/>
                  <a:pt x="33" y="0"/>
                </a:cubicBezTo>
                <a:cubicBezTo>
                  <a:pt x="22" y="0"/>
                  <a:pt x="11" y="11"/>
                  <a:pt x="11" y="11"/>
                </a:cubicBezTo>
                <a:cubicBezTo>
                  <a:pt x="0" y="23"/>
                  <a:pt x="0" y="34"/>
                  <a:pt x="0" y="34"/>
                </a:cubicBezTo>
                <a:cubicBezTo>
                  <a:pt x="0" y="68"/>
                  <a:pt x="0" y="68"/>
                  <a:pt x="0" y="68"/>
                </a:cubicBezTo>
                <a:cubicBezTo>
                  <a:pt x="0" y="79"/>
                  <a:pt x="11" y="101"/>
                  <a:pt x="33" y="101"/>
                </a:cubicBezTo>
                <a:cubicBezTo>
                  <a:pt x="428" y="124"/>
                  <a:pt x="676" y="338"/>
                  <a:pt x="777" y="721"/>
                </a:cubicBezTo>
                <a:cubicBezTo>
                  <a:pt x="788" y="732"/>
                  <a:pt x="800" y="743"/>
                  <a:pt x="811" y="743"/>
                </a:cubicBezTo>
                <a:cubicBezTo>
                  <a:pt x="845" y="743"/>
                  <a:pt x="845" y="743"/>
                  <a:pt x="845" y="743"/>
                </a:cubicBezTo>
                <a:cubicBezTo>
                  <a:pt x="856" y="743"/>
                  <a:pt x="867" y="743"/>
                  <a:pt x="867" y="732"/>
                </a:cubicBezTo>
                <a:cubicBezTo>
                  <a:pt x="878" y="721"/>
                  <a:pt x="878" y="710"/>
                  <a:pt x="878" y="698"/>
                </a:cubicBezTo>
                <a:close/>
              </a:path>
            </a:pathLst>
          </a:custGeom>
          <a:solidFill>
            <a:schemeClr val="bg2"/>
          </a:solidFill>
          <a:ln>
            <a:noFill/>
          </a:ln>
        </p:spPr>
        <p:txBody>
          <a:bodyPr vert="horz" wrap="square" lIns="91403" tIns="45702" rIns="91403" bIns="45702" numCol="1" anchor="t" anchorCtr="0" compatLnSpc="1">
            <a:prstTxWarp prst="textNoShape">
              <a:avLst/>
            </a:prstTxWarp>
          </a:bodyPr>
          <a:lstStyle/>
          <a:p>
            <a:pPr defTabSz="932134">
              <a:defRPr/>
            </a:pPr>
            <a:endParaRPr lang="en-US" sz="1799" kern="0">
              <a:solidFill>
                <a:srgbClr val="505050"/>
              </a:solidFill>
            </a:endParaRPr>
          </a:p>
        </p:txBody>
      </p:sp>
      <p:grpSp>
        <p:nvGrpSpPr>
          <p:cNvPr id="50" name="Group 49"/>
          <p:cNvGrpSpPr/>
          <p:nvPr/>
        </p:nvGrpSpPr>
        <p:grpSpPr>
          <a:xfrm>
            <a:off x="9975327" y="4061892"/>
            <a:ext cx="567332" cy="346261"/>
            <a:chOff x="11293817" y="4283613"/>
            <a:chExt cx="457200" cy="279044"/>
          </a:xfrm>
          <a:solidFill>
            <a:schemeClr val="bg1">
              <a:lumMod val="20000"/>
              <a:lumOff val="80000"/>
            </a:schemeClr>
          </a:solidFill>
        </p:grpSpPr>
        <p:sp>
          <p:nvSpPr>
            <p:cNvPr id="10" name="Rectangle 9"/>
            <p:cNvSpPr/>
            <p:nvPr/>
          </p:nvSpPr>
          <p:spPr bwMode="auto">
            <a:xfrm>
              <a:off x="11293817" y="436748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2" name="Rectangle 61"/>
            <p:cNvSpPr/>
            <p:nvPr/>
          </p:nvSpPr>
          <p:spPr bwMode="auto">
            <a:xfrm>
              <a:off x="11293817" y="440941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3" name="Rectangle 62"/>
            <p:cNvSpPr/>
            <p:nvPr/>
          </p:nvSpPr>
          <p:spPr bwMode="auto">
            <a:xfrm>
              <a:off x="11293817" y="445135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4" name="Rectangle 63"/>
            <p:cNvSpPr/>
            <p:nvPr/>
          </p:nvSpPr>
          <p:spPr bwMode="auto">
            <a:xfrm>
              <a:off x="11293817" y="449328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5" name="Rectangle 64"/>
            <p:cNvSpPr/>
            <p:nvPr/>
          </p:nvSpPr>
          <p:spPr bwMode="auto">
            <a:xfrm>
              <a:off x="11293817" y="4535225"/>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7" name="Rectangle 66"/>
            <p:cNvSpPr/>
            <p:nvPr/>
          </p:nvSpPr>
          <p:spPr bwMode="auto">
            <a:xfrm>
              <a:off x="11293817" y="4283613"/>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sp>
          <p:nvSpPr>
            <p:cNvPr id="69" name="Rectangle 68"/>
            <p:cNvSpPr/>
            <p:nvPr/>
          </p:nvSpPr>
          <p:spPr bwMode="auto">
            <a:xfrm>
              <a:off x="11293817" y="4325548"/>
              <a:ext cx="457200" cy="2743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rgbClr val="EFEFEF"/>
                    </a:gs>
                    <a:gs pos="10417">
                      <a:srgbClr val="EFEFEF"/>
                    </a:gs>
                  </a:gsLst>
                  <a:lin ang="5400000" scaled="0"/>
                </a:gradFill>
              </a:endParaRPr>
            </a:p>
          </p:txBody>
        </p:sp>
      </p:grpSp>
      <p:sp>
        <p:nvSpPr>
          <p:cNvPr id="7" name="Title 6"/>
          <p:cNvSpPr>
            <a:spLocks noGrp="1"/>
          </p:cNvSpPr>
          <p:nvPr>
            <p:ph type="title"/>
          </p:nvPr>
        </p:nvSpPr>
        <p:spPr/>
        <p:txBody>
          <a:bodyPr/>
          <a:lstStyle/>
          <a:p>
            <a:r>
              <a:rPr lang="en-US" dirty="0"/>
              <a:t>How it works</a:t>
            </a:r>
          </a:p>
        </p:txBody>
      </p:sp>
    </p:spTree>
    <p:extLst>
      <p:ext uri="{BB962C8B-B14F-4D97-AF65-F5344CB8AC3E}">
        <p14:creationId xmlns:p14="http://schemas.microsoft.com/office/powerpoint/2010/main" val="3894251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600" fill="hold"/>
                                        <p:tgtEl>
                                          <p:spTgt spid="11"/>
                                        </p:tgtEl>
                                        <p:attrNameLst>
                                          <p:attrName>ppt_x</p:attrName>
                                        </p:attrNameLst>
                                      </p:cBhvr>
                                      <p:tavLst>
                                        <p:tav tm="0">
                                          <p:val>
                                            <p:strVal val="#ppt_x"/>
                                          </p:val>
                                        </p:tav>
                                        <p:tav tm="100000">
                                          <p:val>
                                            <p:strVal val="#ppt_x"/>
                                          </p:val>
                                        </p:tav>
                                      </p:tavLst>
                                    </p:anim>
                                    <p:anim calcmode="lin" valueType="num">
                                      <p:cBhvr additive="base">
                                        <p:cTn id="8" dur="6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600" fill="hold"/>
                                        <p:tgtEl>
                                          <p:spTgt spid="12"/>
                                        </p:tgtEl>
                                        <p:attrNameLst>
                                          <p:attrName>ppt_x</p:attrName>
                                        </p:attrNameLst>
                                      </p:cBhvr>
                                      <p:tavLst>
                                        <p:tav tm="0">
                                          <p:val>
                                            <p:strVal val="#ppt_x"/>
                                          </p:val>
                                        </p:tav>
                                        <p:tav tm="100000">
                                          <p:val>
                                            <p:strVal val="#ppt_x"/>
                                          </p:val>
                                        </p:tav>
                                      </p:tavLst>
                                    </p:anim>
                                    <p:anim calcmode="lin" valueType="num">
                                      <p:cBhvr additive="base">
                                        <p:cTn id="12" dur="6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600" fill="hold"/>
                                        <p:tgtEl>
                                          <p:spTgt spid="14"/>
                                        </p:tgtEl>
                                        <p:attrNameLst>
                                          <p:attrName>ppt_x</p:attrName>
                                        </p:attrNameLst>
                                      </p:cBhvr>
                                      <p:tavLst>
                                        <p:tav tm="0">
                                          <p:val>
                                            <p:strVal val="#ppt_x"/>
                                          </p:val>
                                        </p:tav>
                                        <p:tav tm="100000">
                                          <p:val>
                                            <p:strVal val="#ppt_x"/>
                                          </p:val>
                                        </p:tav>
                                      </p:tavLst>
                                    </p:anim>
                                    <p:anim calcmode="lin" valueType="num">
                                      <p:cBhvr additive="base">
                                        <p:cTn id="16" dur="6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8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3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42" presetClass="path" presetSubtype="0" accel="50000" decel="50000" fill="hold" nodeType="withEffect">
                                  <p:stCondLst>
                                    <p:cond delay="0"/>
                                  </p:stCondLst>
                                  <p:childTnLst>
                                    <p:animMotion origin="layout" path="M -1.09012E-6 2.16523E-6 L 0.02745 -0.02883 " pathEditMode="relative" rAng="0" ptsTypes="AA">
                                      <p:cBhvr>
                                        <p:cTn id="28" dur="500" fill="hold"/>
                                        <p:tgtEl>
                                          <p:spTgt spid="24"/>
                                        </p:tgtEl>
                                        <p:attrNameLst>
                                          <p:attrName>ppt_x</p:attrName>
                                          <p:attrName>ppt_y</p:attrName>
                                        </p:attrNameLst>
                                      </p:cBhvr>
                                      <p:rCtr x="1366" y="-1453"/>
                                    </p:animMotion>
                                  </p:childTnLst>
                                </p:cTn>
                              </p:par>
                            </p:childTnLst>
                          </p:cTn>
                        </p:par>
                        <p:par>
                          <p:cTn id="29" fill="hold">
                            <p:stCondLst>
                              <p:cond delay="1800"/>
                            </p:stCondLst>
                            <p:childTnLst>
                              <p:par>
                                <p:cTn id="30" presetID="10" presetClass="exit" presetSubtype="0" fill="hold" nodeType="after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par>
                          <p:cTn id="33" fill="hold">
                            <p:stCondLst>
                              <p:cond delay="2300"/>
                            </p:stCondLst>
                            <p:childTnLst>
                              <p:par>
                                <p:cTn id="34" presetID="53" presetClass="entr" presetSubtype="16"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par>
                          <p:cTn id="43" fill="hold">
                            <p:stCondLst>
                              <p:cond delay="33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3800"/>
                            </p:stCondLst>
                            <p:childTnLst>
                              <p:par>
                                <p:cTn id="50" presetID="1" presetClass="entr" presetSubtype="0" fill="hold" grpId="0" nodeType="afterEffect">
                                  <p:stCondLst>
                                    <p:cond delay="0"/>
                                  </p:stCondLst>
                                  <p:childTnLst>
                                    <p:set>
                                      <p:cBhvr>
                                        <p:cTn id="51" dur="1" fill="hold">
                                          <p:stCondLst>
                                            <p:cond delay="149"/>
                                          </p:stCondLst>
                                        </p:cTn>
                                        <p:tgtEl>
                                          <p:spTgt spid="46"/>
                                        </p:tgtEl>
                                        <p:attrNameLst>
                                          <p:attrName>style.visibility</p:attrName>
                                        </p:attrNameLst>
                                      </p:cBhvr>
                                      <p:to>
                                        <p:strVal val="visible"/>
                                      </p:to>
                                    </p:set>
                                  </p:childTnLst>
                                </p:cTn>
                              </p:par>
                              <p:par>
                                <p:cTn id="52" presetID="1" presetClass="exit" presetSubtype="0" fill="hold" grpId="1" nodeType="withEffect">
                                  <p:stCondLst>
                                    <p:cond delay="100"/>
                                  </p:stCondLst>
                                  <p:childTnLst>
                                    <p:set>
                                      <p:cBhvr>
                                        <p:cTn id="53" dur="1" fill="hold">
                                          <p:stCondLst>
                                            <p:cond delay="149"/>
                                          </p:stCondLst>
                                        </p:cTn>
                                        <p:tgtEl>
                                          <p:spTgt spid="46"/>
                                        </p:tgtEl>
                                        <p:attrNameLst>
                                          <p:attrName>style.visibility</p:attrName>
                                        </p:attrNameLst>
                                      </p:cBhvr>
                                      <p:to>
                                        <p:strVal val="hidden"/>
                                      </p:to>
                                    </p:set>
                                  </p:childTnLst>
                                </p:cTn>
                              </p:par>
                              <p:par>
                                <p:cTn id="54" presetID="1" presetClass="entr" presetSubtype="0" fill="hold" grpId="0" nodeType="withEffect">
                                  <p:stCondLst>
                                    <p:cond delay="100"/>
                                  </p:stCondLst>
                                  <p:childTnLst>
                                    <p:set>
                                      <p:cBhvr>
                                        <p:cTn id="55" dur="1" fill="hold">
                                          <p:stCondLst>
                                            <p:cond delay="149"/>
                                          </p:stCondLst>
                                        </p:cTn>
                                        <p:tgtEl>
                                          <p:spTgt spid="48"/>
                                        </p:tgtEl>
                                        <p:attrNameLst>
                                          <p:attrName>style.visibility</p:attrName>
                                        </p:attrNameLst>
                                      </p:cBhvr>
                                      <p:to>
                                        <p:strVal val="visible"/>
                                      </p:to>
                                    </p:set>
                                  </p:childTnLst>
                                </p:cTn>
                              </p:par>
                              <p:par>
                                <p:cTn id="56" presetID="1" presetClass="exit" presetSubtype="0" fill="hold" grpId="1" nodeType="withEffect">
                                  <p:stCondLst>
                                    <p:cond delay="200"/>
                                  </p:stCondLst>
                                  <p:childTnLst>
                                    <p:set>
                                      <p:cBhvr>
                                        <p:cTn id="57" dur="1" fill="hold">
                                          <p:stCondLst>
                                            <p:cond delay="149"/>
                                          </p:stCondLst>
                                        </p:cTn>
                                        <p:tgtEl>
                                          <p:spTgt spid="48"/>
                                        </p:tgtEl>
                                        <p:attrNameLst>
                                          <p:attrName>style.visibility</p:attrName>
                                        </p:attrNameLst>
                                      </p:cBhvr>
                                      <p:to>
                                        <p:strVal val="hidden"/>
                                      </p:to>
                                    </p:set>
                                  </p:childTnLst>
                                </p:cTn>
                              </p:par>
                              <p:par>
                                <p:cTn id="58" presetID="1" presetClass="entr" presetSubtype="0" fill="hold" grpId="0" nodeType="withEffect">
                                  <p:stCondLst>
                                    <p:cond delay="200"/>
                                  </p:stCondLst>
                                  <p:childTnLst>
                                    <p:set>
                                      <p:cBhvr>
                                        <p:cTn id="59" dur="1" fill="hold">
                                          <p:stCondLst>
                                            <p:cond delay="149"/>
                                          </p:stCondLst>
                                        </p:cTn>
                                        <p:tgtEl>
                                          <p:spTgt spid="49"/>
                                        </p:tgtEl>
                                        <p:attrNameLst>
                                          <p:attrName>style.visibility</p:attrName>
                                        </p:attrNameLst>
                                      </p:cBhvr>
                                      <p:to>
                                        <p:strVal val="visible"/>
                                      </p:to>
                                    </p:set>
                                  </p:childTnLst>
                                </p:cTn>
                              </p:par>
                              <p:par>
                                <p:cTn id="60" presetID="1" presetClass="exit" presetSubtype="0" fill="hold" grpId="1" nodeType="withEffect">
                                  <p:stCondLst>
                                    <p:cond delay="300"/>
                                  </p:stCondLst>
                                  <p:childTnLst>
                                    <p:set>
                                      <p:cBhvr>
                                        <p:cTn id="61" dur="1" fill="hold">
                                          <p:stCondLst>
                                            <p:cond delay="149"/>
                                          </p:stCondLst>
                                        </p:cTn>
                                        <p:tgtEl>
                                          <p:spTgt spid="49"/>
                                        </p:tgtEl>
                                        <p:attrNameLst>
                                          <p:attrName>style.visibility</p:attrName>
                                        </p:attrNameLst>
                                      </p:cBhvr>
                                      <p:to>
                                        <p:strVal val="hidden"/>
                                      </p:to>
                                    </p:set>
                                  </p:childTnLst>
                                </p:cTn>
                              </p:par>
                            </p:childTnLst>
                          </p:cTn>
                        </p:par>
                        <p:par>
                          <p:cTn id="62" fill="hold">
                            <p:stCondLst>
                              <p:cond delay="4250"/>
                            </p:stCondLst>
                            <p:childTnLst>
                              <p:par>
                                <p:cTn id="63" presetID="1" presetClass="entr" presetSubtype="0" fill="hold" grpId="2" nodeType="afterEffect">
                                  <p:stCondLst>
                                    <p:cond delay="0"/>
                                  </p:stCondLst>
                                  <p:childTnLst>
                                    <p:set>
                                      <p:cBhvr>
                                        <p:cTn id="64" dur="1" fill="hold">
                                          <p:stCondLst>
                                            <p:cond delay="149"/>
                                          </p:stCondLst>
                                        </p:cTn>
                                        <p:tgtEl>
                                          <p:spTgt spid="46"/>
                                        </p:tgtEl>
                                        <p:attrNameLst>
                                          <p:attrName>style.visibility</p:attrName>
                                        </p:attrNameLst>
                                      </p:cBhvr>
                                      <p:to>
                                        <p:strVal val="visible"/>
                                      </p:to>
                                    </p:set>
                                  </p:childTnLst>
                                </p:cTn>
                              </p:par>
                              <p:par>
                                <p:cTn id="65" presetID="1" presetClass="exit" presetSubtype="0" fill="hold" grpId="3" nodeType="withEffect">
                                  <p:stCondLst>
                                    <p:cond delay="100"/>
                                  </p:stCondLst>
                                  <p:childTnLst>
                                    <p:set>
                                      <p:cBhvr>
                                        <p:cTn id="66" dur="1" fill="hold">
                                          <p:stCondLst>
                                            <p:cond delay="149"/>
                                          </p:stCondLst>
                                        </p:cTn>
                                        <p:tgtEl>
                                          <p:spTgt spid="46"/>
                                        </p:tgtEl>
                                        <p:attrNameLst>
                                          <p:attrName>style.visibility</p:attrName>
                                        </p:attrNameLst>
                                      </p:cBhvr>
                                      <p:to>
                                        <p:strVal val="hidden"/>
                                      </p:to>
                                    </p:set>
                                  </p:childTnLst>
                                </p:cTn>
                              </p:par>
                              <p:par>
                                <p:cTn id="67" presetID="1" presetClass="entr" presetSubtype="0" fill="hold" grpId="2" nodeType="withEffect">
                                  <p:stCondLst>
                                    <p:cond delay="100"/>
                                  </p:stCondLst>
                                  <p:childTnLst>
                                    <p:set>
                                      <p:cBhvr>
                                        <p:cTn id="68" dur="1" fill="hold">
                                          <p:stCondLst>
                                            <p:cond delay="149"/>
                                          </p:stCondLst>
                                        </p:cTn>
                                        <p:tgtEl>
                                          <p:spTgt spid="48"/>
                                        </p:tgtEl>
                                        <p:attrNameLst>
                                          <p:attrName>style.visibility</p:attrName>
                                        </p:attrNameLst>
                                      </p:cBhvr>
                                      <p:to>
                                        <p:strVal val="visible"/>
                                      </p:to>
                                    </p:set>
                                  </p:childTnLst>
                                </p:cTn>
                              </p:par>
                              <p:par>
                                <p:cTn id="69" presetID="1" presetClass="exit" presetSubtype="0" fill="hold" grpId="3" nodeType="withEffect">
                                  <p:stCondLst>
                                    <p:cond delay="200"/>
                                  </p:stCondLst>
                                  <p:childTnLst>
                                    <p:set>
                                      <p:cBhvr>
                                        <p:cTn id="70" dur="1" fill="hold">
                                          <p:stCondLst>
                                            <p:cond delay="149"/>
                                          </p:stCondLst>
                                        </p:cTn>
                                        <p:tgtEl>
                                          <p:spTgt spid="48"/>
                                        </p:tgtEl>
                                        <p:attrNameLst>
                                          <p:attrName>style.visibility</p:attrName>
                                        </p:attrNameLst>
                                      </p:cBhvr>
                                      <p:to>
                                        <p:strVal val="hidden"/>
                                      </p:to>
                                    </p:set>
                                  </p:childTnLst>
                                </p:cTn>
                              </p:par>
                              <p:par>
                                <p:cTn id="71" presetID="1" presetClass="entr" presetSubtype="0" fill="hold" grpId="2" nodeType="withEffect">
                                  <p:stCondLst>
                                    <p:cond delay="200"/>
                                  </p:stCondLst>
                                  <p:childTnLst>
                                    <p:set>
                                      <p:cBhvr>
                                        <p:cTn id="72" dur="1" fill="hold">
                                          <p:stCondLst>
                                            <p:cond delay="149"/>
                                          </p:stCondLst>
                                        </p:cTn>
                                        <p:tgtEl>
                                          <p:spTgt spid="49"/>
                                        </p:tgtEl>
                                        <p:attrNameLst>
                                          <p:attrName>style.visibility</p:attrName>
                                        </p:attrNameLst>
                                      </p:cBhvr>
                                      <p:to>
                                        <p:strVal val="visible"/>
                                      </p:to>
                                    </p:set>
                                  </p:childTnLst>
                                </p:cTn>
                              </p:par>
                              <p:par>
                                <p:cTn id="73" presetID="1" presetClass="exit" presetSubtype="0" fill="hold" grpId="3" nodeType="withEffect">
                                  <p:stCondLst>
                                    <p:cond delay="300"/>
                                  </p:stCondLst>
                                  <p:childTnLst>
                                    <p:set>
                                      <p:cBhvr>
                                        <p:cTn id="74" dur="1" fill="hold">
                                          <p:stCondLst>
                                            <p:cond delay="149"/>
                                          </p:stCondLst>
                                        </p:cTn>
                                        <p:tgtEl>
                                          <p:spTgt spid="49"/>
                                        </p:tgtEl>
                                        <p:attrNameLst>
                                          <p:attrName>style.visibility</p:attrName>
                                        </p:attrNameLst>
                                      </p:cBhvr>
                                      <p:to>
                                        <p:strVal val="hidden"/>
                                      </p:to>
                                    </p:set>
                                  </p:childTnLst>
                                </p:cTn>
                              </p:par>
                            </p:childTnLst>
                          </p:cTn>
                        </p:par>
                        <p:par>
                          <p:cTn id="75" fill="hold">
                            <p:stCondLst>
                              <p:cond delay="4700"/>
                            </p:stCondLst>
                            <p:childTnLst>
                              <p:par>
                                <p:cTn id="76" presetID="42" presetClass="entr" presetSubtype="0" fill="hold"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anim calcmode="lin" valueType="num">
                                      <p:cBhvr>
                                        <p:cTn id="79" dur="500" fill="hold"/>
                                        <p:tgtEl>
                                          <p:spTgt spid="50"/>
                                        </p:tgtEl>
                                        <p:attrNameLst>
                                          <p:attrName>ppt_x</p:attrName>
                                        </p:attrNameLst>
                                      </p:cBhvr>
                                      <p:tavLst>
                                        <p:tav tm="0">
                                          <p:val>
                                            <p:strVal val="#ppt_x"/>
                                          </p:val>
                                        </p:tav>
                                        <p:tav tm="100000">
                                          <p:val>
                                            <p:strVal val="#ppt_x"/>
                                          </p:val>
                                        </p:tav>
                                      </p:tavLst>
                                    </p:anim>
                                    <p:anim calcmode="lin" valueType="num">
                                      <p:cBhvr>
                                        <p:cTn id="80"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1" grpId="0" animBg="1"/>
      <p:bldP spid="46" grpId="0" animBg="1"/>
      <p:bldP spid="46" grpId="1" animBg="1"/>
      <p:bldP spid="46" grpId="2" animBg="1"/>
      <p:bldP spid="46" grpId="3" animBg="1"/>
      <p:bldP spid="48" grpId="0" animBg="1"/>
      <p:bldP spid="48" grpId="1" animBg="1"/>
      <p:bldP spid="48" grpId="2" animBg="1"/>
      <p:bldP spid="48" grpId="3" animBg="1"/>
      <p:bldP spid="49" grpId="0" animBg="1"/>
      <p:bldP spid="49" grpId="1" animBg="1"/>
      <p:bldP spid="49" grpId="2" animBg="1"/>
      <p:bldP spid="49" grpId="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3385" y="7473"/>
            <a:ext cx="12429709" cy="2258420"/>
          </a:xfrm>
          <a:prstGeom prst="rect">
            <a:avLst/>
          </a:prstGeom>
          <a:solidFill>
            <a:schemeClr val="accent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defTabSz="931836" fontAlgn="base">
              <a:lnSpc>
                <a:spcPct val="90000"/>
              </a:lnSpc>
              <a:spcBef>
                <a:spcPct val="0"/>
              </a:spcBef>
              <a:spcAft>
                <a:spcPct val="0"/>
              </a:spcAft>
              <a:defRPr/>
            </a:pPr>
            <a:endParaRPr lang="en-US" sz="1999" kern="0" dirty="0">
              <a:solidFill>
                <a:srgbClr val="505050"/>
              </a:solidFill>
              <a:latin typeface="Segoe UI Light"/>
            </a:endParaRPr>
          </a:p>
        </p:txBody>
      </p:sp>
      <p:sp>
        <p:nvSpPr>
          <p:cNvPr id="75" name="TextBox 74"/>
          <p:cNvSpPr txBox="1"/>
          <p:nvPr/>
        </p:nvSpPr>
        <p:spPr>
          <a:xfrm>
            <a:off x="1074379" y="324864"/>
            <a:ext cx="2973505" cy="690605"/>
          </a:xfrm>
          <a:prstGeom prst="rect">
            <a:avLst/>
          </a:prstGeom>
          <a:noFill/>
        </p:spPr>
        <p:txBody>
          <a:bodyPr wrap="square" lIns="182806" tIns="146246" rIns="182806" bIns="146246" rtlCol="0">
            <a:spAutoFit/>
          </a:bodyPr>
          <a:lstStyle/>
          <a:p>
            <a:pPr defTabSz="932134">
              <a:lnSpc>
                <a:spcPct val="90000"/>
              </a:lnSpc>
              <a:defRPr/>
            </a:pPr>
            <a:r>
              <a:rPr lang="en-US" sz="1399" kern="0" spc="-50" dirty="0">
                <a:solidFill>
                  <a:sysClr val="windowText" lastClr="000000"/>
                </a:solidFill>
              </a:rPr>
              <a:t>Users sign in from any device using their existing username/password.</a:t>
            </a:r>
          </a:p>
        </p:txBody>
      </p:sp>
      <p:sp>
        <p:nvSpPr>
          <p:cNvPr id="78" name="Oval 77"/>
          <p:cNvSpPr/>
          <p:nvPr/>
        </p:nvSpPr>
        <p:spPr bwMode="auto">
          <a:xfrm>
            <a:off x="648213" y="390704"/>
            <a:ext cx="502336" cy="502335"/>
          </a:xfrm>
          <a:prstGeom prst="ellipse">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chemeClr val="bg2"/>
                  </a:gs>
                  <a:gs pos="100000">
                    <a:schemeClr val="bg2"/>
                  </a:gs>
                </a:gsLst>
                <a:lin ang="5400000" scaled="0"/>
              </a:gradFill>
            </a:endParaRPr>
          </a:p>
        </p:txBody>
      </p:sp>
      <p:sp>
        <p:nvSpPr>
          <p:cNvPr id="82" name="TextBox 81"/>
          <p:cNvSpPr txBox="1"/>
          <p:nvPr/>
        </p:nvSpPr>
        <p:spPr>
          <a:xfrm>
            <a:off x="712947" y="349985"/>
            <a:ext cx="212807" cy="634232"/>
          </a:xfrm>
          <a:prstGeom prst="rect">
            <a:avLst/>
          </a:prstGeom>
          <a:noFill/>
        </p:spPr>
        <p:txBody>
          <a:bodyPr wrap="square" lIns="182806" tIns="146246" rIns="182806" bIns="146246" rtlCol="0">
            <a:spAutoFit/>
          </a:bodyPr>
          <a:lstStyle/>
          <a:p>
            <a:pPr defTabSz="932134">
              <a:lnSpc>
                <a:spcPct val="90000"/>
              </a:lnSpc>
              <a:defRPr/>
            </a:pPr>
            <a:r>
              <a:rPr lang="en-US" sz="2399" kern="0" spc="-50" dirty="0">
                <a:solidFill>
                  <a:srgbClr val="2272B9"/>
                </a:solidFill>
              </a:rPr>
              <a:t>1</a:t>
            </a:r>
          </a:p>
        </p:txBody>
      </p:sp>
      <p:pic>
        <p:nvPicPr>
          <p:cNvPr id="84" name="Picture 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773" y="1043433"/>
            <a:ext cx="1442047" cy="740098"/>
          </a:xfrm>
          <a:prstGeom prst="rect">
            <a:avLst/>
          </a:prstGeom>
        </p:spPr>
      </p:pic>
      <p:grpSp>
        <p:nvGrpSpPr>
          <p:cNvPr id="85" name="Group 84"/>
          <p:cNvGrpSpPr/>
          <p:nvPr/>
        </p:nvGrpSpPr>
        <p:grpSpPr>
          <a:xfrm>
            <a:off x="3202858" y="1043434"/>
            <a:ext cx="1383490" cy="748161"/>
            <a:chOff x="3521537" y="-1769165"/>
            <a:chExt cx="2441509" cy="1320314"/>
          </a:xfrm>
        </p:grpSpPr>
        <p:pic>
          <p:nvPicPr>
            <p:cNvPr id="86" name="Picture 8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1537" y="-1769165"/>
              <a:ext cx="1783104" cy="1320314"/>
            </a:xfrm>
            <a:prstGeom prst="rect">
              <a:avLst/>
            </a:prstGeom>
          </p:spPr>
        </p:pic>
        <p:pic>
          <p:nvPicPr>
            <p:cNvPr id="90" name="Picture 8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5318" y="-1769165"/>
              <a:ext cx="597728" cy="1303480"/>
            </a:xfrm>
            <a:prstGeom prst="rect">
              <a:avLst/>
            </a:prstGeom>
          </p:spPr>
        </p:pic>
      </p:grpSp>
      <p:pic>
        <p:nvPicPr>
          <p:cNvPr id="92" name="Picture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0560" y="1043433"/>
            <a:ext cx="430864" cy="738623"/>
          </a:xfrm>
          <a:prstGeom prst="rect">
            <a:avLst/>
          </a:prstGeom>
        </p:spPr>
      </p:pic>
      <p:pic>
        <p:nvPicPr>
          <p:cNvPr id="93" name="Picture 9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25842" y="1043433"/>
            <a:ext cx="531199" cy="740098"/>
          </a:xfrm>
          <a:prstGeom prst="rect">
            <a:avLst/>
          </a:prstGeom>
        </p:spPr>
      </p:pic>
      <p:grpSp>
        <p:nvGrpSpPr>
          <p:cNvPr id="94" name="Group 93"/>
          <p:cNvGrpSpPr/>
          <p:nvPr/>
        </p:nvGrpSpPr>
        <p:grpSpPr>
          <a:xfrm>
            <a:off x="1894904" y="2518234"/>
            <a:ext cx="1240572" cy="768726"/>
            <a:chOff x="3277557" y="526195"/>
            <a:chExt cx="1241071" cy="769035"/>
          </a:xfrm>
        </p:grpSpPr>
        <p:pic>
          <p:nvPicPr>
            <p:cNvPr id="96" name="Picture 9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03216" y="526195"/>
              <a:ext cx="755141" cy="537627"/>
            </a:xfrm>
            <a:prstGeom prst="rect">
              <a:avLst/>
            </a:prstGeom>
          </p:spPr>
        </p:pic>
        <p:sp>
          <p:nvSpPr>
            <p:cNvPr id="97" name="TextBox 96"/>
            <p:cNvSpPr txBox="1"/>
            <p:nvPr/>
          </p:nvSpPr>
          <p:spPr>
            <a:xfrm>
              <a:off x="3277557" y="1129092"/>
              <a:ext cx="1241071" cy="166138"/>
            </a:xfrm>
            <a:prstGeom prst="rect">
              <a:avLst/>
            </a:prstGeom>
            <a:noFill/>
          </p:spPr>
          <p:txBody>
            <a:bodyPr wrap="square" lIns="0" tIns="0" rIns="0" bIns="0" rtlCol="0">
              <a:spAutoFit/>
            </a:bodyPr>
            <a:lstStyle/>
            <a:p>
              <a:pPr algn="ctr" defTabSz="1242546">
                <a:lnSpc>
                  <a:spcPct val="90000"/>
                </a:lnSpc>
                <a:spcBef>
                  <a:spcPct val="20000"/>
                </a:spcBef>
                <a:buSzPct val="80000"/>
                <a:defRPr/>
              </a:pPr>
              <a:r>
                <a:rPr lang="en-US" sz="1199" kern="0" dirty="0">
                  <a:solidFill>
                    <a:srgbClr val="0070C0"/>
                  </a:solidFill>
                </a:rPr>
                <a:t>On-Premises Apps</a:t>
              </a:r>
            </a:p>
          </p:txBody>
        </p:sp>
      </p:grpSp>
      <p:sp>
        <p:nvSpPr>
          <p:cNvPr id="100" name="Freeform 99"/>
          <p:cNvSpPr/>
          <p:nvPr/>
        </p:nvSpPr>
        <p:spPr bwMode="auto">
          <a:xfrm rot="10800000">
            <a:off x="2425840" y="1884506"/>
            <a:ext cx="74624" cy="573786"/>
          </a:xfrm>
          <a:custGeom>
            <a:avLst/>
            <a:gdLst>
              <a:gd name="connsiteX0" fmla="*/ 0 w 0"/>
              <a:gd name="connsiteY0" fmla="*/ 0 h 312420"/>
              <a:gd name="connsiteX1" fmla="*/ 0 w 0"/>
              <a:gd name="connsiteY1" fmla="*/ 312420 h 312420"/>
            </a:gdLst>
            <a:ahLst/>
            <a:cxnLst>
              <a:cxn ang="0">
                <a:pos x="connsiteX0" y="connsiteY0"/>
              </a:cxn>
              <a:cxn ang="0">
                <a:pos x="connsiteX1" y="connsiteY1"/>
              </a:cxn>
            </a:cxnLst>
            <a:rect l="l" t="t" r="r" b="b"/>
            <a:pathLst>
              <a:path h="312420">
                <a:moveTo>
                  <a:pt x="0" y="0"/>
                </a:moveTo>
                <a:lnTo>
                  <a:pt x="0" y="312420"/>
                </a:lnTo>
              </a:path>
            </a:pathLst>
          </a:cu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34">
              <a:defRPr/>
            </a:pPr>
            <a:endParaRPr lang="en-US" sz="1799" kern="0">
              <a:solidFill>
                <a:srgbClr val="EFEFEF"/>
              </a:solidFill>
            </a:endParaRPr>
          </a:p>
        </p:txBody>
      </p:sp>
      <p:sp>
        <p:nvSpPr>
          <p:cNvPr id="101" name="TextBox 100"/>
          <p:cNvSpPr txBox="1"/>
          <p:nvPr/>
        </p:nvSpPr>
        <p:spPr>
          <a:xfrm>
            <a:off x="1435466" y="3459916"/>
            <a:ext cx="1163444" cy="972856"/>
          </a:xfrm>
          <a:prstGeom prst="rect">
            <a:avLst/>
          </a:prstGeom>
          <a:noFill/>
        </p:spPr>
        <p:txBody>
          <a:bodyPr wrap="square" lIns="182806" tIns="146246" rIns="182806" bIns="146246" rtlCol="0">
            <a:spAutoFit/>
          </a:bodyPr>
          <a:lstStyle/>
          <a:p>
            <a:pPr algn="r" defTabSz="932134">
              <a:lnSpc>
                <a:spcPct val="90000"/>
              </a:lnSpc>
              <a:defRPr/>
            </a:pPr>
            <a:r>
              <a:rPr lang="en-US" sz="1199" kern="0" spc="-50" dirty="0">
                <a:gradFill>
                  <a:gsLst>
                    <a:gs pos="2917">
                      <a:srgbClr val="00188F"/>
                    </a:gs>
                    <a:gs pos="30000">
                      <a:srgbClr val="00188F"/>
                    </a:gs>
                  </a:gsLst>
                  <a:lin ang="5400000" scaled="0"/>
                </a:gradFill>
              </a:rPr>
              <a:t>RADIUS</a:t>
            </a:r>
          </a:p>
          <a:p>
            <a:pPr algn="r" defTabSz="932134">
              <a:lnSpc>
                <a:spcPct val="90000"/>
              </a:lnSpc>
              <a:defRPr/>
            </a:pPr>
            <a:r>
              <a:rPr lang="en-US" sz="1199" kern="0" spc="-50" dirty="0">
                <a:gradFill>
                  <a:gsLst>
                    <a:gs pos="2917">
                      <a:srgbClr val="00188F"/>
                    </a:gs>
                    <a:gs pos="30000">
                      <a:srgbClr val="00188F"/>
                    </a:gs>
                  </a:gsLst>
                  <a:lin ang="5400000" scaled="0"/>
                </a:gradFill>
              </a:rPr>
              <a:t>LDAP</a:t>
            </a:r>
            <a:br>
              <a:rPr lang="en-US" sz="1199" kern="0" spc="-50" dirty="0">
                <a:gradFill>
                  <a:gsLst>
                    <a:gs pos="2917">
                      <a:srgbClr val="00188F"/>
                    </a:gs>
                    <a:gs pos="30000">
                      <a:srgbClr val="00188F"/>
                    </a:gs>
                  </a:gsLst>
                  <a:lin ang="5400000" scaled="0"/>
                </a:gradFill>
              </a:rPr>
            </a:br>
            <a:r>
              <a:rPr lang="en-US" sz="1199" kern="0" spc="-50" dirty="0">
                <a:gradFill>
                  <a:gsLst>
                    <a:gs pos="2917">
                      <a:srgbClr val="00188F"/>
                    </a:gs>
                    <a:gs pos="30000">
                      <a:srgbClr val="00188F"/>
                    </a:gs>
                  </a:gsLst>
                  <a:lin ang="5400000" scaled="0"/>
                </a:gradFill>
              </a:rPr>
              <a:t>IIS    </a:t>
            </a:r>
          </a:p>
          <a:p>
            <a:pPr algn="r" defTabSz="932134">
              <a:lnSpc>
                <a:spcPct val="90000"/>
              </a:lnSpc>
              <a:defRPr/>
            </a:pPr>
            <a:r>
              <a:rPr lang="en-US" sz="1199" kern="0" spc="-50" dirty="0">
                <a:gradFill>
                  <a:gsLst>
                    <a:gs pos="2917">
                      <a:srgbClr val="00188F"/>
                    </a:gs>
                    <a:gs pos="30000">
                      <a:srgbClr val="00188F"/>
                    </a:gs>
                  </a:gsLst>
                  <a:lin ang="5400000" scaled="0"/>
                </a:gradFill>
              </a:rPr>
              <a:t> RDS/VDI</a:t>
            </a:r>
          </a:p>
        </p:txBody>
      </p:sp>
      <p:sp>
        <p:nvSpPr>
          <p:cNvPr id="102" name="Freeform 101"/>
          <p:cNvSpPr/>
          <p:nvPr/>
        </p:nvSpPr>
        <p:spPr bwMode="auto">
          <a:xfrm>
            <a:off x="2497890" y="3448632"/>
            <a:ext cx="0" cy="971159"/>
          </a:xfrm>
          <a:custGeom>
            <a:avLst/>
            <a:gdLst>
              <a:gd name="connsiteX0" fmla="*/ 0 w 0"/>
              <a:gd name="connsiteY0" fmla="*/ 0 h 971550"/>
              <a:gd name="connsiteX1" fmla="*/ 0 w 0"/>
              <a:gd name="connsiteY1" fmla="*/ 971550 h 971550"/>
            </a:gdLst>
            <a:ahLst/>
            <a:cxnLst>
              <a:cxn ang="0">
                <a:pos x="connsiteX0" y="connsiteY0"/>
              </a:cxn>
              <a:cxn ang="0">
                <a:pos x="connsiteX1" y="connsiteY1"/>
              </a:cxn>
            </a:cxnLst>
            <a:rect l="l" t="t" r="r" b="b"/>
            <a:pathLst>
              <a:path h="971550">
                <a:moveTo>
                  <a:pt x="0" y="0"/>
                </a:moveTo>
                <a:lnTo>
                  <a:pt x="0" y="971550"/>
                </a:lnTo>
              </a:path>
            </a:pathLst>
          </a:cu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34">
              <a:defRPr/>
            </a:pPr>
            <a:endParaRPr lang="en-US" sz="1799" kern="0">
              <a:solidFill>
                <a:srgbClr val="EFEFEF"/>
              </a:solidFill>
            </a:endParaRPr>
          </a:p>
        </p:txBody>
      </p:sp>
      <p:pic>
        <p:nvPicPr>
          <p:cNvPr id="115" name="Picture 1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37497" y="5651594"/>
            <a:ext cx="1107770" cy="733312"/>
          </a:xfrm>
          <a:prstGeom prst="rect">
            <a:avLst/>
          </a:prstGeom>
        </p:spPr>
      </p:pic>
      <p:sp>
        <p:nvSpPr>
          <p:cNvPr id="116" name="TextBox 115"/>
          <p:cNvSpPr txBox="1"/>
          <p:nvPr/>
        </p:nvSpPr>
        <p:spPr>
          <a:xfrm>
            <a:off x="1418250" y="6445796"/>
            <a:ext cx="2144988" cy="301086"/>
          </a:xfrm>
          <a:prstGeom prst="rect">
            <a:avLst/>
          </a:prstGeom>
          <a:noFill/>
        </p:spPr>
        <p:txBody>
          <a:bodyPr wrap="square" lIns="0" tIns="0" rIns="0" bIns="0" rtlCol="0">
            <a:spAutoFit/>
          </a:bodyPr>
          <a:lstStyle/>
          <a:p>
            <a:pPr algn="ctr" defTabSz="1242546">
              <a:lnSpc>
                <a:spcPct val="80000"/>
              </a:lnSpc>
              <a:buSzPct val="80000"/>
              <a:defRPr/>
            </a:pPr>
            <a:r>
              <a:rPr lang="en-US" sz="1199" kern="0" dirty="0">
                <a:solidFill>
                  <a:srgbClr val="0070C0"/>
                </a:solidFill>
              </a:rPr>
              <a:t>Windows Server </a:t>
            </a:r>
            <a:br>
              <a:rPr lang="en-US" sz="1199" kern="0" dirty="0">
                <a:solidFill>
                  <a:srgbClr val="0070C0"/>
                </a:solidFill>
              </a:rPr>
            </a:br>
            <a:r>
              <a:rPr lang="en-US" sz="1199" kern="0" dirty="0">
                <a:solidFill>
                  <a:srgbClr val="0070C0"/>
                </a:solidFill>
              </a:rPr>
              <a:t>Active Directory or Other LDAP</a:t>
            </a:r>
          </a:p>
        </p:txBody>
      </p:sp>
      <p:sp>
        <p:nvSpPr>
          <p:cNvPr id="142" name="Freeform 141"/>
          <p:cNvSpPr/>
          <p:nvPr/>
        </p:nvSpPr>
        <p:spPr bwMode="auto">
          <a:xfrm>
            <a:off x="2491379" y="5223250"/>
            <a:ext cx="8062045" cy="371506"/>
          </a:xfrm>
          <a:custGeom>
            <a:avLst/>
            <a:gdLst>
              <a:gd name="connsiteX0" fmla="*/ 0 w 7172696"/>
              <a:gd name="connsiteY0" fmla="*/ 142504 h 368135"/>
              <a:gd name="connsiteX1" fmla="*/ 0 w 7172696"/>
              <a:gd name="connsiteY1" fmla="*/ 368135 h 368135"/>
              <a:gd name="connsiteX2" fmla="*/ 7172696 w 7172696"/>
              <a:gd name="connsiteY2" fmla="*/ 368135 h 368135"/>
              <a:gd name="connsiteX3" fmla="*/ 7172696 w 7172696"/>
              <a:gd name="connsiteY3" fmla="*/ 0 h 368135"/>
            </a:gdLst>
            <a:ahLst/>
            <a:cxnLst>
              <a:cxn ang="0">
                <a:pos x="connsiteX0" y="connsiteY0"/>
              </a:cxn>
              <a:cxn ang="0">
                <a:pos x="connsiteX1" y="connsiteY1"/>
              </a:cxn>
              <a:cxn ang="0">
                <a:pos x="connsiteX2" y="connsiteY2"/>
              </a:cxn>
              <a:cxn ang="0">
                <a:pos x="connsiteX3" y="connsiteY3"/>
              </a:cxn>
            </a:cxnLst>
            <a:rect l="l" t="t" r="r" b="b"/>
            <a:pathLst>
              <a:path w="7172696" h="368135">
                <a:moveTo>
                  <a:pt x="0" y="142504"/>
                </a:moveTo>
                <a:lnTo>
                  <a:pt x="0" y="368135"/>
                </a:lnTo>
                <a:lnTo>
                  <a:pt x="7172696" y="368135"/>
                </a:lnTo>
                <a:lnTo>
                  <a:pt x="7172696" y="0"/>
                </a:lnTo>
              </a:path>
            </a:pathLst>
          </a:cu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34">
              <a:defRPr/>
            </a:pPr>
            <a:endParaRPr lang="en-US" sz="1799" kern="0">
              <a:solidFill>
                <a:srgbClr val="EFEFEF"/>
              </a:solidFill>
            </a:endParaRPr>
          </a:p>
        </p:txBody>
      </p:sp>
      <p:pic>
        <p:nvPicPr>
          <p:cNvPr id="143" name="Picture 142"/>
          <p:cNvPicPr>
            <a:picLocks noChangeAspect="1"/>
          </p:cNvPicPr>
          <p:nvPr/>
        </p:nvPicPr>
        <p:blipFill>
          <a:blip r:embed="rId10"/>
          <a:stretch>
            <a:fillRect/>
          </a:stretch>
        </p:blipFill>
        <p:spPr>
          <a:xfrm>
            <a:off x="7506767" y="2457056"/>
            <a:ext cx="4077828" cy="2684140"/>
          </a:xfrm>
          <a:prstGeom prst="rect">
            <a:avLst/>
          </a:prstGeom>
        </p:spPr>
      </p:pic>
      <p:sp>
        <p:nvSpPr>
          <p:cNvPr id="149" name="Freeform 148"/>
          <p:cNvSpPr/>
          <p:nvPr/>
        </p:nvSpPr>
        <p:spPr bwMode="auto">
          <a:xfrm flipH="1">
            <a:off x="10419172" y="1893551"/>
            <a:ext cx="183272" cy="1132117"/>
          </a:xfrm>
          <a:custGeom>
            <a:avLst/>
            <a:gdLst>
              <a:gd name="connsiteX0" fmla="*/ 0 w 0"/>
              <a:gd name="connsiteY0" fmla="*/ 0 h 971550"/>
              <a:gd name="connsiteX1" fmla="*/ 0 w 0"/>
              <a:gd name="connsiteY1" fmla="*/ 971550 h 971550"/>
            </a:gdLst>
            <a:ahLst/>
            <a:cxnLst>
              <a:cxn ang="0">
                <a:pos x="connsiteX0" y="connsiteY0"/>
              </a:cxn>
              <a:cxn ang="0">
                <a:pos x="connsiteX1" y="connsiteY1"/>
              </a:cxn>
            </a:cxnLst>
            <a:rect l="l" t="t" r="r" b="b"/>
            <a:pathLst>
              <a:path h="971550">
                <a:moveTo>
                  <a:pt x="0" y="0"/>
                </a:moveTo>
                <a:lnTo>
                  <a:pt x="0" y="971550"/>
                </a:lnTo>
              </a:path>
            </a:pathLst>
          </a:cu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34">
              <a:defRPr/>
            </a:pPr>
            <a:endParaRPr lang="en-US" sz="1799" kern="0">
              <a:solidFill>
                <a:srgbClr val="EFEFEF"/>
              </a:solidFill>
            </a:endParaRPr>
          </a:p>
        </p:txBody>
      </p:sp>
      <p:sp>
        <p:nvSpPr>
          <p:cNvPr id="152" name="TextBox 151"/>
          <p:cNvSpPr txBox="1"/>
          <p:nvPr/>
        </p:nvSpPr>
        <p:spPr>
          <a:xfrm>
            <a:off x="8165955" y="311462"/>
            <a:ext cx="3804790" cy="682890"/>
          </a:xfrm>
          <a:prstGeom prst="rect">
            <a:avLst/>
          </a:prstGeom>
          <a:noFill/>
        </p:spPr>
        <p:txBody>
          <a:bodyPr wrap="square" lIns="182806" tIns="146246" rIns="182806" bIns="146246" rtlCol="0">
            <a:spAutoFit/>
          </a:bodyPr>
          <a:lstStyle/>
          <a:p>
            <a:pPr defTabSz="932134">
              <a:lnSpc>
                <a:spcPct val="90000"/>
              </a:lnSpc>
              <a:defRPr/>
            </a:pPr>
            <a:r>
              <a:rPr lang="en-US" sz="1399" kern="0" spc="-50" dirty="0">
                <a:solidFill>
                  <a:sysClr val="windowText" lastClr="000000"/>
                </a:solidFill>
              </a:rPr>
              <a:t>Users must also authenticate using their phone or mobile device before access is granted.</a:t>
            </a:r>
          </a:p>
        </p:txBody>
      </p:sp>
      <p:sp>
        <p:nvSpPr>
          <p:cNvPr id="156" name="Oval 155"/>
          <p:cNvSpPr/>
          <p:nvPr/>
        </p:nvSpPr>
        <p:spPr bwMode="auto">
          <a:xfrm>
            <a:off x="7737517" y="394434"/>
            <a:ext cx="502336" cy="502335"/>
          </a:xfrm>
          <a:prstGeom prst="ellipse">
            <a:avLst/>
          </a:prstGeom>
          <a:solidFill>
            <a:schemeClr val="bg1"/>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defRPr/>
            </a:pPr>
            <a:endParaRPr lang="en-US" sz="1999" kern="0" spc="-50" dirty="0">
              <a:gradFill>
                <a:gsLst>
                  <a:gs pos="1250">
                    <a:schemeClr val="bg2"/>
                  </a:gs>
                  <a:gs pos="100000">
                    <a:schemeClr val="bg2"/>
                  </a:gs>
                </a:gsLst>
                <a:lin ang="5400000" scaled="0"/>
              </a:gradFill>
            </a:endParaRPr>
          </a:p>
        </p:txBody>
      </p:sp>
      <p:sp>
        <p:nvSpPr>
          <p:cNvPr id="157" name="TextBox 156"/>
          <p:cNvSpPr txBox="1"/>
          <p:nvPr/>
        </p:nvSpPr>
        <p:spPr>
          <a:xfrm>
            <a:off x="7815205" y="353715"/>
            <a:ext cx="212807" cy="634232"/>
          </a:xfrm>
          <a:prstGeom prst="rect">
            <a:avLst/>
          </a:prstGeom>
          <a:noFill/>
        </p:spPr>
        <p:txBody>
          <a:bodyPr wrap="square" lIns="182806" tIns="146246" rIns="182806" bIns="146246" rtlCol="0">
            <a:spAutoFit/>
          </a:bodyPr>
          <a:lstStyle/>
          <a:p>
            <a:pPr defTabSz="932134">
              <a:lnSpc>
                <a:spcPct val="90000"/>
              </a:lnSpc>
              <a:defRPr/>
            </a:pPr>
            <a:r>
              <a:rPr lang="en-US" sz="2399" kern="0" spc="-50" dirty="0">
                <a:solidFill>
                  <a:srgbClr val="2272B9"/>
                </a:solidFill>
              </a:rPr>
              <a:t>2</a:t>
            </a:r>
          </a:p>
        </p:txBody>
      </p:sp>
      <p:grpSp>
        <p:nvGrpSpPr>
          <p:cNvPr id="158" name="Group 157"/>
          <p:cNvGrpSpPr/>
          <p:nvPr/>
        </p:nvGrpSpPr>
        <p:grpSpPr>
          <a:xfrm>
            <a:off x="8952441" y="1044367"/>
            <a:ext cx="1731569" cy="737689"/>
            <a:chOff x="8225235" y="-1927691"/>
            <a:chExt cx="2535066" cy="1080000"/>
          </a:xfrm>
        </p:grpSpPr>
        <p:pic>
          <p:nvPicPr>
            <p:cNvPr id="164" name="Picture 1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5235" y="-1927691"/>
              <a:ext cx="629999" cy="1080000"/>
            </a:xfrm>
            <a:prstGeom prst="rect">
              <a:avLst/>
            </a:prstGeom>
          </p:spPr>
        </p:pic>
        <p:pic>
          <p:nvPicPr>
            <p:cNvPr id="165" name="Picture 1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29493" y="-1927085"/>
              <a:ext cx="585000" cy="1046250"/>
            </a:xfrm>
            <a:prstGeom prst="rect">
              <a:avLst/>
            </a:prstGeom>
          </p:spPr>
        </p:pic>
        <p:pic>
          <p:nvPicPr>
            <p:cNvPr id="168" name="Picture 16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985141" y="-1927691"/>
              <a:ext cx="775160" cy="1080000"/>
            </a:xfrm>
            <a:prstGeom prst="rect">
              <a:avLst/>
            </a:prstGeom>
          </p:spPr>
        </p:pic>
      </p:grpSp>
      <p:grpSp>
        <p:nvGrpSpPr>
          <p:cNvPr id="19" name="Group 18"/>
          <p:cNvGrpSpPr/>
          <p:nvPr/>
        </p:nvGrpSpPr>
        <p:grpSpPr>
          <a:xfrm>
            <a:off x="3983197" y="2774522"/>
            <a:ext cx="2025588" cy="1373115"/>
            <a:chOff x="6035497" y="-1966714"/>
            <a:chExt cx="2708571" cy="1836098"/>
          </a:xfrm>
        </p:grpSpPr>
        <p:pic>
          <p:nvPicPr>
            <p:cNvPr id="17" name="Picture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035497" y="-1966714"/>
              <a:ext cx="2708571" cy="1836098"/>
            </a:xfrm>
            <a:prstGeom prst="rect">
              <a:avLst/>
            </a:prstGeom>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02225" y="-1424225"/>
              <a:ext cx="975119" cy="694240"/>
            </a:xfrm>
            <a:prstGeom prst="rect">
              <a:avLst/>
            </a:prstGeom>
          </p:spPr>
        </p:pic>
        <p:sp>
          <p:nvSpPr>
            <p:cNvPr id="175" name="TextBox 174"/>
            <p:cNvSpPr txBox="1"/>
            <p:nvPr/>
          </p:nvSpPr>
          <p:spPr>
            <a:xfrm>
              <a:off x="6769249" y="-649975"/>
              <a:ext cx="1241071" cy="264264"/>
            </a:xfrm>
            <a:prstGeom prst="rect">
              <a:avLst/>
            </a:prstGeom>
            <a:noFill/>
          </p:spPr>
          <p:txBody>
            <a:bodyPr wrap="square" lIns="0" tIns="0" rIns="0" bIns="0" rtlCol="0">
              <a:spAutoFit/>
            </a:bodyPr>
            <a:lstStyle/>
            <a:p>
              <a:pPr algn="ctr" defTabSz="1242546">
                <a:lnSpc>
                  <a:spcPct val="90000"/>
                </a:lnSpc>
                <a:spcBef>
                  <a:spcPct val="20000"/>
                </a:spcBef>
                <a:buSzPct val="80000"/>
                <a:defRPr/>
              </a:pPr>
              <a:r>
                <a:rPr lang="en-US" sz="1399" kern="0" dirty="0">
                  <a:gradFill>
                    <a:gsLst>
                      <a:gs pos="0">
                        <a:schemeClr val="tx1"/>
                      </a:gs>
                      <a:gs pos="100000">
                        <a:schemeClr val="tx1"/>
                      </a:gs>
                    </a:gsLst>
                    <a:lin ang="5400000" scaled="0"/>
                  </a:gradFill>
                </a:rPr>
                <a:t>Cloud Apps</a:t>
              </a:r>
            </a:p>
          </p:txBody>
        </p:sp>
      </p:grpSp>
      <p:sp>
        <p:nvSpPr>
          <p:cNvPr id="176" name="Freeform 175"/>
          <p:cNvSpPr/>
          <p:nvPr/>
        </p:nvSpPr>
        <p:spPr bwMode="auto">
          <a:xfrm>
            <a:off x="4995992" y="1875172"/>
            <a:ext cx="215432" cy="916017"/>
          </a:xfrm>
          <a:custGeom>
            <a:avLst/>
            <a:gdLst>
              <a:gd name="connsiteX0" fmla="*/ 0 w 0"/>
              <a:gd name="connsiteY0" fmla="*/ 0 h 312420"/>
              <a:gd name="connsiteX1" fmla="*/ 0 w 0"/>
              <a:gd name="connsiteY1" fmla="*/ 312420 h 312420"/>
            </a:gdLst>
            <a:ahLst/>
            <a:cxnLst>
              <a:cxn ang="0">
                <a:pos x="connsiteX0" y="connsiteY0"/>
              </a:cxn>
              <a:cxn ang="0">
                <a:pos x="connsiteX1" y="connsiteY1"/>
              </a:cxn>
            </a:cxnLst>
            <a:rect l="l" t="t" r="r" b="b"/>
            <a:pathLst>
              <a:path h="312420">
                <a:moveTo>
                  <a:pt x="0" y="0"/>
                </a:moveTo>
                <a:lnTo>
                  <a:pt x="0" y="312420"/>
                </a:lnTo>
              </a:path>
            </a:pathLst>
          </a:cu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34">
              <a:defRPr/>
            </a:pPr>
            <a:endParaRPr lang="en-US" sz="1799" kern="0">
              <a:solidFill>
                <a:srgbClr val="EFEFEF"/>
              </a:solidFill>
            </a:endParaRPr>
          </a:p>
        </p:txBody>
      </p:sp>
      <p:cxnSp>
        <p:nvCxnSpPr>
          <p:cNvPr id="177" name="Straight Arrow Connector 176"/>
          <p:cNvCxnSpPr/>
          <p:nvPr/>
        </p:nvCxnSpPr>
        <p:spPr>
          <a:xfrm flipH="1">
            <a:off x="2664348" y="3442524"/>
            <a:ext cx="1312151" cy="961542"/>
          </a:xfrm>
          <a:prstGeom prst="straightConnector1">
            <a:avLst/>
          </a:pr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8" name="TextBox 177"/>
          <p:cNvSpPr txBox="1"/>
          <p:nvPr/>
        </p:nvSpPr>
        <p:spPr>
          <a:xfrm rot="19705370">
            <a:off x="2751258" y="3562074"/>
            <a:ext cx="1060576" cy="461480"/>
          </a:xfrm>
          <a:prstGeom prst="rect">
            <a:avLst/>
          </a:prstGeom>
          <a:noFill/>
        </p:spPr>
        <p:txBody>
          <a:bodyPr wrap="square" lIns="182806" tIns="146246" rIns="182806" bIns="146246" rtlCol="0">
            <a:spAutoFit/>
          </a:bodyPr>
          <a:lstStyle/>
          <a:p>
            <a:pPr algn="ctr" defTabSz="932134">
              <a:lnSpc>
                <a:spcPct val="90000"/>
              </a:lnSpc>
              <a:defRPr/>
            </a:pPr>
            <a:r>
              <a:rPr lang="en-US" sz="1199" kern="0" spc="-50" dirty="0">
                <a:gradFill>
                  <a:gsLst>
                    <a:gs pos="2917">
                      <a:srgbClr val="00188F"/>
                    </a:gs>
                    <a:gs pos="30000">
                      <a:srgbClr val="00188F"/>
                    </a:gs>
                  </a:gsLst>
                  <a:lin ang="5400000" scaled="0"/>
                </a:gradFill>
              </a:rPr>
              <a:t>SAML</a:t>
            </a:r>
          </a:p>
        </p:txBody>
      </p:sp>
      <p:cxnSp>
        <p:nvCxnSpPr>
          <p:cNvPr id="179" name="Straight Arrow Connector 178"/>
          <p:cNvCxnSpPr/>
          <p:nvPr/>
        </p:nvCxnSpPr>
        <p:spPr>
          <a:xfrm>
            <a:off x="5986356" y="3443960"/>
            <a:ext cx="1563915" cy="971761"/>
          </a:xfrm>
          <a:prstGeom prst="straightConnector1">
            <a:avLst/>
          </a:pr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1" name="Straight Arrow Connector 190"/>
          <p:cNvCxnSpPr/>
          <p:nvPr/>
        </p:nvCxnSpPr>
        <p:spPr>
          <a:xfrm flipH="1">
            <a:off x="9382760" y="4059186"/>
            <a:ext cx="639791" cy="0"/>
          </a:xfrm>
          <a:prstGeom prst="straightConnector1">
            <a:avLst/>
          </a:pr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2" name="Straight Arrow Connector 191"/>
          <p:cNvCxnSpPr/>
          <p:nvPr/>
        </p:nvCxnSpPr>
        <p:spPr>
          <a:xfrm>
            <a:off x="5777592" y="3096524"/>
            <a:ext cx="1995772" cy="1257060"/>
          </a:xfrm>
          <a:prstGeom prst="straightConnector1">
            <a:avLst/>
          </a:prstGeom>
          <a:noFill/>
          <a:ln w="38100" cap="rnd">
            <a:solidFill>
              <a:schemeClr val="accent2"/>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93" name="TextBox 192"/>
          <p:cNvSpPr txBox="1"/>
          <p:nvPr/>
        </p:nvSpPr>
        <p:spPr>
          <a:xfrm rot="1947713">
            <a:off x="6257201" y="3496954"/>
            <a:ext cx="1479328" cy="461480"/>
          </a:xfrm>
          <a:prstGeom prst="rect">
            <a:avLst/>
          </a:prstGeom>
          <a:noFill/>
        </p:spPr>
        <p:txBody>
          <a:bodyPr wrap="square" lIns="182806" tIns="146246" rIns="182806" bIns="146246" rtlCol="0">
            <a:spAutoFit/>
          </a:bodyPr>
          <a:lstStyle/>
          <a:p>
            <a:pPr algn="ctr" defTabSz="932134">
              <a:lnSpc>
                <a:spcPct val="90000"/>
              </a:lnSpc>
              <a:defRPr/>
            </a:pPr>
            <a:r>
              <a:rPr lang="en-US" sz="1199" kern="0" spc="-50" dirty="0">
                <a:gradFill>
                  <a:gsLst>
                    <a:gs pos="2917">
                      <a:srgbClr val="00188F"/>
                    </a:gs>
                    <a:gs pos="30000">
                      <a:srgbClr val="00188F"/>
                    </a:gs>
                  </a:gsLst>
                  <a:lin ang="5400000" scaled="0"/>
                </a:gradFill>
              </a:rPr>
              <a:t>.NET, Java, PHP…</a:t>
            </a:r>
          </a:p>
        </p:txBody>
      </p:sp>
      <p:grpSp>
        <p:nvGrpSpPr>
          <p:cNvPr id="2" name="Group 1"/>
          <p:cNvGrpSpPr/>
          <p:nvPr/>
        </p:nvGrpSpPr>
        <p:grpSpPr>
          <a:xfrm>
            <a:off x="7717420" y="3661691"/>
            <a:ext cx="2551047" cy="1408347"/>
            <a:chOff x="5181138" y="5544691"/>
            <a:chExt cx="2552074" cy="1408914"/>
          </a:xfrm>
        </p:grpSpPr>
        <p:sp>
          <p:nvSpPr>
            <p:cNvPr id="54" name="TextBox 53"/>
            <p:cNvSpPr txBox="1"/>
            <p:nvPr/>
          </p:nvSpPr>
          <p:spPr>
            <a:xfrm>
              <a:off x="5181138" y="6388613"/>
              <a:ext cx="2552074" cy="564992"/>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defRPr/>
              </a:pPr>
              <a:r>
                <a:rPr lang="en-US" sz="1999" kern="0" dirty="0">
                  <a:solidFill>
                    <a:schemeClr val="bg1"/>
                  </a:solidFill>
                  <a:latin typeface="+mj-lt"/>
                  <a:ea typeface="ＭＳ Ｐゴシック" charset="0"/>
                  <a:cs typeface="Segoe UI Semibold" panose="020B0702040204020203" pitchFamily="34" charset="0"/>
                </a:rPr>
                <a:t>Microsoft Azure</a:t>
              </a:r>
            </a:p>
            <a:p>
              <a:pPr algn="ctr" defTabSz="913561" fontAlgn="base">
                <a:lnSpc>
                  <a:spcPct val="90000"/>
                </a:lnSpc>
                <a:spcBef>
                  <a:spcPct val="0"/>
                </a:spcBef>
                <a:spcAft>
                  <a:spcPct val="0"/>
                </a:spcAft>
                <a:buSzPct val="80000"/>
                <a:defRPr/>
              </a:pPr>
              <a:r>
                <a:rPr lang="en-US" sz="1999" kern="0" dirty="0">
                  <a:solidFill>
                    <a:schemeClr val="bg1"/>
                  </a:solidFill>
                  <a:latin typeface="+mj-lt"/>
                  <a:ea typeface="ＭＳ Ｐゴシック" charset="0"/>
                  <a:cs typeface="Segoe UI Semibold" panose="020B0702040204020203" pitchFamily="34" charset="0"/>
                </a:rPr>
                <a:t>Active Directory</a:t>
              </a:r>
            </a:p>
          </p:txBody>
        </p:sp>
        <p:pic>
          <p:nvPicPr>
            <p:cNvPr id="56" name="Picture 5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095082" y="5544691"/>
              <a:ext cx="724184" cy="718199"/>
            </a:xfrm>
            <a:prstGeom prst="rect">
              <a:avLst/>
            </a:prstGeom>
          </p:spPr>
        </p:pic>
      </p:grpSp>
      <p:grpSp>
        <p:nvGrpSpPr>
          <p:cNvPr id="4" name="Group 3"/>
          <p:cNvGrpSpPr/>
          <p:nvPr/>
        </p:nvGrpSpPr>
        <p:grpSpPr>
          <a:xfrm>
            <a:off x="10118458" y="3071046"/>
            <a:ext cx="1000004" cy="1299295"/>
            <a:chOff x="11472855" y="3070875"/>
            <a:chExt cx="1000406" cy="1299818"/>
          </a:xfrm>
        </p:grpSpPr>
        <p:pic>
          <p:nvPicPr>
            <p:cNvPr id="55" name="Picture 54"/>
            <p:cNvPicPr>
              <a:picLocks noChangeAspect="1"/>
            </p:cNvPicPr>
            <p:nvPr/>
          </p:nvPicPr>
          <p:blipFill>
            <a:blip r:embed="rId16" cstate="email">
              <a:duotone>
                <a:prstClr val="black"/>
                <a:schemeClr val="tx2">
                  <a:tint val="45000"/>
                  <a:satMod val="400000"/>
                </a:schemeClr>
              </a:duotone>
              <a:extLst>
                <a:ext uri="{BEBA8EAE-BF5A-486C-A8C5-ECC9F3942E4B}">
                  <a14:imgProps xmlns:a14="http://schemas.microsoft.com/office/drawing/2010/main">
                    <a14:imgLayer r:embed="rId17">
                      <a14:imgEffect>
                        <a14:colorTemperature colorTemp="4700"/>
                      </a14:imgEffect>
                    </a14:imgLayer>
                  </a14:imgProps>
                </a:ext>
                <a:ext uri="{28A0092B-C50C-407E-A947-70E740481C1C}">
                  <a14:useLocalDpi xmlns:a14="http://schemas.microsoft.com/office/drawing/2010/main"/>
                </a:ext>
              </a:extLst>
            </a:blip>
            <a:stretch>
              <a:fillRect/>
            </a:stretch>
          </p:blipFill>
          <p:spPr>
            <a:xfrm rot="-600000">
              <a:off x="11838974" y="3070875"/>
              <a:ext cx="268168" cy="684877"/>
            </a:xfrm>
            <a:prstGeom prst="rect">
              <a:avLst/>
            </a:prstGeom>
          </p:spPr>
        </p:pic>
        <p:sp>
          <p:nvSpPr>
            <p:cNvPr id="58" name="TextBox 57"/>
            <p:cNvSpPr txBox="1"/>
            <p:nvPr/>
          </p:nvSpPr>
          <p:spPr>
            <a:xfrm>
              <a:off x="11472855" y="3835332"/>
              <a:ext cx="1000406" cy="535361"/>
            </a:xfrm>
            <a:prstGeom prst="rect">
              <a:avLst/>
            </a:prstGeom>
            <a:noFill/>
          </p:spPr>
          <p:txBody>
            <a:bodyPr wrap="square" lIns="0" tIns="0" rIns="0" bIns="0" rtlCol="0">
              <a:spAutoFit/>
            </a:bodyPr>
            <a:lstStyle/>
            <a:p>
              <a:pPr defTabSz="1242546">
                <a:lnSpc>
                  <a:spcPct val="90000"/>
                </a:lnSpc>
                <a:spcBef>
                  <a:spcPct val="20000"/>
                </a:spcBef>
                <a:buSzPct val="80000"/>
                <a:defRPr/>
              </a:pPr>
              <a:r>
                <a:rPr lang="en-US" sz="1199" kern="0" dirty="0">
                  <a:solidFill>
                    <a:srgbClr val="0070C0"/>
                  </a:solidFill>
                </a:rPr>
                <a:t>Multi-Factor</a:t>
              </a:r>
            </a:p>
            <a:p>
              <a:pPr defTabSz="1242546">
                <a:lnSpc>
                  <a:spcPct val="90000"/>
                </a:lnSpc>
                <a:spcBef>
                  <a:spcPct val="20000"/>
                </a:spcBef>
                <a:buSzPct val="80000"/>
                <a:defRPr/>
              </a:pPr>
              <a:r>
                <a:rPr lang="en-US" sz="1199" kern="0" dirty="0">
                  <a:solidFill>
                    <a:srgbClr val="0070C0"/>
                  </a:solidFill>
                </a:rPr>
                <a:t>Authentication</a:t>
              </a:r>
              <a:br>
                <a:rPr lang="en-US" sz="1199" kern="0" dirty="0">
                  <a:solidFill>
                    <a:srgbClr val="0070C0"/>
                  </a:solidFill>
                </a:rPr>
              </a:br>
              <a:r>
                <a:rPr lang="en-US" sz="1199" kern="0" dirty="0">
                  <a:solidFill>
                    <a:srgbClr val="0070C0"/>
                  </a:solidFill>
                </a:rPr>
                <a:t>Server</a:t>
              </a:r>
            </a:p>
          </p:txBody>
        </p:sp>
      </p:grpSp>
      <p:grpSp>
        <p:nvGrpSpPr>
          <p:cNvPr id="3" name="Group 2"/>
          <p:cNvGrpSpPr/>
          <p:nvPr/>
        </p:nvGrpSpPr>
        <p:grpSpPr>
          <a:xfrm>
            <a:off x="1794346" y="4533805"/>
            <a:ext cx="1418120" cy="684601"/>
            <a:chOff x="3764475" y="4534224"/>
            <a:chExt cx="1418691" cy="684877"/>
          </a:xfrm>
        </p:grpSpPr>
        <p:sp>
          <p:nvSpPr>
            <p:cNvPr id="62" name="TextBox 61"/>
            <p:cNvSpPr txBox="1"/>
            <p:nvPr/>
          </p:nvSpPr>
          <p:spPr>
            <a:xfrm>
              <a:off x="4182760" y="4604751"/>
              <a:ext cx="1000406" cy="535362"/>
            </a:xfrm>
            <a:prstGeom prst="rect">
              <a:avLst/>
            </a:prstGeom>
            <a:noFill/>
          </p:spPr>
          <p:txBody>
            <a:bodyPr wrap="square" lIns="0" tIns="0" rIns="0" bIns="0" rtlCol="0">
              <a:spAutoFit/>
            </a:bodyPr>
            <a:lstStyle/>
            <a:p>
              <a:pPr defTabSz="1242546">
                <a:lnSpc>
                  <a:spcPct val="90000"/>
                </a:lnSpc>
                <a:spcBef>
                  <a:spcPct val="20000"/>
                </a:spcBef>
                <a:buSzPct val="80000"/>
                <a:defRPr/>
              </a:pPr>
              <a:r>
                <a:rPr lang="en-US" sz="1199" kern="0" dirty="0">
                  <a:solidFill>
                    <a:srgbClr val="0070C0"/>
                  </a:solidFill>
                </a:rPr>
                <a:t>Multi-Factor</a:t>
              </a:r>
            </a:p>
            <a:p>
              <a:pPr defTabSz="1242546">
                <a:lnSpc>
                  <a:spcPct val="90000"/>
                </a:lnSpc>
                <a:spcBef>
                  <a:spcPct val="20000"/>
                </a:spcBef>
                <a:buSzPct val="80000"/>
                <a:defRPr/>
              </a:pPr>
              <a:r>
                <a:rPr lang="en-US" sz="1199" kern="0" dirty="0">
                  <a:solidFill>
                    <a:srgbClr val="0070C0"/>
                  </a:solidFill>
                </a:rPr>
                <a:t>Authentication</a:t>
              </a:r>
              <a:br>
                <a:rPr lang="en-US" sz="1199" kern="0" dirty="0">
                  <a:solidFill>
                    <a:srgbClr val="0070C0"/>
                  </a:solidFill>
                </a:rPr>
              </a:br>
              <a:r>
                <a:rPr lang="en-US" sz="1199" kern="0" dirty="0">
                  <a:solidFill>
                    <a:srgbClr val="0070C0"/>
                  </a:solidFill>
                </a:rPr>
                <a:t>Server</a:t>
              </a:r>
            </a:p>
          </p:txBody>
        </p:sp>
        <p:pic>
          <p:nvPicPr>
            <p:cNvPr id="64" name="Picture 63"/>
            <p:cNvPicPr>
              <a:picLocks noChangeAspect="1"/>
            </p:cNvPicPr>
            <p:nvPr/>
          </p:nvPicPr>
          <p:blipFill>
            <a:blip r:embed="rId1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600000">
              <a:off x="3764475" y="4534224"/>
              <a:ext cx="268168" cy="684877"/>
            </a:xfrm>
            <a:prstGeom prst="rect">
              <a:avLst/>
            </a:prstGeom>
          </p:spPr>
        </p:pic>
      </p:grpSp>
      <p:grpSp>
        <p:nvGrpSpPr>
          <p:cNvPr id="6" name="Group 5"/>
          <p:cNvGrpSpPr/>
          <p:nvPr/>
        </p:nvGrpSpPr>
        <p:grpSpPr>
          <a:xfrm>
            <a:off x="5599143" y="287927"/>
            <a:ext cx="1978853" cy="1697512"/>
            <a:chOff x="5598893" y="286635"/>
            <a:chExt cx="1979649" cy="1698196"/>
          </a:xfrm>
        </p:grpSpPr>
        <p:pic>
          <p:nvPicPr>
            <p:cNvPr id="73" name="Picture 72"/>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5720196" y="286635"/>
              <a:ext cx="996085" cy="1698196"/>
            </a:xfrm>
            <a:prstGeom prst="rect">
              <a:avLst/>
            </a:prstGeom>
          </p:spPr>
        </p:pic>
        <p:sp>
          <p:nvSpPr>
            <p:cNvPr id="5" name="TextBox 4"/>
            <p:cNvSpPr txBox="1"/>
            <p:nvPr/>
          </p:nvSpPr>
          <p:spPr>
            <a:xfrm>
              <a:off x="5598893" y="1259012"/>
              <a:ext cx="1979649" cy="544765"/>
            </a:xfrm>
            <a:prstGeom prst="rect">
              <a:avLst/>
            </a:prstGeom>
            <a:noFill/>
          </p:spPr>
          <p:txBody>
            <a:bodyPr wrap="square" lIns="182806" tIns="146246" rIns="182806" bIns="146246" rtlCol="0">
              <a:spAutoFit/>
            </a:bodyPr>
            <a:lstStyle/>
            <a:p>
              <a:pPr defTabSz="914037">
                <a:lnSpc>
                  <a:spcPct val="90000"/>
                </a:lnSpc>
                <a:spcAft>
                  <a:spcPts val="600"/>
                </a:spcAft>
                <a:defRPr/>
              </a:pPr>
              <a:r>
                <a:rPr lang="en-US" sz="1799" kern="0" dirty="0">
                  <a:solidFill>
                    <a:schemeClr val="bg1"/>
                  </a:solidFill>
                  <a:latin typeface="+mj-lt"/>
                </a:rPr>
                <a:t>User</a:t>
              </a:r>
            </a:p>
          </p:txBody>
        </p:sp>
      </p:grpSp>
    </p:spTree>
    <p:extLst>
      <p:ext uri="{BB962C8B-B14F-4D97-AF65-F5344CB8AC3E}">
        <p14:creationId xmlns:p14="http://schemas.microsoft.com/office/powerpoint/2010/main" val="241221730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1300"/>
                            </p:stCondLst>
                            <p:childTnLst>
                              <p:par>
                                <p:cTn id="17" presetID="10" presetClass="entr" presetSubtype="0"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par>
                          <p:cTn id="29" fill="hold">
                            <p:stCondLst>
                              <p:cond delay="1800"/>
                            </p:stCondLst>
                            <p:childTnLst>
                              <p:par>
                                <p:cTn id="30" presetID="53" presetClass="entr" presetSubtype="16"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p:cTn id="32" dur="250" fill="hold"/>
                                        <p:tgtEl>
                                          <p:spTgt spid="94"/>
                                        </p:tgtEl>
                                        <p:attrNameLst>
                                          <p:attrName>ppt_w</p:attrName>
                                        </p:attrNameLst>
                                      </p:cBhvr>
                                      <p:tavLst>
                                        <p:tav tm="0">
                                          <p:val>
                                            <p:fltVal val="0"/>
                                          </p:val>
                                        </p:tav>
                                        <p:tav tm="100000">
                                          <p:val>
                                            <p:strVal val="#ppt_w"/>
                                          </p:val>
                                        </p:tav>
                                      </p:tavLst>
                                    </p:anim>
                                    <p:anim calcmode="lin" valueType="num">
                                      <p:cBhvr>
                                        <p:cTn id="33" dur="250" fill="hold"/>
                                        <p:tgtEl>
                                          <p:spTgt spid="94"/>
                                        </p:tgtEl>
                                        <p:attrNameLst>
                                          <p:attrName>ppt_h</p:attrName>
                                        </p:attrNameLst>
                                      </p:cBhvr>
                                      <p:tavLst>
                                        <p:tav tm="0">
                                          <p:val>
                                            <p:fltVal val="0"/>
                                          </p:val>
                                        </p:tav>
                                        <p:tav tm="100000">
                                          <p:val>
                                            <p:strVal val="#ppt_h"/>
                                          </p:val>
                                        </p:tav>
                                      </p:tavLst>
                                    </p:anim>
                                    <p:animEffect transition="in" filter="fade">
                                      <p:cBhvr>
                                        <p:cTn id="34" dur="250"/>
                                        <p:tgtEl>
                                          <p:spTgt spid="94"/>
                                        </p:tgtEl>
                                      </p:cBhvr>
                                    </p:animEffect>
                                  </p:childTnLst>
                                </p:cTn>
                              </p:par>
                              <p:par>
                                <p:cTn id="35" presetID="6" presetClass="emph" presetSubtype="0" decel="100000" fill="hold" nodeType="withEffect">
                                  <p:stCondLst>
                                    <p:cond delay="200"/>
                                  </p:stCondLst>
                                  <p:childTnLst>
                                    <p:animScale>
                                      <p:cBhvr>
                                        <p:cTn id="36" dur="250" fill="hold"/>
                                        <p:tgtEl>
                                          <p:spTgt spid="94"/>
                                        </p:tgtEl>
                                      </p:cBhvr>
                                      <p:by x="110000" y="110000"/>
                                    </p:animScale>
                                  </p:childTnLst>
                                </p:cTn>
                              </p:par>
                              <p:par>
                                <p:cTn id="37" presetID="6" presetClass="emph" presetSubtype="0" decel="100000" fill="hold" nodeType="withEffect">
                                  <p:stCondLst>
                                    <p:cond delay="300"/>
                                  </p:stCondLst>
                                  <p:childTnLst>
                                    <p:animScale>
                                      <p:cBhvr>
                                        <p:cTn id="38" dur="250" fill="hold"/>
                                        <p:tgtEl>
                                          <p:spTgt spid="94"/>
                                        </p:tgtEl>
                                      </p:cBhvr>
                                      <p:by x="91000" y="91000"/>
                                    </p:animScale>
                                  </p:childTnLst>
                                </p:cTn>
                              </p:par>
                            </p:childTnLst>
                          </p:cTn>
                        </p:par>
                        <p:par>
                          <p:cTn id="39" fill="hold">
                            <p:stCondLst>
                              <p:cond delay="2350"/>
                            </p:stCondLst>
                            <p:childTnLst>
                              <p:par>
                                <p:cTn id="40" presetID="22" presetClass="entr" presetSubtype="1" fill="hold" grpId="0" nodeType="afterEffect">
                                  <p:stCondLst>
                                    <p:cond delay="500"/>
                                  </p:stCondLst>
                                  <p:childTnLst>
                                    <p:set>
                                      <p:cBhvr>
                                        <p:cTn id="41" dur="1" fill="hold">
                                          <p:stCondLst>
                                            <p:cond delay="0"/>
                                          </p:stCondLst>
                                        </p:cTn>
                                        <p:tgtEl>
                                          <p:spTgt spid="100"/>
                                        </p:tgtEl>
                                        <p:attrNameLst>
                                          <p:attrName>style.visibility</p:attrName>
                                        </p:attrNameLst>
                                      </p:cBhvr>
                                      <p:to>
                                        <p:strVal val="visible"/>
                                      </p:to>
                                    </p:set>
                                    <p:animEffect transition="in" filter="wipe(up)">
                                      <p:cBhvr>
                                        <p:cTn id="42" dur="500"/>
                                        <p:tgtEl>
                                          <p:spTgt spid="100"/>
                                        </p:tgtEl>
                                      </p:cBhvr>
                                    </p:animEffect>
                                  </p:childTnLst>
                                </p:cTn>
                              </p:par>
                            </p:childTnLst>
                          </p:cTn>
                        </p:par>
                        <p:par>
                          <p:cTn id="43" fill="hold">
                            <p:stCondLst>
                              <p:cond delay="3350"/>
                            </p:stCondLst>
                            <p:childTnLst>
                              <p:par>
                                <p:cTn id="44" presetID="22" presetClass="entr" presetSubtype="1" fill="hold" grpId="0" nodeType="afterEffect">
                                  <p:stCondLst>
                                    <p:cond delay="450"/>
                                  </p:stCondLst>
                                  <p:childTnLst>
                                    <p:set>
                                      <p:cBhvr>
                                        <p:cTn id="45" dur="1" fill="hold">
                                          <p:stCondLst>
                                            <p:cond delay="0"/>
                                          </p:stCondLst>
                                        </p:cTn>
                                        <p:tgtEl>
                                          <p:spTgt spid="102"/>
                                        </p:tgtEl>
                                        <p:attrNameLst>
                                          <p:attrName>style.visibility</p:attrName>
                                        </p:attrNameLst>
                                      </p:cBhvr>
                                      <p:to>
                                        <p:strVal val="visible"/>
                                      </p:to>
                                    </p:set>
                                    <p:animEffect transition="in" filter="wipe(up)">
                                      <p:cBhvr>
                                        <p:cTn id="46" dur="500"/>
                                        <p:tgtEl>
                                          <p:spTgt spid="102"/>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childTnLst>
                          </p:cTn>
                        </p:par>
                        <p:par>
                          <p:cTn id="50" fill="hold">
                            <p:stCondLst>
                              <p:cond delay="4350"/>
                            </p:stCondLst>
                            <p:childTnLst>
                              <p:par>
                                <p:cTn id="51" presetID="53" presetClass="entr" presetSubtype="16"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250" fill="hold"/>
                                        <p:tgtEl>
                                          <p:spTgt spid="3"/>
                                        </p:tgtEl>
                                        <p:attrNameLst>
                                          <p:attrName>ppt_w</p:attrName>
                                        </p:attrNameLst>
                                      </p:cBhvr>
                                      <p:tavLst>
                                        <p:tav tm="0">
                                          <p:val>
                                            <p:fltVal val="0"/>
                                          </p:val>
                                        </p:tav>
                                        <p:tav tm="100000">
                                          <p:val>
                                            <p:strVal val="#ppt_w"/>
                                          </p:val>
                                        </p:tav>
                                      </p:tavLst>
                                    </p:anim>
                                    <p:anim calcmode="lin" valueType="num">
                                      <p:cBhvr>
                                        <p:cTn id="54" dur="250" fill="hold"/>
                                        <p:tgtEl>
                                          <p:spTgt spid="3"/>
                                        </p:tgtEl>
                                        <p:attrNameLst>
                                          <p:attrName>ppt_h</p:attrName>
                                        </p:attrNameLst>
                                      </p:cBhvr>
                                      <p:tavLst>
                                        <p:tav tm="0">
                                          <p:val>
                                            <p:fltVal val="0"/>
                                          </p:val>
                                        </p:tav>
                                        <p:tav tm="100000">
                                          <p:val>
                                            <p:strVal val="#ppt_h"/>
                                          </p:val>
                                        </p:tav>
                                      </p:tavLst>
                                    </p:anim>
                                    <p:animEffect transition="in" filter="fade">
                                      <p:cBhvr>
                                        <p:cTn id="55" dur="250"/>
                                        <p:tgtEl>
                                          <p:spTgt spid="3"/>
                                        </p:tgtEl>
                                      </p:cBhvr>
                                    </p:animEffect>
                                  </p:childTnLst>
                                </p:cTn>
                              </p:par>
                              <p:par>
                                <p:cTn id="56" presetID="6" presetClass="emph" presetSubtype="0" decel="100000" fill="hold" nodeType="withEffect">
                                  <p:stCondLst>
                                    <p:cond delay="200"/>
                                  </p:stCondLst>
                                  <p:childTnLst>
                                    <p:animScale>
                                      <p:cBhvr>
                                        <p:cTn id="57" dur="250" fill="hold"/>
                                        <p:tgtEl>
                                          <p:spTgt spid="3"/>
                                        </p:tgtEl>
                                      </p:cBhvr>
                                      <p:by x="110000" y="110000"/>
                                    </p:animScale>
                                  </p:childTnLst>
                                </p:cTn>
                              </p:par>
                              <p:par>
                                <p:cTn id="58" presetID="6" presetClass="emph" presetSubtype="0" decel="100000" fill="hold" nodeType="withEffect">
                                  <p:stCondLst>
                                    <p:cond delay="300"/>
                                  </p:stCondLst>
                                  <p:childTnLst>
                                    <p:animScale>
                                      <p:cBhvr>
                                        <p:cTn id="59" dur="250" fill="hold"/>
                                        <p:tgtEl>
                                          <p:spTgt spid="3"/>
                                        </p:tgtEl>
                                      </p:cBhvr>
                                      <p:by x="91000" y="91000"/>
                                    </p:animScale>
                                  </p:childTnLst>
                                </p:cTn>
                              </p:par>
                            </p:childTnLst>
                          </p:cTn>
                        </p:par>
                        <p:par>
                          <p:cTn id="60" fill="hold">
                            <p:stCondLst>
                              <p:cond delay="4900"/>
                            </p:stCondLst>
                            <p:childTnLst>
                              <p:par>
                                <p:cTn id="61" presetID="22" presetClass="entr" presetSubtype="8" fill="hold" grpId="0" nodeType="afterEffect">
                                  <p:stCondLst>
                                    <p:cond delay="500"/>
                                  </p:stCondLst>
                                  <p:childTnLst>
                                    <p:set>
                                      <p:cBhvr>
                                        <p:cTn id="62" dur="1" fill="hold">
                                          <p:stCondLst>
                                            <p:cond delay="0"/>
                                          </p:stCondLst>
                                        </p:cTn>
                                        <p:tgtEl>
                                          <p:spTgt spid="142"/>
                                        </p:tgtEl>
                                        <p:attrNameLst>
                                          <p:attrName>style.visibility</p:attrName>
                                        </p:attrNameLst>
                                      </p:cBhvr>
                                      <p:to>
                                        <p:strVal val="visible"/>
                                      </p:to>
                                    </p:set>
                                    <p:animEffect transition="in" filter="wipe(left)">
                                      <p:cBhvr>
                                        <p:cTn id="63" dur="500"/>
                                        <p:tgtEl>
                                          <p:spTgt spid="142"/>
                                        </p:tgtEl>
                                      </p:cBhvr>
                                    </p:animEffect>
                                  </p:childTnLst>
                                </p:cTn>
                              </p:par>
                            </p:childTnLst>
                          </p:cTn>
                        </p:par>
                        <p:par>
                          <p:cTn id="64" fill="hold">
                            <p:stCondLst>
                              <p:cond delay="5900"/>
                            </p:stCondLst>
                            <p:childTnLst>
                              <p:par>
                                <p:cTn id="65" presetID="10" presetClass="entr" presetSubtype="0" fill="hold"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fade">
                                      <p:cBhvr>
                                        <p:cTn id="67" dur="500"/>
                                        <p:tgtEl>
                                          <p:spTgt spid="143"/>
                                        </p:tgtEl>
                                      </p:cBhvr>
                                    </p:animEffect>
                                  </p:childTnLst>
                                </p:cTn>
                              </p:par>
                            </p:childTnLst>
                          </p:cTn>
                        </p:par>
                        <p:par>
                          <p:cTn id="68" fill="hold">
                            <p:stCondLst>
                              <p:cond delay="6400"/>
                            </p:stCondLst>
                            <p:childTnLst>
                              <p:par>
                                <p:cTn id="69" presetID="53" presetClass="entr" presetSubtype="1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250" fill="hold"/>
                                        <p:tgtEl>
                                          <p:spTgt spid="4"/>
                                        </p:tgtEl>
                                        <p:attrNameLst>
                                          <p:attrName>ppt_w</p:attrName>
                                        </p:attrNameLst>
                                      </p:cBhvr>
                                      <p:tavLst>
                                        <p:tav tm="0">
                                          <p:val>
                                            <p:fltVal val="0"/>
                                          </p:val>
                                        </p:tav>
                                        <p:tav tm="100000">
                                          <p:val>
                                            <p:strVal val="#ppt_w"/>
                                          </p:val>
                                        </p:tav>
                                      </p:tavLst>
                                    </p:anim>
                                    <p:anim calcmode="lin" valueType="num">
                                      <p:cBhvr>
                                        <p:cTn id="72" dur="250" fill="hold"/>
                                        <p:tgtEl>
                                          <p:spTgt spid="4"/>
                                        </p:tgtEl>
                                        <p:attrNameLst>
                                          <p:attrName>ppt_h</p:attrName>
                                        </p:attrNameLst>
                                      </p:cBhvr>
                                      <p:tavLst>
                                        <p:tav tm="0">
                                          <p:val>
                                            <p:fltVal val="0"/>
                                          </p:val>
                                        </p:tav>
                                        <p:tav tm="100000">
                                          <p:val>
                                            <p:strVal val="#ppt_h"/>
                                          </p:val>
                                        </p:tav>
                                      </p:tavLst>
                                    </p:anim>
                                    <p:animEffect transition="in" filter="fade">
                                      <p:cBhvr>
                                        <p:cTn id="73" dur="250"/>
                                        <p:tgtEl>
                                          <p:spTgt spid="4"/>
                                        </p:tgtEl>
                                      </p:cBhvr>
                                    </p:animEffect>
                                  </p:childTnLst>
                                </p:cTn>
                              </p:par>
                              <p:par>
                                <p:cTn id="74" presetID="6" presetClass="emph" presetSubtype="0" decel="100000" fill="hold" nodeType="withEffect">
                                  <p:stCondLst>
                                    <p:cond delay="200"/>
                                  </p:stCondLst>
                                  <p:childTnLst>
                                    <p:animScale>
                                      <p:cBhvr>
                                        <p:cTn id="75" dur="250" fill="hold"/>
                                        <p:tgtEl>
                                          <p:spTgt spid="4"/>
                                        </p:tgtEl>
                                      </p:cBhvr>
                                      <p:by x="110000" y="110000"/>
                                    </p:animScale>
                                  </p:childTnLst>
                                </p:cTn>
                              </p:par>
                              <p:par>
                                <p:cTn id="76" presetID="6" presetClass="emph" presetSubtype="0" decel="100000" fill="hold" nodeType="withEffect">
                                  <p:stCondLst>
                                    <p:cond delay="300"/>
                                  </p:stCondLst>
                                  <p:childTnLst>
                                    <p:animScale>
                                      <p:cBhvr>
                                        <p:cTn id="77" dur="250" fill="hold"/>
                                        <p:tgtEl>
                                          <p:spTgt spid="4"/>
                                        </p:tgtEl>
                                      </p:cBhvr>
                                      <p:by x="91000" y="91000"/>
                                    </p:animScale>
                                  </p:childTnLst>
                                </p:cTn>
                              </p:par>
                            </p:childTnLst>
                          </p:cTn>
                        </p:par>
                        <p:par>
                          <p:cTn id="78" fill="hold">
                            <p:stCondLst>
                              <p:cond delay="6950"/>
                            </p:stCondLst>
                            <p:childTnLst>
                              <p:par>
                                <p:cTn id="79" presetID="22" presetClass="entr" presetSubtype="4" fill="hold" grpId="0" nodeType="afterEffect">
                                  <p:stCondLst>
                                    <p:cond delay="500"/>
                                  </p:stCondLst>
                                  <p:childTnLst>
                                    <p:set>
                                      <p:cBhvr>
                                        <p:cTn id="80" dur="1" fill="hold">
                                          <p:stCondLst>
                                            <p:cond delay="0"/>
                                          </p:stCondLst>
                                        </p:cTn>
                                        <p:tgtEl>
                                          <p:spTgt spid="149"/>
                                        </p:tgtEl>
                                        <p:attrNameLst>
                                          <p:attrName>style.visibility</p:attrName>
                                        </p:attrNameLst>
                                      </p:cBhvr>
                                      <p:to>
                                        <p:strVal val="visible"/>
                                      </p:to>
                                    </p:set>
                                    <p:animEffect transition="in" filter="wipe(down)">
                                      <p:cBhvr>
                                        <p:cTn id="81" dur="500"/>
                                        <p:tgtEl>
                                          <p:spTgt spid="149"/>
                                        </p:tgtEl>
                                      </p:cBhvr>
                                    </p:animEffect>
                                  </p:childTnLst>
                                </p:cTn>
                              </p:par>
                              <p:par>
                                <p:cTn id="82" presetID="10" presetClass="entr" presetSubtype="0" fill="hold" nodeType="withEffect">
                                  <p:stCondLst>
                                    <p:cond delay="0"/>
                                  </p:stCondLst>
                                  <p:childTnLst>
                                    <p:set>
                                      <p:cBhvr>
                                        <p:cTn id="83" dur="1" fill="hold">
                                          <p:stCondLst>
                                            <p:cond delay="0"/>
                                          </p:stCondLst>
                                        </p:cTn>
                                        <p:tgtEl>
                                          <p:spTgt spid="158"/>
                                        </p:tgtEl>
                                        <p:attrNameLst>
                                          <p:attrName>style.visibility</p:attrName>
                                        </p:attrNameLst>
                                      </p:cBhvr>
                                      <p:to>
                                        <p:strVal val="visible"/>
                                      </p:to>
                                    </p:set>
                                    <p:animEffect transition="in" filter="fade">
                                      <p:cBhvr>
                                        <p:cTn id="84" dur="500"/>
                                        <p:tgtEl>
                                          <p:spTgt spid="158"/>
                                        </p:tgtEl>
                                      </p:cBhvr>
                                    </p:animEffect>
                                  </p:childTnLst>
                                </p:cTn>
                              </p:par>
                              <p:par>
                                <p:cTn id="85" presetID="10" presetClass="entr" presetSubtype="0" fill="hold" grpId="0" nodeType="withEffect">
                                  <p:stCondLst>
                                    <p:cond delay="300"/>
                                  </p:stCondLst>
                                  <p:childTnLst>
                                    <p:set>
                                      <p:cBhvr>
                                        <p:cTn id="86" dur="1" fill="hold">
                                          <p:stCondLst>
                                            <p:cond delay="0"/>
                                          </p:stCondLst>
                                        </p:cTn>
                                        <p:tgtEl>
                                          <p:spTgt spid="152"/>
                                        </p:tgtEl>
                                        <p:attrNameLst>
                                          <p:attrName>style.visibility</p:attrName>
                                        </p:attrNameLst>
                                      </p:cBhvr>
                                      <p:to>
                                        <p:strVal val="visible"/>
                                      </p:to>
                                    </p:set>
                                    <p:animEffect transition="in" filter="fade">
                                      <p:cBhvr>
                                        <p:cTn id="87" dur="500"/>
                                        <p:tgtEl>
                                          <p:spTgt spid="15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250" fill="hold"/>
                                        <p:tgtEl>
                                          <p:spTgt spid="19"/>
                                        </p:tgtEl>
                                        <p:attrNameLst>
                                          <p:attrName>ppt_w</p:attrName>
                                        </p:attrNameLst>
                                      </p:cBhvr>
                                      <p:tavLst>
                                        <p:tav tm="0">
                                          <p:val>
                                            <p:fltVal val="0"/>
                                          </p:val>
                                        </p:tav>
                                        <p:tav tm="100000">
                                          <p:val>
                                            <p:strVal val="#ppt_w"/>
                                          </p:val>
                                        </p:tav>
                                      </p:tavLst>
                                    </p:anim>
                                    <p:anim calcmode="lin" valueType="num">
                                      <p:cBhvr>
                                        <p:cTn id="93" dur="250" fill="hold"/>
                                        <p:tgtEl>
                                          <p:spTgt spid="19"/>
                                        </p:tgtEl>
                                        <p:attrNameLst>
                                          <p:attrName>ppt_h</p:attrName>
                                        </p:attrNameLst>
                                      </p:cBhvr>
                                      <p:tavLst>
                                        <p:tav tm="0">
                                          <p:val>
                                            <p:fltVal val="0"/>
                                          </p:val>
                                        </p:tav>
                                        <p:tav tm="100000">
                                          <p:val>
                                            <p:strVal val="#ppt_h"/>
                                          </p:val>
                                        </p:tav>
                                      </p:tavLst>
                                    </p:anim>
                                    <p:animEffect transition="in" filter="fade">
                                      <p:cBhvr>
                                        <p:cTn id="94" dur="250"/>
                                        <p:tgtEl>
                                          <p:spTgt spid="19"/>
                                        </p:tgtEl>
                                      </p:cBhvr>
                                    </p:animEffect>
                                  </p:childTnLst>
                                </p:cTn>
                              </p:par>
                              <p:par>
                                <p:cTn id="95" presetID="6" presetClass="emph" presetSubtype="0" decel="100000" fill="hold" nodeType="withEffect">
                                  <p:stCondLst>
                                    <p:cond delay="200"/>
                                  </p:stCondLst>
                                  <p:childTnLst>
                                    <p:animScale>
                                      <p:cBhvr>
                                        <p:cTn id="96" dur="250" fill="hold"/>
                                        <p:tgtEl>
                                          <p:spTgt spid="19"/>
                                        </p:tgtEl>
                                      </p:cBhvr>
                                      <p:by x="110000" y="110000"/>
                                    </p:animScale>
                                  </p:childTnLst>
                                </p:cTn>
                              </p:par>
                              <p:par>
                                <p:cTn id="97" presetID="6" presetClass="emph" presetSubtype="0" decel="100000" fill="hold" nodeType="withEffect">
                                  <p:stCondLst>
                                    <p:cond delay="300"/>
                                  </p:stCondLst>
                                  <p:childTnLst>
                                    <p:animScale>
                                      <p:cBhvr>
                                        <p:cTn id="98" dur="250" fill="hold"/>
                                        <p:tgtEl>
                                          <p:spTgt spid="19"/>
                                        </p:tgtEl>
                                      </p:cBhvr>
                                      <p:by x="91000" y="91000"/>
                                    </p:animScale>
                                  </p:childTnLst>
                                </p:cTn>
                              </p:par>
                            </p:childTnLst>
                          </p:cTn>
                        </p:par>
                        <p:par>
                          <p:cTn id="99" fill="hold">
                            <p:stCondLst>
                              <p:cond delay="550"/>
                            </p:stCondLst>
                            <p:childTnLst>
                              <p:par>
                                <p:cTn id="100" presetID="22" presetClass="entr" presetSubtype="1" fill="hold" grpId="0" nodeType="afterEffect">
                                  <p:stCondLst>
                                    <p:cond delay="0"/>
                                  </p:stCondLst>
                                  <p:childTnLst>
                                    <p:set>
                                      <p:cBhvr>
                                        <p:cTn id="101" dur="1" fill="hold">
                                          <p:stCondLst>
                                            <p:cond delay="0"/>
                                          </p:stCondLst>
                                        </p:cTn>
                                        <p:tgtEl>
                                          <p:spTgt spid="176"/>
                                        </p:tgtEl>
                                        <p:attrNameLst>
                                          <p:attrName>style.visibility</p:attrName>
                                        </p:attrNameLst>
                                      </p:cBhvr>
                                      <p:to>
                                        <p:strVal val="visible"/>
                                      </p:to>
                                    </p:set>
                                    <p:animEffect transition="in" filter="wipe(up)">
                                      <p:cBhvr>
                                        <p:cTn id="102" dur="500"/>
                                        <p:tgtEl>
                                          <p:spTgt spid="176"/>
                                        </p:tgtEl>
                                      </p:cBhvr>
                                    </p:animEffect>
                                  </p:childTnLst>
                                </p:cTn>
                              </p:par>
                            </p:childTnLst>
                          </p:cTn>
                        </p:par>
                        <p:par>
                          <p:cTn id="103" fill="hold">
                            <p:stCondLst>
                              <p:cond delay="1050"/>
                            </p:stCondLst>
                            <p:childTnLst>
                              <p:par>
                                <p:cTn id="104" presetID="22" presetClass="entr" presetSubtype="2" fill="hold" nodeType="afterEffect">
                                  <p:stCondLst>
                                    <p:cond delay="500"/>
                                  </p:stCondLst>
                                  <p:childTnLst>
                                    <p:set>
                                      <p:cBhvr>
                                        <p:cTn id="105" dur="1" fill="hold">
                                          <p:stCondLst>
                                            <p:cond delay="0"/>
                                          </p:stCondLst>
                                        </p:cTn>
                                        <p:tgtEl>
                                          <p:spTgt spid="177"/>
                                        </p:tgtEl>
                                        <p:attrNameLst>
                                          <p:attrName>style.visibility</p:attrName>
                                        </p:attrNameLst>
                                      </p:cBhvr>
                                      <p:to>
                                        <p:strVal val="visible"/>
                                      </p:to>
                                    </p:set>
                                    <p:animEffect transition="in" filter="wipe(right)">
                                      <p:cBhvr>
                                        <p:cTn id="106" dur="500"/>
                                        <p:tgtEl>
                                          <p:spTgt spid="177"/>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178"/>
                                        </p:tgtEl>
                                        <p:attrNameLst>
                                          <p:attrName>style.visibility</p:attrName>
                                        </p:attrNameLst>
                                      </p:cBhvr>
                                      <p:to>
                                        <p:strVal val="visible"/>
                                      </p:to>
                                    </p:set>
                                    <p:animEffect transition="in" filter="fade">
                                      <p:cBhvr>
                                        <p:cTn id="109" dur="500"/>
                                        <p:tgtEl>
                                          <p:spTgt spid="17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179"/>
                                        </p:tgtEl>
                                        <p:attrNameLst>
                                          <p:attrName>style.visibility</p:attrName>
                                        </p:attrNameLst>
                                      </p:cBhvr>
                                      <p:to>
                                        <p:strVal val="visible"/>
                                      </p:to>
                                    </p:set>
                                    <p:animEffect transition="in" filter="wipe(left)">
                                      <p:cBhvr>
                                        <p:cTn id="114" dur="500"/>
                                        <p:tgtEl>
                                          <p:spTgt spid="179"/>
                                        </p:tgtEl>
                                      </p:cBhvr>
                                    </p:animEffect>
                                  </p:childTnLst>
                                </p:cTn>
                              </p:par>
                            </p:childTnLst>
                          </p:cTn>
                        </p:par>
                        <p:par>
                          <p:cTn id="115" fill="hold">
                            <p:stCondLst>
                              <p:cond delay="500"/>
                            </p:stCondLst>
                            <p:childTnLst>
                              <p:par>
                                <p:cTn id="116" presetID="53" presetClass="entr" presetSubtype="16" fill="hold" nodeType="after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250" fill="hold"/>
                                        <p:tgtEl>
                                          <p:spTgt spid="2"/>
                                        </p:tgtEl>
                                        <p:attrNameLst>
                                          <p:attrName>ppt_w</p:attrName>
                                        </p:attrNameLst>
                                      </p:cBhvr>
                                      <p:tavLst>
                                        <p:tav tm="0">
                                          <p:val>
                                            <p:fltVal val="0"/>
                                          </p:val>
                                        </p:tav>
                                        <p:tav tm="100000">
                                          <p:val>
                                            <p:strVal val="#ppt_w"/>
                                          </p:val>
                                        </p:tav>
                                      </p:tavLst>
                                    </p:anim>
                                    <p:anim calcmode="lin" valueType="num">
                                      <p:cBhvr>
                                        <p:cTn id="119" dur="250" fill="hold"/>
                                        <p:tgtEl>
                                          <p:spTgt spid="2"/>
                                        </p:tgtEl>
                                        <p:attrNameLst>
                                          <p:attrName>ppt_h</p:attrName>
                                        </p:attrNameLst>
                                      </p:cBhvr>
                                      <p:tavLst>
                                        <p:tav tm="0">
                                          <p:val>
                                            <p:fltVal val="0"/>
                                          </p:val>
                                        </p:tav>
                                        <p:tav tm="100000">
                                          <p:val>
                                            <p:strVal val="#ppt_h"/>
                                          </p:val>
                                        </p:tav>
                                      </p:tavLst>
                                    </p:anim>
                                    <p:animEffect transition="in" filter="fade">
                                      <p:cBhvr>
                                        <p:cTn id="120" dur="250"/>
                                        <p:tgtEl>
                                          <p:spTgt spid="2"/>
                                        </p:tgtEl>
                                      </p:cBhvr>
                                    </p:animEffect>
                                  </p:childTnLst>
                                </p:cTn>
                              </p:par>
                              <p:par>
                                <p:cTn id="121" presetID="6" presetClass="emph" presetSubtype="0" decel="100000" fill="hold" nodeType="withEffect">
                                  <p:stCondLst>
                                    <p:cond delay="200"/>
                                  </p:stCondLst>
                                  <p:childTnLst>
                                    <p:animScale>
                                      <p:cBhvr>
                                        <p:cTn id="122" dur="250" fill="hold"/>
                                        <p:tgtEl>
                                          <p:spTgt spid="2"/>
                                        </p:tgtEl>
                                      </p:cBhvr>
                                      <p:by x="110000" y="110000"/>
                                    </p:animScale>
                                  </p:childTnLst>
                                </p:cTn>
                              </p:par>
                              <p:par>
                                <p:cTn id="123" presetID="6" presetClass="emph" presetSubtype="0" decel="100000" fill="hold" nodeType="withEffect">
                                  <p:stCondLst>
                                    <p:cond delay="300"/>
                                  </p:stCondLst>
                                  <p:childTnLst>
                                    <p:animScale>
                                      <p:cBhvr>
                                        <p:cTn id="124" dur="250" fill="hold"/>
                                        <p:tgtEl>
                                          <p:spTgt spid="2"/>
                                        </p:tgtEl>
                                      </p:cBhvr>
                                      <p:by x="91000" y="91000"/>
                                    </p:animScale>
                                  </p:childTnLst>
                                </p:cTn>
                              </p:par>
                              <p:par>
                                <p:cTn id="125" presetID="22" presetClass="entr" presetSubtype="8" fill="hold" nodeType="withEffect">
                                  <p:stCondLst>
                                    <p:cond delay="300"/>
                                  </p:stCondLst>
                                  <p:childTnLst>
                                    <p:set>
                                      <p:cBhvr>
                                        <p:cTn id="126" dur="1" fill="hold">
                                          <p:stCondLst>
                                            <p:cond delay="0"/>
                                          </p:stCondLst>
                                        </p:cTn>
                                        <p:tgtEl>
                                          <p:spTgt spid="191"/>
                                        </p:tgtEl>
                                        <p:attrNameLst>
                                          <p:attrName>style.visibility</p:attrName>
                                        </p:attrNameLst>
                                      </p:cBhvr>
                                      <p:to>
                                        <p:strVal val="visible"/>
                                      </p:to>
                                    </p:set>
                                    <p:animEffect transition="in" filter="wipe(left)">
                                      <p:cBhvr>
                                        <p:cTn id="127" dur="500"/>
                                        <p:tgtEl>
                                          <p:spTgt spid="19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92"/>
                                        </p:tgtEl>
                                        <p:attrNameLst>
                                          <p:attrName>style.visibility</p:attrName>
                                        </p:attrNameLst>
                                      </p:cBhvr>
                                      <p:to>
                                        <p:strVal val="visible"/>
                                      </p:to>
                                    </p:set>
                                    <p:animEffect transition="in" filter="wipe(left)">
                                      <p:cBhvr>
                                        <p:cTn id="132" dur="500"/>
                                        <p:tgtEl>
                                          <p:spTgt spid="19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fade">
                                      <p:cBhvr>
                                        <p:cTn id="135"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5" grpId="0"/>
      <p:bldP spid="100" grpId="0" animBg="1"/>
      <p:bldP spid="101" grpId="0"/>
      <p:bldP spid="102" grpId="0" animBg="1"/>
      <p:bldP spid="142" grpId="0" animBg="1"/>
      <p:bldP spid="149" grpId="0" animBg="1"/>
      <p:bldP spid="152" grpId="0"/>
      <p:bldP spid="176" grpId="0" animBg="1"/>
      <p:bldP spid="178" grpId="0"/>
      <p:bldP spid="1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1988905"/>
              </p:ext>
            </p:extLst>
          </p:nvPr>
        </p:nvGraphicFramePr>
        <p:xfrm>
          <a:off x="318377" y="959138"/>
          <a:ext cx="11799721" cy="5670024"/>
        </p:xfrm>
        <a:graphic>
          <a:graphicData uri="http://schemas.openxmlformats.org/drawingml/2006/table">
            <a:tbl>
              <a:tblPr firstRow="1" bandRow="1">
                <a:tableStyleId>{21E4AEA4-8DFA-4A89-87EB-49C32662AFE0}</a:tableStyleId>
              </a:tblPr>
              <a:tblGrid>
                <a:gridCol w="6397075">
                  <a:extLst>
                    <a:ext uri="{9D8B030D-6E8A-4147-A177-3AD203B41FA5}">
                      <a16:colId xmlns:a16="http://schemas.microsoft.com/office/drawing/2014/main" val="20000"/>
                    </a:ext>
                  </a:extLst>
                </a:gridCol>
                <a:gridCol w="2552070">
                  <a:extLst>
                    <a:ext uri="{9D8B030D-6E8A-4147-A177-3AD203B41FA5}">
                      <a16:colId xmlns:a16="http://schemas.microsoft.com/office/drawing/2014/main" val="20001"/>
                    </a:ext>
                  </a:extLst>
                </a:gridCol>
                <a:gridCol w="2850576">
                  <a:extLst>
                    <a:ext uri="{9D8B030D-6E8A-4147-A177-3AD203B41FA5}">
                      <a16:colId xmlns:a16="http://schemas.microsoft.com/office/drawing/2014/main" val="20002"/>
                    </a:ext>
                  </a:extLst>
                </a:gridCol>
              </a:tblGrid>
              <a:tr h="472529">
                <a:tc>
                  <a:txBody>
                    <a:bodyPr/>
                    <a:lstStyle/>
                    <a:p>
                      <a:endParaRPr lang="en-US" sz="1200" dirty="0"/>
                    </a:p>
                  </a:txBody>
                  <a:tcPr marL="93196" marR="93196" marT="46598" marB="46598"/>
                </a:tc>
                <a:tc>
                  <a:txBody>
                    <a:bodyPr/>
                    <a:lstStyle/>
                    <a:p>
                      <a:pPr algn="ctr"/>
                      <a:r>
                        <a:rPr lang="en-US" sz="1100" dirty="0"/>
                        <a:t>MFA for</a:t>
                      </a:r>
                      <a:r>
                        <a:rPr lang="en-US" sz="1100" baseline="0" dirty="0"/>
                        <a:t> Office 365/Azure Administrators</a:t>
                      </a:r>
                      <a:endParaRPr lang="en-US" sz="1100" dirty="0"/>
                    </a:p>
                  </a:txBody>
                  <a:tcPr marL="93196" marR="93196" marT="46598" marB="46598"/>
                </a:tc>
                <a:tc>
                  <a:txBody>
                    <a:bodyPr/>
                    <a:lstStyle/>
                    <a:p>
                      <a:pPr algn="ctr"/>
                      <a:r>
                        <a:rPr lang="en-US" sz="1100" dirty="0"/>
                        <a:t>Azure Multi-Factor</a:t>
                      </a:r>
                      <a:r>
                        <a:rPr lang="en-US" sz="1100" baseline="0" dirty="0"/>
                        <a:t> Authentication</a:t>
                      </a:r>
                      <a:endParaRPr lang="en-US" sz="1100" dirty="0"/>
                    </a:p>
                  </a:txBody>
                  <a:tcPr marL="93196" marR="93196" marT="46598" marB="46598"/>
                </a:tc>
                <a:extLst>
                  <a:ext uri="{0D108BD9-81ED-4DB2-BD59-A6C34878D82A}">
                    <a16:rowId xmlns:a16="http://schemas.microsoft.com/office/drawing/2014/main" val="10000"/>
                  </a:ext>
                </a:extLst>
              </a:tr>
              <a:tr h="305735">
                <a:tc>
                  <a:txBody>
                    <a:bodyPr/>
                    <a:lstStyle/>
                    <a:p>
                      <a:r>
                        <a:rPr lang="en-US" sz="1200" dirty="0"/>
                        <a:t>Administrators can Enable/Enforce</a:t>
                      </a:r>
                      <a:r>
                        <a:rPr lang="en-US" sz="1200" baseline="0" dirty="0"/>
                        <a:t> MFA to end-users</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1"/>
                  </a:ext>
                </a:extLst>
              </a:tr>
              <a:tr h="30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Use</a:t>
                      </a:r>
                      <a:r>
                        <a:rPr lang="en-US" sz="1200" baseline="0" dirty="0"/>
                        <a:t> Mobile app (online and OTP) as second authentication factor</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2"/>
                  </a:ext>
                </a:extLst>
              </a:tr>
              <a:tr h="30573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dirty="0"/>
                        <a:t>Use</a:t>
                      </a:r>
                      <a:r>
                        <a:rPr lang="en-US" sz="1200" baseline="0" dirty="0"/>
                        <a:t> Phone call as second authentication factor</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3"/>
                  </a:ext>
                </a:extLst>
              </a:tr>
              <a:tr h="30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Use</a:t>
                      </a:r>
                      <a:r>
                        <a:rPr lang="en-US" sz="1200" baseline="0" dirty="0"/>
                        <a:t> SMS as second authentication factor</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4"/>
                  </a:ext>
                </a:extLst>
              </a:tr>
              <a:tr h="305735">
                <a:tc>
                  <a:txBody>
                    <a:bodyPr/>
                    <a:lstStyle/>
                    <a:p>
                      <a:r>
                        <a:rPr lang="en-US" sz="1200" dirty="0"/>
                        <a:t>Application</a:t>
                      </a:r>
                      <a:r>
                        <a:rPr lang="en-US" sz="1200" baseline="0" dirty="0"/>
                        <a:t> passwords for non-browser clients (e.g. Outlook, Lync)</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5"/>
                  </a:ext>
                </a:extLst>
              </a:tr>
              <a:tr h="305735">
                <a:tc>
                  <a:txBody>
                    <a:bodyPr/>
                    <a:lstStyle/>
                    <a:p>
                      <a:r>
                        <a:rPr lang="en-US" sz="1200" dirty="0"/>
                        <a:t>Default Microsoft greetings during authentication phone calls</a:t>
                      </a:r>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6"/>
                  </a:ext>
                </a:extLst>
              </a:tr>
              <a:tr h="30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Suspend MFA from</a:t>
                      </a:r>
                      <a:r>
                        <a:rPr lang="en-US" sz="1200" baseline="0" dirty="0"/>
                        <a:t> known devices</a:t>
                      </a:r>
                      <a:endParaRPr lang="en-US" sz="1200" dirty="0"/>
                    </a:p>
                  </a:txBody>
                  <a:tcPr marL="93196" marR="93196" marT="46598" marB="46598"/>
                </a:tc>
                <a:tc>
                  <a:txBody>
                    <a:bodyPr/>
                    <a:lstStyle/>
                    <a:p>
                      <a:pPr algn="ctr"/>
                      <a:r>
                        <a:rPr lang="en-US" sz="1200" dirty="0"/>
                        <a:t>Yes</a:t>
                      </a:r>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7"/>
                  </a:ext>
                </a:extLst>
              </a:tr>
              <a:tr h="30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Custom</a:t>
                      </a:r>
                      <a:r>
                        <a:rPr lang="en-US" sz="1200" baseline="0" dirty="0"/>
                        <a:t> </a:t>
                      </a:r>
                      <a:r>
                        <a:rPr lang="en-US" sz="1200" dirty="0"/>
                        <a:t>greetings during authentication phone calls</a:t>
                      </a: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8"/>
                  </a:ext>
                </a:extLst>
              </a:tr>
              <a:tr h="305735">
                <a:tc>
                  <a:txBody>
                    <a:bodyPr/>
                    <a:lstStyle/>
                    <a:p>
                      <a:r>
                        <a:rPr lang="en-US" sz="1200" dirty="0"/>
                        <a:t>Fraud alert</a:t>
                      </a: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09"/>
                  </a:ext>
                </a:extLst>
              </a:tr>
              <a:tr h="305735">
                <a:tc>
                  <a:txBody>
                    <a:bodyPr/>
                    <a:lstStyle/>
                    <a:p>
                      <a:r>
                        <a:rPr lang="en-US" sz="1200" dirty="0"/>
                        <a:t>MFA</a:t>
                      </a:r>
                      <a:r>
                        <a:rPr lang="en-US" sz="1200" baseline="0" dirty="0"/>
                        <a:t> SDK</a:t>
                      </a:r>
                      <a:endParaRPr lang="en-US" sz="1200" dirty="0"/>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0"/>
                  </a:ext>
                </a:extLst>
              </a:tr>
              <a:tr h="305735">
                <a:tc>
                  <a:txBody>
                    <a:bodyPr/>
                    <a:lstStyle/>
                    <a:p>
                      <a:r>
                        <a:rPr lang="en-US" sz="1200" dirty="0"/>
                        <a:t>Security Reports</a:t>
                      </a: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 </a:t>
                      </a:r>
                    </a:p>
                  </a:txBody>
                  <a:tcPr marL="93196" marR="93196" marT="46598" marB="46598"/>
                </a:tc>
                <a:extLst>
                  <a:ext uri="{0D108BD9-81ED-4DB2-BD59-A6C34878D82A}">
                    <a16:rowId xmlns:a16="http://schemas.microsoft.com/office/drawing/2014/main" val="10011"/>
                  </a:ext>
                </a:extLst>
              </a:tr>
              <a:tr h="305735">
                <a:tc>
                  <a:txBody>
                    <a:bodyPr/>
                    <a:lstStyle/>
                    <a:p>
                      <a:r>
                        <a:rPr lang="en-US" sz="1200" baseline="0" dirty="0"/>
                        <a:t>MFA for on-premises applications/ MFA Server.</a:t>
                      </a:r>
                      <a:endParaRPr lang="en-US" sz="1200" dirty="0"/>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2"/>
                  </a:ext>
                </a:extLst>
              </a:tr>
              <a:tr h="30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One-Time Bypass</a:t>
                      </a:r>
                      <a:endParaRPr lang="en-US" sz="1200" kern="1200" dirty="0">
                        <a:solidFill>
                          <a:schemeClr val="tx1"/>
                        </a:solidFill>
                        <a:effectLst/>
                        <a:latin typeface="+mn-lt"/>
                        <a:ea typeface="+mn-ea"/>
                        <a:cs typeface="+mn-cs"/>
                      </a:endParaRP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3"/>
                  </a:ext>
                </a:extLst>
              </a:tr>
              <a:tr h="305735">
                <a:tc>
                  <a:txBody>
                    <a:bodyPr/>
                    <a:lstStyle/>
                    <a:p>
                      <a:r>
                        <a:rPr lang="en-US" sz="1200" dirty="0"/>
                        <a:t>Block/Unblock Users</a:t>
                      </a: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4"/>
                  </a:ext>
                </a:extLst>
              </a:tr>
              <a:tr h="305735">
                <a:tc>
                  <a:txBody>
                    <a:bodyPr/>
                    <a:lstStyle/>
                    <a:p>
                      <a:r>
                        <a:rPr lang="en-US" sz="1200" kern="1200" dirty="0"/>
                        <a:t>Customizable caller ID for authentication phone calls</a:t>
                      </a:r>
                      <a:endParaRPr lang="en-US" sz="1200" kern="1200" dirty="0">
                        <a:solidFill>
                          <a:schemeClr val="dk1"/>
                        </a:solidFill>
                        <a:latin typeface="+mn-lt"/>
                        <a:ea typeface="+mn-ea"/>
                        <a:cs typeface="+mn-cs"/>
                      </a:endParaRP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5"/>
                  </a:ext>
                </a:extLst>
              </a:tr>
              <a:tr h="305735">
                <a:tc>
                  <a:txBody>
                    <a:bodyPr/>
                    <a:lstStyle/>
                    <a:p>
                      <a:pPr marL="0" algn="l" defTabSz="914400" rtl="0" eaLnBrk="1" latinLnBrk="0" hangingPunct="1"/>
                      <a:r>
                        <a:rPr lang="en-US" sz="1200" kern="1200" dirty="0"/>
                        <a:t>Event Confirmation</a:t>
                      </a:r>
                      <a:endParaRPr lang="en-US" sz="1200" kern="1200" dirty="0">
                        <a:solidFill>
                          <a:schemeClr val="dk1"/>
                        </a:solidFill>
                        <a:latin typeface="+mn-lt"/>
                        <a:ea typeface="+mn-ea"/>
                        <a:cs typeface="+mn-cs"/>
                      </a:endParaRP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6"/>
                  </a:ext>
                </a:extLst>
              </a:tr>
              <a:tr h="305735">
                <a:tc>
                  <a:txBody>
                    <a:bodyPr/>
                    <a:lstStyle/>
                    <a:p>
                      <a:r>
                        <a:rPr lang="en-US" sz="1200" kern="1200" dirty="0"/>
                        <a:t>Trusted IPs</a:t>
                      </a:r>
                      <a:endParaRPr lang="en-US" sz="1200" kern="1200" dirty="0">
                        <a:solidFill>
                          <a:schemeClr val="dk1"/>
                        </a:solidFill>
                        <a:latin typeface="+mn-lt"/>
                        <a:ea typeface="+mn-ea"/>
                        <a:cs typeface="+mn-cs"/>
                      </a:endParaRPr>
                    </a:p>
                  </a:txBody>
                  <a:tcPr marL="93196" marR="93196" marT="46598" marB="46598"/>
                </a:tc>
                <a:tc>
                  <a:txBody>
                    <a:bodyPr/>
                    <a:lstStyle/>
                    <a:p>
                      <a:pPr algn="ctr"/>
                      <a:endParaRPr lang="en-US" sz="1200" dirty="0"/>
                    </a:p>
                  </a:txBody>
                  <a:tcPr marL="93196" marR="93196" marT="46598" marB="46598"/>
                </a:tc>
                <a:tc>
                  <a:txBody>
                    <a:bodyPr/>
                    <a:lstStyle/>
                    <a:p>
                      <a:pPr algn="ctr"/>
                      <a:r>
                        <a:rPr lang="en-US" sz="1200" dirty="0"/>
                        <a:t>Yes</a:t>
                      </a:r>
                    </a:p>
                  </a:txBody>
                  <a:tcPr marL="93196" marR="93196" marT="46598" marB="46598"/>
                </a:tc>
                <a:extLst>
                  <a:ext uri="{0D108BD9-81ED-4DB2-BD59-A6C34878D82A}">
                    <a16:rowId xmlns:a16="http://schemas.microsoft.com/office/drawing/2014/main" val="10017"/>
                  </a:ext>
                </a:extLst>
              </a:tr>
            </a:tbl>
          </a:graphicData>
        </a:graphic>
      </p:graphicFrame>
      <p:sp>
        <p:nvSpPr>
          <p:cNvPr id="5" name="Title 4"/>
          <p:cNvSpPr>
            <a:spLocks noGrp="1"/>
          </p:cNvSpPr>
          <p:nvPr>
            <p:ph type="title"/>
          </p:nvPr>
        </p:nvSpPr>
        <p:spPr>
          <a:xfrm>
            <a:off x="365760" y="220662"/>
            <a:ext cx="11704320" cy="914400"/>
          </a:xfrm>
        </p:spPr>
        <p:txBody>
          <a:bodyPr/>
          <a:lstStyle/>
          <a:p>
            <a:r>
              <a:rPr lang="nn-NO" dirty="0"/>
              <a:t>Azure MFA vs MFA for Office 365</a:t>
            </a:r>
            <a:endParaRPr lang="en-US" dirty="0"/>
          </a:p>
        </p:txBody>
      </p:sp>
    </p:spTree>
    <p:extLst>
      <p:ext uri="{BB962C8B-B14F-4D97-AF65-F5344CB8AC3E}">
        <p14:creationId xmlns:p14="http://schemas.microsoft.com/office/powerpoint/2010/main" val="921731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0837" y="906462"/>
            <a:ext cx="11887200" cy="6518708"/>
          </a:xfrm>
        </p:spPr>
        <p:txBody>
          <a:bodyPr/>
          <a:lstStyle/>
          <a:p>
            <a:pPr marL="0" indent="0">
              <a:buNone/>
            </a:pPr>
            <a:r>
              <a:rPr lang="en-US" sz="4000" dirty="0">
                <a:solidFill>
                  <a:srgbClr val="0072C6"/>
                </a:solidFill>
                <a:latin typeface="+mj-lt"/>
              </a:rPr>
              <a:t>What</a:t>
            </a:r>
            <a:r>
              <a:rPr lang="en-US" sz="4000">
                <a:solidFill>
                  <a:srgbClr val="0072C6"/>
                </a:solidFill>
                <a:latin typeface="+mj-lt"/>
              </a:rPr>
              <a:t> </a:t>
            </a:r>
            <a:r>
              <a:rPr lang="en-US" sz="4000" dirty="0">
                <a:solidFill>
                  <a:srgbClr val="0072C6"/>
                </a:solidFill>
                <a:latin typeface="+mj-lt"/>
              </a:rPr>
              <a:t>is it</a:t>
            </a:r>
          </a:p>
          <a:p>
            <a:pPr marL="285750" indent="-285750">
              <a:buFont typeface="Arial" panose="020B0604020202020204" pitchFamily="34" charset="0"/>
              <a:buChar char="•"/>
            </a:pPr>
            <a:r>
              <a:rPr lang="en-US" sz="3200">
                <a:latin typeface="+mj-lt"/>
              </a:rPr>
              <a:t>Initiated </a:t>
            </a:r>
            <a:r>
              <a:rPr lang="en-US" sz="3200" dirty="0">
                <a:latin typeface="+mj-lt"/>
              </a:rPr>
              <a:t>after the user has supplied a user name and password</a:t>
            </a:r>
          </a:p>
          <a:p>
            <a:pPr marL="285750" indent="-285750">
              <a:buFont typeface="Arial" panose="020B0604020202020204" pitchFamily="34" charset="0"/>
              <a:buChar char="•"/>
            </a:pPr>
            <a:endParaRPr lang="en-US" sz="3200" dirty="0">
              <a:latin typeface="+mj-lt"/>
            </a:endParaRPr>
          </a:p>
          <a:p>
            <a:pPr marL="285750" indent="-285750">
              <a:buFont typeface="Arial" panose="020B0604020202020204" pitchFamily="34" charset="0"/>
              <a:buChar char="•"/>
            </a:pPr>
            <a:r>
              <a:rPr lang="en-US" sz="3200" dirty="0">
                <a:latin typeface="+mj-lt"/>
              </a:rPr>
              <a:t>Initiated only if the user has been configured for MFA</a:t>
            </a:r>
            <a:br>
              <a:rPr lang="en-US" sz="3200" dirty="0">
                <a:latin typeface="+mj-lt"/>
              </a:rPr>
            </a:br>
            <a:endParaRPr lang="en-US" sz="3200" dirty="0">
              <a:latin typeface="+mj-lt"/>
            </a:endParaRPr>
          </a:p>
          <a:p>
            <a:pPr marL="285750" indent="-285750">
              <a:buFont typeface="Arial" panose="020B0604020202020204" pitchFamily="34" charset="0"/>
              <a:buChar char="•"/>
            </a:pPr>
            <a:r>
              <a:rPr lang="en-US" sz="3200" dirty="0">
                <a:latin typeface="+mj-lt"/>
              </a:rPr>
              <a:t>Users can select which form of MFA they prefer – phone, text or authenticator app.</a:t>
            </a:r>
            <a:br>
              <a:rPr lang="en-US" sz="3200" dirty="0">
                <a:latin typeface="+mj-lt"/>
              </a:rPr>
            </a:br>
            <a:endParaRPr lang="en-US" sz="3200" dirty="0">
              <a:latin typeface="+mj-lt"/>
            </a:endParaRPr>
          </a:p>
          <a:p>
            <a:pPr marL="285750" indent="-285750">
              <a:buFont typeface="Arial" panose="020B0604020202020204" pitchFamily="34" charset="0"/>
              <a:buChar char="•"/>
            </a:pPr>
            <a:r>
              <a:rPr lang="en-US" sz="3200" b="1" dirty="0">
                <a:latin typeface="+mj-lt"/>
              </a:rPr>
              <a:t>NOTE: </a:t>
            </a:r>
            <a:r>
              <a:rPr lang="en-US" sz="3200" dirty="0">
                <a:latin typeface="+mj-lt"/>
              </a:rPr>
              <a:t>Some versions of Outlook and Lync do not support MFA. Some other non-browser based applications may also not support MFA. For these apps you would need to manage authentication via an application password.</a:t>
            </a:r>
          </a:p>
          <a:p>
            <a:endParaRPr lang="en-US" sz="3200" dirty="0"/>
          </a:p>
        </p:txBody>
      </p:sp>
      <p:sp>
        <p:nvSpPr>
          <p:cNvPr id="2" name="Title 1"/>
          <p:cNvSpPr>
            <a:spLocks noGrp="1"/>
          </p:cNvSpPr>
          <p:nvPr>
            <p:ph type="title"/>
          </p:nvPr>
        </p:nvSpPr>
        <p:spPr>
          <a:xfrm>
            <a:off x="274638" y="144462"/>
            <a:ext cx="11704320" cy="914400"/>
          </a:xfrm>
        </p:spPr>
        <p:txBody>
          <a:bodyPr/>
          <a:lstStyle/>
          <a:p>
            <a:r>
              <a:rPr lang="en-US" dirty="0"/>
              <a:t>Azure MFA</a:t>
            </a:r>
          </a:p>
        </p:txBody>
      </p:sp>
    </p:spTree>
    <p:extLst>
      <p:ext uri="{BB962C8B-B14F-4D97-AF65-F5344CB8AC3E}">
        <p14:creationId xmlns:p14="http://schemas.microsoft.com/office/powerpoint/2010/main" val="90971188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3"/>
            <a:ext cx="11887200" cy="2277547"/>
          </a:xfrm>
        </p:spPr>
        <p:txBody>
          <a:bodyPr/>
          <a:lstStyle/>
          <a:p>
            <a:r>
              <a:rPr lang="en-US" sz="2000" dirty="0">
                <a:latin typeface="+mj-lt"/>
              </a:rPr>
              <a:t>Your network contains an Active Directory domain named domain1.com. Domain1.com is synchronized with Domain1.onmicrosoft.com for Azure Active Directory (Azure AD). You plan to require Azure Multi-Factor Authentication for Domain1.com users by using a Remote Desktop Gateway. You need to configure Azure Multi-Factor Authentication for Domain1.com users.</a:t>
            </a:r>
          </a:p>
          <a:p>
            <a:r>
              <a:rPr lang="en-US" sz="2000" dirty="0">
                <a:latin typeface="+mj-lt"/>
              </a:rPr>
              <a:t>What should you do? Select the three actions you should perform and arrange them in the order in which you should perform them.</a:t>
            </a:r>
          </a:p>
          <a:p>
            <a:endParaRPr lang="en-US" sz="2000" dirty="0"/>
          </a:p>
        </p:txBody>
      </p:sp>
      <p:sp>
        <p:nvSpPr>
          <p:cNvPr id="4" name="Title 3"/>
          <p:cNvSpPr>
            <a:spLocks noGrp="1"/>
          </p:cNvSpPr>
          <p:nvPr>
            <p:ph type="title"/>
          </p:nvPr>
        </p:nvSpPr>
        <p:spPr/>
        <p:txBody>
          <a:bodyPr/>
          <a:lstStyle/>
          <a:p>
            <a:r>
              <a:rPr lang="en-US" dirty="0"/>
              <a:t>Practice Question (Hard)</a:t>
            </a:r>
          </a:p>
        </p:txBody>
      </p:sp>
      <p:sp>
        <p:nvSpPr>
          <p:cNvPr id="6" name="Rectangle 5"/>
          <p:cNvSpPr/>
          <p:nvPr/>
        </p:nvSpPr>
        <p:spPr bwMode="auto">
          <a:xfrm>
            <a:off x="503237" y="3268662"/>
            <a:ext cx="35052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Download and install the Multi-Factor Authentication Server.</a:t>
            </a:r>
          </a:p>
        </p:txBody>
      </p:sp>
      <p:sp>
        <p:nvSpPr>
          <p:cNvPr id="7" name="Rectangle 6"/>
          <p:cNvSpPr/>
          <p:nvPr/>
        </p:nvSpPr>
        <p:spPr bwMode="auto">
          <a:xfrm>
            <a:off x="503237" y="4162424"/>
            <a:ext cx="35052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Enable multi-factor authentication for users in Azure AD.</a:t>
            </a:r>
          </a:p>
        </p:txBody>
      </p:sp>
      <p:sp>
        <p:nvSpPr>
          <p:cNvPr id="8" name="Rectangle 7"/>
          <p:cNvSpPr/>
          <p:nvPr/>
        </p:nvSpPr>
        <p:spPr bwMode="auto">
          <a:xfrm>
            <a:off x="503237" y="5056186"/>
            <a:ext cx="35052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Add the application to Azure AD</a:t>
            </a:r>
          </a:p>
        </p:txBody>
      </p:sp>
      <p:sp>
        <p:nvSpPr>
          <p:cNvPr id="9" name="Rectangle 8"/>
          <p:cNvSpPr/>
          <p:nvPr/>
        </p:nvSpPr>
        <p:spPr bwMode="auto">
          <a:xfrm>
            <a:off x="503237" y="5975348"/>
            <a:ext cx="35052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Add a Multi-Factor Authentication Provider</a:t>
            </a:r>
          </a:p>
        </p:txBody>
      </p:sp>
      <p:sp>
        <p:nvSpPr>
          <p:cNvPr id="10" name="Rectangle 9"/>
          <p:cNvSpPr/>
          <p:nvPr/>
        </p:nvSpPr>
        <p:spPr bwMode="auto">
          <a:xfrm>
            <a:off x="4160837" y="3802062"/>
            <a:ext cx="3505200" cy="914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Enable multi-factor authentication for users in on-premises Active Directory.</a:t>
            </a:r>
          </a:p>
        </p:txBody>
      </p:sp>
      <p:sp>
        <p:nvSpPr>
          <p:cNvPr id="11" name="Rectangle 10"/>
          <p:cNvSpPr/>
          <p:nvPr/>
        </p:nvSpPr>
        <p:spPr bwMode="auto">
          <a:xfrm>
            <a:off x="4160837" y="4908548"/>
            <a:ext cx="3505200" cy="914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flip="none" rotWithShape="1">
                  <a:gsLst>
                    <a:gs pos="0">
                      <a:srgbClr val="FFFFFF"/>
                    </a:gs>
                    <a:gs pos="100000">
                      <a:srgbClr val="FFFFFF"/>
                    </a:gs>
                  </a:gsLst>
                  <a:lin ang="2700000" scaled="1"/>
                  <a:tileRect/>
                </a:gradFill>
                <a:ea typeface="Segoe UI" pitchFamily="34" charset="0"/>
                <a:cs typeface="Segoe UI" pitchFamily="34" charset="0"/>
              </a:rPr>
              <a:t>Configure multi-factor authentication settings for Azure AD</a:t>
            </a:r>
          </a:p>
        </p:txBody>
      </p:sp>
      <p:sp>
        <p:nvSpPr>
          <p:cNvPr id="12" name="Rectangle 11"/>
          <p:cNvSpPr/>
          <p:nvPr/>
        </p:nvSpPr>
        <p:spPr bwMode="auto">
          <a:xfrm>
            <a:off x="8428037" y="3224210"/>
            <a:ext cx="35052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Add a Multi-Factor Authentication Provider</a:t>
            </a:r>
          </a:p>
        </p:txBody>
      </p:sp>
      <p:sp>
        <p:nvSpPr>
          <p:cNvPr id="13" name="Rectangle 12"/>
          <p:cNvSpPr/>
          <p:nvPr/>
        </p:nvSpPr>
        <p:spPr bwMode="auto">
          <a:xfrm>
            <a:off x="8428037" y="4125910"/>
            <a:ext cx="35052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Download and install the Multi-Factor Authentication Server.</a:t>
            </a:r>
          </a:p>
        </p:txBody>
      </p:sp>
      <p:sp>
        <p:nvSpPr>
          <p:cNvPr id="14" name="Rectangle 13"/>
          <p:cNvSpPr/>
          <p:nvPr/>
        </p:nvSpPr>
        <p:spPr bwMode="auto">
          <a:xfrm>
            <a:off x="8397874" y="5070472"/>
            <a:ext cx="3505200" cy="9144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Enable multi-factor authentication for users in on-premises Active Directory.</a:t>
            </a:r>
          </a:p>
        </p:txBody>
      </p:sp>
    </p:spTree>
    <p:extLst>
      <p:ext uri="{BB962C8B-B14F-4D97-AF65-F5344CB8AC3E}">
        <p14:creationId xmlns:p14="http://schemas.microsoft.com/office/powerpoint/2010/main" val="1188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4" presetClass="emph" presetSubtype="0" fill="hold" grpId="0" nodeType="withEffect">
                                  <p:stCondLst>
                                    <p:cond delay="0"/>
                                  </p:stCondLst>
                                  <p:childTnLst>
                                    <p:animClr clrSpc="hsl" dir="cw">
                                      <p:cBhvr override="childStyle">
                                        <p:cTn id="8" dur="500" fill="hold"/>
                                        <p:tgtEl>
                                          <p:spTgt spid="9"/>
                                        </p:tgtEl>
                                        <p:attrNameLst>
                                          <p:attrName>style.color</p:attrName>
                                        </p:attrNameLst>
                                      </p:cBhvr>
                                      <p:by>
                                        <p:hsl h="0" s="-12549" l="-25098"/>
                                      </p:by>
                                    </p:animClr>
                                    <p:animClr clrSpc="hsl" dir="cw">
                                      <p:cBhvr>
                                        <p:cTn id="9" dur="500" fill="hold"/>
                                        <p:tgtEl>
                                          <p:spTgt spid="9"/>
                                        </p:tgtEl>
                                        <p:attrNameLst>
                                          <p:attrName>fillcolor</p:attrName>
                                        </p:attrNameLst>
                                      </p:cBhvr>
                                      <p:by>
                                        <p:hsl h="0" s="-12549" l="-25098"/>
                                      </p:by>
                                    </p:animClr>
                                    <p:animClr clrSpc="hsl" dir="cw">
                                      <p:cBhvr>
                                        <p:cTn id="10" dur="500" fill="hold"/>
                                        <p:tgtEl>
                                          <p:spTgt spid="9"/>
                                        </p:tgtEl>
                                        <p:attrNameLst>
                                          <p:attrName>stroke.color</p:attrName>
                                        </p:attrNameLst>
                                      </p:cBhvr>
                                      <p:by>
                                        <p:hsl h="0" s="-12549" l="-25098"/>
                                      </p:by>
                                    </p:animClr>
                                    <p:set>
                                      <p:cBhvr>
                                        <p:cTn id="11" dur="5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24" presetClass="emph" presetSubtype="0" fill="hold" grpId="0" nodeType="withEffect">
                                  <p:stCondLst>
                                    <p:cond delay="0"/>
                                  </p:stCondLst>
                                  <p:childTnLst>
                                    <p:animClr clrSpc="hsl" dir="cw">
                                      <p:cBhvr override="childStyle">
                                        <p:cTn id="17" dur="500" fill="hold"/>
                                        <p:tgtEl>
                                          <p:spTgt spid="6"/>
                                        </p:tgtEl>
                                        <p:attrNameLst>
                                          <p:attrName>style.color</p:attrName>
                                        </p:attrNameLst>
                                      </p:cBhvr>
                                      <p:by>
                                        <p:hsl h="0" s="-12549" l="-25098"/>
                                      </p:by>
                                    </p:animClr>
                                    <p:animClr clrSpc="hsl" dir="cw">
                                      <p:cBhvr>
                                        <p:cTn id="18" dur="500" fill="hold"/>
                                        <p:tgtEl>
                                          <p:spTgt spid="6"/>
                                        </p:tgtEl>
                                        <p:attrNameLst>
                                          <p:attrName>fillcolor</p:attrName>
                                        </p:attrNameLst>
                                      </p:cBhvr>
                                      <p:by>
                                        <p:hsl h="0" s="-12549" l="-25098"/>
                                      </p:by>
                                    </p:animClr>
                                    <p:animClr clrSpc="hsl" dir="cw">
                                      <p:cBhvr>
                                        <p:cTn id="19" dur="500" fill="hold"/>
                                        <p:tgtEl>
                                          <p:spTgt spid="6"/>
                                        </p:tgtEl>
                                        <p:attrNameLst>
                                          <p:attrName>stroke.color</p:attrName>
                                        </p:attrNameLst>
                                      </p:cBhvr>
                                      <p:by>
                                        <p:hsl h="0" s="-12549" l="-25098"/>
                                      </p:by>
                                    </p:animClr>
                                    <p:set>
                                      <p:cBhvr>
                                        <p:cTn id="20" dur="500" fill="hold"/>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24" presetClass="emph" presetSubtype="0" fill="hold" grpId="0" nodeType="withEffect">
                                  <p:stCondLst>
                                    <p:cond delay="0"/>
                                  </p:stCondLst>
                                  <p:childTnLst>
                                    <p:animClr clrSpc="hsl" dir="cw">
                                      <p:cBhvr override="childStyle">
                                        <p:cTn id="26" dur="500" fill="hold"/>
                                        <p:tgtEl>
                                          <p:spTgt spid="10"/>
                                        </p:tgtEl>
                                        <p:attrNameLst>
                                          <p:attrName>style.color</p:attrName>
                                        </p:attrNameLst>
                                      </p:cBhvr>
                                      <p:by>
                                        <p:hsl h="0" s="-12549" l="-25098"/>
                                      </p:by>
                                    </p:animClr>
                                    <p:animClr clrSpc="hsl" dir="cw">
                                      <p:cBhvr>
                                        <p:cTn id="27" dur="500" fill="hold"/>
                                        <p:tgtEl>
                                          <p:spTgt spid="10"/>
                                        </p:tgtEl>
                                        <p:attrNameLst>
                                          <p:attrName>fillcolor</p:attrName>
                                        </p:attrNameLst>
                                      </p:cBhvr>
                                      <p:by>
                                        <p:hsl h="0" s="-12549" l="-25098"/>
                                      </p:by>
                                    </p:animClr>
                                    <p:animClr clrSpc="hsl" dir="cw">
                                      <p:cBhvr>
                                        <p:cTn id="28" dur="500" fill="hold"/>
                                        <p:tgtEl>
                                          <p:spTgt spid="10"/>
                                        </p:tgtEl>
                                        <p:attrNameLst>
                                          <p:attrName>stroke.color</p:attrName>
                                        </p:attrNameLst>
                                      </p:cBhvr>
                                      <p:by>
                                        <p:hsl h="0" s="-12549" l="-25098"/>
                                      </p:by>
                                    </p:animClr>
                                    <p:set>
                                      <p:cBhvr>
                                        <p:cTn id="2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109091"/>
          </a:xfrm>
        </p:spPr>
        <p:txBody>
          <a:bodyPr/>
          <a:lstStyle/>
          <a:p>
            <a:pPr marL="285750" indent="-285750">
              <a:buFont typeface="Arial" panose="020B0604020202020204" pitchFamily="34" charset="0"/>
              <a:buChar char="•"/>
            </a:pPr>
            <a:r>
              <a:rPr lang="en-US" sz="3200" dirty="0"/>
              <a:t>Configured after setting up MFA</a:t>
            </a:r>
          </a:p>
          <a:p>
            <a:pPr marL="285750" indent="-285750">
              <a:buFont typeface="Arial" panose="020B0604020202020204" pitchFamily="34" charset="0"/>
              <a:buChar char="•"/>
            </a:pPr>
            <a:r>
              <a:rPr lang="en-US" sz="3200" dirty="0"/>
              <a:t>Allows users to update their contact information (phone number) without involving IT</a:t>
            </a:r>
          </a:p>
          <a:p>
            <a:pPr marL="285750" lvl="1" indent="-285750">
              <a:buFont typeface="Arial" panose="020B0604020202020204" pitchFamily="34" charset="0"/>
              <a:buChar char="•"/>
            </a:pPr>
            <a:r>
              <a:rPr lang="en-US" sz="3200" dirty="0">
                <a:latin typeface="+mj-lt"/>
              </a:rPr>
              <a:t>Accessible via http://myapps.microsoft.com</a:t>
            </a:r>
          </a:p>
          <a:p>
            <a:pPr marL="285750" indent="-285750">
              <a:buFont typeface="Arial" panose="020B0604020202020204" pitchFamily="34" charset="0"/>
              <a:buChar char="•"/>
            </a:pPr>
            <a:r>
              <a:rPr lang="en-US" sz="3200" dirty="0"/>
              <a:t>Allows self-service password reset</a:t>
            </a:r>
            <a:br>
              <a:rPr lang="en-US" sz="3200" dirty="0"/>
            </a:br>
            <a:endParaRPr lang="en-US" sz="3200" dirty="0"/>
          </a:p>
          <a:p>
            <a:pPr marL="285750" indent="-285750">
              <a:buFont typeface="Arial" panose="020B0604020202020204" pitchFamily="34" charset="0"/>
              <a:buChar char="•"/>
            </a:pPr>
            <a:r>
              <a:rPr lang="en-US" sz="3200" dirty="0"/>
              <a:t>TIP: Exam questions that refer to reducing IT overhead or reducing administrative effort with regards to user management, look for answers around user self-service</a:t>
            </a:r>
          </a:p>
          <a:p>
            <a:endParaRPr lang="en-US" sz="3200" dirty="0"/>
          </a:p>
        </p:txBody>
      </p:sp>
      <p:sp>
        <p:nvSpPr>
          <p:cNvPr id="2" name="Title 1"/>
          <p:cNvSpPr>
            <a:spLocks noGrp="1"/>
          </p:cNvSpPr>
          <p:nvPr>
            <p:ph type="title"/>
          </p:nvPr>
        </p:nvSpPr>
        <p:spPr/>
        <p:txBody>
          <a:bodyPr/>
          <a:lstStyle/>
          <a:p>
            <a:r>
              <a:rPr lang="en-US" dirty="0"/>
              <a:t>User Self-Service</a:t>
            </a:r>
          </a:p>
        </p:txBody>
      </p:sp>
    </p:spTree>
    <p:extLst>
      <p:ext uri="{BB962C8B-B14F-4D97-AF65-F5344CB8AC3E}">
        <p14:creationId xmlns:p14="http://schemas.microsoft.com/office/powerpoint/2010/main" val="131350295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552289"/>
          </a:xfrm>
        </p:spPr>
        <p:txBody>
          <a:bodyPr/>
          <a:lstStyle/>
          <a:p>
            <a:pPr marL="285750" indent="-285750">
              <a:buFont typeface="Arial" panose="020B0604020202020204" pitchFamily="34" charset="0"/>
              <a:buChar char="•"/>
            </a:pPr>
            <a:r>
              <a:rPr lang="en-US" sz="3200" dirty="0"/>
              <a:t>Allows users to create/manage/delete groups</a:t>
            </a:r>
          </a:p>
          <a:p>
            <a:pPr marL="285750" indent="-285750">
              <a:buFont typeface="Arial" panose="020B0604020202020204" pitchFamily="34" charset="0"/>
              <a:buChar char="•"/>
            </a:pPr>
            <a:r>
              <a:rPr lang="en-US" sz="3200" dirty="0"/>
              <a:t>NOTE: </a:t>
            </a:r>
            <a:r>
              <a:rPr lang="en-US" sz="3200" u="sng" dirty="0"/>
              <a:t>SECURITY</a:t>
            </a:r>
            <a:r>
              <a:rPr lang="en-US" sz="3200" dirty="0"/>
              <a:t> GROUPS CANNOT BE </a:t>
            </a:r>
            <a:r>
              <a:rPr lang="en-US" sz="3200" u="sng" dirty="0"/>
              <a:t>CREATED</a:t>
            </a:r>
            <a:r>
              <a:rPr lang="en-US" sz="3200" dirty="0"/>
              <a:t> USING SELF-SERVICE GROUP MANAGEMENT</a:t>
            </a:r>
          </a:p>
          <a:p>
            <a:pPr marL="285750" indent="-285750">
              <a:buFont typeface="Arial" panose="020B0604020202020204" pitchFamily="34" charset="0"/>
              <a:buChar char="•"/>
            </a:pPr>
            <a:r>
              <a:rPr lang="en-US" sz="3200" dirty="0"/>
              <a:t>Allow group owners to add new members, edit the group name, leave the group, delete the group, set group ownership</a:t>
            </a:r>
          </a:p>
          <a:p>
            <a:pPr marL="285750" indent="-285750">
              <a:buFont typeface="Arial" panose="020B0604020202020204" pitchFamily="34" charset="0"/>
              <a:buChar char="•"/>
            </a:pPr>
            <a:r>
              <a:rPr lang="en-US" sz="3200" dirty="0"/>
              <a:t>Can delegate self-service of groups to a restricted set of users (do not need to open to all users)</a:t>
            </a:r>
          </a:p>
          <a:p>
            <a:pPr marL="285750" indent="-285750">
              <a:buFont typeface="Arial" panose="020B0604020202020204" pitchFamily="34" charset="0"/>
              <a:buChar char="•"/>
            </a:pPr>
            <a:r>
              <a:rPr lang="en-US" sz="3200" dirty="0"/>
              <a:t>Pro Tip: In a hybrid identity scenario, you could have both AD DS sourced groups and cloud groups. Be careful about complexity if you enable group management in both locations.</a:t>
            </a:r>
          </a:p>
          <a:p>
            <a:endParaRPr lang="en-US" sz="3200" dirty="0"/>
          </a:p>
        </p:txBody>
      </p:sp>
      <p:sp>
        <p:nvSpPr>
          <p:cNvPr id="2" name="Title 1"/>
          <p:cNvSpPr>
            <a:spLocks noGrp="1"/>
          </p:cNvSpPr>
          <p:nvPr>
            <p:ph type="title"/>
          </p:nvPr>
        </p:nvSpPr>
        <p:spPr/>
        <p:txBody>
          <a:bodyPr/>
          <a:lstStyle/>
          <a:p>
            <a:r>
              <a:rPr lang="en-US" dirty="0"/>
              <a:t>Group Management</a:t>
            </a:r>
          </a:p>
        </p:txBody>
      </p:sp>
    </p:spTree>
    <p:extLst>
      <p:ext uri="{BB962C8B-B14F-4D97-AF65-F5344CB8AC3E}">
        <p14:creationId xmlns:p14="http://schemas.microsoft.com/office/powerpoint/2010/main" val="37913226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243" y="247008"/>
            <a:ext cx="11889564" cy="917575"/>
          </a:xfrm>
        </p:spPr>
        <p:txBody>
          <a:bodyPr/>
          <a:lstStyle/>
          <a:p>
            <a:r>
              <a:rPr lang="en-US" dirty="0"/>
              <a:t>Practice Question (Easy)</a:t>
            </a:r>
          </a:p>
        </p:txBody>
      </p:sp>
      <p:sp>
        <p:nvSpPr>
          <p:cNvPr id="2" name="TextBox 1"/>
          <p:cNvSpPr txBox="1"/>
          <p:nvPr/>
        </p:nvSpPr>
        <p:spPr>
          <a:xfrm>
            <a:off x="427039" y="1058862"/>
            <a:ext cx="11584768" cy="2619179"/>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You plan to deploy Azure Active Directory self-service password reset on your network. You need to configure the user password reset policy to meet the following requirements:</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Users must answer security questions if they forget their password.</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Users must be presented with three questions if they forget their password.</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Users must answer five questions to enroll for password reset.</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Users should not have to update their security questions once they have enrolled.</a:t>
            </a:r>
          </a:p>
          <a:p>
            <a:pPr>
              <a:lnSpc>
                <a:spcPct val="90000"/>
              </a:lnSpc>
              <a:spcAft>
                <a:spcPts val="600"/>
              </a:spcAft>
            </a:pPr>
            <a:r>
              <a:rPr lang="en-US" sz="2000" dirty="0">
                <a:gradFill>
                  <a:gsLst>
                    <a:gs pos="2917">
                      <a:schemeClr val="tx1"/>
                    </a:gs>
                    <a:gs pos="30000">
                      <a:schemeClr val="tx1"/>
                    </a:gs>
                  </a:gsLst>
                  <a:lin ang="5400000" scaled="0"/>
                </a:gradFill>
              </a:rPr>
              <a:t>How should you configure the user password reset policy? (All options range from 0 to 5)</a:t>
            </a:r>
          </a:p>
        </p:txBody>
      </p:sp>
      <p:sp>
        <p:nvSpPr>
          <p:cNvPr id="3" name="Rectangle 2"/>
          <p:cNvSpPr/>
          <p:nvPr/>
        </p:nvSpPr>
        <p:spPr bwMode="auto">
          <a:xfrm>
            <a:off x="446182" y="3956495"/>
            <a:ext cx="6857998"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Number of authentication methods required</a:t>
            </a:r>
          </a:p>
        </p:txBody>
      </p:sp>
      <p:sp>
        <p:nvSpPr>
          <p:cNvPr id="5" name="Rectangle 4"/>
          <p:cNvSpPr/>
          <p:nvPr/>
        </p:nvSpPr>
        <p:spPr bwMode="auto">
          <a:xfrm>
            <a:off x="446182" y="4628121"/>
            <a:ext cx="6857998"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Number of questions required to register</a:t>
            </a:r>
          </a:p>
        </p:txBody>
      </p:sp>
      <p:sp>
        <p:nvSpPr>
          <p:cNvPr id="6" name="Rectangle 5"/>
          <p:cNvSpPr/>
          <p:nvPr/>
        </p:nvSpPr>
        <p:spPr bwMode="auto">
          <a:xfrm>
            <a:off x="446182" y="5322459"/>
            <a:ext cx="6857998"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Number of questions required to reset</a:t>
            </a:r>
          </a:p>
        </p:txBody>
      </p:sp>
      <p:sp>
        <p:nvSpPr>
          <p:cNvPr id="7" name="Rectangle 6"/>
          <p:cNvSpPr/>
          <p:nvPr/>
        </p:nvSpPr>
        <p:spPr bwMode="auto">
          <a:xfrm>
            <a:off x="442913" y="6016797"/>
            <a:ext cx="6857998" cy="9305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Number of days before users are asked to reconfirm their authentication information?</a:t>
            </a:r>
          </a:p>
        </p:txBody>
      </p:sp>
      <p:sp>
        <p:nvSpPr>
          <p:cNvPr id="8" name="Rectangle 7"/>
          <p:cNvSpPr/>
          <p:nvPr/>
        </p:nvSpPr>
        <p:spPr bwMode="auto">
          <a:xfrm>
            <a:off x="7894637" y="3956495"/>
            <a:ext cx="990600" cy="5334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1</a:t>
            </a:r>
          </a:p>
        </p:txBody>
      </p:sp>
      <p:sp>
        <p:nvSpPr>
          <p:cNvPr id="9" name="Rectangle 8"/>
          <p:cNvSpPr/>
          <p:nvPr/>
        </p:nvSpPr>
        <p:spPr bwMode="auto">
          <a:xfrm>
            <a:off x="7894637" y="4703625"/>
            <a:ext cx="990600" cy="5334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5</a:t>
            </a:r>
          </a:p>
        </p:txBody>
      </p:sp>
      <p:sp>
        <p:nvSpPr>
          <p:cNvPr id="10" name="Rectangle 9"/>
          <p:cNvSpPr/>
          <p:nvPr/>
        </p:nvSpPr>
        <p:spPr bwMode="auto">
          <a:xfrm>
            <a:off x="7894637" y="5450755"/>
            <a:ext cx="990600" cy="5334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3</a:t>
            </a:r>
          </a:p>
        </p:txBody>
      </p:sp>
      <p:sp>
        <p:nvSpPr>
          <p:cNvPr id="11" name="Rectangle 10"/>
          <p:cNvSpPr/>
          <p:nvPr/>
        </p:nvSpPr>
        <p:spPr bwMode="auto">
          <a:xfrm>
            <a:off x="7894637" y="6215383"/>
            <a:ext cx="990600" cy="5334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0</a:t>
            </a:r>
          </a:p>
        </p:txBody>
      </p:sp>
    </p:spTree>
    <p:extLst>
      <p:ext uri="{BB962C8B-B14F-4D97-AF65-F5344CB8AC3E}">
        <p14:creationId xmlns:p14="http://schemas.microsoft.com/office/powerpoint/2010/main" val="8986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solidFill>
                  <a:srgbClr val="0072C6"/>
                </a:solidFill>
              </a:rPr>
              <a:t>Directory Synchronization</a:t>
            </a:r>
          </a:p>
        </p:txBody>
      </p:sp>
      <p:sp>
        <p:nvSpPr>
          <p:cNvPr id="4" name="Picture Placeholder 3"/>
          <p:cNvSpPr>
            <a:spLocks noGrp="1"/>
          </p:cNvSpPr>
          <p:nvPr>
            <p:ph type="pic" sz="quarter" idx="10"/>
          </p:nvPr>
        </p:nvSpPr>
        <p:spPr/>
      </p:sp>
    </p:spTree>
    <p:extLst>
      <p:ext uri="{BB962C8B-B14F-4D97-AF65-F5344CB8AC3E}">
        <p14:creationId xmlns:p14="http://schemas.microsoft.com/office/powerpoint/2010/main" val="21568601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Sync and Active Directory Connect</a:t>
            </a:r>
            <a:endParaRPr lang="en-US" sz="3200" dirty="0"/>
          </a:p>
        </p:txBody>
      </p:sp>
      <p:sp>
        <p:nvSpPr>
          <p:cNvPr id="3" name="Content Placeholder 2"/>
          <p:cNvSpPr>
            <a:spLocks noGrp="1"/>
          </p:cNvSpPr>
          <p:nvPr>
            <p:ph type="body" sz="quarter" idx="4294967295"/>
          </p:nvPr>
        </p:nvSpPr>
        <p:spPr>
          <a:xfrm>
            <a:off x="274640" y="1212851"/>
            <a:ext cx="11887198" cy="4463530"/>
          </a:xfrm>
          <a:prstGeom prst="rect">
            <a:avLst/>
          </a:prstGeom>
        </p:spPr>
        <p:txBody>
          <a:bodyPr/>
          <a:lstStyle/>
          <a:p>
            <a:pPr marL="0" indent="0">
              <a:buNone/>
            </a:pPr>
            <a:r>
              <a:rPr lang="en-US" sz="3200" dirty="0">
                <a:solidFill>
                  <a:srgbClr val="0072C6"/>
                </a:solidFill>
                <a:latin typeface="+mj-lt"/>
              </a:rPr>
              <a:t>AD Connect connects on-</a:t>
            </a:r>
            <a:r>
              <a:rPr lang="en-US" sz="3200" dirty="0" err="1">
                <a:solidFill>
                  <a:srgbClr val="0072C6"/>
                </a:solidFill>
                <a:latin typeface="+mj-lt"/>
              </a:rPr>
              <a:t>prem</a:t>
            </a:r>
            <a:r>
              <a:rPr lang="en-US" sz="3200" dirty="0">
                <a:solidFill>
                  <a:srgbClr val="0072C6"/>
                </a:solidFill>
                <a:latin typeface="+mj-lt"/>
              </a:rPr>
              <a:t> AD with Azure AD allowing for SSO</a:t>
            </a:r>
          </a:p>
          <a:p>
            <a:pPr marL="0" indent="0">
              <a:buNone/>
            </a:pPr>
            <a:r>
              <a:rPr lang="en-US" sz="3200" dirty="0">
                <a:latin typeface="+mj-lt"/>
              </a:rPr>
              <a:t>Design single sign-on</a:t>
            </a:r>
          </a:p>
          <a:p>
            <a:pPr marL="353018" lvl="1" indent="0">
              <a:buNone/>
            </a:pPr>
            <a:r>
              <a:rPr lang="en-US" sz="2000" dirty="0"/>
              <a:t>Password Sync: hashes of user passwords sync’d from on-</a:t>
            </a:r>
            <a:r>
              <a:rPr lang="en-US" sz="2000" dirty="0" err="1"/>
              <a:t>prem</a:t>
            </a:r>
            <a:r>
              <a:rPr lang="en-US" sz="2000" dirty="0"/>
              <a:t> AD to Azure AD (default option)</a:t>
            </a:r>
            <a:br>
              <a:rPr lang="en-US" sz="2000" dirty="0"/>
            </a:br>
            <a:endParaRPr lang="en-US" sz="2000" dirty="0"/>
          </a:p>
          <a:p>
            <a:pPr marL="353018" lvl="1" indent="0">
              <a:buNone/>
            </a:pPr>
            <a:r>
              <a:rPr lang="en-US" sz="2000" dirty="0"/>
              <a:t>AD Federation Services (AD FS): user logs onto SaaS applications with on-</a:t>
            </a:r>
            <a:r>
              <a:rPr lang="en-US" sz="2000" dirty="0" err="1"/>
              <a:t>prem</a:t>
            </a:r>
            <a:r>
              <a:rPr lang="en-US" sz="2000" dirty="0"/>
              <a:t> password – use if security policy prohibits syncing password hashes to the cloud</a:t>
            </a:r>
          </a:p>
          <a:p>
            <a:pPr marL="0" indent="0">
              <a:buNone/>
            </a:pPr>
            <a:endParaRPr lang="en-US" dirty="0"/>
          </a:p>
          <a:p>
            <a:pPr marL="0" indent="0">
              <a:buNone/>
            </a:pPr>
            <a:r>
              <a:rPr lang="en-US" sz="3200" dirty="0">
                <a:solidFill>
                  <a:srgbClr val="0072C6"/>
                </a:solidFill>
                <a:latin typeface="+mj-lt"/>
              </a:rPr>
              <a:t>Active Directory integration scenarios</a:t>
            </a:r>
          </a:p>
          <a:p>
            <a:pPr marL="353018" lvl="1" indent="0">
              <a:buNone/>
            </a:pPr>
            <a:r>
              <a:rPr lang="en-US" sz="2000" dirty="0"/>
              <a:t>On-</a:t>
            </a:r>
            <a:r>
              <a:rPr lang="en-US" sz="2000" dirty="0" err="1"/>
              <a:t>prem</a:t>
            </a:r>
            <a:r>
              <a:rPr lang="en-US" sz="2000" dirty="0"/>
              <a:t> to Cloud</a:t>
            </a:r>
          </a:p>
          <a:p>
            <a:pPr marL="353018" lvl="1" indent="0">
              <a:buNone/>
            </a:pPr>
            <a:r>
              <a:rPr lang="en-US" sz="2000" dirty="0"/>
              <a:t>Cloud to on-</a:t>
            </a:r>
            <a:r>
              <a:rPr lang="en-US" sz="2000" dirty="0" err="1"/>
              <a:t>prem</a:t>
            </a:r>
            <a:endParaRPr lang="en-US" sz="2000" dirty="0"/>
          </a:p>
        </p:txBody>
      </p:sp>
    </p:spTree>
    <p:extLst>
      <p:ext uri="{BB962C8B-B14F-4D97-AF65-F5344CB8AC3E}">
        <p14:creationId xmlns:p14="http://schemas.microsoft.com/office/powerpoint/2010/main" val="1467378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70437" y="601662"/>
            <a:ext cx="6858000" cy="777240"/>
          </a:xfrm>
          <a:prstGeom prst="rect">
            <a:avLst/>
          </a:prstGeom>
        </p:spPr>
        <p:txBody>
          <a:bodyPr/>
          <a:lst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a:lstStyle>
          <a:p>
            <a:r>
              <a:rPr lang="en-US" sz="6000" dirty="0">
                <a:solidFill>
                  <a:schemeClr val="tx1"/>
                </a:solidFill>
              </a:rPr>
              <a:t>Alfred Ojukwu</a:t>
            </a:r>
          </a:p>
        </p:txBody>
      </p:sp>
      <p:sp>
        <p:nvSpPr>
          <p:cNvPr id="8" name="Text Placeholder 3"/>
          <p:cNvSpPr txBox="1">
            <a:spLocks/>
          </p:cNvSpPr>
          <p:nvPr/>
        </p:nvSpPr>
        <p:spPr>
          <a:xfrm>
            <a:off x="4999037" y="1744662"/>
            <a:ext cx="6858000" cy="3984942"/>
          </a:xfrm>
          <a:prstGeom prst="rect">
            <a:avLst/>
          </a:prstGeom>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solidFill>
                  <a:schemeClr val="tx1"/>
                </a:solidFill>
                <a:latin typeface="Segoe UI Light" panose="020B0502040204020203" pitchFamily="34" charset="0"/>
                <a:cs typeface="Segoe UI Light" panose="020B0502040204020203" pitchFamily="34" charset="0"/>
              </a:rPr>
              <a:t>Senior Consultant  - Microsoft</a:t>
            </a:r>
          </a:p>
          <a:p>
            <a:pPr marL="0" indent="0">
              <a:buNone/>
            </a:pPr>
            <a:r>
              <a:rPr lang="en-US" dirty="0">
                <a:solidFill>
                  <a:schemeClr val="tx1"/>
                </a:solidFill>
                <a:latin typeface="Segoe UI Light" panose="020B0502040204020203" pitchFamily="34" charset="0"/>
                <a:cs typeface="Segoe UI Light" panose="020B0502040204020203" pitchFamily="34" charset="0"/>
              </a:rPr>
              <a:t>alojukwu@microsoft.com</a:t>
            </a:r>
          </a:p>
          <a:p>
            <a:pPr marL="0" indent="0">
              <a:buNone/>
            </a:pPr>
            <a:endParaRPr lang="en-US" dirty="0">
              <a:solidFill>
                <a:schemeClr val="tx1"/>
              </a:solidFill>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Mobility Consultant with Microsoft Consulting Services (MCS)</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Certified Trainer – MCT - Mobility</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20+ Years in IT Administration</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WW Community Lead, Devices and Mobility</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Extensive involvement with Internal and External Readiness</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Blog: http://thedevicepros.com </a:t>
            </a:r>
          </a:p>
          <a:p>
            <a:pPr marL="342900" indent="-342900">
              <a:buFont typeface="Wingdings" panose="05000000000000000000" pitchFamily="2" charset="2"/>
              <a:buChar char="Ø"/>
            </a:pPr>
            <a:r>
              <a:rPr lang="en-US" dirty="0">
                <a:solidFill>
                  <a:schemeClr val="tx1"/>
                </a:solidFill>
                <a:latin typeface="Segoe UI Light" panose="020B0502040204020203" pitchFamily="34" charset="0"/>
                <a:cs typeface="Segoe UI Light" panose="020B0502040204020203" pitchFamily="34" charset="0"/>
              </a:rPr>
              <a:t>Interesting Fact: Grew up in Hawaii</a:t>
            </a:r>
          </a:p>
          <a:p>
            <a:pPr marL="0" indent="0">
              <a:spcBef>
                <a:spcPts val="1200"/>
              </a:spcBef>
              <a:buNone/>
            </a:pPr>
            <a:endParaRPr lang="en-US" dirty="0">
              <a:solidFill>
                <a:schemeClr val="tx1"/>
              </a:solidFill>
            </a:endParaRPr>
          </a:p>
        </p:txBody>
      </p:sp>
      <p:sp>
        <p:nvSpPr>
          <p:cNvPr id="9" name="Title 1"/>
          <p:cNvSpPr txBox="1">
            <a:spLocks/>
          </p:cNvSpPr>
          <p:nvPr/>
        </p:nvSpPr>
        <p:spPr>
          <a:xfrm>
            <a:off x="655637" y="4934901"/>
            <a:ext cx="3581400" cy="777240"/>
          </a:xfrm>
          <a:prstGeom prst="rect">
            <a:avLst/>
          </a:prstGeom>
        </p:spPr>
        <p:txBody>
          <a:bodyPr/>
          <a:lst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a:lstStyle>
          <a:p>
            <a:pPr algn="ctr"/>
            <a:endParaRPr lang="en-US" sz="36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85" y="248520"/>
            <a:ext cx="3686849" cy="3736564"/>
          </a:xfrm>
          <a:prstGeom prst="ellipse">
            <a:avLst/>
          </a:prstGeom>
          <a:ln w="38100">
            <a:solidFill>
              <a:schemeClr val="tx1"/>
            </a:solidFill>
          </a:ln>
        </p:spPr>
      </p:pic>
      <p:sp>
        <p:nvSpPr>
          <p:cNvPr id="10" name="Rectangle 9"/>
          <p:cNvSpPr/>
          <p:nvPr/>
        </p:nvSpPr>
        <p:spPr>
          <a:xfrm>
            <a:off x="660110" y="6195141"/>
            <a:ext cx="1247457" cy="369332"/>
          </a:xfrm>
          <a:prstGeom prst="rect">
            <a:avLst/>
          </a:prstGeom>
        </p:spPr>
        <p:txBody>
          <a:bodyPr wrap="none">
            <a:spAutoFit/>
          </a:bodyPr>
          <a:lstStyle/>
          <a:p>
            <a:r>
              <a:rPr lang="en-US" dirty="0">
                <a:latin typeface="Segoe UI Light" panose="020B0502040204020203" pitchFamily="34" charset="0"/>
                <a:cs typeface="Segoe UI Light" panose="020B0502040204020203" pitchFamily="34" charset="0"/>
              </a:rPr>
              <a:t>alojukwu@</a:t>
            </a:r>
            <a:endParaRPr lang="en-US" dirty="0"/>
          </a:p>
        </p:txBody>
      </p:sp>
      <p:pic>
        <p:nvPicPr>
          <p:cNvPr id="11" name="Picture 10" descr="if you are an avid facebooker and love to check facebook updates ev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093" y="6079112"/>
            <a:ext cx="473617" cy="4736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descr="Twitter Takipçi Sayını Yükseltme | QvertzNet | Herşey Açık v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414" y="6055645"/>
            <a:ext cx="527771" cy="5277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descr="Instagr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371" y="6113573"/>
            <a:ext cx="456215" cy="456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Linkedin Profi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329" y="6078273"/>
            <a:ext cx="505143" cy="5051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Will the @Yammer-@Klout Partnership Condition the Wrong Behavio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823" y="6067565"/>
            <a:ext cx="568499" cy="5684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Title 1"/>
          <p:cNvSpPr txBox="1">
            <a:spLocks/>
          </p:cNvSpPr>
          <p:nvPr/>
        </p:nvSpPr>
        <p:spPr>
          <a:xfrm>
            <a:off x="530151" y="4547027"/>
            <a:ext cx="3581400" cy="777240"/>
          </a:xfrm>
          <a:prstGeom prst="rect">
            <a:avLst/>
          </a:prstGeom>
        </p:spPr>
        <p:txBody>
          <a:bodyPr/>
          <a:lst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a:lstStyle>
          <a:p>
            <a:pPr algn="ctr"/>
            <a:endParaRPr lang="en-US" sz="3600" dirty="0">
              <a:solidFill>
                <a:schemeClr val="tx1"/>
              </a:solidFil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819" y="4077283"/>
            <a:ext cx="1260257" cy="1818344"/>
          </a:xfrm>
          <a:prstGeom prst="ellipse">
            <a:avLst/>
          </a:prstGeom>
          <a:ln w="38100">
            <a:solidFill>
              <a:schemeClr val="tx1"/>
            </a:solidFill>
          </a:ln>
        </p:spPr>
      </p:pic>
      <p:pic>
        <p:nvPicPr>
          <p:cNvPr id="3" name="Picture 2"/>
          <p:cNvPicPr>
            <a:picLocks noChangeAspect="1"/>
          </p:cNvPicPr>
          <p:nvPr/>
        </p:nvPicPr>
        <p:blipFill rotWithShape="1">
          <a:blip r:embed="rId9"/>
          <a:srcRect l="8458" r="14226"/>
          <a:stretch/>
        </p:blipFill>
        <p:spPr>
          <a:xfrm>
            <a:off x="2729434" y="4016320"/>
            <a:ext cx="1375572" cy="1830306"/>
          </a:xfrm>
          <a:prstGeom prst="ellipse">
            <a:avLst/>
          </a:prstGeom>
          <a:ln w="38100">
            <a:solidFill>
              <a:schemeClr val="tx1"/>
            </a:solidFill>
          </a:ln>
        </p:spPr>
      </p:pic>
    </p:spTree>
    <p:extLst>
      <p:ext uri="{BB962C8B-B14F-4D97-AF65-F5344CB8AC3E}">
        <p14:creationId xmlns:p14="http://schemas.microsoft.com/office/powerpoint/2010/main" val="13668036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Upgrade Options</a:t>
            </a:r>
          </a:p>
        </p:txBody>
      </p:sp>
      <p:sp>
        <p:nvSpPr>
          <p:cNvPr id="5" name="Text Placeholder 4"/>
          <p:cNvSpPr>
            <a:spLocks noGrp="1"/>
          </p:cNvSpPr>
          <p:nvPr>
            <p:ph type="body" sz="quarter" idx="10"/>
          </p:nvPr>
        </p:nvSpPr>
        <p:spPr/>
        <p:txBody>
          <a:bodyPr/>
          <a:lstStyle/>
          <a:p>
            <a:r>
              <a:rPr lang="en-US" sz="3672" dirty="0"/>
              <a:t>DirSync (&lt;50k objects)</a:t>
            </a:r>
          </a:p>
          <a:p>
            <a:pPr lvl="1"/>
            <a:r>
              <a:rPr lang="en-US" sz="2040" dirty="0"/>
              <a:t>In-place migration of all supported custom configurations</a:t>
            </a:r>
          </a:p>
          <a:p>
            <a:pPr lvl="1"/>
            <a:r>
              <a:rPr lang="en-US" sz="2040" dirty="0"/>
              <a:t>Will not migrate unsupported configurations (such as removed attribute flows)</a:t>
            </a:r>
          </a:p>
          <a:p>
            <a:r>
              <a:rPr lang="en-US" sz="3672" dirty="0"/>
              <a:t>DirSync (&gt;50k objects)</a:t>
            </a:r>
          </a:p>
          <a:p>
            <a:pPr lvl="1"/>
            <a:r>
              <a:rPr lang="en-US" sz="2040" dirty="0"/>
              <a:t>Side-by-side deployment. Export DirSync configuration and import in Azure AD Connect</a:t>
            </a:r>
          </a:p>
          <a:p>
            <a:pPr lvl="2"/>
            <a:r>
              <a:rPr lang="en-US" sz="1836" dirty="0"/>
              <a:t>On </a:t>
            </a:r>
            <a:r>
              <a:rPr lang="en-US" sz="1836" dirty="0" err="1"/>
              <a:t>Dirsync</a:t>
            </a:r>
            <a:r>
              <a:rPr lang="en-US" sz="1836" dirty="0"/>
              <a:t> box, wizard prompts you to export </a:t>
            </a:r>
            <a:r>
              <a:rPr lang="en-US" sz="1836" dirty="0" err="1"/>
              <a:t>config</a:t>
            </a:r>
            <a:r>
              <a:rPr lang="en-US" sz="1836" dirty="0"/>
              <a:t> file</a:t>
            </a:r>
          </a:p>
          <a:p>
            <a:pPr lvl="2"/>
            <a:r>
              <a:rPr lang="en-US" sz="1836" dirty="0"/>
              <a:t>On new box, @ </a:t>
            </a:r>
            <a:r>
              <a:rPr lang="en-US" sz="1836" dirty="0" err="1"/>
              <a:t>cmd</a:t>
            </a:r>
            <a:r>
              <a:rPr lang="en-US" sz="1836" dirty="0"/>
              <a:t> prompt run AzureADConnect.exe /migrate, specify </a:t>
            </a:r>
            <a:r>
              <a:rPr lang="en-US" sz="1836" dirty="0" err="1"/>
              <a:t>config</a:t>
            </a:r>
            <a:r>
              <a:rPr lang="en-US" sz="1836" dirty="0"/>
              <a:t> file</a:t>
            </a:r>
          </a:p>
          <a:p>
            <a:pPr lvl="2"/>
            <a:r>
              <a:rPr lang="en-US" sz="1836" dirty="0"/>
              <a:t>Once full import and full sync complete, uninstall </a:t>
            </a:r>
            <a:r>
              <a:rPr lang="en-US" sz="1836" dirty="0" err="1"/>
              <a:t>dirsync</a:t>
            </a:r>
            <a:r>
              <a:rPr lang="en-US" sz="1836" dirty="0"/>
              <a:t> on old box, on new box run wizard second time to turn off staging mode</a:t>
            </a:r>
          </a:p>
          <a:p>
            <a:r>
              <a:rPr lang="en-US" sz="3672" dirty="0"/>
              <a:t>Azure AD Sync</a:t>
            </a:r>
          </a:p>
          <a:p>
            <a:pPr lvl="1"/>
            <a:r>
              <a:rPr lang="en-US" sz="2040" dirty="0"/>
              <a:t>In-place upgrade</a:t>
            </a:r>
          </a:p>
        </p:txBody>
      </p:sp>
    </p:spTree>
    <p:extLst>
      <p:ext uri="{BB962C8B-B14F-4D97-AF65-F5344CB8AC3E}">
        <p14:creationId xmlns:p14="http://schemas.microsoft.com/office/powerpoint/2010/main" val="1811969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 y="102393"/>
            <a:ext cx="11704320" cy="914400"/>
          </a:xfrm>
        </p:spPr>
        <p:txBody>
          <a:bodyPr/>
          <a:lstStyle/>
          <a:p>
            <a:r>
              <a:rPr lang="en-US" dirty="0"/>
              <a:t>Prepare for AAD Connect</a:t>
            </a:r>
          </a:p>
        </p:txBody>
      </p:sp>
      <p:sp>
        <p:nvSpPr>
          <p:cNvPr id="2" name="Text Placeholder 1"/>
          <p:cNvSpPr>
            <a:spLocks noGrp="1"/>
          </p:cNvSpPr>
          <p:nvPr>
            <p:ph type="body" sz="quarter" idx="10"/>
          </p:nvPr>
        </p:nvSpPr>
        <p:spPr>
          <a:xfrm>
            <a:off x="198437" y="1767826"/>
            <a:ext cx="6400800" cy="4964436"/>
          </a:xfrm>
        </p:spPr>
        <p:txBody>
          <a:bodyPr/>
          <a:lstStyle/>
          <a:p>
            <a:pPr lvl="1"/>
            <a:r>
              <a:rPr lang="en-US" dirty="0"/>
              <a:t>Office 365 or Azure AD subscription – free trial is OK</a:t>
            </a:r>
          </a:p>
          <a:p>
            <a:pPr lvl="1"/>
            <a:r>
              <a:rPr lang="en-US" dirty="0"/>
              <a:t>For custom Azure AD domains, configure your public DNS records</a:t>
            </a:r>
          </a:p>
          <a:p>
            <a:pPr lvl="2"/>
            <a:r>
              <a:rPr lang="en-US" dirty="0"/>
              <a:t>Wizard will tell you if DNS is not complete</a:t>
            </a:r>
          </a:p>
          <a:p>
            <a:pPr lvl="1"/>
            <a:r>
              <a:rPr lang="en-US" dirty="0"/>
              <a:t>AD users have UPNs (</a:t>
            </a:r>
            <a:r>
              <a:rPr lang="en-US" dirty="0" err="1"/>
              <a:t>IDFix</a:t>
            </a:r>
            <a:r>
              <a:rPr lang="en-US" dirty="0"/>
              <a:t>)</a:t>
            </a:r>
          </a:p>
          <a:p>
            <a:r>
              <a:rPr lang="en-US" sz="3200" dirty="0"/>
              <a:t>Just for AD FS</a:t>
            </a:r>
          </a:p>
          <a:p>
            <a:pPr lvl="1"/>
            <a:r>
              <a:rPr lang="en-US" dirty="0"/>
              <a:t>SSL certificate is trusted on all FS+WAP host</a:t>
            </a:r>
          </a:p>
          <a:p>
            <a:pPr lvl="2"/>
            <a:r>
              <a:rPr lang="en-US" dirty="0"/>
              <a:t>Generally a non issue if publicly trusted cert</a:t>
            </a:r>
          </a:p>
          <a:p>
            <a:pPr lvl="1"/>
            <a:r>
              <a:rPr lang="en-US" dirty="0"/>
              <a:t>Enable </a:t>
            </a:r>
            <a:r>
              <a:rPr lang="en-US" dirty="0" err="1"/>
              <a:t>WinRM</a:t>
            </a:r>
            <a:r>
              <a:rPr lang="en-US" dirty="0"/>
              <a:t> on all remote targets</a:t>
            </a:r>
          </a:p>
          <a:p>
            <a:pPr lvl="1"/>
            <a:r>
              <a:rPr lang="en-US" dirty="0"/>
              <a:t>Federation service name resolves</a:t>
            </a:r>
          </a:p>
          <a:p>
            <a:pPr lvl="2"/>
            <a:r>
              <a:rPr lang="en-US" dirty="0"/>
              <a:t>Wizard ‘verify’ helps with this</a:t>
            </a:r>
          </a:p>
          <a:p>
            <a:r>
              <a:rPr lang="en-US" sz="3200" dirty="0"/>
              <a:t>For write-back scenarios</a:t>
            </a:r>
          </a:p>
          <a:p>
            <a:pPr lvl="1"/>
            <a:r>
              <a:rPr lang="en-US" dirty="0"/>
              <a:t>AAD Premium, prepare Active Directory</a:t>
            </a:r>
          </a:p>
        </p:txBody>
      </p:sp>
      <p:pic>
        <p:nvPicPr>
          <p:cNvPr id="4" name="Picture 3"/>
          <p:cNvPicPr>
            <a:picLocks noChangeAspect="1"/>
          </p:cNvPicPr>
          <p:nvPr/>
        </p:nvPicPr>
        <p:blipFill>
          <a:blip r:embed="rId3"/>
          <a:stretch>
            <a:fillRect/>
          </a:stretch>
        </p:blipFill>
        <p:spPr>
          <a:xfrm>
            <a:off x="6827837" y="2049462"/>
            <a:ext cx="5398125" cy="4452514"/>
          </a:xfrm>
          <a:prstGeom prst="rect">
            <a:avLst/>
          </a:prstGeom>
        </p:spPr>
      </p:pic>
      <p:sp>
        <p:nvSpPr>
          <p:cNvPr id="6" name="Rectangle 5"/>
          <p:cNvSpPr/>
          <p:nvPr/>
        </p:nvSpPr>
        <p:spPr>
          <a:xfrm>
            <a:off x="164810" y="1211262"/>
            <a:ext cx="7721153" cy="535531"/>
          </a:xfrm>
          <a:prstGeom prst="rect">
            <a:avLst/>
          </a:prstGeom>
        </p:spPr>
        <p:txBody>
          <a:bodyPr wrap="none">
            <a:spAutoFit/>
          </a:bodyPr>
          <a:lstStyle/>
          <a:p>
            <a:pPr>
              <a:lnSpc>
                <a:spcPct val="90000"/>
              </a:lnSpc>
              <a:spcBef>
                <a:spcPts val="600"/>
              </a:spcBef>
              <a:buSzPct val="90000"/>
            </a:pPr>
            <a:r>
              <a:rPr lang="en-US" sz="3200" spc="-30" dirty="0">
                <a:solidFill>
                  <a:srgbClr val="0072C6"/>
                </a:solidFill>
                <a:latin typeface="+mj-lt"/>
              </a:rPr>
              <a:t>For all scenarios (Express Settings or Custom)</a:t>
            </a:r>
          </a:p>
        </p:txBody>
      </p:sp>
    </p:spTree>
    <p:extLst>
      <p:ext uri="{BB962C8B-B14F-4D97-AF65-F5344CB8AC3E}">
        <p14:creationId xmlns:p14="http://schemas.microsoft.com/office/powerpoint/2010/main" val="8352467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830262"/>
            <a:ext cx="11963400" cy="2031325"/>
          </a:xfrm>
        </p:spPr>
        <p:txBody>
          <a:bodyPr/>
          <a:lstStyle/>
          <a:p>
            <a:pPr algn="l"/>
            <a:r>
              <a:rPr lang="en-US" sz="6000" dirty="0">
                <a:solidFill>
                  <a:schemeClr val="bg1"/>
                </a:solidFill>
                <a:effectLst>
                  <a:outerShdw blurRad="38100" dist="38100" dir="2700000" algn="tl">
                    <a:srgbClr val="000000">
                      <a:alpha val="43137"/>
                    </a:srgbClr>
                  </a:outerShdw>
                </a:effectLst>
              </a:rPr>
              <a:t>Demo: </a:t>
            </a:r>
            <a:br>
              <a:rPr lang="en-US" sz="6000" dirty="0">
                <a:solidFill>
                  <a:schemeClr val="bg1"/>
                </a:solidFill>
                <a:effectLst>
                  <a:outerShdw blurRad="38100" dist="38100" dir="2700000" algn="tl">
                    <a:srgbClr val="000000">
                      <a:alpha val="43137"/>
                    </a:srgbClr>
                  </a:outerShdw>
                </a:effectLst>
              </a:rPr>
            </a:br>
            <a:r>
              <a:rPr lang="en-US" sz="6000" dirty="0">
                <a:solidFill>
                  <a:schemeClr val="bg1"/>
                </a:solidFill>
                <a:effectLst>
                  <a:outerShdw blurRad="38100" dist="38100" dir="2700000" algn="tl">
                    <a:srgbClr val="000000">
                      <a:alpha val="43137"/>
                    </a:srgbClr>
                  </a:outerShdw>
                </a:effectLst>
              </a:rPr>
              <a:t>Azure Active Directory Connect</a:t>
            </a:r>
          </a:p>
        </p:txBody>
      </p:sp>
    </p:spTree>
    <p:extLst>
      <p:ext uri="{BB962C8B-B14F-4D97-AF65-F5344CB8AC3E}">
        <p14:creationId xmlns:p14="http://schemas.microsoft.com/office/powerpoint/2010/main" val="345341868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23" y="412820"/>
            <a:ext cx="11704320" cy="914400"/>
          </a:xfrm>
        </p:spPr>
        <p:txBody>
          <a:bodyPr/>
          <a:lstStyle/>
          <a:p>
            <a:r>
              <a:rPr lang="en-US" sz="4000" dirty="0"/>
              <a:t>Azure Active Directory Connect – Required Servers</a:t>
            </a:r>
          </a:p>
        </p:txBody>
      </p:sp>
      <p:graphicFrame>
        <p:nvGraphicFramePr>
          <p:cNvPr id="6" name="Table 5"/>
          <p:cNvGraphicFramePr>
            <a:graphicFrameLocks noGrp="1"/>
          </p:cNvGraphicFramePr>
          <p:nvPr>
            <p:extLst>
              <p:ext uri="{D42A27DB-BD31-4B8C-83A1-F6EECF244321}">
                <p14:modId xmlns:p14="http://schemas.microsoft.com/office/powerpoint/2010/main" val="695522975"/>
              </p:ext>
            </p:extLst>
          </p:nvPr>
        </p:nvGraphicFramePr>
        <p:xfrm>
          <a:off x="661476" y="1327220"/>
          <a:ext cx="11113524" cy="5194489"/>
        </p:xfrm>
        <a:graphic>
          <a:graphicData uri="http://schemas.openxmlformats.org/drawingml/2006/table">
            <a:tbl>
              <a:tblPr firstRow="1" firstCol="1" bandRow="1">
                <a:tableStyleId>{21E4AEA4-8DFA-4A89-87EB-49C32662AFE0}</a:tableStyleId>
              </a:tblPr>
              <a:tblGrid>
                <a:gridCol w="2098358">
                  <a:extLst>
                    <a:ext uri="{9D8B030D-6E8A-4147-A177-3AD203B41FA5}">
                      <a16:colId xmlns:a16="http://schemas.microsoft.com/office/drawing/2014/main" val="20000"/>
                    </a:ext>
                  </a:extLst>
                </a:gridCol>
                <a:gridCol w="2875527">
                  <a:extLst>
                    <a:ext uri="{9D8B030D-6E8A-4147-A177-3AD203B41FA5}">
                      <a16:colId xmlns:a16="http://schemas.microsoft.com/office/drawing/2014/main" val="20001"/>
                    </a:ext>
                  </a:extLst>
                </a:gridCol>
                <a:gridCol w="2953244">
                  <a:extLst>
                    <a:ext uri="{9D8B030D-6E8A-4147-A177-3AD203B41FA5}">
                      <a16:colId xmlns:a16="http://schemas.microsoft.com/office/drawing/2014/main" val="20002"/>
                    </a:ext>
                  </a:extLst>
                </a:gridCol>
                <a:gridCol w="3186395">
                  <a:extLst>
                    <a:ext uri="{9D8B030D-6E8A-4147-A177-3AD203B41FA5}">
                      <a16:colId xmlns:a16="http://schemas.microsoft.com/office/drawing/2014/main" val="20003"/>
                    </a:ext>
                  </a:extLst>
                </a:gridCol>
              </a:tblGrid>
              <a:tr h="652822">
                <a:tc>
                  <a:txBody>
                    <a:bodyPr/>
                    <a:lstStyle/>
                    <a:p>
                      <a:r>
                        <a:rPr lang="en-US" sz="1800" dirty="0"/>
                        <a:t>Server</a:t>
                      </a:r>
                      <a:r>
                        <a:rPr lang="en-US" sz="1800" baseline="0" dirty="0"/>
                        <a:t> Type</a:t>
                      </a:r>
                      <a:endParaRPr lang="en-US" sz="1800" dirty="0"/>
                    </a:p>
                  </a:txBody>
                  <a:tcPr marL="93260" marR="93260" marT="46630" marB="46630"/>
                </a:tc>
                <a:tc>
                  <a:txBody>
                    <a:bodyPr/>
                    <a:lstStyle/>
                    <a:p>
                      <a:r>
                        <a:rPr lang="en-US" sz="1800"/>
                        <a:t>Operating</a:t>
                      </a:r>
                      <a:r>
                        <a:rPr lang="en-US" sz="1800" baseline="0"/>
                        <a:t> </a:t>
                      </a:r>
                      <a:r>
                        <a:rPr lang="en-US" sz="1800"/>
                        <a:t>System/Version</a:t>
                      </a:r>
                    </a:p>
                  </a:txBody>
                  <a:tcPr marL="93260" marR="93260" marT="46630" marB="46630"/>
                </a:tc>
                <a:tc>
                  <a:txBody>
                    <a:bodyPr/>
                    <a:lstStyle/>
                    <a:p>
                      <a:r>
                        <a:rPr lang="en-US" sz="1800"/>
                        <a:t>Role</a:t>
                      </a:r>
                    </a:p>
                  </a:txBody>
                  <a:tcPr marL="93260" marR="93260" marT="46630" marB="46630"/>
                </a:tc>
                <a:tc>
                  <a:txBody>
                    <a:bodyPr/>
                    <a:lstStyle/>
                    <a:p>
                      <a:r>
                        <a:rPr lang="en-US" sz="1800"/>
                        <a:t>Comments</a:t>
                      </a:r>
                    </a:p>
                  </a:txBody>
                  <a:tcPr marL="93260" marR="93260" marT="46630" marB="46630"/>
                </a:tc>
                <a:extLst>
                  <a:ext uri="{0D108BD9-81ED-4DB2-BD59-A6C34878D82A}">
                    <a16:rowId xmlns:a16="http://schemas.microsoft.com/office/drawing/2014/main" val="10000"/>
                  </a:ext>
                </a:extLst>
              </a:tr>
              <a:tr h="814950">
                <a:tc>
                  <a:txBody>
                    <a:bodyPr/>
                    <a:lstStyle/>
                    <a:p>
                      <a:r>
                        <a:rPr lang="en-US" sz="1800" dirty="0"/>
                        <a:t>Existing</a:t>
                      </a:r>
                      <a:r>
                        <a:rPr lang="en-US" sz="1800" baseline="0" dirty="0"/>
                        <a:t> Domain Controllers</a:t>
                      </a:r>
                      <a:endParaRPr lang="en-US" sz="1800" b="1" dirty="0"/>
                    </a:p>
                  </a:txBody>
                  <a:tcPr marL="93260" marR="93260" marT="46630" marB="46630"/>
                </a:tc>
                <a:tc>
                  <a:txBody>
                    <a:bodyPr/>
                    <a:lstStyle/>
                    <a:p>
                      <a:r>
                        <a:rPr lang="en-US" sz="1800" dirty="0"/>
                        <a:t>Windows Server 2008 or later</a:t>
                      </a:r>
                    </a:p>
                  </a:txBody>
                  <a:tcPr marL="93260" marR="93260" marT="46630" marB="46630"/>
                </a:tc>
                <a:tc>
                  <a:txBody>
                    <a:bodyPr/>
                    <a:lstStyle/>
                    <a:p>
                      <a:r>
                        <a:rPr lang="en-US" sz="1800"/>
                        <a:t>Active Directory domain</a:t>
                      </a:r>
                      <a:r>
                        <a:rPr lang="en-US" sz="1800" baseline="0"/>
                        <a:t> controller</a:t>
                      </a:r>
                      <a:endParaRPr lang="en-US" sz="1800"/>
                    </a:p>
                  </a:txBody>
                  <a:tcPr marL="93260" marR="93260" marT="46630" marB="46630"/>
                </a:tc>
                <a:tc>
                  <a:txBody>
                    <a:bodyPr/>
                    <a:lstStyle/>
                    <a:p>
                      <a:r>
                        <a:rPr lang="en-US" sz="1800"/>
                        <a:t>Forest</a:t>
                      </a:r>
                      <a:r>
                        <a:rPr lang="en-US" sz="1800" baseline="0"/>
                        <a:t> functional level must be 2003 or higher</a:t>
                      </a:r>
                      <a:endParaRPr lang="en-US" sz="1800"/>
                    </a:p>
                  </a:txBody>
                  <a:tcPr marL="93260" marR="93260" marT="46630" marB="46630"/>
                </a:tc>
                <a:extLst>
                  <a:ext uri="{0D108BD9-81ED-4DB2-BD59-A6C34878D82A}">
                    <a16:rowId xmlns:a16="http://schemas.microsoft.com/office/drawing/2014/main" val="10001"/>
                  </a:ext>
                </a:extLst>
              </a:tr>
              <a:tr h="932603">
                <a:tc>
                  <a:txBody>
                    <a:bodyPr/>
                    <a:lstStyle/>
                    <a:p>
                      <a:r>
                        <a:rPr lang="en-US" sz="1800" dirty="0"/>
                        <a:t>Synchronization</a:t>
                      </a:r>
                      <a:endParaRPr lang="en-US" sz="1800" b="1" dirty="0"/>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t>Windows Server 2008 R2 or later</a:t>
                      </a:r>
                    </a:p>
                  </a:txBody>
                  <a:tcPr marL="93260" marR="93260" marT="46630" marB="46630"/>
                </a:tc>
                <a:tc>
                  <a:txBody>
                    <a:bodyPr/>
                    <a:lstStyle/>
                    <a:p>
                      <a:r>
                        <a:rPr lang="en-US" sz="1800"/>
                        <a:t>Azure Active Directory Connect</a:t>
                      </a:r>
                      <a:r>
                        <a:rPr lang="en-US" sz="1800" baseline="0"/>
                        <a:t> Synchronization Services</a:t>
                      </a:r>
                      <a:endParaRPr lang="en-US" sz="1800"/>
                    </a:p>
                  </a:txBody>
                  <a:tcPr marL="93260" marR="93260" marT="46630" marB="46630"/>
                </a:tc>
                <a:tc>
                  <a:txBody>
                    <a:bodyPr/>
                    <a:lstStyle/>
                    <a:p>
                      <a:r>
                        <a:rPr lang="en-US" sz="1800"/>
                        <a:t>Windows Server</a:t>
                      </a:r>
                      <a:r>
                        <a:rPr lang="en-US" sz="1800" baseline="0"/>
                        <a:t> 2012 R2 recommended</a:t>
                      </a:r>
                      <a:endParaRPr lang="en-US" sz="1800"/>
                    </a:p>
                  </a:txBody>
                  <a:tcPr marL="93260" marR="93260" marT="46630" marB="46630"/>
                </a:tc>
                <a:extLst>
                  <a:ext uri="{0D108BD9-81ED-4DB2-BD59-A6C34878D82A}">
                    <a16:rowId xmlns:a16="http://schemas.microsoft.com/office/drawing/2014/main" val="10002"/>
                  </a:ext>
                </a:extLst>
              </a:tr>
              <a:tr h="814950">
                <a:tc>
                  <a:txBody>
                    <a:bodyPr/>
                    <a:lstStyle/>
                    <a:p>
                      <a:r>
                        <a:rPr lang="en-US" sz="1800" dirty="0"/>
                        <a:t>Federation</a:t>
                      </a:r>
                      <a:endParaRPr lang="en-US" sz="1800" b="1" dirty="0"/>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a:t>Windows Server 2012 R2</a:t>
                      </a:r>
                    </a:p>
                  </a:txBody>
                  <a:tcPr marL="93260" marR="93260" marT="46630" marB="46630"/>
                </a:tc>
                <a:tc>
                  <a:txBody>
                    <a:bodyPr/>
                    <a:lstStyle/>
                    <a:p>
                      <a:r>
                        <a:rPr lang="en-US" sz="1800"/>
                        <a:t>AD FS</a:t>
                      </a:r>
                    </a:p>
                  </a:txBody>
                  <a:tcPr marL="93260" marR="93260" marT="46630" marB="46630"/>
                </a:tc>
                <a:tc>
                  <a:txBody>
                    <a:bodyPr/>
                    <a:lstStyle/>
                    <a:p>
                      <a:r>
                        <a:rPr lang="en-US" sz="1800" baseline="0" dirty="0"/>
                        <a:t>Two or more recommended</a:t>
                      </a:r>
                      <a:endParaRPr lang="en-US" sz="1800" dirty="0"/>
                    </a:p>
                  </a:txBody>
                  <a:tcPr marL="93260" marR="93260" marT="46630" marB="46630"/>
                </a:tc>
                <a:extLst>
                  <a:ext uri="{0D108BD9-81ED-4DB2-BD59-A6C34878D82A}">
                    <a16:rowId xmlns:a16="http://schemas.microsoft.com/office/drawing/2014/main" val="10003"/>
                  </a:ext>
                </a:extLst>
              </a:tr>
              <a:tr h="814950">
                <a:tc>
                  <a:txBody>
                    <a:bodyPr/>
                    <a:lstStyle/>
                    <a:p>
                      <a:r>
                        <a:rPr lang="en-US" sz="1800" dirty="0"/>
                        <a:t>Federation</a:t>
                      </a:r>
                      <a:r>
                        <a:rPr lang="en-US" sz="1800" baseline="0" dirty="0"/>
                        <a:t> Proxy</a:t>
                      </a:r>
                      <a:endParaRPr lang="en-US" sz="1800" b="1" dirty="0"/>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a:t>Windows Server 2012 R2</a:t>
                      </a:r>
                    </a:p>
                  </a:txBody>
                  <a:tcPr marL="93260" marR="93260" marT="46630" marB="46630"/>
                </a:tc>
                <a:tc>
                  <a:txBody>
                    <a:bodyPr/>
                    <a:lstStyle/>
                    <a:p>
                      <a:r>
                        <a:rPr lang="en-US" sz="1800"/>
                        <a:t>Windows Server</a:t>
                      </a:r>
                      <a:r>
                        <a:rPr lang="en-US" sz="1800" baseline="0"/>
                        <a:t> WAP</a:t>
                      </a:r>
                      <a:endParaRPr lang="en-US" sz="1800"/>
                    </a:p>
                  </a:txBody>
                  <a:tcPr marL="93260" marR="93260" marT="46630" marB="46630"/>
                </a:tc>
                <a:tc>
                  <a:txBody>
                    <a:bodyPr/>
                    <a:lstStyle/>
                    <a:p>
                      <a:r>
                        <a:rPr lang="en-US" sz="1800" baseline="0"/>
                        <a:t>Two or more recommended</a:t>
                      </a:r>
                      <a:endParaRPr lang="en-US" sz="1800"/>
                    </a:p>
                  </a:txBody>
                  <a:tcPr marL="93260" marR="93260" marT="46630" marB="46630"/>
                </a:tc>
                <a:extLst>
                  <a:ext uri="{0D108BD9-81ED-4DB2-BD59-A6C34878D82A}">
                    <a16:rowId xmlns:a16="http://schemas.microsoft.com/office/drawing/2014/main" val="10004"/>
                  </a:ext>
                </a:extLst>
              </a:tr>
              <a:tr h="1164214">
                <a:tc>
                  <a:txBody>
                    <a:bodyPr/>
                    <a:lstStyle/>
                    <a:p>
                      <a:r>
                        <a:rPr lang="en-US" sz="1800" dirty="0"/>
                        <a:t>Database</a:t>
                      </a:r>
                      <a:endParaRPr lang="en-US" sz="1800" b="1" dirty="0"/>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t>SQL Server 2008 or later</a:t>
                      </a:r>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a:t>Data store for synchronization and AD FS</a:t>
                      </a:r>
                    </a:p>
                  </a:txBody>
                  <a:tcPr marL="93260" marR="93260" marT="46630" marB="46630"/>
                </a:tc>
                <a:tc>
                  <a:txBody>
                    <a:bodyPr/>
                    <a:lstStyle/>
                    <a:p>
                      <a:r>
                        <a:rPr lang="en-US" sz="1800" dirty="0"/>
                        <a:t>Required only</a:t>
                      </a:r>
                      <a:r>
                        <a:rPr lang="en-US" sz="1800" baseline="0" dirty="0"/>
                        <a:t> when scaling beyond approximately 50,000 - 100,000 users</a:t>
                      </a:r>
                      <a:endParaRPr lang="en-US" sz="1800" dirty="0"/>
                    </a:p>
                  </a:txBody>
                  <a:tcPr marL="93260" marR="93260" marT="46630" marB="4663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2062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Directory Connect Health</a:t>
            </a:r>
            <a:endParaRPr lang="en-US" sz="3200" dirty="0"/>
          </a:p>
        </p:txBody>
      </p:sp>
      <p:sp>
        <p:nvSpPr>
          <p:cNvPr id="3" name="Content Placeholder 2"/>
          <p:cNvSpPr>
            <a:spLocks noGrp="1"/>
          </p:cNvSpPr>
          <p:nvPr>
            <p:ph type="body" sz="quarter" idx="4294967295"/>
          </p:nvPr>
        </p:nvSpPr>
        <p:spPr>
          <a:xfrm>
            <a:off x="274640" y="1212850"/>
            <a:ext cx="7696197" cy="5293757"/>
          </a:xfrm>
          <a:prstGeom prst="rect">
            <a:avLst/>
          </a:prstGeom>
        </p:spPr>
        <p:txBody>
          <a:bodyPr/>
          <a:lstStyle/>
          <a:p>
            <a:pPr marL="0" indent="0">
              <a:buNone/>
            </a:pPr>
            <a:r>
              <a:rPr lang="en-US" sz="4000" dirty="0">
                <a:solidFill>
                  <a:srgbClr val="0072C6"/>
                </a:solidFill>
                <a:latin typeface="+mj-lt"/>
              </a:rPr>
              <a:t>What is it</a:t>
            </a:r>
          </a:p>
          <a:p>
            <a:pPr marL="353018" lvl="1" indent="0">
              <a:buNone/>
            </a:pPr>
            <a:r>
              <a:rPr lang="en-US" sz="2000" dirty="0"/>
              <a:t>Offers ability to view alerts, performance patterns, and configuration settings</a:t>
            </a:r>
          </a:p>
          <a:p>
            <a:pPr marL="353018" lvl="1" indent="0">
              <a:buNone/>
            </a:pPr>
            <a:r>
              <a:rPr lang="en-US" sz="2000" dirty="0"/>
              <a:t>Agent found in Marketplace under Security + Identity</a:t>
            </a:r>
          </a:p>
          <a:p>
            <a:pPr marL="0" indent="0">
              <a:buNone/>
            </a:pPr>
            <a:r>
              <a:rPr lang="en-US" sz="4000" dirty="0">
                <a:solidFill>
                  <a:srgbClr val="0072C6"/>
                </a:solidFill>
                <a:latin typeface="+mj-lt"/>
              </a:rPr>
              <a:t>Requirements</a:t>
            </a:r>
          </a:p>
          <a:p>
            <a:pPr marL="695918" lvl="1" indent="-342900"/>
            <a:r>
              <a:rPr lang="en-US" sz="2000" dirty="0"/>
              <a:t>Requires Azure AD Premium subscription</a:t>
            </a:r>
          </a:p>
          <a:p>
            <a:pPr marL="695918" lvl="1" indent="-342900"/>
            <a:r>
              <a:rPr lang="en-US" sz="2000" dirty="0"/>
              <a:t>Must be Global Administrator to enable</a:t>
            </a:r>
          </a:p>
          <a:p>
            <a:pPr marL="695918" lvl="1" indent="-342900"/>
            <a:r>
              <a:rPr lang="en-US" sz="2000" dirty="0"/>
              <a:t>If using AD FS, AD FS auditing must be enabled to use Usage Analytics</a:t>
            </a:r>
          </a:p>
          <a:p>
            <a:pPr marL="695918" lvl="1" indent="-342900"/>
            <a:r>
              <a:rPr lang="en-US" sz="2000" dirty="0"/>
              <a:t>Agent must be installed on all targeted servers</a:t>
            </a:r>
          </a:p>
          <a:p>
            <a:pPr marL="695918" lvl="1" indent="-342900"/>
            <a:r>
              <a:rPr lang="en-US" sz="2000" dirty="0"/>
              <a:t>Azure AD Connect Health Agent for Sync must be installed (installed by default)</a:t>
            </a:r>
          </a:p>
          <a:p>
            <a:pPr marL="695918" lvl="1" indent="-342900"/>
            <a:r>
              <a:rPr lang="en-US" sz="2000" dirty="0"/>
              <a:t>Firewall ports 80, 443, 5671</a:t>
            </a:r>
          </a:p>
          <a:p>
            <a:pPr marL="695918" lvl="1" indent="-342900"/>
            <a:r>
              <a:rPr lang="en-US" sz="2000" dirty="0"/>
              <a:t>Must have connectivity to Azure Service endpoints</a:t>
            </a:r>
          </a:p>
        </p:txBody>
      </p:sp>
      <p:pic>
        <p:nvPicPr>
          <p:cNvPr id="4" name="Picture 3"/>
          <p:cNvPicPr>
            <a:picLocks noChangeAspect="1"/>
          </p:cNvPicPr>
          <p:nvPr/>
        </p:nvPicPr>
        <p:blipFill>
          <a:blip r:embed="rId3"/>
          <a:stretch>
            <a:fillRect/>
          </a:stretch>
        </p:blipFill>
        <p:spPr>
          <a:xfrm>
            <a:off x="7787682" y="1212849"/>
            <a:ext cx="4670021" cy="4230567"/>
          </a:xfrm>
          <a:prstGeom prst="rect">
            <a:avLst/>
          </a:prstGeom>
        </p:spPr>
      </p:pic>
    </p:spTree>
    <p:extLst>
      <p:ext uri="{BB962C8B-B14F-4D97-AF65-F5344CB8AC3E}">
        <p14:creationId xmlns:p14="http://schemas.microsoft.com/office/powerpoint/2010/main" val="6847433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Reporting</a:t>
            </a:r>
          </a:p>
        </p:txBody>
      </p:sp>
    </p:spTree>
    <p:extLst>
      <p:ext uri="{BB962C8B-B14F-4D97-AF65-F5344CB8AC3E}">
        <p14:creationId xmlns:p14="http://schemas.microsoft.com/office/powerpoint/2010/main" val="2107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906462"/>
            <a:ext cx="5638799" cy="4776692"/>
          </a:xfrm>
        </p:spPr>
        <p:txBody>
          <a:bodyPr/>
          <a:lstStyle/>
          <a:p>
            <a:pPr marL="0" indent="0">
              <a:buNone/>
            </a:pPr>
            <a:r>
              <a:rPr lang="en-US" sz="3200" dirty="0">
                <a:solidFill>
                  <a:srgbClr val="0072C6"/>
                </a:solidFill>
                <a:latin typeface="+mj-lt"/>
              </a:rPr>
              <a:t>Rule based (free)</a:t>
            </a:r>
          </a:p>
          <a:p>
            <a:pPr lvl="1"/>
            <a:r>
              <a:rPr lang="en-US" sz="2000" dirty="0"/>
              <a:t>Sign ins from unknown sources</a:t>
            </a:r>
          </a:p>
          <a:p>
            <a:pPr lvl="1"/>
            <a:r>
              <a:rPr lang="en-US" sz="2000" dirty="0"/>
              <a:t>Sign ins after multiple failures</a:t>
            </a:r>
          </a:p>
          <a:p>
            <a:pPr lvl="1"/>
            <a:r>
              <a:rPr lang="en-US" sz="2000" dirty="0"/>
              <a:t>Sign ins from multiple geographies</a:t>
            </a:r>
          </a:p>
          <a:p>
            <a:pPr lvl="1"/>
            <a:endParaRPr lang="en-US" sz="2000" dirty="0"/>
          </a:p>
          <a:p>
            <a:pPr marL="0" indent="0">
              <a:buNone/>
            </a:pPr>
            <a:r>
              <a:rPr lang="en-US" sz="3200" dirty="0">
                <a:solidFill>
                  <a:srgbClr val="0072C6"/>
                </a:solidFill>
                <a:latin typeface="+mj-lt"/>
              </a:rPr>
              <a:t>Specialized information</a:t>
            </a:r>
          </a:p>
          <a:p>
            <a:pPr lvl="1"/>
            <a:r>
              <a:rPr lang="en-US" sz="2000" dirty="0"/>
              <a:t>Sign ins from possibly infected devices</a:t>
            </a:r>
          </a:p>
          <a:p>
            <a:pPr lvl="1"/>
            <a:r>
              <a:rPr lang="en-US" sz="2000" dirty="0"/>
              <a:t>Sign ins from IP addresses with suspicious activity</a:t>
            </a:r>
          </a:p>
          <a:p>
            <a:pPr lvl="1"/>
            <a:endParaRPr lang="en-US" sz="2000" dirty="0"/>
          </a:p>
          <a:p>
            <a:pPr marL="0" indent="0">
              <a:buNone/>
            </a:pPr>
            <a:r>
              <a:rPr lang="en-US" sz="3200" dirty="0">
                <a:solidFill>
                  <a:srgbClr val="0072C6"/>
                </a:solidFill>
                <a:latin typeface="+mj-lt"/>
              </a:rPr>
              <a:t>Machine learning</a:t>
            </a:r>
          </a:p>
          <a:p>
            <a:pPr lvl="1"/>
            <a:r>
              <a:rPr lang="en-US" sz="2000" dirty="0"/>
              <a:t>Irregular sign in activity</a:t>
            </a:r>
          </a:p>
        </p:txBody>
      </p:sp>
      <p:sp>
        <p:nvSpPr>
          <p:cNvPr id="3" name="Title 2"/>
          <p:cNvSpPr>
            <a:spLocks noGrp="1"/>
          </p:cNvSpPr>
          <p:nvPr>
            <p:ph type="title"/>
          </p:nvPr>
        </p:nvSpPr>
        <p:spPr>
          <a:xfrm>
            <a:off x="365760" y="144462"/>
            <a:ext cx="11704320" cy="914400"/>
          </a:xfrm>
        </p:spPr>
        <p:txBody>
          <a:bodyPr/>
          <a:lstStyle/>
          <a:p>
            <a:r>
              <a:rPr lang="en-US" dirty="0"/>
              <a:t>Security reports</a:t>
            </a:r>
          </a:p>
        </p:txBody>
      </p:sp>
      <p:sp>
        <p:nvSpPr>
          <p:cNvPr id="5" name="Text Placeholder 1"/>
          <p:cNvSpPr txBox="1">
            <a:spLocks/>
          </p:cNvSpPr>
          <p:nvPr/>
        </p:nvSpPr>
        <p:spPr>
          <a:xfrm>
            <a:off x="6827837" y="1436653"/>
            <a:ext cx="5029199" cy="394569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Tx/>
              <a:buSzPct val="90000"/>
              <a:buNone/>
            </a:pPr>
            <a:r>
              <a:rPr lang="en-US" sz="3200" dirty="0">
                <a:solidFill>
                  <a:srgbClr val="0072C6"/>
                </a:solidFill>
              </a:rPr>
              <a:t>Combined</a:t>
            </a:r>
          </a:p>
          <a:p>
            <a:pPr lvl="1"/>
            <a:r>
              <a:rPr lang="en-US" sz="2000" dirty="0"/>
              <a:t>Users with anomalous sign in activity</a:t>
            </a:r>
          </a:p>
          <a:p>
            <a:endParaRPr lang="en-US" sz="3200" b="1" dirty="0"/>
          </a:p>
          <a:p>
            <a:pPr marL="0" indent="0">
              <a:spcBef>
                <a:spcPts val="600"/>
              </a:spcBef>
              <a:buClrTx/>
              <a:buSzPct val="90000"/>
              <a:buNone/>
            </a:pPr>
            <a:r>
              <a:rPr lang="en-US" sz="3200" dirty="0">
                <a:solidFill>
                  <a:srgbClr val="0072C6"/>
                </a:solidFill>
              </a:rPr>
              <a:t>Actions</a:t>
            </a:r>
          </a:p>
          <a:p>
            <a:pPr lvl="1"/>
            <a:r>
              <a:rPr lang="en-US" sz="2000" dirty="0"/>
              <a:t>Reset password</a:t>
            </a:r>
          </a:p>
          <a:p>
            <a:pPr lvl="1"/>
            <a:r>
              <a:rPr lang="en-US" sz="2000" dirty="0"/>
              <a:t>Manage Multi-factor </a:t>
            </a:r>
            <a:r>
              <a:rPr lang="en-US" sz="2000" dirty="0" err="1"/>
              <a:t>auth</a:t>
            </a:r>
            <a:endParaRPr lang="en-US" sz="2000" dirty="0"/>
          </a:p>
          <a:p>
            <a:pPr lvl="1"/>
            <a:r>
              <a:rPr lang="en-US" sz="2000" dirty="0"/>
              <a:t>Ignore event</a:t>
            </a:r>
          </a:p>
          <a:p>
            <a:pPr lvl="1"/>
            <a:endParaRPr lang="en-US" sz="2000" b="1" dirty="0"/>
          </a:p>
          <a:p>
            <a:pPr marL="0" indent="0">
              <a:spcBef>
                <a:spcPts val="600"/>
              </a:spcBef>
              <a:buClrTx/>
              <a:buSzPct val="90000"/>
              <a:buNone/>
            </a:pPr>
            <a:r>
              <a:rPr lang="en-US" sz="3200" dirty="0">
                <a:solidFill>
                  <a:srgbClr val="0072C6"/>
                </a:solidFill>
              </a:rPr>
              <a:t>Download reports</a:t>
            </a:r>
          </a:p>
        </p:txBody>
      </p:sp>
      <p:sp>
        <p:nvSpPr>
          <p:cNvPr id="7" name="Right Brace 6"/>
          <p:cNvSpPr/>
          <p:nvPr/>
        </p:nvSpPr>
        <p:spPr>
          <a:xfrm>
            <a:off x="5608637" y="1058862"/>
            <a:ext cx="1219200" cy="4495800"/>
          </a:xfrm>
          <a:prstGeom prst="rightBrace">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0678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077828" cy="4047262"/>
          </a:xfrm>
        </p:spPr>
        <p:txBody>
          <a:bodyPr/>
          <a:lstStyle/>
          <a:p>
            <a:pPr marL="0" indent="0">
              <a:buNone/>
            </a:pPr>
            <a:r>
              <a:rPr lang="en-US" sz="4000" dirty="0">
                <a:solidFill>
                  <a:srgbClr val="0072C6"/>
                </a:solidFill>
                <a:latin typeface="+mj-lt"/>
              </a:rPr>
              <a:t>Activity</a:t>
            </a:r>
          </a:p>
          <a:p>
            <a:pPr lvl="1"/>
            <a:r>
              <a:rPr lang="en-US" dirty="0"/>
              <a:t>Audit (free)</a:t>
            </a:r>
          </a:p>
          <a:p>
            <a:pPr lvl="1"/>
            <a:r>
              <a:rPr lang="en-US" dirty="0"/>
              <a:t>Password reset activity</a:t>
            </a:r>
          </a:p>
          <a:p>
            <a:pPr lvl="1"/>
            <a:r>
              <a:rPr lang="en-US" dirty="0"/>
              <a:t>Password reset registration activity</a:t>
            </a:r>
          </a:p>
          <a:p>
            <a:pPr marL="0" indent="0">
              <a:buNone/>
            </a:pPr>
            <a:r>
              <a:rPr lang="en-US" sz="4000">
                <a:solidFill>
                  <a:srgbClr val="0072C6"/>
                </a:solidFill>
                <a:latin typeface="+mj-lt"/>
              </a:rPr>
              <a:t>Application </a:t>
            </a:r>
            <a:r>
              <a:rPr lang="en-US" sz="4000" dirty="0">
                <a:solidFill>
                  <a:srgbClr val="0072C6"/>
                </a:solidFill>
                <a:latin typeface="+mj-lt"/>
              </a:rPr>
              <a:t>Management</a:t>
            </a:r>
          </a:p>
          <a:p>
            <a:pPr lvl="1"/>
            <a:r>
              <a:rPr lang="en-US" dirty="0"/>
              <a:t>Application usage</a:t>
            </a:r>
          </a:p>
          <a:p>
            <a:pPr lvl="1"/>
            <a:r>
              <a:rPr lang="en-US" dirty="0"/>
              <a:t>Account provisioning activity (free)</a:t>
            </a:r>
          </a:p>
          <a:p>
            <a:pPr lvl="1"/>
            <a:r>
              <a:rPr lang="en-US" dirty="0"/>
              <a:t>Account provisioning errors (free)</a:t>
            </a:r>
          </a:p>
        </p:txBody>
      </p:sp>
      <p:sp>
        <p:nvSpPr>
          <p:cNvPr id="3" name="Title 2"/>
          <p:cNvSpPr>
            <a:spLocks noGrp="1"/>
          </p:cNvSpPr>
          <p:nvPr>
            <p:ph type="title"/>
          </p:nvPr>
        </p:nvSpPr>
        <p:spPr/>
        <p:txBody>
          <a:bodyPr/>
          <a:lstStyle/>
          <a:p>
            <a:r>
              <a:rPr lang="en-US" dirty="0"/>
              <a:t>Operational reports</a:t>
            </a:r>
          </a:p>
        </p:txBody>
      </p:sp>
      <p:sp>
        <p:nvSpPr>
          <p:cNvPr id="88" name="Oval 87"/>
          <p:cNvSpPr/>
          <p:nvPr/>
        </p:nvSpPr>
        <p:spPr bwMode="auto">
          <a:xfrm>
            <a:off x="6899535" y="4377636"/>
            <a:ext cx="136940" cy="136940"/>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89" name="Oval 88"/>
          <p:cNvSpPr/>
          <p:nvPr/>
        </p:nvSpPr>
        <p:spPr bwMode="auto">
          <a:xfrm>
            <a:off x="6165502" y="3126543"/>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pic>
        <p:nvPicPr>
          <p:cNvPr id="90" name="Picture 89"/>
          <p:cNvPicPr>
            <a:picLocks noChangeAspect="1"/>
          </p:cNvPicPr>
          <p:nvPr/>
        </p:nvPicPr>
        <p:blipFill>
          <a:blip r:embed="rId2" cstate="email">
            <a:lum bright="40000" contrast="40000"/>
            <a:extLst>
              <a:ext uri="{28A0092B-C50C-407E-A947-70E740481C1C}">
                <a14:useLocalDpi xmlns:a14="http://schemas.microsoft.com/office/drawing/2010/main"/>
              </a:ext>
            </a:extLst>
          </a:blip>
          <a:stretch>
            <a:fillRect/>
          </a:stretch>
        </p:blipFill>
        <p:spPr>
          <a:xfrm>
            <a:off x="5074322" y="2055492"/>
            <a:ext cx="5391721" cy="2940939"/>
          </a:xfrm>
          <a:prstGeom prst="rect">
            <a:avLst/>
          </a:prstGeom>
        </p:spPr>
      </p:pic>
      <p:sp>
        <p:nvSpPr>
          <p:cNvPr id="91" name="Oval 90"/>
          <p:cNvSpPr/>
          <p:nvPr/>
        </p:nvSpPr>
        <p:spPr bwMode="auto">
          <a:xfrm>
            <a:off x="6740850" y="3747965"/>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grpSp>
        <p:nvGrpSpPr>
          <p:cNvPr id="92" name="Group 91"/>
          <p:cNvGrpSpPr/>
          <p:nvPr/>
        </p:nvGrpSpPr>
        <p:grpSpPr>
          <a:xfrm>
            <a:off x="6874847" y="4347038"/>
            <a:ext cx="186342" cy="183004"/>
            <a:chOff x="5400393" y="4688358"/>
            <a:chExt cx="190128" cy="186721"/>
          </a:xfrm>
        </p:grpSpPr>
        <p:sp>
          <p:nvSpPr>
            <p:cNvPr id="106" name="Oval 105"/>
            <p:cNvSpPr/>
            <p:nvPr/>
          </p:nvSpPr>
          <p:spPr bwMode="auto">
            <a:xfrm>
              <a:off x="5410200" y="4826666"/>
              <a:ext cx="171289" cy="45719"/>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505050"/>
                    </a:gs>
                    <a:gs pos="10417">
                      <a:srgbClr val="505050"/>
                    </a:gs>
                  </a:gsLst>
                  <a:lin ang="5400000" scaled="0"/>
                </a:gradFill>
              </a:endParaRPr>
            </a:p>
          </p:txBody>
        </p:sp>
        <p:grpSp>
          <p:nvGrpSpPr>
            <p:cNvPr id="107" name="Group 106"/>
            <p:cNvGrpSpPr/>
            <p:nvPr/>
          </p:nvGrpSpPr>
          <p:grpSpPr>
            <a:xfrm>
              <a:off x="5400393" y="4688358"/>
              <a:ext cx="190128" cy="186721"/>
              <a:chOff x="2832100" y="-1016000"/>
              <a:chExt cx="798513" cy="784225"/>
            </a:xfrm>
            <a:solidFill>
              <a:schemeClr val="accent3"/>
            </a:solidFill>
          </p:grpSpPr>
          <p:sp>
            <p:nvSpPr>
              <p:cNvPr id="108" name="Freeform 5"/>
              <p:cNvSpPr>
                <a:spLocks/>
              </p:cNvSpPr>
              <p:nvPr/>
            </p:nvSpPr>
            <p:spPr bwMode="auto">
              <a:xfrm>
                <a:off x="3162300" y="-369888"/>
                <a:ext cx="141288" cy="77788"/>
              </a:xfrm>
              <a:custGeom>
                <a:avLst/>
                <a:gdLst>
                  <a:gd name="T0" fmla="*/ 158 w 315"/>
                  <a:gd name="T1" fmla="*/ 171 h 171"/>
                  <a:gd name="T2" fmla="*/ 315 w 315"/>
                  <a:gd name="T3" fmla="*/ 6 h 171"/>
                  <a:gd name="T4" fmla="*/ 309 w 315"/>
                  <a:gd name="T5" fmla="*/ 0 h 171"/>
                  <a:gd name="T6" fmla="*/ 158 w 315"/>
                  <a:gd name="T7" fmla="*/ 0 h 171"/>
                  <a:gd name="T8" fmla="*/ 7 w 315"/>
                  <a:gd name="T9" fmla="*/ 0 h 171"/>
                  <a:gd name="T10" fmla="*/ 0 w 315"/>
                  <a:gd name="T11" fmla="*/ 6 h 171"/>
                  <a:gd name="T12" fmla="*/ 158 w 315"/>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315" h="171">
                    <a:moveTo>
                      <a:pt x="158" y="171"/>
                    </a:moveTo>
                    <a:cubicBezTo>
                      <a:pt x="246" y="171"/>
                      <a:pt x="315" y="98"/>
                      <a:pt x="315" y="6"/>
                    </a:cubicBezTo>
                    <a:cubicBezTo>
                      <a:pt x="315" y="6"/>
                      <a:pt x="315" y="6"/>
                      <a:pt x="309" y="0"/>
                    </a:cubicBezTo>
                    <a:cubicBezTo>
                      <a:pt x="258" y="0"/>
                      <a:pt x="208" y="0"/>
                      <a:pt x="158" y="0"/>
                    </a:cubicBezTo>
                    <a:cubicBezTo>
                      <a:pt x="107" y="0"/>
                      <a:pt x="57" y="0"/>
                      <a:pt x="7" y="0"/>
                    </a:cubicBezTo>
                    <a:cubicBezTo>
                      <a:pt x="7" y="6"/>
                      <a:pt x="0" y="6"/>
                      <a:pt x="0" y="6"/>
                    </a:cubicBezTo>
                    <a:cubicBezTo>
                      <a:pt x="0" y="98"/>
                      <a:pt x="70" y="171"/>
                      <a:pt x="158" y="1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203"/>
                <a:endParaRPr lang="en-US" sz="1764" kern="0">
                  <a:solidFill>
                    <a:srgbClr val="FFFFFF"/>
                  </a:solidFill>
                </a:endParaRPr>
              </a:p>
            </p:txBody>
          </p:sp>
          <p:sp>
            <p:nvSpPr>
              <p:cNvPr id="109" name="Freeform 6"/>
              <p:cNvSpPr>
                <a:spLocks noEditPoints="1"/>
              </p:cNvSpPr>
              <p:nvPr/>
            </p:nvSpPr>
            <p:spPr bwMode="auto">
              <a:xfrm>
                <a:off x="2832100" y="-1016000"/>
                <a:ext cx="798513" cy="784225"/>
              </a:xfrm>
              <a:custGeom>
                <a:avLst/>
                <a:gdLst>
                  <a:gd name="T0" fmla="*/ 1748 w 1786"/>
                  <a:gd name="T1" fmla="*/ 1472 h 1758"/>
                  <a:gd name="T2" fmla="*/ 1397 w 1786"/>
                  <a:gd name="T3" fmla="*/ 363 h 1758"/>
                  <a:gd name="T4" fmla="*/ 1046 w 1786"/>
                  <a:gd name="T5" fmla="*/ 140 h 1758"/>
                  <a:gd name="T6" fmla="*/ 893 w 1786"/>
                  <a:gd name="T7" fmla="*/ 0 h 1758"/>
                  <a:gd name="T8" fmla="*/ 740 w 1786"/>
                  <a:gd name="T9" fmla="*/ 140 h 1758"/>
                  <a:gd name="T10" fmla="*/ 389 w 1786"/>
                  <a:gd name="T11" fmla="*/ 363 h 1758"/>
                  <a:gd name="T12" fmla="*/ 39 w 1786"/>
                  <a:gd name="T13" fmla="*/ 1472 h 1758"/>
                  <a:gd name="T14" fmla="*/ 0 w 1786"/>
                  <a:gd name="T15" fmla="*/ 1542 h 1758"/>
                  <a:gd name="T16" fmla="*/ 893 w 1786"/>
                  <a:gd name="T17" fmla="*/ 1758 h 1758"/>
                  <a:gd name="T18" fmla="*/ 1786 w 1786"/>
                  <a:gd name="T19" fmla="*/ 1542 h 1758"/>
                  <a:gd name="T20" fmla="*/ 1748 w 1786"/>
                  <a:gd name="T21" fmla="*/ 1472 h 1758"/>
                  <a:gd name="T22" fmla="*/ 893 w 1786"/>
                  <a:gd name="T23" fmla="*/ 64 h 1758"/>
                  <a:gd name="T24" fmla="*/ 983 w 1786"/>
                  <a:gd name="T25" fmla="*/ 128 h 1758"/>
                  <a:gd name="T26" fmla="*/ 804 w 1786"/>
                  <a:gd name="T27" fmla="*/ 128 h 1758"/>
                  <a:gd name="T28" fmla="*/ 893 w 1786"/>
                  <a:gd name="T29" fmla="*/ 64 h 1758"/>
                  <a:gd name="T30" fmla="*/ 1467 w 1786"/>
                  <a:gd name="T31" fmla="*/ 1631 h 1758"/>
                  <a:gd name="T32" fmla="*/ 893 w 1786"/>
                  <a:gd name="T33" fmla="*/ 1676 h 1758"/>
                  <a:gd name="T34" fmla="*/ 319 w 1786"/>
                  <a:gd name="T35" fmla="*/ 1631 h 1758"/>
                  <a:gd name="T36" fmla="*/ 83 w 1786"/>
                  <a:gd name="T37" fmla="*/ 1542 h 1758"/>
                  <a:gd name="T38" fmla="*/ 319 w 1786"/>
                  <a:gd name="T39" fmla="*/ 1453 h 1758"/>
                  <a:gd name="T40" fmla="*/ 893 w 1786"/>
                  <a:gd name="T41" fmla="*/ 1408 h 1758"/>
                  <a:gd name="T42" fmla="*/ 1467 w 1786"/>
                  <a:gd name="T43" fmla="*/ 1453 h 1758"/>
                  <a:gd name="T44" fmla="*/ 1703 w 1786"/>
                  <a:gd name="T45" fmla="*/ 1542 h 1758"/>
                  <a:gd name="T46" fmla="*/ 1467 w 1786"/>
                  <a:gd name="T47" fmla="*/ 1631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6" h="1758">
                    <a:moveTo>
                      <a:pt x="1748" y="1472"/>
                    </a:moveTo>
                    <a:cubicBezTo>
                      <a:pt x="1442" y="981"/>
                      <a:pt x="1576" y="612"/>
                      <a:pt x="1397" y="363"/>
                    </a:cubicBezTo>
                    <a:cubicBezTo>
                      <a:pt x="1314" y="242"/>
                      <a:pt x="1187" y="172"/>
                      <a:pt x="1046" y="140"/>
                    </a:cubicBezTo>
                    <a:cubicBezTo>
                      <a:pt x="1040" y="64"/>
                      <a:pt x="976" y="0"/>
                      <a:pt x="893" y="0"/>
                    </a:cubicBezTo>
                    <a:cubicBezTo>
                      <a:pt x="810" y="0"/>
                      <a:pt x="747" y="64"/>
                      <a:pt x="740" y="140"/>
                    </a:cubicBezTo>
                    <a:cubicBezTo>
                      <a:pt x="600" y="172"/>
                      <a:pt x="472" y="242"/>
                      <a:pt x="389" y="363"/>
                    </a:cubicBezTo>
                    <a:cubicBezTo>
                      <a:pt x="217" y="612"/>
                      <a:pt x="345" y="981"/>
                      <a:pt x="39" y="1472"/>
                    </a:cubicBezTo>
                    <a:cubicBezTo>
                      <a:pt x="13" y="1491"/>
                      <a:pt x="0" y="1516"/>
                      <a:pt x="0" y="1542"/>
                    </a:cubicBezTo>
                    <a:cubicBezTo>
                      <a:pt x="0" y="1714"/>
                      <a:pt x="562" y="1758"/>
                      <a:pt x="893" y="1758"/>
                    </a:cubicBezTo>
                    <a:cubicBezTo>
                      <a:pt x="1225" y="1758"/>
                      <a:pt x="1786" y="1714"/>
                      <a:pt x="1786" y="1542"/>
                    </a:cubicBezTo>
                    <a:cubicBezTo>
                      <a:pt x="1786" y="1516"/>
                      <a:pt x="1773" y="1491"/>
                      <a:pt x="1748" y="1472"/>
                    </a:cubicBezTo>
                    <a:close/>
                    <a:moveTo>
                      <a:pt x="893" y="64"/>
                    </a:moveTo>
                    <a:cubicBezTo>
                      <a:pt x="938" y="64"/>
                      <a:pt x="970" y="89"/>
                      <a:pt x="983" y="128"/>
                    </a:cubicBezTo>
                    <a:cubicBezTo>
                      <a:pt x="925" y="121"/>
                      <a:pt x="861" y="121"/>
                      <a:pt x="804" y="128"/>
                    </a:cubicBezTo>
                    <a:cubicBezTo>
                      <a:pt x="817" y="89"/>
                      <a:pt x="849" y="64"/>
                      <a:pt x="893" y="64"/>
                    </a:cubicBezTo>
                    <a:close/>
                    <a:moveTo>
                      <a:pt x="1467" y="1631"/>
                    </a:moveTo>
                    <a:cubicBezTo>
                      <a:pt x="1314" y="1663"/>
                      <a:pt x="1110" y="1676"/>
                      <a:pt x="893" y="1676"/>
                    </a:cubicBezTo>
                    <a:cubicBezTo>
                      <a:pt x="676" y="1676"/>
                      <a:pt x="472" y="1663"/>
                      <a:pt x="319" y="1631"/>
                    </a:cubicBezTo>
                    <a:cubicBezTo>
                      <a:pt x="141" y="1593"/>
                      <a:pt x="90" y="1555"/>
                      <a:pt x="83" y="1542"/>
                    </a:cubicBezTo>
                    <a:cubicBezTo>
                      <a:pt x="90" y="1529"/>
                      <a:pt x="141" y="1491"/>
                      <a:pt x="319" y="1453"/>
                    </a:cubicBezTo>
                    <a:cubicBezTo>
                      <a:pt x="472" y="1427"/>
                      <a:pt x="676" y="1408"/>
                      <a:pt x="893" y="1408"/>
                    </a:cubicBezTo>
                    <a:cubicBezTo>
                      <a:pt x="1110" y="1408"/>
                      <a:pt x="1314" y="1427"/>
                      <a:pt x="1467" y="1453"/>
                    </a:cubicBezTo>
                    <a:cubicBezTo>
                      <a:pt x="1646" y="1491"/>
                      <a:pt x="1697" y="1529"/>
                      <a:pt x="1703" y="1542"/>
                    </a:cubicBezTo>
                    <a:cubicBezTo>
                      <a:pt x="1697" y="1555"/>
                      <a:pt x="1646" y="1593"/>
                      <a:pt x="1467" y="16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203"/>
                <a:endParaRPr lang="en-US" sz="1764" kern="0">
                  <a:solidFill>
                    <a:srgbClr val="FFFFFF"/>
                  </a:solidFill>
                </a:endParaRPr>
              </a:p>
            </p:txBody>
          </p:sp>
        </p:grpSp>
      </p:grpSp>
      <p:sp>
        <p:nvSpPr>
          <p:cNvPr id="93" name="Oval 92"/>
          <p:cNvSpPr/>
          <p:nvPr/>
        </p:nvSpPr>
        <p:spPr bwMode="auto">
          <a:xfrm>
            <a:off x="9886855" y="4507592"/>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94" name="Oval 93"/>
          <p:cNvSpPr/>
          <p:nvPr/>
        </p:nvSpPr>
        <p:spPr bwMode="auto">
          <a:xfrm>
            <a:off x="9630133" y="2926199"/>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95" name="Oval 94"/>
          <p:cNvSpPr/>
          <p:nvPr/>
        </p:nvSpPr>
        <p:spPr bwMode="auto">
          <a:xfrm>
            <a:off x="9342285" y="3691305"/>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96" name="Oval 95"/>
          <p:cNvSpPr/>
          <p:nvPr/>
        </p:nvSpPr>
        <p:spPr bwMode="auto">
          <a:xfrm>
            <a:off x="8019790" y="4150591"/>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97" name="Oval 96"/>
          <p:cNvSpPr/>
          <p:nvPr/>
        </p:nvSpPr>
        <p:spPr bwMode="auto">
          <a:xfrm>
            <a:off x="8374533" y="3054982"/>
            <a:ext cx="71561" cy="71561"/>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sp>
        <p:nvSpPr>
          <p:cNvPr id="98" name="Oval 97"/>
          <p:cNvSpPr/>
          <p:nvPr/>
        </p:nvSpPr>
        <p:spPr bwMode="auto">
          <a:xfrm>
            <a:off x="6932225" y="4408449"/>
            <a:ext cx="71561" cy="71561"/>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9238" tIns="143391" rIns="179238" bIns="143391"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5908" fontAlgn="base">
              <a:lnSpc>
                <a:spcPct val="90000"/>
              </a:lnSpc>
              <a:spcBef>
                <a:spcPct val="0"/>
              </a:spcBef>
              <a:spcAft>
                <a:spcPct val="0"/>
              </a:spcAft>
            </a:pPr>
            <a:endParaRPr lang="en-US" sz="1960" kern="0" spc="-49" dirty="0">
              <a:gradFill>
                <a:gsLst>
                  <a:gs pos="1250">
                    <a:srgbClr val="EFEFEF"/>
                  </a:gs>
                  <a:gs pos="10417">
                    <a:srgbClr val="EFEFEF"/>
                  </a:gs>
                </a:gsLst>
                <a:lin ang="5400000" scaled="0"/>
              </a:gradFill>
            </a:endParaRPr>
          </a:p>
        </p:txBody>
      </p:sp>
      <p:grpSp>
        <p:nvGrpSpPr>
          <p:cNvPr id="99" name="Group 98"/>
          <p:cNvGrpSpPr/>
          <p:nvPr/>
        </p:nvGrpSpPr>
        <p:grpSpPr>
          <a:xfrm>
            <a:off x="5289839" y="1006721"/>
            <a:ext cx="6745596" cy="5113660"/>
            <a:chOff x="4369454" y="1367728"/>
            <a:chExt cx="6882651" cy="5217557"/>
          </a:xfrm>
        </p:grpSpPr>
        <p:pic>
          <p:nvPicPr>
            <p:cNvPr id="102" name="Picture 10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766" y="1367728"/>
              <a:ext cx="3498339" cy="2894136"/>
            </a:xfrm>
            <a:prstGeom prst="rect">
              <a:avLst/>
            </a:prstGeom>
            <a:ln>
              <a:solidFill>
                <a:schemeClr val="bg1">
                  <a:lumMod val="90000"/>
                </a:schemeClr>
              </a:solidFill>
            </a:ln>
            <a:effectLst>
              <a:outerShdw blurRad="50800" dist="38100" dir="2700000" algn="tl" rotWithShape="0">
                <a:prstClr val="black">
                  <a:alpha val="40000"/>
                </a:prstClr>
              </a:outerShdw>
            </a:effectLst>
          </p:spPr>
        </p:pic>
        <p:pic>
          <p:nvPicPr>
            <p:cNvPr id="103" name="Picture 102"/>
            <p:cNvPicPr>
              <a:picLocks noChangeAspect="1"/>
            </p:cNvPicPr>
            <p:nvPr/>
          </p:nvPicPr>
          <p:blipFill rotWithShape="1">
            <a:blip r:embed="rId4" cstate="email">
              <a:extLst>
                <a:ext uri="{28A0092B-C50C-407E-A947-70E740481C1C}">
                  <a14:useLocalDpi xmlns:a14="http://schemas.microsoft.com/office/drawing/2010/main"/>
                </a:ext>
              </a:extLst>
            </a:blip>
            <a:srcRect r="16394"/>
            <a:stretch/>
          </p:blipFill>
          <p:spPr>
            <a:xfrm>
              <a:off x="7755003" y="4305042"/>
              <a:ext cx="3491989" cy="2280243"/>
            </a:xfrm>
            <a:prstGeom prst="rect">
              <a:avLst/>
            </a:prstGeom>
            <a:ln>
              <a:solidFill>
                <a:schemeClr val="bg1"/>
              </a:solidFill>
            </a:ln>
            <a:effectLst>
              <a:outerShdw blurRad="292100" dist="139700" dir="2700000" algn="tl" rotWithShape="0">
                <a:srgbClr val="333333">
                  <a:alpha val="65000"/>
                </a:srgbClr>
              </a:outerShdw>
            </a:effectLst>
          </p:spPr>
        </p:pic>
        <p:pic>
          <p:nvPicPr>
            <p:cNvPr id="104" name="Picture 1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9454" y="4303518"/>
              <a:ext cx="3315385" cy="2280243"/>
            </a:xfrm>
            <a:prstGeom prst="rect">
              <a:avLst/>
            </a:prstGeom>
            <a:ln>
              <a:solidFill>
                <a:schemeClr val="bg1"/>
              </a:solidFill>
            </a:ln>
            <a:effectLst>
              <a:outerShdw blurRad="292100" dist="139700" dir="2700000" algn="tl" rotWithShape="0">
                <a:srgbClr val="333333">
                  <a:alpha val="65000"/>
                </a:srgbClr>
              </a:outerShdw>
            </a:effectLst>
          </p:spPr>
        </p:pic>
        <p:pic>
          <p:nvPicPr>
            <p:cNvPr id="105" name="Picture 10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3435" y="1367728"/>
              <a:ext cx="3291436" cy="2894135"/>
            </a:xfrm>
            <a:prstGeom prst="rect">
              <a:avLst/>
            </a:prstGeom>
            <a:ln>
              <a:solidFill>
                <a:schemeClr val="bg1">
                  <a:lumMod val="90000"/>
                </a:schemeClr>
              </a:solidFill>
            </a:ln>
            <a:effectLst>
              <a:outerShdw blurRad="50800" dist="38100" dir="2700000" algn="tl" rotWithShape="0">
                <a:prstClr val="black">
                  <a:alpha val="40000"/>
                </a:prstClr>
              </a:outerShdw>
            </a:effectLst>
          </p:spPr>
        </p:pic>
      </p:grpSp>
      <p:pic>
        <p:nvPicPr>
          <p:cNvPr id="100" name="Picture 99"/>
          <p:cNvPicPr>
            <a:picLocks noChangeAspect="1"/>
          </p:cNvPicPr>
          <p:nvPr/>
        </p:nvPicPr>
        <p:blipFill>
          <a:blip r:embed="rId7"/>
          <a:stretch>
            <a:fillRect/>
          </a:stretch>
        </p:blipFill>
        <p:spPr>
          <a:xfrm>
            <a:off x="7395517" y="1668462"/>
            <a:ext cx="3481462" cy="3463700"/>
          </a:xfrm>
          <a:prstGeom prst="rect">
            <a:avLst/>
          </a:prstGeom>
        </p:spPr>
      </p:pic>
      <p:pic>
        <p:nvPicPr>
          <p:cNvPr id="101" name="Picture 100"/>
          <p:cNvPicPr>
            <a:picLocks noChangeAspect="1"/>
          </p:cNvPicPr>
          <p:nvPr/>
        </p:nvPicPr>
        <p:blipFill>
          <a:blip r:embed="rId8" cstate="email">
            <a:grayscl/>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rot="-600000">
            <a:off x="9721514" y="3379122"/>
            <a:ext cx="488702" cy="1248100"/>
          </a:xfrm>
          <a:prstGeom prst="rect">
            <a:avLst/>
          </a:prstGeom>
        </p:spPr>
      </p:pic>
    </p:spTree>
    <p:extLst>
      <p:ext uri="{BB962C8B-B14F-4D97-AF65-F5344CB8AC3E}">
        <p14:creationId xmlns:p14="http://schemas.microsoft.com/office/powerpoint/2010/main" val="133450161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3"/>
            <a:ext cx="11887200" cy="3385542"/>
          </a:xfrm>
        </p:spPr>
        <p:txBody>
          <a:bodyPr/>
          <a:lstStyle/>
          <a:p>
            <a:r>
              <a:rPr lang="en-US" sz="2000" dirty="0"/>
              <a:t>Your network contains an on-premises Active Directory Domain Services (AD DS) domain named bcdtrain.com and an Azure Active Directory (Azure AD) domain named bcdtrain.onmicrosoft.com</a:t>
            </a:r>
          </a:p>
          <a:p>
            <a:endParaRPr lang="en-US" sz="2000" dirty="0"/>
          </a:p>
          <a:p>
            <a:r>
              <a:rPr lang="en-US" sz="2000" dirty="0"/>
              <a:t>Azure AD Connect is installed and Active Directory Federation Services (AD FS) is configured. Password write-back is enabled. </a:t>
            </a:r>
          </a:p>
          <a:p>
            <a:endParaRPr lang="en-US" sz="2000" dirty="0"/>
          </a:p>
          <a:p>
            <a:r>
              <a:rPr lang="en-US" sz="2000" dirty="0"/>
              <a:t>You need to monitor the synchronization events generated by Azure AD Connect.</a:t>
            </a:r>
          </a:p>
          <a:p>
            <a:endParaRPr lang="en-US" sz="2000" dirty="0"/>
          </a:p>
          <a:p>
            <a:r>
              <a:rPr lang="en-US" sz="2000" dirty="0"/>
              <a:t>What should you do first?</a:t>
            </a:r>
          </a:p>
          <a:p>
            <a:endParaRPr lang="en-US" sz="2000" dirty="0"/>
          </a:p>
        </p:txBody>
      </p:sp>
      <p:sp>
        <p:nvSpPr>
          <p:cNvPr id="4" name="Title 3"/>
          <p:cNvSpPr>
            <a:spLocks noGrp="1"/>
          </p:cNvSpPr>
          <p:nvPr>
            <p:ph type="title"/>
          </p:nvPr>
        </p:nvSpPr>
        <p:spPr/>
        <p:txBody>
          <a:bodyPr/>
          <a:lstStyle/>
          <a:p>
            <a:r>
              <a:rPr lang="en-US" dirty="0"/>
              <a:t>Practice Question (Easy)</a:t>
            </a:r>
          </a:p>
        </p:txBody>
      </p:sp>
      <p:sp>
        <p:nvSpPr>
          <p:cNvPr id="3" name="TextBox 2"/>
          <p:cNvSpPr txBox="1"/>
          <p:nvPr/>
        </p:nvSpPr>
        <p:spPr>
          <a:xfrm>
            <a:off x="503237" y="4598395"/>
            <a:ext cx="10820400" cy="1855893"/>
          </a:xfrm>
          <a:prstGeom prst="rect">
            <a:avLst/>
          </a:prstGeom>
          <a:noFill/>
        </p:spPr>
        <p:txBody>
          <a:bodyPr wrap="square" lIns="182880" tIns="146304" rIns="182880" bIns="146304" rtlCol="0">
            <a:spAutoFit/>
          </a:bodyPr>
          <a:lstStyle/>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Install Azure AD Connect Health</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Create a new Operational Insights workspace</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Install Azure AD Privileged Identity Management</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Enable Azure AD Premium Features</a:t>
            </a:r>
          </a:p>
        </p:txBody>
      </p:sp>
      <p:sp>
        <p:nvSpPr>
          <p:cNvPr id="5" name="Rectangle 4"/>
          <p:cNvSpPr/>
          <p:nvPr/>
        </p:nvSpPr>
        <p:spPr bwMode="auto">
          <a:xfrm>
            <a:off x="655637" y="4716462"/>
            <a:ext cx="5029200" cy="381000"/>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1545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3"/>
            <a:ext cx="11887200" cy="2631490"/>
          </a:xfrm>
        </p:spPr>
        <p:txBody>
          <a:bodyPr/>
          <a:lstStyle/>
          <a:p>
            <a:pPr marL="0" indent="0">
              <a:buNone/>
            </a:pPr>
            <a:r>
              <a:rPr lang="en-US" dirty="0"/>
              <a:t>You are the Enterprise Mobility Administrator for Contoso.com. You have been asked to ensure that all cloud access to mobile device can be monitored. After configuring the cloud settings for Azure AD Connect health using default settings, you install the client agent and notice that you are unable to retrieve reports from the Azure AD. </a:t>
            </a:r>
          </a:p>
          <a:p>
            <a:pPr marL="0" indent="0">
              <a:buNone/>
            </a:pPr>
            <a:endParaRPr lang="en-US" sz="2000" dirty="0"/>
          </a:p>
          <a:p>
            <a:pPr marL="0" indent="0">
              <a:buNone/>
            </a:pPr>
            <a:r>
              <a:rPr lang="en-US" dirty="0"/>
              <a:t>You need to ensure you can retrieve reports to review health status. What should you do to retrieve reports?</a:t>
            </a:r>
            <a:endParaRPr lang="en-US" sz="2000" dirty="0"/>
          </a:p>
          <a:p>
            <a:endParaRPr lang="en-US" sz="2000" dirty="0"/>
          </a:p>
        </p:txBody>
      </p:sp>
      <p:sp>
        <p:nvSpPr>
          <p:cNvPr id="4" name="Title 3"/>
          <p:cNvSpPr>
            <a:spLocks noGrp="1"/>
          </p:cNvSpPr>
          <p:nvPr>
            <p:ph type="title"/>
          </p:nvPr>
        </p:nvSpPr>
        <p:spPr/>
        <p:txBody>
          <a:bodyPr/>
          <a:lstStyle/>
          <a:p>
            <a:r>
              <a:rPr lang="en-US" dirty="0"/>
              <a:t>Practice Question (Medium)</a:t>
            </a:r>
          </a:p>
        </p:txBody>
      </p:sp>
      <p:sp>
        <p:nvSpPr>
          <p:cNvPr id="3" name="TextBox 2"/>
          <p:cNvSpPr txBox="1"/>
          <p:nvPr/>
        </p:nvSpPr>
        <p:spPr>
          <a:xfrm>
            <a:off x="365760" y="3344862"/>
            <a:ext cx="10820400" cy="3671774"/>
          </a:xfrm>
          <a:prstGeom prst="rect">
            <a:avLst/>
          </a:prstGeom>
          <a:noFill/>
        </p:spPr>
        <p:txBody>
          <a:bodyPr wrap="square" lIns="182880" tIns="146304" rIns="182880" bIns="146304" rtlCol="0">
            <a:spAutoFit/>
          </a:bodyPr>
          <a:lstStyle/>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You need to open TCP Port 80, and 443 to resolve IIS traffic in your firewalls</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You need to uninstall and re-install the client agent</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You need to open TCP Ports 80, 443, and 5671 in your firewalls.</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You need to enable Microsoft to access your health information</a:t>
            </a:r>
          </a:p>
          <a:p>
            <a:pPr marL="457200" indent="-457200">
              <a:lnSpc>
                <a:spcPct val="90000"/>
              </a:lnSpc>
              <a:spcAft>
                <a:spcPts val="600"/>
              </a:spcAft>
              <a:buAutoNum type="alphaUcPeriod"/>
            </a:pPr>
            <a:r>
              <a:rPr lang="en-US" sz="2400" dirty="0">
                <a:gradFill>
                  <a:gsLst>
                    <a:gs pos="2917">
                      <a:schemeClr val="tx1"/>
                    </a:gs>
                    <a:gs pos="30000">
                      <a:schemeClr val="tx1"/>
                    </a:gs>
                  </a:gsLst>
                  <a:lin ang="5400000" scaled="0"/>
                </a:gradFill>
              </a:rPr>
              <a:t>You need to enable automatic of your Azure AD Connect Health agent in the portal</a:t>
            </a:r>
          </a:p>
          <a:p>
            <a:pPr marL="457200" indent="-457200">
              <a:lnSpc>
                <a:spcPct val="90000"/>
              </a:lnSpc>
              <a:spcAft>
                <a:spcPts val="600"/>
              </a:spcAft>
              <a:buFontTx/>
              <a:buAutoNum type="alphaUcPeriod"/>
            </a:pPr>
            <a:r>
              <a:rPr lang="en-US" sz="2400" dirty="0">
                <a:gradFill>
                  <a:gsLst>
                    <a:gs pos="2917">
                      <a:schemeClr val="tx1"/>
                    </a:gs>
                    <a:gs pos="30000">
                      <a:schemeClr val="tx1"/>
                    </a:gs>
                  </a:gsLst>
                  <a:lin ang="5400000" scaled="0"/>
                </a:gradFill>
              </a:rPr>
              <a:t>You need to open TCP Port 80, and 3389 to resolve IIS traffic in your firewalls</a:t>
            </a:r>
          </a:p>
        </p:txBody>
      </p:sp>
      <p:sp>
        <p:nvSpPr>
          <p:cNvPr id="6" name="Rectangle 5"/>
          <p:cNvSpPr/>
          <p:nvPr/>
        </p:nvSpPr>
        <p:spPr bwMode="auto">
          <a:xfrm>
            <a:off x="503237" y="4564062"/>
            <a:ext cx="8991600" cy="381000"/>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9916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list all main modules</a:t>
            </a:r>
          </a:p>
        </p:txBody>
      </p:sp>
      <p:sp>
        <p:nvSpPr>
          <p:cNvPr id="3" name="Rectangle 2"/>
          <p:cNvSpPr/>
          <p:nvPr/>
        </p:nvSpPr>
        <p:spPr bwMode="auto">
          <a:xfrm>
            <a:off x="1417637" y="121126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1</a:t>
            </a:r>
          </a:p>
        </p:txBody>
      </p:sp>
      <p:sp>
        <p:nvSpPr>
          <p:cNvPr id="6" name="Rectangle 5"/>
          <p:cNvSpPr/>
          <p:nvPr/>
        </p:nvSpPr>
        <p:spPr bwMode="auto">
          <a:xfrm>
            <a:off x="1417637" y="198850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2</a:t>
            </a:r>
          </a:p>
        </p:txBody>
      </p:sp>
      <p:sp>
        <p:nvSpPr>
          <p:cNvPr id="7" name="Rectangle 6"/>
          <p:cNvSpPr/>
          <p:nvPr/>
        </p:nvSpPr>
        <p:spPr bwMode="auto">
          <a:xfrm>
            <a:off x="1417637" y="276574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3</a:t>
            </a:r>
          </a:p>
        </p:txBody>
      </p:sp>
      <p:sp>
        <p:nvSpPr>
          <p:cNvPr id="8" name="Rectangle 7"/>
          <p:cNvSpPr/>
          <p:nvPr/>
        </p:nvSpPr>
        <p:spPr bwMode="auto">
          <a:xfrm>
            <a:off x="1417637" y="354298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4</a:t>
            </a:r>
          </a:p>
        </p:txBody>
      </p:sp>
      <p:sp>
        <p:nvSpPr>
          <p:cNvPr id="9" name="Rectangle 8"/>
          <p:cNvSpPr/>
          <p:nvPr/>
        </p:nvSpPr>
        <p:spPr bwMode="auto">
          <a:xfrm>
            <a:off x="1417637" y="432022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5</a:t>
            </a:r>
          </a:p>
        </p:txBody>
      </p:sp>
      <p:sp>
        <p:nvSpPr>
          <p:cNvPr id="20" name="Rectangle 19"/>
          <p:cNvSpPr/>
          <p:nvPr/>
        </p:nvSpPr>
        <p:spPr bwMode="auto">
          <a:xfrm>
            <a:off x="2149156" y="121126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000" b="1" dirty="0">
                <a:solidFill>
                  <a:srgbClr val="DC3C00"/>
                </a:solidFill>
                <a:latin typeface="+mj-lt"/>
                <a:ea typeface="Segoe UI" pitchFamily="34" charset="0"/>
                <a:cs typeface="Segoe UI" pitchFamily="34" charset="0"/>
              </a:rPr>
              <a:t>Design for Cloud/Hybrid Identity</a:t>
            </a:r>
            <a:r>
              <a:rPr lang="en-US" sz="2000" b="1" dirty="0">
                <a:solidFill>
                  <a:srgbClr val="DC3C00"/>
                </a:solidFill>
                <a:latin typeface="Segoe UI Light"/>
                <a:ea typeface="Segoe UI" pitchFamily="34" charset="0"/>
                <a:cs typeface="Segoe UI" pitchFamily="34" charset="0"/>
              </a:rPr>
              <a:t> (15-20%)</a:t>
            </a:r>
            <a:endParaRPr lang="en-US" sz="2000" b="1" dirty="0">
              <a:solidFill>
                <a:srgbClr val="DC3C00"/>
              </a:solidFill>
              <a:latin typeface="+mj-lt"/>
              <a:ea typeface="Segoe UI" pitchFamily="34" charset="0"/>
              <a:cs typeface="Segoe UI" pitchFamily="34" charset="0"/>
            </a:endParaRPr>
          </a:p>
        </p:txBody>
      </p:sp>
      <p:sp>
        <p:nvSpPr>
          <p:cNvPr id="21" name="Rectangle 20"/>
          <p:cNvSpPr/>
          <p:nvPr/>
        </p:nvSpPr>
        <p:spPr bwMode="auto">
          <a:xfrm>
            <a:off x="2149156" y="198850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lvl="0" defTabSz="932472" fontAlgn="base">
              <a:lnSpc>
                <a:spcPct val="90000"/>
              </a:lnSpc>
              <a:spcBef>
                <a:spcPct val="0"/>
              </a:spcBef>
              <a:spcAft>
                <a:spcPct val="0"/>
              </a:spcAft>
            </a:pPr>
            <a:r>
              <a:rPr lang="en-US" sz="2000" dirty="0">
                <a:solidFill>
                  <a:srgbClr val="505050"/>
                </a:solidFill>
                <a:latin typeface="Segoe UI Light"/>
                <a:ea typeface="Segoe UI" pitchFamily="34" charset="0"/>
                <a:cs typeface="Segoe UI" pitchFamily="34" charset="0"/>
              </a:rPr>
              <a:t>Design for device access and protection (15-20%)</a:t>
            </a:r>
          </a:p>
        </p:txBody>
      </p:sp>
      <p:sp>
        <p:nvSpPr>
          <p:cNvPr id="22" name="Rectangle 21"/>
          <p:cNvSpPr/>
          <p:nvPr/>
        </p:nvSpPr>
        <p:spPr bwMode="auto">
          <a:xfrm>
            <a:off x="2149156" y="276574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lvl="0" defTabSz="932472" fontAlgn="base">
              <a:lnSpc>
                <a:spcPct val="90000"/>
              </a:lnSpc>
              <a:spcBef>
                <a:spcPct val="0"/>
              </a:spcBef>
              <a:spcAft>
                <a:spcPct val="0"/>
              </a:spcAft>
            </a:pPr>
            <a:r>
              <a:rPr lang="en-US" sz="2000" dirty="0">
                <a:solidFill>
                  <a:srgbClr val="505050"/>
                </a:solidFill>
                <a:latin typeface="Segoe UI Light"/>
                <a:ea typeface="Segoe UI" pitchFamily="34" charset="0"/>
                <a:cs typeface="Segoe UI" pitchFamily="34" charset="0"/>
              </a:rPr>
              <a:t>Design for data access and protection (15-20%)</a:t>
            </a:r>
          </a:p>
        </p:txBody>
      </p:sp>
      <p:sp>
        <p:nvSpPr>
          <p:cNvPr id="23" name="Rectangle 22"/>
          <p:cNvSpPr/>
          <p:nvPr/>
        </p:nvSpPr>
        <p:spPr bwMode="auto">
          <a:xfrm>
            <a:off x="2149156" y="354298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lvl="0" defTabSz="932472" fontAlgn="base">
              <a:lnSpc>
                <a:spcPct val="90000"/>
              </a:lnSpc>
              <a:spcBef>
                <a:spcPct val="0"/>
              </a:spcBef>
              <a:spcAft>
                <a:spcPct val="0"/>
              </a:spcAft>
            </a:pPr>
            <a:r>
              <a:rPr lang="en-US" sz="2000" dirty="0">
                <a:solidFill>
                  <a:srgbClr val="505050"/>
                </a:solidFill>
                <a:latin typeface="Segoe UI Light"/>
                <a:ea typeface="Segoe UI" pitchFamily="34" charset="0"/>
                <a:cs typeface="Segoe UI" pitchFamily="34" charset="0"/>
              </a:rPr>
              <a:t>Design for Remote Access (15-20%)</a:t>
            </a:r>
          </a:p>
        </p:txBody>
      </p:sp>
      <p:sp>
        <p:nvSpPr>
          <p:cNvPr id="24" name="Rectangle 23"/>
          <p:cNvSpPr/>
          <p:nvPr/>
        </p:nvSpPr>
        <p:spPr bwMode="auto">
          <a:xfrm>
            <a:off x="2149156" y="432022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lvl="0" defTabSz="932472" fontAlgn="base">
              <a:lnSpc>
                <a:spcPct val="90000"/>
              </a:lnSpc>
              <a:spcBef>
                <a:spcPct val="0"/>
              </a:spcBef>
              <a:spcAft>
                <a:spcPct val="0"/>
              </a:spcAft>
            </a:pPr>
            <a:r>
              <a:rPr lang="en-US" sz="2000" dirty="0">
                <a:solidFill>
                  <a:srgbClr val="505050"/>
                </a:solidFill>
                <a:latin typeface="Segoe UI Light"/>
                <a:ea typeface="Segoe UI" pitchFamily="34" charset="0"/>
                <a:cs typeface="Segoe UI" pitchFamily="34" charset="0"/>
              </a:rPr>
              <a:t>Plan for apps (15-20%)</a:t>
            </a:r>
          </a:p>
        </p:txBody>
      </p:sp>
      <p:sp>
        <p:nvSpPr>
          <p:cNvPr id="30" name="Rectangle 29"/>
          <p:cNvSpPr/>
          <p:nvPr/>
        </p:nvSpPr>
        <p:spPr bwMode="auto">
          <a:xfrm>
            <a:off x="1417637" y="5097462"/>
            <a:ext cx="731520" cy="73152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6</a:t>
            </a:r>
          </a:p>
        </p:txBody>
      </p:sp>
      <p:sp>
        <p:nvSpPr>
          <p:cNvPr id="31" name="Rectangle 30"/>
          <p:cNvSpPr/>
          <p:nvPr/>
        </p:nvSpPr>
        <p:spPr bwMode="auto">
          <a:xfrm>
            <a:off x="2149156" y="5097462"/>
            <a:ext cx="6507481" cy="7315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91440" rIns="274320" bIns="91440" numCol="1" spcCol="0" rtlCol="0" fromWordArt="0" anchor="ctr" anchorCtr="0" forceAA="0" compatLnSpc="1">
            <a:prstTxWarp prst="textNoShape">
              <a:avLst/>
            </a:prstTxWarp>
            <a:noAutofit/>
          </a:bodyPr>
          <a:lstStyle/>
          <a:p>
            <a:pPr lvl="0" defTabSz="932472" fontAlgn="base">
              <a:lnSpc>
                <a:spcPct val="90000"/>
              </a:lnSpc>
              <a:spcBef>
                <a:spcPct val="0"/>
              </a:spcBef>
              <a:spcAft>
                <a:spcPct val="0"/>
              </a:spcAft>
            </a:pPr>
            <a:r>
              <a:rPr lang="en-US" sz="2000" dirty="0">
                <a:solidFill>
                  <a:srgbClr val="505050"/>
                </a:solidFill>
                <a:latin typeface="Segoe UI Light"/>
                <a:ea typeface="Segoe UI" pitchFamily="34" charset="0"/>
                <a:cs typeface="Segoe UI" pitchFamily="34" charset="0"/>
              </a:rPr>
              <a:t>Plan updates and recovery (15-20%)</a:t>
            </a:r>
          </a:p>
        </p:txBody>
      </p:sp>
    </p:spTree>
    <p:extLst>
      <p:ext uri="{BB962C8B-B14F-4D97-AF65-F5344CB8AC3E}">
        <p14:creationId xmlns:p14="http://schemas.microsoft.com/office/powerpoint/2010/main" val="2743253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Cloud/Hybrid Identity– EXAM TIPS</a:t>
            </a:r>
          </a:p>
        </p:txBody>
      </p:sp>
      <p:sp>
        <p:nvSpPr>
          <p:cNvPr id="4" name="Rectangle 3"/>
          <p:cNvSpPr>
            <a:spLocks/>
          </p:cNvSpPr>
          <p:nvPr/>
        </p:nvSpPr>
        <p:spPr bwMode="auto">
          <a:xfrm>
            <a:off x="457199" y="2194560"/>
            <a:ext cx="1572727" cy="1418707"/>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a:spLocks/>
          </p:cNvSpPr>
          <p:nvPr/>
        </p:nvSpPr>
        <p:spPr bwMode="auto">
          <a:xfrm>
            <a:off x="457199" y="3660557"/>
            <a:ext cx="1572727" cy="1418707"/>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a:spLocks/>
          </p:cNvSpPr>
          <p:nvPr/>
        </p:nvSpPr>
        <p:spPr bwMode="auto">
          <a:xfrm>
            <a:off x="457199" y="5126555"/>
            <a:ext cx="1572727" cy="1418707"/>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a:spLocks/>
          </p:cNvSpPr>
          <p:nvPr/>
        </p:nvSpPr>
        <p:spPr bwMode="auto">
          <a:xfrm>
            <a:off x="2082348" y="2194558"/>
            <a:ext cx="3197879" cy="175990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800" dirty="0">
                <a:gradFill>
                  <a:gsLst>
                    <a:gs pos="0">
                      <a:srgbClr val="FFFFFF"/>
                    </a:gs>
                    <a:gs pos="100000">
                      <a:srgbClr val="FFFFFF"/>
                    </a:gs>
                  </a:gsLst>
                  <a:lin ang="5400000" scaled="0"/>
                </a:gradFill>
                <a:latin typeface="+mj-lt"/>
                <a:ea typeface="Segoe UI" pitchFamily="34" charset="0"/>
                <a:cs typeface="Segoe UI" pitchFamily="34" charset="0"/>
              </a:rPr>
              <a:t>Tip #1</a:t>
            </a:r>
          </a:p>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Know the Azure editions and the features available in each</a:t>
            </a:r>
          </a:p>
        </p:txBody>
      </p:sp>
      <p:sp>
        <p:nvSpPr>
          <p:cNvPr id="11" name="Rectangle 10"/>
          <p:cNvSpPr>
            <a:spLocks/>
          </p:cNvSpPr>
          <p:nvPr/>
        </p:nvSpPr>
        <p:spPr bwMode="auto">
          <a:xfrm>
            <a:off x="2102635" y="3954462"/>
            <a:ext cx="3177592" cy="259080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Connectivity and Mobility Options</a:t>
            </a:r>
          </a:p>
        </p:txBody>
      </p:sp>
      <p:sp>
        <p:nvSpPr>
          <p:cNvPr id="13" name="Rectangle 12"/>
          <p:cNvSpPr>
            <a:spLocks/>
          </p:cNvSpPr>
          <p:nvPr/>
        </p:nvSpPr>
        <p:spPr bwMode="auto">
          <a:xfrm>
            <a:off x="5332654" y="3660557"/>
            <a:ext cx="3197879" cy="288470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p>
            <a:pPr lvl="0" defTabSz="932472" fontAlgn="base">
              <a:lnSpc>
                <a:spcPct val="90000"/>
              </a:lnSpc>
              <a:spcBef>
                <a:spcPct val="0"/>
              </a:spcBef>
              <a:spcAft>
                <a:spcPct val="0"/>
              </a:spcAft>
            </a:pPr>
            <a:r>
              <a:rPr lang="en-US" sz="4800" dirty="0">
                <a:gradFill>
                  <a:gsLst>
                    <a:gs pos="0">
                      <a:srgbClr val="FFFFFF"/>
                    </a:gs>
                    <a:gs pos="100000">
                      <a:srgbClr val="FFFFFF"/>
                    </a:gs>
                  </a:gsLst>
                  <a:lin ang="5400000" scaled="0"/>
                </a:gradFill>
                <a:latin typeface="Segoe UI Light"/>
                <a:ea typeface="Segoe UI" pitchFamily="34" charset="0"/>
                <a:cs typeface="Segoe UI" pitchFamily="34" charset="0"/>
              </a:rPr>
              <a:t>Tip #2</a:t>
            </a:r>
          </a:p>
          <a:p>
            <a:pPr lvl="0"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a:p>
            <a:pPr lvl="0"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MFA – Multifactor Authentication supports phone, text, app, or </a:t>
            </a:r>
            <a:r>
              <a:rPr lang="en-US" dirty="0" err="1">
                <a:gradFill>
                  <a:gsLst>
                    <a:gs pos="0">
                      <a:srgbClr val="FFFFFF"/>
                    </a:gs>
                    <a:gs pos="100000">
                      <a:srgbClr val="FFFFFF"/>
                    </a:gs>
                  </a:gsLst>
                  <a:lin ang="5400000" scaled="0"/>
                </a:gradFill>
                <a:ea typeface="Segoe UI" pitchFamily="34" charset="0"/>
                <a:cs typeface="Segoe UI" pitchFamily="34" charset="0"/>
              </a:rPr>
              <a:t>Oauth</a:t>
            </a:r>
            <a:r>
              <a:rPr lang="en-US" dirty="0">
                <a:gradFill>
                  <a:gsLst>
                    <a:gs pos="0">
                      <a:srgbClr val="FFFFFF"/>
                    </a:gs>
                    <a:gs pos="100000">
                      <a:srgbClr val="FFFFFF"/>
                    </a:gs>
                  </a:gsLst>
                  <a:lin ang="5400000" scaled="0"/>
                </a:gradFill>
                <a:ea typeface="Segoe UI" pitchFamily="34" charset="0"/>
                <a:cs typeface="Segoe UI" pitchFamily="34" charset="0"/>
              </a:rPr>
              <a:t>. User can select which he prefers</a:t>
            </a:r>
          </a:p>
        </p:txBody>
      </p:sp>
      <p:sp>
        <p:nvSpPr>
          <p:cNvPr id="14" name="Rectangle 13"/>
          <p:cNvSpPr>
            <a:spLocks/>
          </p:cNvSpPr>
          <p:nvPr/>
        </p:nvSpPr>
        <p:spPr bwMode="auto">
          <a:xfrm>
            <a:off x="8582957" y="2194560"/>
            <a:ext cx="3197879" cy="1418707"/>
          </a:xfrm>
          <a:prstGeom prst="rect">
            <a:avLst/>
          </a:prstGeom>
          <a:solidFill>
            <a:srgbClr val="3C3C3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Azure AD Connect Health</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a:spLocks/>
          </p:cNvSpPr>
          <p:nvPr/>
        </p:nvSpPr>
        <p:spPr bwMode="auto">
          <a:xfrm>
            <a:off x="8582957" y="3660557"/>
            <a:ext cx="3197879" cy="2884705"/>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182880" rIns="274320" bIns="182880" numCol="1" spcCol="0" rtlCol="0" fromWordArt="0" anchor="t" anchorCtr="0" forceAA="0" compatLnSpc="1">
            <a:prstTxWarp prst="textNoShape">
              <a:avLst/>
            </a:prstTxWarp>
            <a:noAutofit/>
          </a:bodyPr>
          <a:lstStyle/>
          <a:p>
            <a:pPr lvl="0" defTabSz="932472" fontAlgn="base">
              <a:lnSpc>
                <a:spcPct val="90000"/>
              </a:lnSpc>
              <a:spcBef>
                <a:spcPct val="0"/>
              </a:spcBef>
              <a:spcAft>
                <a:spcPct val="0"/>
              </a:spcAft>
            </a:pPr>
            <a:r>
              <a:rPr lang="en-US" sz="4800" dirty="0">
                <a:gradFill>
                  <a:gsLst>
                    <a:gs pos="0">
                      <a:srgbClr val="FFFFFF"/>
                    </a:gs>
                    <a:gs pos="100000">
                      <a:srgbClr val="FFFFFF"/>
                    </a:gs>
                  </a:gsLst>
                  <a:lin ang="5400000" scaled="0"/>
                </a:gradFill>
                <a:latin typeface="Segoe UI Light"/>
                <a:ea typeface="Segoe UI" pitchFamily="34" charset="0"/>
                <a:cs typeface="Segoe UI" pitchFamily="34" charset="0"/>
              </a:rPr>
              <a:t>Tip #3</a:t>
            </a:r>
          </a:p>
          <a:p>
            <a:pPr lvl="0"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a:p>
            <a:pPr lvl="0"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Azure AD Connect Health can be used to monitor the synchronization events generated by Azure AD Connect</a:t>
            </a:r>
          </a:p>
        </p:txBody>
      </p:sp>
      <p:pic>
        <p:nvPicPr>
          <p:cNvPr id="17" name="Picture 16"/>
          <p:cNvPicPr>
            <a:picLocks noChangeAspect="1"/>
          </p:cNvPicPr>
          <p:nvPr/>
        </p:nvPicPr>
        <p:blipFill>
          <a:blip r:embed="rId2"/>
          <a:stretch>
            <a:fillRect/>
          </a:stretch>
        </p:blipFill>
        <p:spPr>
          <a:xfrm>
            <a:off x="554764" y="5214567"/>
            <a:ext cx="1377593" cy="1242682"/>
          </a:xfrm>
          <a:prstGeom prst="rect">
            <a:avLst/>
          </a:prstGeom>
        </p:spPr>
      </p:pic>
      <p:pic>
        <p:nvPicPr>
          <p:cNvPr id="18" name="Picture 17"/>
          <p:cNvPicPr>
            <a:picLocks noChangeAspect="1"/>
          </p:cNvPicPr>
          <p:nvPr/>
        </p:nvPicPr>
        <p:blipFill>
          <a:blip r:embed="rId3"/>
          <a:stretch>
            <a:fillRect/>
          </a:stretch>
        </p:blipFill>
        <p:spPr>
          <a:xfrm>
            <a:off x="719318" y="2431011"/>
            <a:ext cx="1048485" cy="945805"/>
          </a:xfrm>
          <a:prstGeom prst="rect">
            <a:avLst/>
          </a:prstGeom>
        </p:spPr>
      </p:pic>
      <p:sp>
        <p:nvSpPr>
          <p:cNvPr id="15" name="Rectangle 14"/>
          <p:cNvSpPr>
            <a:spLocks/>
          </p:cNvSpPr>
          <p:nvPr/>
        </p:nvSpPr>
        <p:spPr bwMode="auto">
          <a:xfrm>
            <a:off x="5332649" y="2213761"/>
            <a:ext cx="3197884" cy="1418707"/>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FF0000"/>
                </a:solidFill>
                <a:ea typeface="Segoe UI" pitchFamily="34" charset="0"/>
                <a:cs typeface="Segoe UI" pitchFamily="34" charset="0"/>
              </a:rPr>
              <a:t>Azure AD Free</a:t>
            </a:r>
          </a:p>
          <a:p>
            <a:pPr algn="ctr" defTabSz="932472" fontAlgn="base">
              <a:lnSpc>
                <a:spcPct val="90000"/>
              </a:lnSpc>
              <a:spcBef>
                <a:spcPct val="0"/>
              </a:spcBef>
              <a:spcAft>
                <a:spcPct val="0"/>
              </a:spcAft>
            </a:pPr>
            <a:r>
              <a:rPr lang="en-US" sz="2400" dirty="0">
                <a:solidFill>
                  <a:srgbClr val="FF0000"/>
                </a:solidFill>
                <a:ea typeface="Segoe UI" pitchFamily="34" charset="0"/>
                <a:cs typeface="Segoe UI" pitchFamily="34" charset="0"/>
              </a:rPr>
              <a:t>Azure AD Basic</a:t>
            </a:r>
          </a:p>
          <a:p>
            <a:pPr algn="ctr" defTabSz="932472" fontAlgn="base">
              <a:lnSpc>
                <a:spcPct val="90000"/>
              </a:lnSpc>
              <a:spcBef>
                <a:spcPct val="0"/>
              </a:spcBef>
              <a:spcAft>
                <a:spcPct val="0"/>
              </a:spcAft>
            </a:pPr>
            <a:r>
              <a:rPr lang="en-US" sz="2400" dirty="0">
                <a:solidFill>
                  <a:srgbClr val="FF0000"/>
                </a:solidFill>
                <a:ea typeface="Segoe UI" pitchFamily="34" charset="0"/>
                <a:cs typeface="Segoe UI" pitchFamily="34" charset="0"/>
              </a:rPr>
              <a:t>Azure AD Premium</a:t>
            </a:r>
          </a:p>
          <a:p>
            <a:pPr algn="ctr" defTabSz="932472" fontAlgn="base">
              <a:lnSpc>
                <a:spcPct val="90000"/>
              </a:lnSpc>
              <a:spcBef>
                <a:spcPct val="0"/>
              </a:spcBef>
              <a:spcAft>
                <a:spcPct val="0"/>
              </a:spcAft>
            </a:pPr>
            <a:r>
              <a:rPr lang="en-US" sz="2400" dirty="0">
                <a:solidFill>
                  <a:srgbClr val="FF0000"/>
                </a:solidFill>
                <a:ea typeface="Segoe UI" pitchFamily="34" charset="0"/>
                <a:cs typeface="Segoe UI" pitchFamily="34" charset="0"/>
              </a:rPr>
              <a:t>O365 apps only</a:t>
            </a:r>
          </a:p>
        </p:txBody>
      </p:sp>
      <p:pic>
        <p:nvPicPr>
          <p:cNvPr id="9" name="Picture 8"/>
          <p:cNvPicPr>
            <a:picLocks noChangeAspect="1"/>
          </p:cNvPicPr>
          <p:nvPr/>
        </p:nvPicPr>
        <p:blipFill>
          <a:blip r:embed="rId4"/>
          <a:stretch>
            <a:fillRect/>
          </a:stretch>
        </p:blipFill>
        <p:spPr>
          <a:xfrm>
            <a:off x="2255837" y="4051097"/>
            <a:ext cx="2895600" cy="2426540"/>
          </a:xfrm>
          <a:prstGeom prst="rect">
            <a:avLst/>
          </a:prstGeom>
        </p:spPr>
      </p:pic>
    </p:spTree>
    <p:extLst>
      <p:ext uri="{BB962C8B-B14F-4D97-AF65-F5344CB8AC3E}">
        <p14:creationId xmlns:p14="http://schemas.microsoft.com/office/powerpoint/2010/main" val="131423956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865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72317" y="144462"/>
            <a:ext cx="8436348" cy="1097280"/>
          </a:xfrm>
          <a:noFill/>
        </p:spPr>
        <p:txBody>
          <a:bodyPr lIns="91440" tIns="91440" rIns="91440" bIns="91440" anchor="t" anchorCtr="0"/>
          <a:lstStyle>
            <a:lvl1pPr>
              <a:defRPr sz="6000" spc="-80" baseline="0">
                <a:solidFill>
                  <a:srgbClr val="0072C6"/>
                </a:solidFill>
              </a:defRPr>
            </a:lvl1pPr>
          </a:lstStyle>
          <a:p>
            <a:r>
              <a:rPr lang="en-US" dirty="0"/>
              <a:t>Design for Cloud / Hybrid Identity</a:t>
            </a:r>
          </a:p>
        </p:txBody>
      </p:sp>
      <p:pic>
        <p:nvPicPr>
          <p:cNvPr id="1028" name="Picture 4" descr="http://www.spie-ics.ch/dms/connectis/services/byod/azure_hybr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91" y="3079319"/>
            <a:ext cx="8229600" cy="3892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spTree>
    <p:extLst>
      <p:ext uri="{BB962C8B-B14F-4D97-AF65-F5344CB8AC3E}">
        <p14:creationId xmlns:p14="http://schemas.microsoft.com/office/powerpoint/2010/main" val="1251601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387301" y="1900167"/>
            <a:ext cx="1375360" cy="907599"/>
            <a:chOff x="446947" y="1664777"/>
            <a:chExt cx="1375914" cy="907964"/>
          </a:xfrm>
        </p:grpSpPr>
        <p:pic>
          <p:nvPicPr>
            <p:cNvPr id="235" name="Picture 2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947" y="1664777"/>
              <a:ext cx="1375914" cy="907964"/>
            </a:xfrm>
            <a:prstGeom prst="rect">
              <a:avLst/>
            </a:prstGeom>
          </p:spPr>
        </p:pic>
        <p:grpSp>
          <p:nvGrpSpPr>
            <p:cNvPr id="11" name="Group 10"/>
            <p:cNvGrpSpPr/>
            <p:nvPr/>
          </p:nvGrpSpPr>
          <p:grpSpPr>
            <a:xfrm>
              <a:off x="743647" y="2190485"/>
              <a:ext cx="782514" cy="203396"/>
              <a:chOff x="5558974" y="2418884"/>
              <a:chExt cx="7475577" cy="194310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8974" y="2544494"/>
                <a:ext cx="1691881" cy="169188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3851" y="2418884"/>
                <a:ext cx="5600700" cy="1943100"/>
              </a:xfrm>
              <a:prstGeom prst="rect">
                <a:avLst/>
              </a:prstGeom>
            </p:spPr>
          </p:pic>
        </p:grpSp>
      </p:grpSp>
      <p:cxnSp>
        <p:nvCxnSpPr>
          <p:cNvPr id="525" name="Straight Arrow Connector 524"/>
          <p:cNvCxnSpPr/>
          <p:nvPr/>
        </p:nvCxnSpPr>
        <p:spPr>
          <a:xfrm flipH="1" flipV="1">
            <a:off x="2573147" y="4192617"/>
            <a:ext cx="3255550" cy="7936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6" name="Straight Arrow Connector 525"/>
          <p:cNvCxnSpPr/>
          <p:nvPr/>
        </p:nvCxnSpPr>
        <p:spPr>
          <a:xfrm flipH="1" flipV="1">
            <a:off x="2569892" y="4184592"/>
            <a:ext cx="1871320" cy="9194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6" name="Straight Arrow Connector 515"/>
          <p:cNvCxnSpPr/>
          <p:nvPr/>
        </p:nvCxnSpPr>
        <p:spPr>
          <a:xfrm flipH="1" flipV="1">
            <a:off x="4399109" y="2415286"/>
            <a:ext cx="4974380" cy="291279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2" name="Straight Arrow Connector 431"/>
          <p:cNvCxnSpPr/>
          <p:nvPr/>
        </p:nvCxnSpPr>
        <p:spPr>
          <a:xfrm flipV="1">
            <a:off x="6453726" y="4232297"/>
            <a:ext cx="3027354" cy="108437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4" name="Straight Arrow Connector 503"/>
          <p:cNvCxnSpPr/>
          <p:nvPr/>
        </p:nvCxnSpPr>
        <p:spPr>
          <a:xfrm flipH="1" flipV="1">
            <a:off x="4405854" y="2469123"/>
            <a:ext cx="3710945" cy="285755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3" name="Straight Arrow Connector 152"/>
          <p:cNvCxnSpPr/>
          <p:nvPr/>
        </p:nvCxnSpPr>
        <p:spPr>
          <a:xfrm>
            <a:off x="8966842" y="3302626"/>
            <a:ext cx="1328973" cy="10236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2" name="Straight Arrow Connector 11"/>
          <p:cNvCxnSpPr/>
          <p:nvPr/>
        </p:nvCxnSpPr>
        <p:spPr>
          <a:xfrm flipV="1">
            <a:off x="8468384" y="2394159"/>
            <a:ext cx="376039" cy="95369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3" name="Straight Arrow Connector 12"/>
          <p:cNvCxnSpPr/>
          <p:nvPr/>
        </p:nvCxnSpPr>
        <p:spPr>
          <a:xfrm>
            <a:off x="2889607" y="2513340"/>
            <a:ext cx="290459" cy="133230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 name="Straight Arrow Connector 13"/>
          <p:cNvCxnSpPr/>
          <p:nvPr/>
        </p:nvCxnSpPr>
        <p:spPr>
          <a:xfrm flipH="1">
            <a:off x="3024551" y="4236440"/>
            <a:ext cx="4737269" cy="108731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 name="Straight Arrow Connector 15"/>
          <p:cNvCxnSpPr/>
          <p:nvPr/>
        </p:nvCxnSpPr>
        <p:spPr>
          <a:xfrm flipH="1">
            <a:off x="4384401" y="2402431"/>
            <a:ext cx="48593" cy="97091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 name="Straight Arrow Connector 16"/>
          <p:cNvCxnSpPr/>
          <p:nvPr/>
        </p:nvCxnSpPr>
        <p:spPr>
          <a:xfrm flipH="1">
            <a:off x="3035960" y="4216486"/>
            <a:ext cx="612933" cy="112312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8" name="Straight Arrow Connector 17"/>
          <p:cNvCxnSpPr/>
          <p:nvPr/>
        </p:nvCxnSpPr>
        <p:spPr>
          <a:xfrm>
            <a:off x="2511375" y="3263736"/>
            <a:ext cx="707693" cy="54318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 name="Straight Arrow Connector 18"/>
          <p:cNvCxnSpPr/>
          <p:nvPr/>
        </p:nvCxnSpPr>
        <p:spPr>
          <a:xfrm flipV="1">
            <a:off x="2279907" y="3770762"/>
            <a:ext cx="915300" cy="81831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 name="Straight Arrow Connector 19"/>
          <p:cNvCxnSpPr/>
          <p:nvPr/>
        </p:nvCxnSpPr>
        <p:spPr>
          <a:xfrm flipH="1">
            <a:off x="3006919" y="4209896"/>
            <a:ext cx="1392711" cy="112551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1" name="Straight Arrow Connector 20"/>
          <p:cNvCxnSpPr/>
          <p:nvPr/>
        </p:nvCxnSpPr>
        <p:spPr>
          <a:xfrm flipH="1">
            <a:off x="2279884" y="4246973"/>
            <a:ext cx="2144222" cy="34074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 name="Straight Arrow Connector 21"/>
          <p:cNvCxnSpPr/>
          <p:nvPr/>
        </p:nvCxnSpPr>
        <p:spPr>
          <a:xfrm flipH="1" flipV="1">
            <a:off x="2506847" y="3262360"/>
            <a:ext cx="683882" cy="55637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3" name="Straight Arrow Connector 22"/>
          <p:cNvCxnSpPr/>
          <p:nvPr/>
        </p:nvCxnSpPr>
        <p:spPr>
          <a:xfrm flipH="1">
            <a:off x="3009757" y="4226267"/>
            <a:ext cx="2131644" cy="109455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1" name="Straight Arrow Connector 140"/>
          <p:cNvCxnSpPr/>
          <p:nvPr/>
        </p:nvCxnSpPr>
        <p:spPr>
          <a:xfrm flipH="1">
            <a:off x="2994977" y="4223242"/>
            <a:ext cx="2820562" cy="110422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2" name="Straight Arrow Connector 141"/>
          <p:cNvCxnSpPr/>
          <p:nvPr/>
        </p:nvCxnSpPr>
        <p:spPr>
          <a:xfrm flipH="1">
            <a:off x="2984249" y="4227511"/>
            <a:ext cx="3665529" cy="10898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4" name="Straight Arrow Connector 143"/>
          <p:cNvCxnSpPr/>
          <p:nvPr/>
        </p:nvCxnSpPr>
        <p:spPr>
          <a:xfrm flipV="1">
            <a:off x="2589100" y="3778212"/>
            <a:ext cx="601628" cy="4582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5" name="Straight Arrow Connector 144"/>
          <p:cNvCxnSpPr/>
          <p:nvPr/>
        </p:nvCxnSpPr>
        <p:spPr>
          <a:xfrm>
            <a:off x="6608369" y="2616190"/>
            <a:ext cx="1928372" cy="72035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6" name="Straight Arrow Connector 145"/>
          <p:cNvCxnSpPr/>
          <p:nvPr/>
        </p:nvCxnSpPr>
        <p:spPr>
          <a:xfrm flipH="1">
            <a:off x="5815536" y="2605677"/>
            <a:ext cx="882683" cy="75534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8" name="Straight Arrow Connector 147"/>
          <p:cNvCxnSpPr/>
          <p:nvPr/>
        </p:nvCxnSpPr>
        <p:spPr>
          <a:xfrm flipH="1" flipV="1">
            <a:off x="2858783" y="2533724"/>
            <a:ext cx="1561791" cy="79761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9" name="Straight Arrow Connector 148"/>
          <p:cNvCxnSpPr/>
          <p:nvPr/>
        </p:nvCxnSpPr>
        <p:spPr>
          <a:xfrm>
            <a:off x="4399107" y="2427077"/>
            <a:ext cx="1473170" cy="9315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0" name="Straight Arrow Connector 149"/>
          <p:cNvCxnSpPr/>
          <p:nvPr/>
        </p:nvCxnSpPr>
        <p:spPr>
          <a:xfrm flipH="1" flipV="1">
            <a:off x="5500704" y="2043347"/>
            <a:ext cx="354386" cy="132321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1" name="Straight Arrow Connector 150"/>
          <p:cNvCxnSpPr/>
          <p:nvPr/>
        </p:nvCxnSpPr>
        <p:spPr>
          <a:xfrm flipH="1" flipV="1">
            <a:off x="3425078" y="2164183"/>
            <a:ext cx="995496" cy="119623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2" name="Straight Arrow Connector 151"/>
          <p:cNvCxnSpPr/>
          <p:nvPr/>
        </p:nvCxnSpPr>
        <p:spPr>
          <a:xfrm>
            <a:off x="7540424" y="2214679"/>
            <a:ext cx="966957" cy="115188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4" name="Straight Arrow Connector 153"/>
          <p:cNvCxnSpPr/>
          <p:nvPr/>
        </p:nvCxnSpPr>
        <p:spPr>
          <a:xfrm flipH="1" flipV="1">
            <a:off x="8815788" y="2393304"/>
            <a:ext cx="184752" cy="99167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5" name="Straight Arrow Connector 154"/>
          <p:cNvCxnSpPr/>
          <p:nvPr/>
        </p:nvCxnSpPr>
        <p:spPr>
          <a:xfrm flipV="1">
            <a:off x="8971895" y="2804936"/>
            <a:ext cx="1474320" cy="55547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6" name="Straight Arrow Connector 155"/>
          <p:cNvCxnSpPr/>
          <p:nvPr/>
        </p:nvCxnSpPr>
        <p:spPr>
          <a:xfrm>
            <a:off x="8961661" y="3340317"/>
            <a:ext cx="880720" cy="1576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7" name="Straight Arrow Connector 156"/>
          <p:cNvCxnSpPr/>
          <p:nvPr/>
        </p:nvCxnSpPr>
        <p:spPr>
          <a:xfrm flipH="1">
            <a:off x="8956009" y="2085286"/>
            <a:ext cx="718014" cy="126875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8" name="Straight Arrow Connector 157"/>
          <p:cNvCxnSpPr/>
          <p:nvPr/>
        </p:nvCxnSpPr>
        <p:spPr>
          <a:xfrm>
            <a:off x="3010704" y="5298687"/>
            <a:ext cx="6383486" cy="1331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9" name="Straight Arrow Connector 158"/>
          <p:cNvCxnSpPr/>
          <p:nvPr/>
        </p:nvCxnSpPr>
        <p:spPr>
          <a:xfrm flipV="1">
            <a:off x="3036402" y="5301939"/>
            <a:ext cx="5065734" cy="614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0" name="Straight Arrow Connector 159"/>
          <p:cNvCxnSpPr/>
          <p:nvPr/>
        </p:nvCxnSpPr>
        <p:spPr>
          <a:xfrm flipV="1">
            <a:off x="3026878" y="5283465"/>
            <a:ext cx="2140184" cy="3515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1" name="Straight Arrow Connector 160"/>
          <p:cNvCxnSpPr/>
          <p:nvPr/>
        </p:nvCxnSpPr>
        <p:spPr>
          <a:xfrm flipV="1">
            <a:off x="3013696" y="5291642"/>
            <a:ext cx="3491599" cy="1056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2" name="Straight Arrow Connector 161"/>
          <p:cNvCxnSpPr/>
          <p:nvPr/>
        </p:nvCxnSpPr>
        <p:spPr>
          <a:xfrm flipH="1">
            <a:off x="2999016" y="4229890"/>
            <a:ext cx="4059367" cy="107678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9" name="Straight Arrow Connector 168"/>
          <p:cNvCxnSpPr/>
          <p:nvPr/>
        </p:nvCxnSpPr>
        <p:spPr>
          <a:xfrm flipH="1">
            <a:off x="3013695" y="4236441"/>
            <a:ext cx="5523045" cy="107606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0" name="Straight Arrow Connector 169"/>
          <p:cNvCxnSpPr/>
          <p:nvPr/>
        </p:nvCxnSpPr>
        <p:spPr>
          <a:xfrm flipH="1">
            <a:off x="8458238" y="2102917"/>
            <a:ext cx="1222295" cy="125198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1" name="Straight Arrow Connector 170"/>
          <p:cNvCxnSpPr/>
          <p:nvPr/>
        </p:nvCxnSpPr>
        <p:spPr>
          <a:xfrm flipH="1">
            <a:off x="2968643" y="4242852"/>
            <a:ext cx="6519255" cy="106670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6" name="Straight Arrow Connector 195"/>
          <p:cNvCxnSpPr/>
          <p:nvPr/>
        </p:nvCxnSpPr>
        <p:spPr>
          <a:xfrm flipH="1" flipV="1">
            <a:off x="2499114" y="3266270"/>
            <a:ext cx="1917679" cy="5964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7" name="Straight Arrow Connector 196"/>
          <p:cNvCxnSpPr/>
          <p:nvPr/>
        </p:nvCxnSpPr>
        <p:spPr>
          <a:xfrm flipV="1">
            <a:off x="3543561" y="2423311"/>
            <a:ext cx="919330" cy="9448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8" name="Straight Arrow Connector 197"/>
          <p:cNvCxnSpPr/>
          <p:nvPr/>
        </p:nvCxnSpPr>
        <p:spPr>
          <a:xfrm flipH="1" flipV="1">
            <a:off x="2585206" y="4182138"/>
            <a:ext cx="2575259" cy="111839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9" name="Straight Arrow Connector 198"/>
          <p:cNvCxnSpPr/>
          <p:nvPr/>
        </p:nvCxnSpPr>
        <p:spPr>
          <a:xfrm flipH="1">
            <a:off x="4340219" y="2425089"/>
            <a:ext cx="4527160" cy="92808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0" name="Straight Arrow Connector 199"/>
          <p:cNvCxnSpPr/>
          <p:nvPr/>
        </p:nvCxnSpPr>
        <p:spPr>
          <a:xfrm flipH="1">
            <a:off x="5789546" y="2420582"/>
            <a:ext cx="3084336" cy="9240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1" name="Straight Arrow Connector 200"/>
          <p:cNvCxnSpPr/>
          <p:nvPr/>
        </p:nvCxnSpPr>
        <p:spPr>
          <a:xfrm flipH="1">
            <a:off x="4334678" y="2248822"/>
            <a:ext cx="3286533" cy="106756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2" name="Straight Arrow Connector 201"/>
          <p:cNvCxnSpPr/>
          <p:nvPr/>
        </p:nvCxnSpPr>
        <p:spPr>
          <a:xfrm flipH="1">
            <a:off x="4368351" y="2634854"/>
            <a:ext cx="2314404" cy="7029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8" name="Straight Arrow Connector 207"/>
          <p:cNvCxnSpPr/>
          <p:nvPr/>
        </p:nvCxnSpPr>
        <p:spPr>
          <a:xfrm flipV="1">
            <a:off x="3521881" y="2626479"/>
            <a:ext cx="3181519" cy="7267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0" name="Straight Arrow Connector 219"/>
          <p:cNvCxnSpPr/>
          <p:nvPr/>
        </p:nvCxnSpPr>
        <p:spPr>
          <a:xfrm flipH="1" flipV="1">
            <a:off x="6609642" y="2623290"/>
            <a:ext cx="2432280" cy="73165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1" name="Straight Arrow Connector 220"/>
          <p:cNvCxnSpPr/>
          <p:nvPr/>
        </p:nvCxnSpPr>
        <p:spPr>
          <a:xfrm flipH="1" flipV="1">
            <a:off x="7540425" y="2214679"/>
            <a:ext cx="1488303" cy="11448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2" name="Straight Arrow Connector 221"/>
          <p:cNvCxnSpPr/>
          <p:nvPr/>
        </p:nvCxnSpPr>
        <p:spPr>
          <a:xfrm flipH="1" flipV="1">
            <a:off x="2858782" y="2533724"/>
            <a:ext cx="708736" cy="82264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3" name="Straight Arrow Connector 222"/>
          <p:cNvCxnSpPr/>
          <p:nvPr/>
        </p:nvCxnSpPr>
        <p:spPr>
          <a:xfrm flipH="1" flipV="1">
            <a:off x="2858783" y="2533724"/>
            <a:ext cx="3040355" cy="78862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4" name="Straight Arrow Connector 223"/>
          <p:cNvCxnSpPr/>
          <p:nvPr/>
        </p:nvCxnSpPr>
        <p:spPr>
          <a:xfrm flipH="1" flipV="1">
            <a:off x="3425078" y="2164183"/>
            <a:ext cx="2453249" cy="117613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5" name="Straight Arrow Connector 224"/>
          <p:cNvCxnSpPr/>
          <p:nvPr/>
        </p:nvCxnSpPr>
        <p:spPr>
          <a:xfrm flipH="1" flipV="1">
            <a:off x="5810355" y="3319815"/>
            <a:ext cx="3994559" cy="280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6" name="Straight Arrow Connector 225"/>
          <p:cNvCxnSpPr/>
          <p:nvPr/>
        </p:nvCxnSpPr>
        <p:spPr>
          <a:xfrm flipH="1">
            <a:off x="5810356" y="2804934"/>
            <a:ext cx="4635860" cy="5297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85" name="Straight Arrow Connector 284"/>
          <p:cNvCxnSpPr/>
          <p:nvPr/>
        </p:nvCxnSpPr>
        <p:spPr>
          <a:xfrm flipH="1" flipV="1">
            <a:off x="2501763" y="3264438"/>
            <a:ext cx="3398648" cy="5422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4" name="Straight Arrow Connector 293"/>
          <p:cNvCxnSpPr/>
          <p:nvPr/>
        </p:nvCxnSpPr>
        <p:spPr>
          <a:xfrm flipH="1">
            <a:off x="9438386" y="3320328"/>
            <a:ext cx="341610" cy="9824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5" name="Straight Arrow Connector 294"/>
          <p:cNvCxnSpPr/>
          <p:nvPr/>
        </p:nvCxnSpPr>
        <p:spPr>
          <a:xfrm flipH="1" flipV="1">
            <a:off x="9446168" y="4227877"/>
            <a:ext cx="296815" cy="110940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6" name="Straight Arrow Connector 295"/>
          <p:cNvCxnSpPr/>
          <p:nvPr/>
        </p:nvCxnSpPr>
        <p:spPr>
          <a:xfrm flipH="1" flipV="1">
            <a:off x="7540425" y="2214679"/>
            <a:ext cx="159797" cy="112759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7" name="Straight Arrow Connector 296"/>
          <p:cNvCxnSpPr/>
          <p:nvPr/>
        </p:nvCxnSpPr>
        <p:spPr>
          <a:xfrm flipH="1" flipV="1">
            <a:off x="6609643" y="2607846"/>
            <a:ext cx="1124056" cy="71807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07" name="Straight Arrow Connector 306"/>
          <p:cNvCxnSpPr/>
          <p:nvPr/>
        </p:nvCxnSpPr>
        <p:spPr>
          <a:xfrm flipH="1" flipV="1">
            <a:off x="9428857" y="4242892"/>
            <a:ext cx="872143" cy="5888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7" name="Straight Arrow Connector 336"/>
          <p:cNvCxnSpPr/>
          <p:nvPr/>
        </p:nvCxnSpPr>
        <p:spPr>
          <a:xfrm flipH="1">
            <a:off x="7005634" y="2110039"/>
            <a:ext cx="2702312" cy="120790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8" name="Straight Arrow Connector 337"/>
          <p:cNvCxnSpPr/>
          <p:nvPr/>
        </p:nvCxnSpPr>
        <p:spPr>
          <a:xfrm flipH="1">
            <a:off x="6974300" y="2431606"/>
            <a:ext cx="1884153" cy="89466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9" name="Straight Arrow Connector 338"/>
          <p:cNvCxnSpPr/>
          <p:nvPr/>
        </p:nvCxnSpPr>
        <p:spPr>
          <a:xfrm flipH="1" flipV="1">
            <a:off x="6636703" y="2617749"/>
            <a:ext cx="389108" cy="73753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0" name="Straight Arrow Connector 339"/>
          <p:cNvCxnSpPr/>
          <p:nvPr/>
        </p:nvCxnSpPr>
        <p:spPr>
          <a:xfrm flipV="1">
            <a:off x="7647204" y="2431946"/>
            <a:ext cx="1198483" cy="89694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1" name="Straight Arrow Connector 340"/>
          <p:cNvCxnSpPr/>
          <p:nvPr/>
        </p:nvCxnSpPr>
        <p:spPr>
          <a:xfrm flipV="1">
            <a:off x="7667554" y="2804937"/>
            <a:ext cx="2778660" cy="50039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2" name="Straight Arrow Connector 341"/>
          <p:cNvCxnSpPr/>
          <p:nvPr/>
        </p:nvCxnSpPr>
        <p:spPr>
          <a:xfrm flipH="1">
            <a:off x="8457808" y="2804935"/>
            <a:ext cx="1988407" cy="53846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53" name="Straight Arrow Connector 352"/>
          <p:cNvCxnSpPr/>
          <p:nvPr/>
        </p:nvCxnSpPr>
        <p:spPr>
          <a:xfrm flipV="1">
            <a:off x="6593824" y="2629334"/>
            <a:ext cx="67942" cy="73324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2" name="Straight Arrow Connector 361"/>
          <p:cNvCxnSpPr/>
          <p:nvPr/>
        </p:nvCxnSpPr>
        <p:spPr>
          <a:xfrm flipH="1" flipV="1">
            <a:off x="2858782" y="2533724"/>
            <a:ext cx="4201329" cy="80399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3" name="Straight Arrow Connector 362"/>
          <p:cNvCxnSpPr/>
          <p:nvPr/>
        </p:nvCxnSpPr>
        <p:spPr>
          <a:xfrm flipH="1" flipV="1">
            <a:off x="2858782" y="2533724"/>
            <a:ext cx="3776658" cy="78809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4" name="Straight Arrow Connector 363"/>
          <p:cNvCxnSpPr/>
          <p:nvPr/>
        </p:nvCxnSpPr>
        <p:spPr>
          <a:xfrm flipH="1" flipV="1">
            <a:off x="3425079" y="2164183"/>
            <a:ext cx="3203766" cy="116131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5" name="Straight Arrow Connector 364"/>
          <p:cNvCxnSpPr/>
          <p:nvPr/>
        </p:nvCxnSpPr>
        <p:spPr>
          <a:xfrm flipH="1" flipV="1">
            <a:off x="5500703" y="2043348"/>
            <a:ext cx="1539421" cy="12900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6" name="Straight Arrow Connector 365"/>
          <p:cNvCxnSpPr/>
          <p:nvPr/>
        </p:nvCxnSpPr>
        <p:spPr>
          <a:xfrm flipH="1" flipV="1">
            <a:off x="4397843" y="2444840"/>
            <a:ext cx="2228877" cy="9194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7" name="Straight Arrow Connector 366"/>
          <p:cNvCxnSpPr/>
          <p:nvPr/>
        </p:nvCxnSpPr>
        <p:spPr>
          <a:xfrm flipH="1" flipV="1">
            <a:off x="5500702" y="2043347"/>
            <a:ext cx="1119983" cy="13098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78" name="Straight Arrow Connector 377"/>
          <p:cNvCxnSpPr/>
          <p:nvPr/>
        </p:nvCxnSpPr>
        <p:spPr>
          <a:xfrm flipH="1" flipV="1">
            <a:off x="3425078" y="2164182"/>
            <a:ext cx="1728676" cy="121841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79" name="Straight Arrow Connector 378"/>
          <p:cNvCxnSpPr/>
          <p:nvPr/>
        </p:nvCxnSpPr>
        <p:spPr>
          <a:xfrm flipH="1" flipV="1">
            <a:off x="2858783" y="2533724"/>
            <a:ext cx="2289502" cy="81235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0" name="Straight Arrow Connector 379"/>
          <p:cNvCxnSpPr/>
          <p:nvPr/>
        </p:nvCxnSpPr>
        <p:spPr>
          <a:xfrm flipH="1">
            <a:off x="6560149" y="2804935"/>
            <a:ext cx="3886067" cy="53310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1" name="Straight Arrow Connector 380"/>
          <p:cNvCxnSpPr/>
          <p:nvPr/>
        </p:nvCxnSpPr>
        <p:spPr>
          <a:xfrm flipH="1">
            <a:off x="6997477" y="2804934"/>
            <a:ext cx="3448738" cy="51312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8" name="Straight Arrow Connector 387"/>
          <p:cNvCxnSpPr/>
          <p:nvPr/>
        </p:nvCxnSpPr>
        <p:spPr>
          <a:xfrm flipH="1">
            <a:off x="5112639" y="2804935"/>
            <a:ext cx="5333575" cy="54917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9" name="Straight Arrow Connector 388"/>
          <p:cNvCxnSpPr/>
          <p:nvPr/>
        </p:nvCxnSpPr>
        <p:spPr>
          <a:xfrm flipH="1">
            <a:off x="5125522" y="2264207"/>
            <a:ext cx="2495261" cy="107904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0" name="Straight Arrow Connector 389"/>
          <p:cNvCxnSpPr/>
          <p:nvPr/>
        </p:nvCxnSpPr>
        <p:spPr>
          <a:xfrm flipH="1">
            <a:off x="5106581" y="2637297"/>
            <a:ext cx="1562854" cy="68537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1" name="Straight Arrow Connector 390"/>
          <p:cNvCxnSpPr/>
          <p:nvPr/>
        </p:nvCxnSpPr>
        <p:spPr>
          <a:xfrm flipV="1">
            <a:off x="5131335" y="2043348"/>
            <a:ext cx="369368" cy="133739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2" name="Straight Arrow Connector 391"/>
          <p:cNvCxnSpPr/>
          <p:nvPr/>
        </p:nvCxnSpPr>
        <p:spPr>
          <a:xfrm flipH="1" flipV="1">
            <a:off x="4436394" y="2429743"/>
            <a:ext cx="701947" cy="91712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3" name="Straight Arrow Connector 402"/>
          <p:cNvCxnSpPr/>
          <p:nvPr/>
        </p:nvCxnSpPr>
        <p:spPr>
          <a:xfrm flipH="1" flipV="1">
            <a:off x="8452694" y="4225954"/>
            <a:ext cx="1302312" cy="110782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4" name="Straight Arrow Connector 403"/>
          <p:cNvCxnSpPr/>
          <p:nvPr/>
        </p:nvCxnSpPr>
        <p:spPr>
          <a:xfrm flipH="1">
            <a:off x="5102935" y="4257650"/>
            <a:ext cx="5192882" cy="10290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5" name="Straight Arrow Connector 404"/>
          <p:cNvCxnSpPr/>
          <p:nvPr/>
        </p:nvCxnSpPr>
        <p:spPr>
          <a:xfrm flipH="1" flipV="1">
            <a:off x="5121527" y="5289433"/>
            <a:ext cx="4628561" cy="2614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6" name="Straight Arrow Connector 405"/>
          <p:cNvCxnSpPr/>
          <p:nvPr/>
        </p:nvCxnSpPr>
        <p:spPr>
          <a:xfrm flipH="1">
            <a:off x="5122797" y="2447032"/>
            <a:ext cx="3714469" cy="87594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1" name="Straight Arrow Connector 430"/>
          <p:cNvCxnSpPr/>
          <p:nvPr/>
        </p:nvCxnSpPr>
        <p:spPr>
          <a:xfrm>
            <a:off x="8067668" y="5301510"/>
            <a:ext cx="1684909" cy="110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3" name="Straight Arrow Connector 432"/>
          <p:cNvCxnSpPr/>
          <p:nvPr/>
        </p:nvCxnSpPr>
        <p:spPr>
          <a:xfrm>
            <a:off x="6451879" y="5293736"/>
            <a:ext cx="3300699" cy="2089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4" name="Straight Arrow Connector 433"/>
          <p:cNvCxnSpPr/>
          <p:nvPr/>
        </p:nvCxnSpPr>
        <p:spPr>
          <a:xfrm flipH="1" flipV="1">
            <a:off x="4444050" y="2459005"/>
            <a:ext cx="2049506" cy="286767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5" name="Straight Arrow Connector 434"/>
          <p:cNvCxnSpPr/>
          <p:nvPr/>
        </p:nvCxnSpPr>
        <p:spPr>
          <a:xfrm flipH="1" flipV="1">
            <a:off x="2593181" y="4188180"/>
            <a:ext cx="3931568" cy="111468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6" name="Straight Arrow Connector 435"/>
          <p:cNvCxnSpPr/>
          <p:nvPr/>
        </p:nvCxnSpPr>
        <p:spPr>
          <a:xfrm flipH="1" flipV="1">
            <a:off x="4448127" y="2476618"/>
            <a:ext cx="685060" cy="28500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7" name="Straight Arrow Connector 436"/>
          <p:cNvCxnSpPr/>
          <p:nvPr/>
        </p:nvCxnSpPr>
        <p:spPr>
          <a:xfrm flipH="1">
            <a:off x="5091103" y="3943259"/>
            <a:ext cx="5190867" cy="135645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5" name="Straight Arrow Connector 504"/>
          <p:cNvCxnSpPr/>
          <p:nvPr/>
        </p:nvCxnSpPr>
        <p:spPr>
          <a:xfrm flipV="1">
            <a:off x="9313975" y="3918590"/>
            <a:ext cx="947741" cy="14402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6" name="Straight Arrow Connector 505"/>
          <p:cNvCxnSpPr/>
          <p:nvPr/>
        </p:nvCxnSpPr>
        <p:spPr>
          <a:xfrm flipH="1" flipV="1">
            <a:off x="2592271" y="4214093"/>
            <a:ext cx="6813172" cy="110628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8" name="Straight Arrow Connector 507"/>
          <p:cNvCxnSpPr/>
          <p:nvPr/>
        </p:nvCxnSpPr>
        <p:spPr>
          <a:xfrm flipH="1" flipV="1">
            <a:off x="2580341" y="4201740"/>
            <a:ext cx="5527302" cy="11067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8" name="Straight Arrow Connector 517"/>
          <p:cNvCxnSpPr/>
          <p:nvPr/>
        </p:nvCxnSpPr>
        <p:spPr>
          <a:xfrm flipH="1" flipV="1">
            <a:off x="6550466" y="4244028"/>
            <a:ext cx="3229531" cy="10825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9" name="Straight Arrow Connector 518"/>
          <p:cNvCxnSpPr/>
          <p:nvPr/>
        </p:nvCxnSpPr>
        <p:spPr>
          <a:xfrm flipH="1" flipV="1">
            <a:off x="6976356" y="4248502"/>
            <a:ext cx="2824343" cy="108510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0" name="Straight Arrow Connector 519"/>
          <p:cNvCxnSpPr/>
          <p:nvPr/>
        </p:nvCxnSpPr>
        <p:spPr>
          <a:xfrm flipH="1" flipV="1">
            <a:off x="7664068" y="4262350"/>
            <a:ext cx="2639979" cy="2094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1" name="Straight Arrow Connector 520"/>
          <p:cNvCxnSpPr/>
          <p:nvPr/>
        </p:nvCxnSpPr>
        <p:spPr>
          <a:xfrm flipH="1" flipV="1">
            <a:off x="7609242" y="3350617"/>
            <a:ext cx="2153140" cy="19697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2" name="Straight Arrow Connector 521"/>
          <p:cNvCxnSpPr/>
          <p:nvPr/>
        </p:nvCxnSpPr>
        <p:spPr>
          <a:xfrm flipV="1">
            <a:off x="2279908" y="4262065"/>
            <a:ext cx="2867716" cy="32700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3" name="Straight Arrow Connector 522"/>
          <p:cNvCxnSpPr/>
          <p:nvPr/>
        </p:nvCxnSpPr>
        <p:spPr>
          <a:xfrm flipH="1" flipV="1">
            <a:off x="5748509" y="4243669"/>
            <a:ext cx="4071245" cy="107610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4" name="Straight Arrow Connector 523"/>
          <p:cNvCxnSpPr/>
          <p:nvPr/>
        </p:nvCxnSpPr>
        <p:spPr>
          <a:xfrm flipH="1">
            <a:off x="2279909" y="4252832"/>
            <a:ext cx="3550336" cy="33624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7" name="Straight Arrow Connector 526"/>
          <p:cNvCxnSpPr/>
          <p:nvPr/>
        </p:nvCxnSpPr>
        <p:spPr>
          <a:xfrm flipH="1">
            <a:off x="2279908" y="4261976"/>
            <a:ext cx="5473212" cy="3270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48" name="Straight Arrow Connector 547"/>
          <p:cNvCxnSpPr/>
          <p:nvPr/>
        </p:nvCxnSpPr>
        <p:spPr>
          <a:xfrm flipV="1">
            <a:off x="7654437" y="2119314"/>
            <a:ext cx="2010990" cy="120696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49" name="Straight Arrow Connector 548"/>
          <p:cNvCxnSpPr/>
          <p:nvPr/>
        </p:nvCxnSpPr>
        <p:spPr>
          <a:xfrm flipH="1">
            <a:off x="5143260" y="3294121"/>
            <a:ext cx="2573265" cy="198871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50" name="Straight Arrow Connector 549"/>
          <p:cNvCxnSpPr/>
          <p:nvPr/>
        </p:nvCxnSpPr>
        <p:spPr>
          <a:xfrm flipH="1">
            <a:off x="2279908" y="4251873"/>
            <a:ext cx="4785218" cy="33720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51" name="Straight Arrow Connector 550"/>
          <p:cNvCxnSpPr/>
          <p:nvPr/>
        </p:nvCxnSpPr>
        <p:spPr>
          <a:xfrm flipH="1">
            <a:off x="2279908" y="4244960"/>
            <a:ext cx="4367255" cy="344114"/>
          </a:xfrm>
          <a:prstGeom prst="straightConnector1">
            <a:avLst/>
          </a:prstGeom>
          <a:noFill/>
          <a:ln w="9525" cap="flat" cmpd="sng" algn="ctr">
            <a:solidFill>
              <a:srgbClr val="0070C0"/>
            </a:solidFill>
            <a:prstDash val="solid"/>
            <a:miter lim="800000"/>
            <a:headEnd type="triangle" w="med" len="med"/>
            <a:tailEnd type="triangle" w="med" len="med"/>
          </a:ln>
          <a:effectLst/>
        </p:spPr>
      </p:cxnSp>
      <p:sp>
        <p:nvSpPr>
          <p:cNvPr id="3" name="Title 2"/>
          <p:cNvSpPr>
            <a:spLocks noGrp="1"/>
          </p:cNvSpPr>
          <p:nvPr>
            <p:ph type="title"/>
          </p:nvPr>
        </p:nvSpPr>
        <p:spPr/>
        <p:txBody>
          <a:bodyPr vert="horz" wrap="square" lIns="91440" tIns="91440" rIns="91440" bIns="91440" rtlCol="0" anchor="t">
            <a:noAutofit/>
          </a:bodyPr>
          <a:lstStyle/>
          <a:p>
            <a:r>
              <a:rPr lang="en-US" dirty="0"/>
              <a:t>The Current Reality…</a:t>
            </a:r>
          </a:p>
        </p:txBody>
      </p:sp>
      <p:grpSp>
        <p:nvGrpSpPr>
          <p:cNvPr id="449" name="Group 448"/>
          <p:cNvGrpSpPr/>
          <p:nvPr/>
        </p:nvGrpSpPr>
        <p:grpSpPr>
          <a:xfrm>
            <a:off x="5974551" y="1622903"/>
            <a:ext cx="1375360" cy="907599"/>
            <a:chOff x="6593615" y="961703"/>
            <a:chExt cx="1375914" cy="907964"/>
          </a:xfrm>
        </p:grpSpPr>
        <p:pic>
          <p:nvPicPr>
            <p:cNvPr id="278" name="Picture 2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3615" y="961703"/>
              <a:ext cx="1375914" cy="907964"/>
            </a:xfrm>
            <a:prstGeom prst="rect">
              <a:avLst/>
            </a:prstGeom>
          </p:spPr>
        </p:pic>
        <p:sp>
          <p:nvSpPr>
            <p:cNvPr id="27" name="Rectangle 26"/>
            <p:cNvSpPr/>
            <p:nvPr/>
          </p:nvSpPr>
          <p:spPr>
            <a:xfrm>
              <a:off x="7103790" y="1455521"/>
              <a:ext cx="355564" cy="172586"/>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095" fontAlgn="base">
                <a:spcAft>
                  <a:spcPct val="0"/>
                </a:spcAft>
                <a:defRPr/>
              </a:pPr>
              <a:r>
                <a:rPr lang="en-US" sz="1099" b="1" dirty="0">
                  <a:ln>
                    <a:solidFill>
                      <a:srgbClr val="FFFFFF">
                        <a:alpha val="0"/>
                      </a:srgbClr>
                    </a:solidFill>
                  </a:ln>
                  <a:solidFill>
                    <a:srgbClr val="000000"/>
                  </a:solidFill>
                </a:rPr>
                <a:t>EC2</a:t>
              </a:r>
            </a:p>
          </p:txBody>
        </p:sp>
      </p:grpSp>
      <p:grpSp>
        <p:nvGrpSpPr>
          <p:cNvPr id="450" name="Group 449"/>
          <p:cNvGrpSpPr/>
          <p:nvPr/>
        </p:nvGrpSpPr>
        <p:grpSpPr>
          <a:xfrm>
            <a:off x="4960201" y="1116693"/>
            <a:ext cx="1375360" cy="907599"/>
            <a:chOff x="5133973" y="725767"/>
            <a:chExt cx="1375914" cy="907964"/>
          </a:xfrm>
        </p:grpSpPr>
        <p:pic>
          <p:nvPicPr>
            <p:cNvPr id="281" name="Picture 2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3973" y="725767"/>
              <a:ext cx="1375914" cy="907964"/>
            </a:xfrm>
            <a:prstGeom prst="rect">
              <a:avLst/>
            </a:prstGeom>
          </p:spPr>
        </p:pic>
        <p:pic>
          <p:nvPicPr>
            <p:cNvPr id="115" name="Picture 1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730" y="1266817"/>
              <a:ext cx="914400" cy="109652"/>
            </a:xfrm>
            <a:prstGeom prst="rect">
              <a:avLst/>
            </a:prstGeom>
          </p:spPr>
        </p:pic>
      </p:grpSp>
      <p:grpSp>
        <p:nvGrpSpPr>
          <p:cNvPr id="25" name="Group 24"/>
          <p:cNvGrpSpPr/>
          <p:nvPr/>
        </p:nvGrpSpPr>
        <p:grpSpPr>
          <a:xfrm>
            <a:off x="9814150" y="2965446"/>
            <a:ext cx="1375360" cy="907599"/>
            <a:chOff x="9764591" y="3213524"/>
            <a:chExt cx="1375914" cy="907964"/>
          </a:xfrm>
        </p:grpSpPr>
        <p:pic>
          <p:nvPicPr>
            <p:cNvPr id="245" name="Picture 2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4591" y="3213524"/>
              <a:ext cx="1375914" cy="907964"/>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7450" y="3667963"/>
              <a:ext cx="1188720" cy="287894"/>
            </a:xfrm>
            <a:prstGeom prst="rect">
              <a:avLst/>
            </a:prstGeom>
          </p:spPr>
        </p:pic>
      </p:grpSp>
      <p:grpSp>
        <p:nvGrpSpPr>
          <p:cNvPr id="32" name="Group 31"/>
          <p:cNvGrpSpPr/>
          <p:nvPr/>
        </p:nvGrpSpPr>
        <p:grpSpPr>
          <a:xfrm>
            <a:off x="8102136" y="1458172"/>
            <a:ext cx="1375360" cy="907599"/>
            <a:chOff x="8193932" y="294356"/>
            <a:chExt cx="1375914" cy="907964"/>
          </a:xfrm>
        </p:grpSpPr>
        <p:pic>
          <p:nvPicPr>
            <p:cNvPr id="242" name="Picture 2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3932" y="294356"/>
              <a:ext cx="1375914" cy="907964"/>
            </a:xfrm>
            <a:prstGeom prst="rect">
              <a:avLst/>
            </a:prstGeom>
          </p:spPr>
        </p:pic>
        <p:pic>
          <p:nvPicPr>
            <p:cNvPr id="83" name="Picture 8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61388" y="724606"/>
              <a:ext cx="1055270" cy="376425"/>
            </a:xfrm>
            <a:prstGeom prst="rect">
              <a:avLst/>
            </a:prstGeom>
          </p:spPr>
        </p:pic>
      </p:grpSp>
      <p:grpSp>
        <p:nvGrpSpPr>
          <p:cNvPr id="15" name="Group 14"/>
          <p:cNvGrpSpPr/>
          <p:nvPr/>
        </p:nvGrpSpPr>
        <p:grpSpPr>
          <a:xfrm>
            <a:off x="10180060" y="3962054"/>
            <a:ext cx="1375360" cy="907599"/>
            <a:chOff x="10413979" y="3960950"/>
            <a:chExt cx="1375914" cy="907964"/>
          </a:xfrm>
        </p:grpSpPr>
        <p:pic>
          <p:nvPicPr>
            <p:cNvPr id="252" name="Picture 2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3979" y="3960950"/>
              <a:ext cx="1375914" cy="907964"/>
            </a:xfrm>
            <a:prstGeom prst="rect">
              <a:avLst/>
            </a:prstGeom>
          </p:spPr>
        </p:pic>
        <p:pic>
          <p:nvPicPr>
            <p:cNvPr id="127" name="Picture 1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8749" y="4456888"/>
              <a:ext cx="1097280" cy="248478"/>
            </a:xfrm>
            <a:prstGeom prst="rect">
              <a:avLst/>
            </a:prstGeom>
          </p:spPr>
        </p:pic>
      </p:grpSp>
      <p:grpSp>
        <p:nvGrpSpPr>
          <p:cNvPr id="452" name="Group 451"/>
          <p:cNvGrpSpPr/>
          <p:nvPr/>
        </p:nvGrpSpPr>
        <p:grpSpPr>
          <a:xfrm>
            <a:off x="3687299" y="1380775"/>
            <a:ext cx="1536363" cy="1013844"/>
            <a:chOff x="3759810" y="1371600"/>
            <a:chExt cx="1664840" cy="1098626"/>
          </a:xfrm>
        </p:grpSpPr>
        <p:pic>
          <p:nvPicPr>
            <p:cNvPr id="277" name="Picture 2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810" y="1371600"/>
              <a:ext cx="1664840" cy="1098626"/>
            </a:xfrm>
            <a:prstGeom prst="rect">
              <a:avLst/>
            </a:prstGeom>
          </p:spPr>
        </p:pic>
        <p:grpSp>
          <p:nvGrpSpPr>
            <p:cNvPr id="457" name="Group 456"/>
            <p:cNvGrpSpPr/>
            <p:nvPr/>
          </p:nvGrpSpPr>
          <p:grpSpPr>
            <a:xfrm>
              <a:off x="4031903" y="1686139"/>
              <a:ext cx="1120654" cy="658748"/>
              <a:chOff x="3992920" y="1695234"/>
              <a:chExt cx="1097280" cy="645008"/>
            </a:xfrm>
          </p:grpSpPr>
          <p:pic>
            <p:nvPicPr>
              <p:cNvPr id="108" name="Picture 10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92920" y="1960380"/>
                <a:ext cx="1097280" cy="379862"/>
              </a:xfrm>
              <a:prstGeom prst="rect">
                <a:avLst/>
              </a:prstGeom>
            </p:spPr>
          </p:pic>
          <p:pic>
            <p:nvPicPr>
              <p:cNvPr id="114" name="Picture 1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94939" y="1695234"/>
                <a:ext cx="914400" cy="281611"/>
              </a:xfrm>
              <a:prstGeom prst="rect">
                <a:avLst/>
              </a:prstGeom>
              <a:noFill/>
              <a:ln>
                <a:noFill/>
              </a:ln>
            </p:spPr>
          </p:pic>
        </p:grpSp>
      </p:grpSp>
      <p:grpSp>
        <p:nvGrpSpPr>
          <p:cNvPr id="472" name="Group 471"/>
          <p:cNvGrpSpPr/>
          <p:nvPr/>
        </p:nvGrpSpPr>
        <p:grpSpPr>
          <a:xfrm>
            <a:off x="1117027" y="2579419"/>
            <a:ext cx="1375360" cy="907599"/>
            <a:chOff x="408239" y="2905499"/>
            <a:chExt cx="1375914" cy="907964"/>
          </a:xfrm>
        </p:grpSpPr>
        <p:pic>
          <p:nvPicPr>
            <p:cNvPr id="234" name="Picture 2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239" y="2905499"/>
              <a:ext cx="1375914" cy="907964"/>
            </a:xfrm>
            <a:prstGeom prst="rect">
              <a:avLst/>
            </a:prstGeom>
          </p:spPr>
        </p:pic>
        <p:pic>
          <p:nvPicPr>
            <p:cNvPr id="122" name="Picture 1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4716" y="3389146"/>
              <a:ext cx="822960" cy="240689"/>
            </a:xfrm>
            <a:prstGeom prst="rect">
              <a:avLst/>
            </a:prstGeom>
          </p:spPr>
        </p:pic>
      </p:grpSp>
      <p:grpSp>
        <p:nvGrpSpPr>
          <p:cNvPr id="36" name="Group 35"/>
          <p:cNvGrpSpPr/>
          <p:nvPr/>
        </p:nvGrpSpPr>
        <p:grpSpPr>
          <a:xfrm>
            <a:off x="6890113" y="1290845"/>
            <a:ext cx="1375360" cy="907599"/>
            <a:chOff x="6472902" y="-30754"/>
            <a:chExt cx="1375914" cy="907964"/>
          </a:xfrm>
        </p:grpSpPr>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2902" y="-30754"/>
              <a:ext cx="1375914" cy="907964"/>
            </a:xfrm>
            <a:prstGeom prst="rect">
              <a:avLst/>
            </a:prstGeom>
          </p:spPr>
        </p:pic>
        <p:pic>
          <p:nvPicPr>
            <p:cNvPr id="110" name="Picture 10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81118" y="343920"/>
              <a:ext cx="972692" cy="362330"/>
            </a:xfrm>
            <a:prstGeom prst="rect">
              <a:avLst/>
            </a:prstGeom>
          </p:spPr>
        </p:pic>
      </p:grpSp>
      <p:grpSp>
        <p:nvGrpSpPr>
          <p:cNvPr id="85" name="Group 84"/>
          <p:cNvGrpSpPr/>
          <p:nvPr/>
        </p:nvGrpSpPr>
        <p:grpSpPr>
          <a:xfrm>
            <a:off x="3140702" y="3375300"/>
            <a:ext cx="6155072" cy="884282"/>
            <a:chOff x="3456878" y="3375250"/>
            <a:chExt cx="6157548" cy="884638"/>
          </a:xfrm>
        </p:grpSpPr>
        <p:sp>
          <p:nvSpPr>
            <p:cNvPr id="84" name="Rectangle 83"/>
            <p:cNvSpPr/>
            <p:nvPr/>
          </p:nvSpPr>
          <p:spPr bwMode="auto">
            <a:xfrm>
              <a:off x="3456878" y="3375250"/>
              <a:ext cx="6157548" cy="884638"/>
            </a:xfrm>
            <a:prstGeom prst="rect">
              <a:avLst/>
            </a:prstGeom>
            <a:solidFill>
              <a:schemeClr val="tx1"/>
            </a:solidFill>
            <a:ln w="34925">
              <a:solidFill>
                <a:srgbClr val="0070C0"/>
              </a:solidFill>
              <a:headEnd type="none" w="med" len="med"/>
              <a:tailEnd type="none" w="med" len="med"/>
            </a:ln>
            <a:effectLst>
              <a:softEdge rad="1524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80" name="Group 479"/>
            <p:cNvGrpSpPr/>
            <p:nvPr/>
          </p:nvGrpSpPr>
          <p:grpSpPr>
            <a:xfrm>
              <a:off x="3681239" y="3530443"/>
              <a:ext cx="5708824" cy="574253"/>
              <a:chOff x="3099639" y="3512051"/>
              <a:chExt cx="6363235" cy="640080"/>
            </a:xfrm>
          </p:grpSpPr>
          <p:pic>
            <p:nvPicPr>
              <p:cNvPr id="477" name="Picture 47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99639" y="3512051"/>
                <a:ext cx="452941" cy="631064"/>
              </a:xfrm>
              <a:prstGeom prst="rect">
                <a:avLst/>
              </a:prstGeom>
            </p:spPr>
          </p:pic>
          <p:pic>
            <p:nvPicPr>
              <p:cNvPr id="478" name="Picture 47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65193" y="3512051"/>
                <a:ext cx="343978" cy="627254"/>
              </a:xfrm>
              <a:prstGeom prst="rect">
                <a:avLst/>
              </a:prstGeom>
            </p:spPr>
          </p:pic>
          <p:pic>
            <p:nvPicPr>
              <p:cNvPr id="286" name="Picture 28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295658" y="3512051"/>
                <a:ext cx="1221396" cy="626854"/>
              </a:xfrm>
              <a:prstGeom prst="rect">
                <a:avLst/>
              </a:prstGeom>
            </p:spPr>
          </p:pic>
          <p:pic>
            <p:nvPicPr>
              <p:cNvPr id="479" name="Picture 47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66599" y="3512051"/>
                <a:ext cx="373380" cy="640080"/>
              </a:xfrm>
              <a:prstGeom prst="rect">
                <a:avLst/>
              </a:prstGeom>
            </p:spPr>
          </p:pic>
          <p:pic>
            <p:nvPicPr>
              <p:cNvPr id="287" name="Picture 28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81889" y="3512051"/>
                <a:ext cx="373380" cy="640080"/>
              </a:xfrm>
              <a:prstGeom prst="rect">
                <a:avLst/>
              </a:prstGeom>
            </p:spPr>
          </p:pic>
          <p:pic>
            <p:nvPicPr>
              <p:cNvPr id="288" name="Picture 28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604426" y="3512051"/>
                <a:ext cx="1221396" cy="626854"/>
              </a:xfrm>
              <a:prstGeom prst="rect">
                <a:avLst/>
              </a:prstGeom>
            </p:spPr>
          </p:pic>
          <p:pic>
            <p:nvPicPr>
              <p:cNvPr id="289" name="Picture 28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327878" y="3512051"/>
                <a:ext cx="1221396" cy="626854"/>
              </a:xfrm>
              <a:prstGeom prst="rect">
                <a:avLst/>
              </a:prstGeom>
            </p:spPr>
          </p:pic>
          <p:pic>
            <p:nvPicPr>
              <p:cNvPr id="290" name="Picture 28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44800" y="3512051"/>
                <a:ext cx="343978" cy="627254"/>
              </a:xfrm>
              <a:prstGeom prst="rect">
                <a:avLst/>
              </a:prstGeom>
            </p:spPr>
          </p:pic>
          <p:pic>
            <p:nvPicPr>
              <p:cNvPr id="291" name="Picture 29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09933" y="3512051"/>
                <a:ext cx="452941" cy="631064"/>
              </a:xfrm>
              <a:prstGeom prst="rect">
                <a:avLst/>
              </a:prstGeom>
            </p:spPr>
          </p:pic>
        </p:grpSp>
      </p:grpSp>
      <p:grpSp>
        <p:nvGrpSpPr>
          <p:cNvPr id="469" name="Group 468"/>
          <p:cNvGrpSpPr/>
          <p:nvPr/>
        </p:nvGrpSpPr>
        <p:grpSpPr>
          <a:xfrm>
            <a:off x="2535399" y="1231331"/>
            <a:ext cx="1375360" cy="907599"/>
            <a:chOff x="2422314" y="1325042"/>
            <a:chExt cx="1375914" cy="907964"/>
          </a:xfrm>
        </p:grpSpPr>
        <p:pic>
          <p:nvPicPr>
            <p:cNvPr id="237" name="Picture 2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314" y="1325042"/>
              <a:ext cx="1375914" cy="907964"/>
            </a:xfrm>
            <a:prstGeom prst="rect">
              <a:avLst/>
            </a:prstGeom>
          </p:spPr>
        </p:pic>
        <p:grpSp>
          <p:nvGrpSpPr>
            <p:cNvPr id="459" name="Group 458"/>
            <p:cNvGrpSpPr/>
            <p:nvPr/>
          </p:nvGrpSpPr>
          <p:grpSpPr>
            <a:xfrm>
              <a:off x="2645837" y="1814692"/>
              <a:ext cx="928868" cy="243982"/>
              <a:chOff x="2609292" y="1767155"/>
              <a:chExt cx="928868" cy="243982"/>
            </a:xfrm>
          </p:grpSpPr>
          <p:pic>
            <p:nvPicPr>
              <p:cNvPr id="111" name="Picture 110"/>
              <p:cNvPicPr>
                <a:picLocks noChangeAspect="1"/>
              </p:cNvPicPr>
              <p:nvPr/>
            </p:nvPicPr>
            <p:blipFill rotWithShape="1">
              <a:blip r:embed="rId18" cstate="email">
                <a:extLst>
                  <a:ext uri="{28A0092B-C50C-407E-A947-70E740481C1C}">
                    <a14:useLocalDpi xmlns:a14="http://schemas.microsoft.com/office/drawing/2010/main"/>
                  </a:ext>
                </a:extLst>
              </a:blip>
              <a:srcRect l="21612"/>
              <a:stretch/>
            </p:blipFill>
            <p:spPr>
              <a:xfrm>
                <a:off x="2678023" y="1767155"/>
                <a:ext cx="860137" cy="243982"/>
              </a:xfrm>
              <a:prstGeom prst="rect">
                <a:avLst/>
              </a:prstGeom>
            </p:spPr>
          </p:pic>
          <p:sp>
            <p:nvSpPr>
              <p:cNvPr id="112" name="Oval 111"/>
              <p:cNvSpPr/>
              <p:nvPr/>
            </p:nvSpPr>
            <p:spPr bwMode="auto">
              <a:xfrm rot="16652055">
                <a:off x="2594483" y="1795085"/>
                <a:ext cx="201415" cy="171798"/>
              </a:xfrm>
              <a:prstGeom prst="ellipse">
                <a:avLst/>
              </a:prstGeom>
              <a:solidFill>
                <a:srgbClr val="2BAE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kern="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70" name="Group 469"/>
          <p:cNvGrpSpPr/>
          <p:nvPr/>
        </p:nvGrpSpPr>
        <p:grpSpPr>
          <a:xfrm>
            <a:off x="1588209" y="1677507"/>
            <a:ext cx="1375360" cy="907599"/>
            <a:chOff x="1619125" y="1844026"/>
            <a:chExt cx="1375914" cy="907964"/>
          </a:xfrm>
        </p:grpSpPr>
        <p:pic>
          <p:nvPicPr>
            <p:cNvPr id="236" name="Picture 2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125" y="1844026"/>
              <a:ext cx="1375914" cy="907964"/>
            </a:xfrm>
            <a:prstGeom prst="rect">
              <a:avLst/>
            </a:prstGeom>
          </p:spPr>
        </p:pic>
        <p:pic>
          <p:nvPicPr>
            <p:cNvPr id="109" name="Picture 10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81776" y="2365138"/>
              <a:ext cx="1097280" cy="243982"/>
            </a:xfrm>
            <a:prstGeom prst="rect">
              <a:avLst/>
            </a:prstGeom>
          </p:spPr>
        </p:pic>
      </p:grpSp>
      <p:grpSp>
        <p:nvGrpSpPr>
          <p:cNvPr id="475" name="Group 474"/>
          <p:cNvGrpSpPr/>
          <p:nvPr/>
        </p:nvGrpSpPr>
        <p:grpSpPr>
          <a:xfrm>
            <a:off x="1241363" y="3334066"/>
            <a:ext cx="1375360" cy="907599"/>
            <a:chOff x="1520867" y="3620731"/>
            <a:chExt cx="1375914" cy="907964"/>
          </a:xfrm>
        </p:grpSpPr>
        <p:pic>
          <p:nvPicPr>
            <p:cNvPr id="229" name="Picture 2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867" y="3620731"/>
              <a:ext cx="1375914" cy="907964"/>
            </a:xfrm>
            <a:prstGeom prst="rect">
              <a:avLst/>
            </a:prstGeom>
          </p:spPr>
        </p:pic>
        <p:pic>
          <p:nvPicPr>
            <p:cNvPr id="116" name="Picture 11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835920" y="4067039"/>
              <a:ext cx="745808" cy="205740"/>
            </a:xfrm>
            <a:prstGeom prst="rect">
              <a:avLst/>
            </a:prstGeom>
          </p:spPr>
        </p:pic>
      </p:grpSp>
      <p:cxnSp>
        <p:nvCxnSpPr>
          <p:cNvPr id="579" name="Straight Arrow Connector 578"/>
          <p:cNvCxnSpPr/>
          <p:nvPr/>
        </p:nvCxnSpPr>
        <p:spPr>
          <a:xfrm>
            <a:off x="9316075" y="5316634"/>
            <a:ext cx="470854" cy="18"/>
          </a:xfrm>
          <a:prstGeom prst="straightConnector1">
            <a:avLst/>
          </a:prstGeom>
          <a:noFill/>
          <a:ln w="9525" cap="flat" cmpd="sng" algn="ctr">
            <a:solidFill>
              <a:srgbClr val="0070C0"/>
            </a:solidFill>
            <a:prstDash val="solid"/>
            <a:miter lim="800000"/>
            <a:headEnd type="triangle" w="med" len="med"/>
            <a:tailEnd type="triangle" w="med" len="med"/>
          </a:ln>
          <a:effectLst/>
        </p:spPr>
      </p:cxnSp>
      <p:grpSp>
        <p:nvGrpSpPr>
          <p:cNvPr id="473" name="Group 472"/>
          <p:cNvGrpSpPr/>
          <p:nvPr/>
        </p:nvGrpSpPr>
        <p:grpSpPr>
          <a:xfrm>
            <a:off x="210571" y="3529720"/>
            <a:ext cx="1375360" cy="907599"/>
            <a:chOff x="531730" y="3957031"/>
            <a:chExt cx="1375914" cy="907964"/>
          </a:xfrm>
        </p:grpSpPr>
        <p:pic>
          <p:nvPicPr>
            <p:cNvPr id="228" name="Picture 2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730" y="3957031"/>
              <a:ext cx="1375914" cy="907964"/>
            </a:xfrm>
            <a:prstGeom prst="rect">
              <a:avLst/>
            </a:prstGeom>
          </p:spPr>
        </p:pic>
        <p:pic>
          <p:nvPicPr>
            <p:cNvPr id="120" name="Picture 11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72010" y="4364628"/>
              <a:ext cx="495355" cy="274320"/>
            </a:xfrm>
            <a:prstGeom prst="rect">
              <a:avLst/>
            </a:prstGeom>
          </p:spPr>
        </p:pic>
      </p:grpSp>
      <p:grpSp>
        <p:nvGrpSpPr>
          <p:cNvPr id="474" name="Group 473"/>
          <p:cNvGrpSpPr/>
          <p:nvPr/>
        </p:nvGrpSpPr>
        <p:grpSpPr>
          <a:xfrm>
            <a:off x="1021250" y="4128651"/>
            <a:ext cx="1375360" cy="907599"/>
            <a:chOff x="1335516" y="4213855"/>
            <a:chExt cx="1375914" cy="907964"/>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16" y="4213855"/>
              <a:ext cx="1375914" cy="907964"/>
            </a:xfrm>
            <a:prstGeom prst="rect">
              <a:avLst/>
            </a:prstGeom>
          </p:spPr>
        </p:pic>
        <p:pic>
          <p:nvPicPr>
            <p:cNvPr id="2" name="Picture 1"/>
            <p:cNvPicPr>
              <a:picLocks noChangeAspect="1"/>
            </p:cNvPicPr>
            <p:nvPr/>
          </p:nvPicPr>
          <p:blipFill>
            <a:blip r:embed="rId21"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698110" y="4671587"/>
              <a:ext cx="650727" cy="197041"/>
            </a:xfrm>
            <a:prstGeom prst="rect">
              <a:avLst/>
            </a:prstGeom>
          </p:spPr>
        </p:pic>
      </p:grpSp>
      <p:grpSp>
        <p:nvGrpSpPr>
          <p:cNvPr id="640" name="Group 639"/>
          <p:cNvGrpSpPr/>
          <p:nvPr/>
        </p:nvGrpSpPr>
        <p:grpSpPr>
          <a:xfrm>
            <a:off x="1366168" y="5152475"/>
            <a:ext cx="9878708" cy="1637266"/>
            <a:chOff x="1707123" y="5153141"/>
            <a:chExt cx="9882683" cy="1637924"/>
          </a:xfrm>
        </p:grpSpPr>
        <p:grpSp>
          <p:nvGrpSpPr>
            <p:cNvPr id="641" name="Group 640"/>
            <p:cNvGrpSpPr/>
            <p:nvPr/>
          </p:nvGrpSpPr>
          <p:grpSpPr>
            <a:xfrm>
              <a:off x="1707123" y="5153141"/>
              <a:ext cx="2238093" cy="1598847"/>
              <a:chOff x="2147654" y="5153141"/>
              <a:chExt cx="2238093" cy="1598847"/>
            </a:xfrm>
          </p:grpSpPr>
          <p:pic>
            <p:nvPicPr>
              <p:cNvPr id="701" name="Picture 700"/>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147654" y="5153141"/>
                <a:ext cx="975495" cy="1298665"/>
              </a:xfrm>
              <a:prstGeom prst="rect">
                <a:avLst/>
              </a:prstGeom>
            </p:spPr>
          </p:pic>
          <p:sp>
            <p:nvSpPr>
              <p:cNvPr id="702" name="Rectangle 701"/>
              <p:cNvSpPr/>
              <p:nvPr/>
            </p:nvSpPr>
            <p:spPr>
              <a:xfrm>
                <a:off x="2651529" y="6438089"/>
                <a:ext cx="1595146" cy="313899"/>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095" fontAlgn="base">
                  <a:spcAft>
                    <a:spcPct val="0"/>
                  </a:spcAft>
                  <a:defRPr/>
                </a:pPr>
                <a:r>
                  <a:rPr lang="en-US" sz="1999"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On-Premises</a:t>
                </a:r>
              </a:p>
            </p:txBody>
          </p:sp>
          <p:grpSp>
            <p:nvGrpSpPr>
              <p:cNvPr id="703" name="Group 4"/>
              <p:cNvGrpSpPr>
                <a:grpSpLocks noChangeAspect="1"/>
              </p:cNvGrpSpPr>
              <p:nvPr/>
            </p:nvGrpSpPr>
            <p:grpSpPr bwMode="auto">
              <a:xfrm>
                <a:off x="3204647" y="5565653"/>
                <a:ext cx="1181100" cy="882650"/>
                <a:chOff x="2108" y="3767"/>
                <a:chExt cx="744" cy="556"/>
              </a:xfrm>
            </p:grpSpPr>
            <p:sp>
              <p:nvSpPr>
                <p:cNvPr id="704" name="AutoShape 3"/>
                <p:cNvSpPr>
                  <a:spLocks noChangeAspect="1" noChangeArrowheads="1" noTextEdit="1"/>
                </p:cNvSpPr>
                <p:nvPr/>
              </p:nvSpPr>
              <p:spPr bwMode="auto">
                <a:xfrm>
                  <a:off x="2108" y="3767"/>
                  <a:ext cx="744"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05" name="Freeform 5"/>
                <p:cNvSpPr>
                  <a:spLocks/>
                </p:cNvSpPr>
                <p:nvPr/>
              </p:nvSpPr>
              <p:spPr bwMode="auto">
                <a:xfrm>
                  <a:off x="2369" y="3768"/>
                  <a:ext cx="221" cy="48"/>
                </a:xfrm>
                <a:custGeom>
                  <a:avLst/>
                  <a:gdLst>
                    <a:gd name="T0" fmla="*/ 404 w 404"/>
                    <a:gd name="T1" fmla="*/ 88 h 88"/>
                    <a:gd name="T2" fmla="*/ 323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06" name="Freeform 6"/>
                <p:cNvSpPr>
                  <a:spLocks noEditPoints="1"/>
                </p:cNvSpPr>
                <p:nvPr/>
              </p:nvSpPr>
              <p:spPr bwMode="auto">
                <a:xfrm>
                  <a:off x="2371"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7" y="151"/>
                        <a:pt x="137" y="117"/>
                      </a:cubicBezTo>
                      <a:cubicBezTo>
                        <a:pt x="137" y="84"/>
                        <a:pt x="165" y="57"/>
                        <a:pt x="198" y="57"/>
                      </a:cubicBezTo>
                      <a:cubicBezTo>
                        <a:pt x="231" y="57"/>
                        <a:pt x="259" y="84"/>
                        <a:pt x="259" y="117"/>
                      </a:cubicBezTo>
                      <a:cubicBezTo>
                        <a:pt x="259" y="151"/>
                        <a:pt x="231"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07" name="Rectangle 7"/>
                <p:cNvSpPr>
                  <a:spLocks noChangeArrowheads="1"/>
                </p:cNvSpPr>
                <p:nvPr/>
              </p:nvSpPr>
              <p:spPr bwMode="auto">
                <a:xfrm>
                  <a:off x="2474" y="4247"/>
                  <a:ext cx="11"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08" name="Rectangle 8"/>
                <p:cNvSpPr>
                  <a:spLocks noChangeArrowheads="1"/>
                </p:cNvSpPr>
                <p:nvPr/>
              </p:nvSpPr>
              <p:spPr bwMode="auto">
                <a:xfrm>
                  <a:off x="2371" y="3847"/>
                  <a:ext cx="217"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09" name="Freeform 9"/>
                <p:cNvSpPr>
                  <a:spLocks/>
                </p:cNvSpPr>
                <p:nvPr/>
              </p:nvSpPr>
              <p:spPr bwMode="auto">
                <a:xfrm>
                  <a:off x="2371"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0" name="Rectangle 10"/>
                <p:cNvSpPr>
                  <a:spLocks noChangeArrowheads="1"/>
                </p:cNvSpPr>
                <p:nvPr/>
              </p:nvSpPr>
              <p:spPr bwMode="auto">
                <a:xfrm>
                  <a:off x="2451" y="3922"/>
                  <a:ext cx="57" cy="5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1" name="Rectangle 11"/>
                <p:cNvSpPr>
                  <a:spLocks noChangeArrowheads="1"/>
                </p:cNvSpPr>
                <p:nvPr/>
              </p:nvSpPr>
              <p:spPr bwMode="auto">
                <a:xfrm>
                  <a:off x="2428" y="4001"/>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2" name="Rectangle 12"/>
                <p:cNvSpPr>
                  <a:spLocks noChangeArrowheads="1"/>
                </p:cNvSpPr>
                <p:nvPr/>
              </p:nvSpPr>
              <p:spPr bwMode="auto">
                <a:xfrm>
                  <a:off x="2495" y="4001"/>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3" name="Rectangle 13"/>
                <p:cNvSpPr>
                  <a:spLocks noChangeArrowheads="1"/>
                </p:cNvSpPr>
                <p:nvPr/>
              </p:nvSpPr>
              <p:spPr bwMode="auto">
                <a:xfrm>
                  <a:off x="2395" y="4054"/>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4" name="Rectangle 14"/>
                <p:cNvSpPr>
                  <a:spLocks noChangeArrowheads="1"/>
                </p:cNvSpPr>
                <p:nvPr/>
              </p:nvSpPr>
              <p:spPr bwMode="auto">
                <a:xfrm>
                  <a:off x="2463" y="4054"/>
                  <a:ext cx="35"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5" name="Rectangle 15"/>
                <p:cNvSpPr>
                  <a:spLocks noChangeArrowheads="1"/>
                </p:cNvSpPr>
                <p:nvPr/>
              </p:nvSpPr>
              <p:spPr bwMode="auto">
                <a:xfrm>
                  <a:off x="2528" y="4054"/>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6" name="Line 16"/>
                <p:cNvSpPr>
                  <a:spLocks noChangeShapeType="1"/>
                </p:cNvSpPr>
                <p:nvPr/>
              </p:nvSpPr>
              <p:spPr bwMode="auto">
                <a:xfrm flipH="1">
                  <a:off x="2441" y="3972"/>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7" name="Line 17"/>
                <p:cNvSpPr>
                  <a:spLocks noChangeShapeType="1"/>
                </p:cNvSpPr>
                <p:nvPr/>
              </p:nvSpPr>
              <p:spPr bwMode="auto">
                <a:xfrm flipH="1">
                  <a:off x="2413" y="4026"/>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8" name="Line 18"/>
                <p:cNvSpPr>
                  <a:spLocks noChangeShapeType="1"/>
                </p:cNvSpPr>
                <p:nvPr/>
              </p:nvSpPr>
              <p:spPr bwMode="auto">
                <a:xfrm>
                  <a:off x="2487" y="3972"/>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19" name="Line 19"/>
                <p:cNvSpPr>
                  <a:spLocks noChangeShapeType="1"/>
                </p:cNvSpPr>
                <p:nvPr/>
              </p:nvSpPr>
              <p:spPr bwMode="auto">
                <a:xfrm>
                  <a:off x="2515" y="4026"/>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0" name="Line 20"/>
                <p:cNvSpPr>
                  <a:spLocks noChangeShapeType="1"/>
                </p:cNvSpPr>
                <p:nvPr/>
              </p:nvSpPr>
              <p:spPr bwMode="auto">
                <a:xfrm>
                  <a:off x="2448" y="4026"/>
                  <a:ext cx="33"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1" name="Freeform 21"/>
                <p:cNvSpPr>
                  <a:spLocks/>
                </p:cNvSpPr>
                <p:nvPr/>
              </p:nvSpPr>
              <p:spPr bwMode="auto">
                <a:xfrm>
                  <a:off x="2631" y="3768"/>
                  <a:ext cx="221" cy="48"/>
                </a:xfrm>
                <a:custGeom>
                  <a:avLst/>
                  <a:gdLst>
                    <a:gd name="T0" fmla="*/ 404 w 404"/>
                    <a:gd name="T1" fmla="*/ 88 h 88"/>
                    <a:gd name="T2" fmla="*/ 324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4"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2" name="Freeform 22"/>
                <p:cNvSpPr>
                  <a:spLocks noEditPoints="1"/>
                </p:cNvSpPr>
                <p:nvPr/>
              </p:nvSpPr>
              <p:spPr bwMode="auto">
                <a:xfrm>
                  <a:off x="2633" y="4195"/>
                  <a:ext cx="216"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8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8" y="151"/>
                        <a:pt x="138" y="117"/>
                      </a:cubicBezTo>
                      <a:cubicBezTo>
                        <a:pt x="138" y="84"/>
                        <a:pt x="165" y="57"/>
                        <a:pt x="198" y="57"/>
                      </a:cubicBezTo>
                      <a:cubicBezTo>
                        <a:pt x="232" y="57"/>
                        <a:pt x="259" y="84"/>
                        <a:pt x="259" y="117"/>
                      </a:cubicBezTo>
                      <a:cubicBezTo>
                        <a:pt x="259" y="151"/>
                        <a:pt x="232"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3" name="Rectangle 23"/>
                <p:cNvSpPr>
                  <a:spLocks noChangeArrowheads="1"/>
                </p:cNvSpPr>
                <p:nvPr/>
              </p:nvSpPr>
              <p:spPr bwMode="auto">
                <a:xfrm>
                  <a:off x="2736" y="4247"/>
                  <a:ext cx="11"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4" name="Rectangle 24"/>
                <p:cNvSpPr>
                  <a:spLocks noChangeArrowheads="1"/>
                </p:cNvSpPr>
                <p:nvPr/>
              </p:nvSpPr>
              <p:spPr bwMode="auto">
                <a:xfrm>
                  <a:off x="2633" y="3847"/>
                  <a:ext cx="216"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5" name="Freeform 25"/>
                <p:cNvSpPr>
                  <a:spLocks/>
                </p:cNvSpPr>
                <p:nvPr/>
              </p:nvSpPr>
              <p:spPr bwMode="auto">
                <a:xfrm>
                  <a:off x="2633" y="3847"/>
                  <a:ext cx="216" cy="317"/>
                </a:xfrm>
                <a:custGeom>
                  <a:avLst/>
                  <a:gdLst>
                    <a:gd name="T0" fmla="*/ 216 w 216"/>
                    <a:gd name="T1" fmla="*/ 0 h 317"/>
                    <a:gd name="T2" fmla="*/ 0 w 216"/>
                    <a:gd name="T3" fmla="*/ 317 h 317"/>
                    <a:gd name="T4" fmla="*/ 216 w 216"/>
                    <a:gd name="T5" fmla="*/ 317 h 317"/>
                    <a:gd name="T6" fmla="*/ 216 w 216"/>
                    <a:gd name="T7" fmla="*/ 0 h 317"/>
                  </a:gdLst>
                  <a:ahLst/>
                  <a:cxnLst>
                    <a:cxn ang="0">
                      <a:pos x="T0" y="T1"/>
                    </a:cxn>
                    <a:cxn ang="0">
                      <a:pos x="T2" y="T3"/>
                    </a:cxn>
                    <a:cxn ang="0">
                      <a:pos x="T4" y="T5"/>
                    </a:cxn>
                    <a:cxn ang="0">
                      <a:pos x="T6" y="T7"/>
                    </a:cxn>
                  </a:cxnLst>
                  <a:rect l="0" t="0" r="r" b="b"/>
                  <a:pathLst>
                    <a:path w="216" h="317">
                      <a:moveTo>
                        <a:pt x="216" y="0"/>
                      </a:moveTo>
                      <a:lnTo>
                        <a:pt x="0" y="317"/>
                      </a:lnTo>
                      <a:lnTo>
                        <a:pt x="216" y="317"/>
                      </a:lnTo>
                      <a:lnTo>
                        <a:pt x="216"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6" name="Freeform 26"/>
                <p:cNvSpPr>
                  <a:spLocks noEditPoints="1"/>
                </p:cNvSpPr>
                <p:nvPr/>
              </p:nvSpPr>
              <p:spPr bwMode="auto">
                <a:xfrm>
                  <a:off x="2724" y="3976"/>
                  <a:ext cx="93" cy="93"/>
                </a:xfrm>
                <a:custGeom>
                  <a:avLst/>
                  <a:gdLst>
                    <a:gd name="T0" fmla="*/ 84 w 169"/>
                    <a:gd name="T1" fmla="*/ 0 h 170"/>
                    <a:gd name="T2" fmla="*/ 0 w 169"/>
                    <a:gd name="T3" fmla="*/ 85 h 170"/>
                    <a:gd name="T4" fmla="*/ 84 w 169"/>
                    <a:gd name="T5" fmla="*/ 170 h 170"/>
                    <a:gd name="T6" fmla="*/ 169 w 169"/>
                    <a:gd name="T7" fmla="*/ 85 h 170"/>
                    <a:gd name="T8" fmla="*/ 84 w 169"/>
                    <a:gd name="T9" fmla="*/ 0 h 170"/>
                    <a:gd name="T10" fmla="*/ 84 w 169"/>
                    <a:gd name="T11" fmla="*/ 116 h 170"/>
                    <a:gd name="T12" fmla="*/ 54 w 169"/>
                    <a:gd name="T13" fmla="*/ 85 h 170"/>
                    <a:gd name="T14" fmla="*/ 84 w 169"/>
                    <a:gd name="T15" fmla="*/ 54 h 170"/>
                    <a:gd name="T16" fmla="*/ 115 w 169"/>
                    <a:gd name="T17" fmla="*/ 85 h 170"/>
                    <a:gd name="T18" fmla="*/ 84 w 169"/>
                    <a:gd name="T1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84" y="0"/>
                      </a:moveTo>
                      <a:cubicBezTo>
                        <a:pt x="38" y="0"/>
                        <a:pt x="0" y="38"/>
                        <a:pt x="0" y="85"/>
                      </a:cubicBezTo>
                      <a:cubicBezTo>
                        <a:pt x="0" y="132"/>
                        <a:pt x="38" y="170"/>
                        <a:pt x="84" y="170"/>
                      </a:cubicBezTo>
                      <a:cubicBezTo>
                        <a:pt x="131" y="170"/>
                        <a:pt x="169" y="132"/>
                        <a:pt x="169" y="85"/>
                      </a:cubicBezTo>
                      <a:cubicBezTo>
                        <a:pt x="169" y="38"/>
                        <a:pt x="131" y="0"/>
                        <a:pt x="84" y="0"/>
                      </a:cubicBezTo>
                      <a:close/>
                      <a:moveTo>
                        <a:pt x="84" y="116"/>
                      </a:moveTo>
                      <a:cubicBezTo>
                        <a:pt x="68" y="116"/>
                        <a:pt x="54" y="102"/>
                        <a:pt x="54" y="85"/>
                      </a:cubicBezTo>
                      <a:cubicBezTo>
                        <a:pt x="54" y="68"/>
                        <a:pt x="68" y="54"/>
                        <a:pt x="84" y="54"/>
                      </a:cubicBezTo>
                      <a:cubicBezTo>
                        <a:pt x="101" y="54"/>
                        <a:pt x="115" y="68"/>
                        <a:pt x="115" y="85"/>
                      </a:cubicBezTo>
                      <a:cubicBezTo>
                        <a:pt x="115" y="102"/>
                        <a:pt x="101" y="116"/>
                        <a:pt x="84" y="1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7" name="Freeform 27"/>
                <p:cNvSpPr>
                  <a:spLocks/>
                </p:cNvSpPr>
                <p:nvPr/>
              </p:nvSpPr>
              <p:spPr bwMode="auto">
                <a:xfrm>
                  <a:off x="2666" y="3943"/>
                  <a:ext cx="104" cy="38"/>
                </a:xfrm>
                <a:custGeom>
                  <a:avLst/>
                  <a:gdLst>
                    <a:gd name="T0" fmla="*/ 191 w 191"/>
                    <a:gd name="T1" fmla="*/ 8 h 69"/>
                    <a:gd name="T2" fmla="*/ 191 w 191"/>
                    <a:gd name="T3" fmla="*/ 42 h 69"/>
                    <a:gd name="T4" fmla="*/ 125 w 191"/>
                    <a:gd name="T5" fmla="*/ 69 h 69"/>
                    <a:gd name="T6" fmla="*/ 0 w 191"/>
                    <a:gd name="T7" fmla="*/ 69 h 69"/>
                    <a:gd name="T8" fmla="*/ 0 w 191"/>
                    <a:gd name="T9" fmla="*/ 10 h 69"/>
                    <a:gd name="T10" fmla="*/ 53 w 191"/>
                    <a:gd name="T11" fmla="*/ 10 h 69"/>
                    <a:gd name="T12" fmla="*/ 53 w 191"/>
                    <a:gd name="T13" fmla="*/ 0 h 69"/>
                    <a:gd name="T14" fmla="*/ 139 w 191"/>
                    <a:gd name="T15" fmla="*/ 0 h 69"/>
                    <a:gd name="T16" fmla="*/ 139 w 191"/>
                    <a:gd name="T17" fmla="*/ 9 h 69"/>
                    <a:gd name="T18" fmla="*/ 191 w 191"/>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9">
                      <a:moveTo>
                        <a:pt x="191" y="8"/>
                      </a:moveTo>
                      <a:cubicBezTo>
                        <a:pt x="191" y="42"/>
                        <a:pt x="191" y="42"/>
                        <a:pt x="191" y="42"/>
                      </a:cubicBezTo>
                      <a:cubicBezTo>
                        <a:pt x="191" y="42"/>
                        <a:pt x="151" y="43"/>
                        <a:pt x="125" y="69"/>
                      </a:cubicBezTo>
                      <a:cubicBezTo>
                        <a:pt x="0" y="69"/>
                        <a:pt x="0" y="69"/>
                        <a:pt x="0" y="69"/>
                      </a:cubicBezTo>
                      <a:cubicBezTo>
                        <a:pt x="0" y="10"/>
                        <a:pt x="0" y="10"/>
                        <a:pt x="0" y="10"/>
                      </a:cubicBezTo>
                      <a:cubicBezTo>
                        <a:pt x="53" y="10"/>
                        <a:pt x="53" y="10"/>
                        <a:pt x="53" y="10"/>
                      </a:cubicBezTo>
                      <a:cubicBezTo>
                        <a:pt x="53" y="0"/>
                        <a:pt x="53" y="0"/>
                        <a:pt x="53" y="0"/>
                      </a:cubicBezTo>
                      <a:cubicBezTo>
                        <a:pt x="139" y="0"/>
                        <a:pt x="139" y="0"/>
                        <a:pt x="139" y="0"/>
                      </a:cubicBezTo>
                      <a:cubicBezTo>
                        <a:pt x="139" y="9"/>
                        <a:pt x="139" y="9"/>
                        <a:pt x="139" y="9"/>
                      </a:cubicBezTo>
                      <a:lnTo>
                        <a:pt x="19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8" name="Freeform 28"/>
                <p:cNvSpPr>
                  <a:spLocks/>
                </p:cNvSpPr>
                <p:nvPr/>
              </p:nvSpPr>
              <p:spPr bwMode="auto">
                <a:xfrm>
                  <a:off x="2666" y="3987"/>
                  <a:ext cx="62" cy="37"/>
                </a:xfrm>
                <a:custGeom>
                  <a:avLst/>
                  <a:gdLst>
                    <a:gd name="T0" fmla="*/ 113 w 113"/>
                    <a:gd name="T1" fmla="*/ 0 h 68"/>
                    <a:gd name="T2" fmla="*/ 89 w 113"/>
                    <a:gd name="T3" fmla="*/ 68 h 68"/>
                    <a:gd name="T4" fmla="*/ 0 w 113"/>
                    <a:gd name="T5" fmla="*/ 68 h 68"/>
                    <a:gd name="T6" fmla="*/ 0 w 113"/>
                    <a:gd name="T7" fmla="*/ 10 h 68"/>
                    <a:gd name="T8" fmla="*/ 57 w 113"/>
                    <a:gd name="T9" fmla="*/ 10 h 68"/>
                    <a:gd name="T10" fmla="*/ 57 w 113"/>
                    <a:gd name="T11" fmla="*/ 0 h 68"/>
                    <a:gd name="T12" fmla="*/ 113 w 1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13" y="0"/>
                      </a:moveTo>
                      <a:cubicBezTo>
                        <a:pt x="113" y="0"/>
                        <a:pt x="89" y="20"/>
                        <a:pt x="89" y="68"/>
                      </a:cubicBezTo>
                      <a:cubicBezTo>
                        <a:pt x="0" y="68"/>
                        <a:pt x="0" y="68"/>
                        <a:pt x="0" y="68"/>
                      </a:cubicBezTo>
                      <a:cubicBezTo>
                        <a:pt x="0" y="10"/>
                        <a:pt x="0" y="10"/>
                        <a:pt x="0" y="10"/>
                      </a:cubicBezTo>
                      <a:cubicBezTo>
                        <a:pt x="57" y="10"/>
                        <a:pt x="57" y="10"/>
                        <a:pt x="57" y="10"/>
                      </a:cubicBezTo>
                      <a:cubicBezTo>
                        <a:pt x="57" y="0"/>
                        <a:pt x="57" y="0"/>
                        <a:pt x="57" y="0"/>
                      </a:cubicBezTo>
                      <a:lnTo>
                        <a:pt x="1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29" name="Freeform 29"/>
                <p:cNvSpPr>
                  <a:spLocks/>
                </p:cNvSpPr>
                <p:nvPr/>
              </p:nvSpPr>
              <p:spPr bwMode="auto">
                <a:xfrm>
                  <a:off x="2666" y="4029"/>
                  <a:ext cx="71" cy="40"/>
                </a:xfrm>
                <a:custGeom>
                  <a:avLst/>
                  <a:gdLst>
                    <a:gd name="T0" fmla="*/ 89 w 131"/>
                    <a:gd name="T1" fmla="*/ 0 h 72"/>
                    <a:gd name="T2" fmla="*/ 131 w 131"/>
                    <a:gd name="T3" fmla="*/ 72 h 72"/>
                    <a:gd name="T4" fmla="*/ 0 w 131"/>
                    <a:gd name="T5" fmla="*/ 72 h 72"/>
                    <a:gd name="T6" fmla="*/ 0 w 131"/>
                    <a:gd name="T7" fmla="*/ 10 h 72"/>
                    <a:gd name="T8" fmla="*/ 52 w 131"/>
                    <a:gd name="T9" fmla="*/ 10 h 72"/>
                    <a:gd name="T10" fmla="*/ 52 w 131"/>
                    <a:gd name="T11" fmla="*/ 0 h 72"/>
                    <a:gd name="T12" fmla="*/ 89 w 13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1" h="72">
                      <a:moveTo>
                        <a:pt x="89" y="0"/>
                      </a:moveTo>
                      <a:cubicBezTo>
                        <a:pt x="89" y="0"/>
                        <a:pt x="88" y="39"/>
                        <a:pt x="131" y="72"/>
                      </a:cubicBezTo>
                      <a:cubicBezTo>
                        <a:pt x="0" y="72"/>
                        <a:pt x="0" y="72"/>
                        <a:pt x="0" y="72"/>
                      </a:cubicBezTo>
                      <a:cubicBezTo>
                        <a:pt x="0" y="10"/>
                        <a:pt x="0" y="10"/>
                        <a:pt x="0" y="10"/>
                      </a:cubicBezTo>
                      <a:cubicBezTo>
                        <a:pt x="52" y="10"/>
                        <a:pt x="52" y="10"/>
                        <a:pt x="52" y="10"/>
                      </a:cubicBezTo>
                      <a:cubicBezTo>
                        <a:pt x="52" y="0"/>
                        <a:pt x="52" y="0"/>
                        <a:pt x="52" y="0"/>
                      </a:cubicBezTo>
                      <a:lnTo>
                        <a:pt x="8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0" name="Freeform 30"/>
                <p:cNvSpPr>
                  <a:spLocks/>
                </p:cNvSpPr>
                <p:nvPr/>
              </p:nvSpPr>
              <p:spPr bwMode="auto">
                <a:xfrm>
                  <a:off x="2108" y="3768"/>
                  <a:ext cx="221" cy="48"/>
                </a:xfrm>
                <a:custGeom>
                  <a:avLst/>
                  <a:gdLst>
                    <a:gd name="T0" fmla="*/ 404 w 404"/>
                    <a:gd name="T1" fmla="*/ 88 h 88"/>
                    <a:gd name="T2" fmla="*/ 323 w 404"/>
                    <a:gd name="T3" fmla="*/ 0 h 88"/>
                    <a:gd name="T4" fmla="*/ 80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0" y="0"/>
                        <a:pt x="80" y="0"/>
                        <a:pt x="80"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1" name="Freeform 31"/>
                <p:cNvSpPr>
                  <a:spLocks noEditPoints="1"/>
                </p:cNvSpPr>
                <p:nvPr/>
              </p:nvSpPr>
              <p:spPr bwMode="auto">
                <a:xfrm>
                  <a:off x="2110"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8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39"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4" y="178"/>
                        <a:pt x="137" y="151"/>
                        <a:pt x="137" y="117"/>
                      </a:cubicBezTo>
                      <a:cubicBezTo>
                        <a:pt x="137" y="84"/>
                        <a:pt x="164" y="57"/>
                        <a:pt x="198" y="57"/>
                      </a:cubicBezTo>
                      <a:cubicBezTo>
                        <a:pt x="231" y="57"/>
                        <a:pt x="258" y="84"/>
                        <a:pt x="258" y="117"/>
                      </a:cubicBezTo>
                      <a:cubicBezTo>
                        <a:pt x="258" y="151"/>
                        <a:pt x="231"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2" name="Rectangle 32"/>
                <p:cNvSpPr>
                  <a:spLocks noChangeArrowheads="1"/>
                </p:cNvSpPr>
                <p:nvPr/>
              </p:nvSpPr>
              <p:spPr bwMode="auto">
                <a:xfrm>
                  <a:off x="2212" y="4247"/>
                  <a:ext cx="12"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3" name="Rectangle 33"/>
                <p:cNvSpPr>
                  <a:spLocks noChangeArrowheads="1"/>
                </p:cNvSpPr>
                <p:nvPr/>
              </p:nvSpPr>
              <p:spPr bwMode="auto">
                <a:xfrm>
                  <a:off x="2110" y="3847"/>
                  <a:ext cx="217"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4" name="Freeform 34"/>
                <p:cNvSpPr>
                  <a:spLocks/>
                </p:cNvSpPr>
                <p:nvPr/>
              </p:nvSpPr>
              <p:spPr bwMode="auto">
                <a:xfrm>
                  <a:off x="2110"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5" name="Freeform 35"/>
                <p:cNvSpPr>
                  <a:spLocks/>
                </p:cNvSpPr>
                <p:nvPr/>
              </p:nvSpPr>
              <p:spPr bwMode="auto">
                <a:xfrm>
                  <a:off x="2140" y="3978"/>
                  <a:ext cx="158" cy="78"/>
                </a:xfrm>
                <a:custGeom>
                  <a:avLst/>
                  <a:gdLst>
                    <a:gd name="T0" fmla="*/ 0 w 158"/>
                    <a:gd name="T1" fmla="*/ 0 h 78"/>
                    <a:gd name="T2" fmla="*/ 79 w 158"/>
                    <a:gd name="T3" fmla="*/ 54 h 78"/>
                    <a:gd name="T4" fmla="*/ 158 w 158"/>
                    <a:gd name="T5" fmla="*/ 0 h 78"/>
                    <a:gd name="T6" fmla="*/ 158 w 158"/>
                    <a:gd name="T7" fmla="*/ 78 h 78"/>
                    <a:gd name="T8" fmla="*/ 0 w 158"/>
                    <a:gd name="T9" fmla="*/ 78 h 78"/>
                    <a:gd name="T10" fmla="*/ 0 w 158"/>
                    <a:gd name="T11" fmla="*/ 0 h 78"/>
                  </a:gdLst>
                  <a:ahLst/>
                  <a:cxnLst>
                    <a:cxn ang="0">
                      <a:pos x="T0" y="T1"/>
                    </a:cxn>
                    <a:cxn ang="0">
                      <a:pos x="T2" y="T3"/>
                    </a:cxn>
                    <a:cxn ang="0">
                      <a:pos x="T4" y="T5"/>
                    </a:cxn>
                    <a:cxn ang="0">
                      <a:pos x="T6" y="T7"/>
                    </a:cxn>
                    <a:cxn ang="0">
                      <a:pos x="T8" y="T9"/>
                    </a:cxn>
                    <a:cxn ang="0">
                      <a:pos x="T10" y="T11"/>
                    </a:cxn>
                  </a:cxnLst>
                  <a:rect l="0" t="0" r="r" b="b"/>
                  <a:pathLst>
                    <a:path w="158" h="78">
                      <a:moveTo>
                        <a:pt x="0" y="0"/>
                      </a:moveTo>
                      <a:lnTo>
                        <a:pt x="79" y="54"/>
                      </a:lnTo>
                      <a:lnTo>
                        <a:pt x="158" y="0"/>
                      </a:lnTo>
                      <a:lnTo>
                        <a:pt x="158" y="78"/>
                      </a:lnTo>
                      <a:lnTo>
                        <a:pt x="0" y="7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sp>
              <p:nvSpPr>
                <p:cNvPr id="736" name="Freeform 36"/>
                <p:cNvSpPr>
                  <a:spLocks/>
                </p:cNvSpPr>
                <p:nvPr/>
              </p:nvSpPr>
              <p:spPr bwMode="auto">
                <a:xfrm>
                  <a:off x="2139" y="3956"/>
                  <a:ext cx="159" cy="60"/>
                </a:xfrm>
                <a:custGeom>
                  <a:avLst/>
                  <a:gdLst>
                    <a:gd name="T0" fmla="*/ 0 w 159"/>
                    <a:gd name="T1" fmla="*/ 5 h 60"/>
                    <a:gd name="T2" fmla="*/ 4 w 159"/>
                    <a:gd name="T3" fmla="*/ 0 h 60"/>
                    <a:gd name="T4" fmla="*/ 155 w 159"/>
                    <a:gd name="T5" fmla="*/ 0 h 60"/>
                    <a:gd name="T6" fmla="*/ 159 w 159"/>
                    <a:gd name="T7" fmla="*/ 5 h 60"/>
                    <a:gd name="T8" fmla="*/ 80 w 159"/>
                    <a:gd name="T9" fmla="*/ 60 h 60"/>
                    <a:gd name="T10" fmla="*/ 0 w 159"/>
                    <a:gd name="T11" fmla="*/ 5 h 60"/>
                  </a:gdLst>
                  <a:ahLst/>
                  <a:cxnLst>
                    <a:cxn ang="0">
                      <a:pos x="T0" y="T1"/>
                    </a:cxn>
                    <a:cxn ang="0">
                      <a:pos x="T2" y="T3"/>
                    </a:cxn>
                    <a:cxn ang="0">
                      <a:pos x="T4" y="T5"/>
                    </a:cxn>
                    <a:cxn ang="0">
                      <a:pos x="T6" y="T7"/>
                    </a:cxn>
                    <a:cxn ang="0">
                      <a:pos x="T8" y="T9"/>
                    </a:cxn>
                    <a:cxn ang="0">
                      <a:pos x="T10" y="T11"/>
                    </a:cxn>
                  </a:cxnLst>
                  <a:rect l="0" t="0" r="r" b="b"/>
                  <a:pathLst>
                    <a:path w="159" h="60">
                      <a:moveTo>
                        <a:pt x="0" y="5"/>
                      </a:moveTo>
                      <a:lnTo>
                        <a:pt x="4" y="0"/>
                      </a:lnTo>
                      <a:lnTo>
                        <a:pt x="155" y="0"/>
                      </a:lnTo>
                      <a:lnTo>
                        <a:pt x="159" y="5"/>
                      </a:lnTo>
                      <a:lnTo>
                        <a:pt x="80" y="60"/>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14037"/>
                  <a:endParaRPr lang="en-US" sz="1799" kern="0">
                    <a:solidFill>
                      <a:srgbClr val="FFFFFF"/>
                    </a:solidFill>
                  </a:endParaRPr>
                </a:p>
              </p:txBody>
            </p:sp>
          </p:grpSp>
        </p:grpSp>
        <p:grpSp>
          <p:nvGrpSpPr>
            <p:cNvPr id="642" name="Group 641"/>
            <p:cNvGrpSpPr/>
            <p:nvPr/>
          </p:nvGrpSpPr>
          <p:grpSpPr>
            <a:xfrm>
              <a:off x="4443325" y="5533487"/>
              <a:ext cx="7146481" cy="1257578"/>
              <a:chOff x="4443325" y="5533487"/>
              <a:chExt cx="7146481" cy="1257578"/>
            </a:xfrm>
          </p:grpSpPr>
          <p:sp>
            <p:nvSpPr>
              <p:cNvPr id="643" name="Rectangle 642"/>
              <p:cNvSpPr/>
              <p:nvPr/>
            </p:nvSpPr>
            <p:spPr>
              <a:xfrm>
                <a:off x="9905430" y="6477166"/>
                <a:ext cx="1684376" cy="313899"/>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095" fontAlgn="base">
                  <a:spcAft>
                    <a:spcPct val="0"/>
                  </a:spcAft>
                  <a:defRPr/>
                </a:pPr>
                <a:r>
                  <a:rPr lang="en-US" sz="1999"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Private Cloud</a:t>
                </a:r>
              </a:p>
            </p:txBody>
          </p:sp>
          <p:grpSp>
            <p:nvGrpSpPr>
              <p:cNvPr id="644" name="Group 643"/>
              <p:cNvGrpSpPr/>
              <p:nvPr/>
            </p:nvGrpSpPr>
            <p:grpSpPr>
              <a:xfrm>
                <a:off x="4443325" y="5533487"/>
                <a:ext cx="4758645" cy="1218501"/>
                <a:chOff x="4663981" y="5533487"/>
                <a:chExt cx="4758645" cy="1218501"/>
              </a:xfrm>
            </p:grpSpPr>
            <p:grpSp>
              <p:nvGrpSpPr>
                <p:cNvPr id="648" name="Group 647"/>
                <p:cNvGrpSpPr/>
                <p:nvPr/>
              </p:nvGrpSpPr>
              <p:grpSpPr>
                <a:xfrm>
                  <a:off x="4663981" y="5533487"/>
                  <a:ext cx="4758645" cy="901001"/>
                  <a:chOff x="4738123" y="5533487"/>
                  <a:chExt cx="4758645" cy="901001"/>
                </a:xfrm>
              </p:grpSpPr>
              <p:grpSp>
                <p:nvGrpSpPr>
                  <p:cNvPr id="688" name="Group 687"/>
                  <p:cNvGrpSpPr/>
                  <p:nvPr/>
                </p:nvGrpSpPr>
                <p:grpSpPr>
                  <a:xfrm>
                    <a:off x="4738123" y="5533487"/>
                    <a:ext cx="571041" cy="901001"/>
                    <a:chOff x="10035219" y="1385450"/>
                    <a:chExt cx="466344" cy="801128"/>
                  </a:xfrm>
                </p:grpSpPr>
                <p:sp>
                  <p:nvSpPr>
                    <p:cNvPr id="693" name="Freeform 10"/>
                    <p:cNvSpPr>
                      <a:spLocks/>
                    </p:cNvSpPr>
                    <p:nvPr/>
                  </p:nvSpPr>
                  <p:spPr bwMode="auto">
                    <a:xfrm>
                      <a:off x="10035219" y="1385450"/>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4" name="Rectangle 11"/>
                    <p:cNvSpPr>
                      <a:spLocks noChangeArrowheads="1"/>
                    </p:cNvSpPr>
                    <p:nvPr/>
                  </p:nvSpPr>
                  <p:spPr bwMode="auto">
                    <a:xfrm>
                      <a:off x="10081211" y="1431443"/>
                      <a:ext cx="374359" cy="629993"/>
                    </a:xfrm>
                    <a:prstGeom prst="rect">
                      <a:avLst/>
                    </a:prstGeom>
                    <a:solidFill>
                      <a:srgbClr val="008272"/>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5" name="Rectangle 12"/>
                    <p:cNvSpPr>
                      <a:spLocks noChangeArrowheads="1"/>
                    </p:cNvSpPr>
                    <p:nvPr/>
                  </p:nvSpPr>
                  <p:spPr bwMode="auto">
                    <a:xfrm>
                      <a:off x="10081211" y="1431443"/>
                      <a:ext cx="374359" cy="62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6" name="Freeform 13"/>
                    <p:cNvSpPr>
                      <a:spLocks/>
                    </p:cNvSpPr>
                    <p:nvPr/>
                  </p:nvSpPr>
                  <p:spPr bwMode="auto">
                    <a:xfrm>
                      <a:off x="10197798" y="2099940"/>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7" name="Rectangle 14"/>
                    <p:cNvSpPr>
                      <a:spLocks noChangeArrowheads="1"/>
                    </p:cNvSpPr>
                    <p:nvPr/>
                  </p:nvSpPr>
                  <p:spPr bwMode="auto">
                    <a:xfrm>
                      <a:off x="10081211" y="2061435"/>
                      <a:ext cx="124073" cy="1070"/>
                    </a:xfrm>
                    <a:prstGeom prst="rect">
                      <a:avLst/>
                    </a:prstGeom>
                    <a:solidFill>
                      <a:srgbClr val="5C4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8" name="Freeform 15"/>
                    <p:cNvSpPr>
                      <a:spLocks/>
                    </p:cNvSpPr>
                    <p:nvPr/>
                  </p:nvSpPr>
                  <p:spPr bwMode="auto">
                    <a:xfrm>
                      <a:off x="10081211" y="2061435"/>
                      <a:ext cx="124073"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99" name="Freeform 16"/>
                    <p:cNvSpPr>
                      <a:spLocks/>
                    </p:cNvSpPr>
                    <p:nvPr/>
                  </p:nvSpPr>
                  <p:spPr bwMode="auto">
                    <a:xfrm>
                      <a:off x="10081211" y="1431444"/>
                      <a:ext cx="220337" cy="621830"/>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700" name="Freeform 17"/>
                    <p:cNvSpPr>
                      <a:spLocks/>
                    </p:cNvSpPr>
                    <p:nvPr/>
                  </p:nvSpPr>
                  <p:spPr bwMode="auto">
                    <a:xfrm>
                      <a:off x="10081211" y="1431443"/>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grpSp>
                <p:nvGrpSpPr>
                  <p:cNvPr id="651" name="Group 650"/>
                  <p:cNvGrpSpPr/>
                  <p:nvPr/>
                </p:nvGrpSpPr>
                <p:grpSpPr>
                  <a:xfrm>
                    <a:off x="5413122" y="5545847"/>
                    <a:ext cx="1887593" cy="885855"/>
                    <a:chOff x="6070281" y="6112055"/>
                    <a:chExt cx="1540340" cy="722888"/>
                  </a:xfrm>
                </p:grpSpPr>
                <p:grpSp>
                  <p:nvGrpSpPr>
                    <p:cNvPr id="677" name="Group 676"/>
                    <p:cNvGrpSpPr/>
                    <p:nvPr/>
                  </p:nvGrpSpPr>
                  <p:grpSpPr>
                    <a:xfrm>
                      <a:off x="6070281" y="6112055"/>
                      <a:ext cx="1540340" cy="722888"/>
                      <a:chOff x="10135989" y="2338343"/>
                      <a:chExt cx="1709928" cy="873714"/>
                    </a:xfrm>
                  </p:grpSpPr>
                  <p:sp>
                    <p:nvSpPr>
                      <p:cNvPr id="683" name="Freeform 5"/>
                      <p:cNvSpPr>
                        <a:spLocks/>
                      </p:cNvSpPr>
                      <p:nvPr/>
                    </p:nvSpPr>
                    <p:spPr bwMode="auto">
                      <a:xfrm>
                        <a:off x="10135989" y="3143309"/>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84" name="Freeform 6"/>
                      <p:cNvSpPr>
                        <a:spLocks/>
                      </p:cNvSpPr>
                      <p:nvPr/>
                    </p:nvSpPr>
                    <p:spPr bwMode="auto">
                      <a:xfrm>
                        <a:off x="10352230" y="2338343"/>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85" name="Freeform 7"/>
                      <p:cNvSpPr>
                        <a:spLocks/>
                      </p:cNvSpPr>
                      <p:nvPr/>
                    </p:nvSpPr>
                    <p:spPr bwMode="auto">
                      <a:xfrm>
                        <a:off x="10408478" y="2385841"/>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008272"/>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86" name="Freeform 8"/>
                      <p:cNvSpPr>
                        <a:spLocks/>
                      </p:cNvSpPr>
                      <p:nvPr/>
                    </p:nvSpPr>
                    <p:spPr bwMode="auto">
                      <a:xfrm>
                        <a:off x="10408478" y="2385841"/>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87" name="Freeform 9"/>
                      <p:cNvSpPr>
                        <a:spLocks/>
                      </p:cNvSpPr>
                      <p:nvPr/>
                    </p:nvSpPr>
                    <p:spPr bwMode="auto">
                      <a:xfrm>
                        <a:off x="10408475" y="2385840"/>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20B093"/>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sp>
                  <p:nvSpPr>
                    <p:cNvPr id="682" name="Freeform 73"/>
                    <p:cNvSpPr>
                      <a:spLocks/>
                    </p:cNvSpPr>
                    <p:nvPr/>
                  </p:nvSpPr>
                  <p:spPr bwMode="auto">
                    <a:xfrm>
                      <a:off x="6803928" y="6472824"/>
                      <a:ext cx="57580"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grpSp>
                <p:nvGrpSpPr>
                  <p:cNvPr id="652" name="Group 651"/>
                  <p:cNvGrpSpPr/>
                  <p:nvPr/>
                </p:nvGrpSpPr>
                <p:grpSpPr>
                  <a:xfrm>
                    <a:off x="7370901" y="5546786"/>
                    <a:ext cx="1482584" cy="884706"/>
                    <a:chOff x="7914527" y="6133537"/>
                    <a:chExt cx="1177908" cy="702896"/>
                  </a:xfrm>
                </p:grpSpPr>
                <p:grpSp>
                  <p:nvGrpSpPr>
                    <p:cNvPr id="667" name="Group 666"/>
                    <p:cNvGrpSpPr/>
                    <p:nvPr/>
                  </p:nvGrpSpPr>
                  <p:grpSpPr>
                    <a:xfrm>
                      <a:off x="7914527" y="6133537"/>
                      <a:ext cx="1177908" cy="702896"/>
                      <a:chOff x="10676717" y="1335618"/>
                      <a:chExt cx="1307592" cy="849551"/>
                    </a:xfrm>
                  </p:grpSpPr>
                  <p:sp>
                    <p:nvSpPr>
                      <p:cNvPr id="673" name="Freeform 18"/>
                      <p:cNvSpPr>
                        <a:spLocks/>
                      </p:cNvSpPr>
                      <p:nvPr/>
                    </p:nvSpPr>
                    <p:spPr bwMode="auto">
                      <a:xfrm>
                        <a:off x="10676717" y="1335618"/>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74" name="Freeform 19"/>
                      <p:cNvSpPr>
                        <a:spLocks/>
                      </p:cNvSpPr>
                      <p:nvPr/>
                    </p:nvSpPr>
                    <p:spPr bwMode="auto">
                      <a:xfrm>
                        <a:off x="10734292" y="1350971"/>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008272"/>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75" name="Freeform 20"/>
                      <p:cNvSpPr>
                        <a:spLocks noEditPoints="1"/>
                      </p:cNvSpPr>
                      <p:nvPr/>
                    </p:nvSpPr>
                    <p:spPr bwMode="auto">
                      <a:xfrm>
                        <a:off x="10734292" y="1388076"/>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76" name="Freeform 21"/>
                      <p:cNvSpPr>
                        <a:spLocks noEditPoints="1"/>
                      </p:cNvSpPr>
                      <p:nvPr/>
                    </p:nvSpPr>
                    <p:spPr bwMode="auto">
                      <a:xfrm>
                        <a:off x="10734292" y="1388076"/>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sp>
                  <p:nvSpPr>
                    <p:cNvPr id="672" name="Freeform 73"/>
                    <p:cNvSpPr>
                      <a:spLocks/>
                    </p:cNvSpPr>
                    <p:nvPr/>
                  </p:nvSpPr>
                  <p:spPr bwMode="auto">
                    <a:xfrm>
                      <a:off x="8481500" y="6498379"/>
                      <a:ext cx="57581"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grpSp>
                <p:nvGrpSpPr>
                  <p:cNvPr id="653" name="Group 652"/>
                  <p:cNvGrpSpPr/>
                  <p:nvPr/>
                </p:nvGrpSpPr>
                <p:grpSpPr>
                  <a:xfrm>
                    <a:off x="8929827" y="5538768"/>
                    <a:ext cx="566941" cy="894532"/>
                    <a:chOff x="9660101" y="6172111"/>
                    <a:chExt cx="420093" cy="662832"/>
                  </a:xfrm>
                </p:grpSpPr>
                <p:sp>
                  <p:nvSpPr>
                    <p:cNvPr id="654" name="Freeform 10"/>
                    <p:cNvSpPr>
                      <a:spLocks/>
                    </p:cNvSpPr>
                    <p:nvPr/>
                  </p:nvSpPr>
                  <p:spPr bwMode="auto">
                    <a:xfrm>
                      <a:off x="9660101" y="6172111"/>
                      <a:ext cx="420093" cy="662832"/>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55" name="Rectangle 11"/>
                    <p:cNvSpPr>
                      <a:spLocks noChangeArrowheads="1"/>
                    </p:cNvSpPr>
                    <p:nvPr/>
                  </p:nvSpPr>
                  <p:spPr bwMode="auto">
                    <a:xfrm>
                      <a:off x="9701532" y="6210164"/>
                      <a:ext cx="337231" cy="521239"/>
                    </a:xfrm>
                    <a:prstGeom prst="rect">
                      <a:avLst/>
                    </a:prstGeom>
                    <a:solidFill>
                      <a:srgbClr val="008272"/>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56" name="Rectangle 12"/>
                    <p:cNvSpPr>
                      <a:spLocks noChangeArrowheads="1"/>
                    </p:cNvSpPr>
                    <p:nvPr/>
                  </p:nvSpPr>
                  <p:spPr bwMode="auto">
                    <a:xfrm>
                      <a:off x="9701532" y="6210164"/>
                      <a:ext cx="337231" cy="5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57" name="Freeform 13"/>
                    <p:cNvSpPr>
                      <a:spLocks/>
                    </p:cNvSpPr>
                    <p:nvPr/>
                  </p:nvSpPr>
                  <p:spPr bwMode="auto">
                    <a:xfrm>
                      <a:off x="9806556" y="6763261"/>
                      <a:ext cx="127184" cy="15044"/>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58" name="Rectangle 14"/>
                    <p:cNvSpPr>
                      <a:spLocks noChangeArrowheads="1"/>
                    </p:cNvSpPr>
                    <p:nvPr/>
                  </p:nvSpPr>
                  <p:spPr bwMode="auto">
                    <a:xfrm>
                      <a:off x="9701532" y="6731403"/>
                      <a:ext cx="111768" cy="885"/>
                    </a:xfrm>
                    <a:prstGeom prst="rect">
                      <a:avLst/>
                    </a:prstGeom>
                    <a:solidFill>
                      <a:srgbClr val="5C4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59" name="Freeform 15"/>
                    <p:cNvSpPr>
                      <a:spLocks/>
                    </p:cNvSpPr>
                    <p:nvPr/>
                  </p:nvSpPr>
                  <p:spPr bwMode="auto">
                    <a:xfrm>
                      <a:off x="9701532" y="6731403"/>
                      <a:ext cx="111768"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60" name="Freeform 16"/>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sp>
                  <p:nvSpPr>
                    <p:cNvPr id="661" name="Freeform 17"/>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1494" fontAlgn="base">
                        <a:spcBef>
                          <a:spcPct val="0"/>
                        </a:spcBef>
                        <a:spcAft>
                          <a:spcPct val="0"/>
                        </a:spcAft>
                        <a:defRPr/>
                      </a:pPr>
                      <a:endParaRPr lang="en-US" sz="1799" kern="0" dirty="0">
                        <a:solidFill>
                          <a:srgbClr val="505050"/>
                        </a:solidFill>
                        <a:ea typeface="ＭＳ Ｐゴシック" charset="0"/>
                      </a:endParaRPr>
                    </a:p>
                  </p:txBody>
                </p:sp>
              </p:grpSp>
            </p:grpSp>
            <p:sp>
              <p:nvSpPr>
                <p:cNvPr id="649" name="Rectangle 648"/>
                <p:cNvSpPr/>
                <p:nvPr/>
              </p:nvSpPr>
              <p:spPr>
                <a:xfrm>
                  <a:off x="5811156" y="6438089"/>
                  <a:ext cx="2464294" cy="31389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095" fontAlgn="base">
                    <a:spcAft>
                      <a:spcPct val="0"/>
                    </a:spcAft>
                    <a:defRPr/>
                  </a:pPr>
                  <a:r>
                    <a:rPr lang="en-US" sz="1999"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Managed devices</a:t>
                  </a:r>
                </a:p>
              </p:txBody>
            </p:sp>
          </p:grpSp>
        </p:grpSp>
      </p:grpSp>
      <p:grpSp>
        <p:nvGrpSpPr>
          <p:cNvPr id="31" name="Group 30"/>
          <p:cNvGrpSpPr/>
          <p:nvPr/>
        </p:nvGrpSpPr>
        <p:grpSpPr>
          <a:xfrm>
            <a:off x="9306021" y="1154411"/>
            <a:ext cx="1375360" cy="907599"/>
            <a:chOff x="9367824" y="1114068"/>
            <a:chExt cx="1375914" cy="907964"/>
          </a:xfrm>
        </p:grpSpPr>
        <p:pic>
          <p:nvPicPr>
            <p:cNvPr id="243" name="Picture 2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7824" y="1114068"/>
              <a:ext cx="1375914" cy="907964"/>
            </a:xfrm>
            <a:prstGeom prst="rect">
              <a:avLst/>
            </a:prstGeom>
          </p:spPr>
        </p:pic>
        <p:pic>
          <p:nvPicPr>
            <p:cNvPr id="119" name="Picture 118"/>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9771439" y="1520200"/>
              <a:ext cx="548640" cy="261555"/>
            </a:xfrm>
            <a:prstGeom prst="rect">
              <a:avLst/>
            </a:prstGeom>
          </p:spPr>
        </p:pic>
      </p:grpSp>
      <p:grpSp>
        <p:nvGrpSpPr>
          <p:cNvPr id="361" name="Group 360"/>
          <p:cNvGrpSpPr/>
          <p:nvPr/>
        </p:nvGrpSpPr>
        <p:grpSpPr>
          <a:xfrm>
            <a:off x="10163199" y="1822287"/>
            <a:ext cx="1375360" cy="907599"/>
            <a:chOff x="10147650" y="1965491"/>
            <a:chExt cx="1375914" cy="907964"/>
          </a:xfrm>
        </p:grpSpPr>
        <p:pic>
          <p:nvPicPr>
            <p:cNvPr id="368" name="Picture 3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7650" y="1965491"/>
              <a:ext cx="1375914" cy="907964"/>
            </a:xfrm>
            <a:prstGeom prst="rect">
              <a:avLst/>
            </a:prstGeom>
          </p:spPr>
        </p:pic>
        <p:pic>
          <p:nvPicPr>
            <p:cNvPr id="369" name="Picture 368"/>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0271499" y="2525521"/>
              <a:ext cx="1188720" cy="133731"/>
            </a:xfrm>
            <a:prstGeom prst="rect">
              <a:avLst/>
            </a:prstGeom>
          </p:spPr>
        </p:pic>
      </p:grpSp>
      <p:pic>
        <p:nvPicPr>
          <p:cNvPr id="274" name="Picture 273"/>
          <p:cNvPicPr>
            <a:picLocks noChangeAspect="1"/>
          </p:cNvPicPr>
          <p:nvPr/>
        </p:nvPicPr>
        <p:blipFill>
          <a:blip r:embed="rId25" cstate="email">
            <a:biLevel thresh="25000"/>
            <a:extLst>
              <a:ext uri="{28A0092B-C50C-407E-A947-70E740481C1C}">
                <a14:useLocalDpi xmlns:a14="http://schemas.microsoft.com/office/drawing/2010/main"/>
              </a:ext>
            </a:extLst>
          </a:blip>
          <a:stretch>
            <a:fillRect/>
          </a:stretch>
        </p:blipFill>
        <p:spPr>
          <a:xfrm>
            <a:off x="5609555" y="5676795"/>
            <a:ext cx="223193" cy="570013"/>
          </a:xfrm>
          <a:prstGeom prst="rect">
            <a:avLst/>
          </a:prstGeom>
        </p:spPr>
      </p:pic>
      <p:pic>
        <p:nvPicPr>
          <p:cNvPr id="276" name="Picture 275"/>
          <p:cNvPicPr>
            <a:picLocks noChangeAspect="1"/>
          </p:cNvPicPr>
          <p:nvPr/>
        </p:nvPicPr>
        <p:blipFill>
          <a:blip r:embed="rId25" cstate="email">
            <a:biLevel thresh="25000"/>
            <a:extLst>
              <a:ext uri="{28A0092B-C50C-407E-A947-70E740481C1C}">
                <a14:useLocalDpi xmlns:a14="http://schemas.microsoft.com/office/drawing/2010/main"/>
              </a:ext>
            </a:extLst>
          </a:blip>
          <a:stretch>
            <a:fillRect/>
          </a:stretch>
        </p:blipFill>
        <p:spPr>
          <a:xfrm>
            <a:off x="7379586" y="5676795"/>
            <a:ext cx="223193" cy="570013"/>
          </a:xfrm>
          <a:prstGeom prst="rect">
            <a:avLst/>
          </a:prstGeom>
        </p:spPr>
      </p:pic>
      <p:pic>
        <p:nvPicPr>
          <p:cNvPr id="282" name="Picture 281"/>
          <p:cNvPicPr>
            <a:picLocks noChangeAspect="1"/>
          </p:cNvPicPr>
          <p:nvPr/>
        </p:nvPicPr>
        <p:blipFill>
          <a:blip r:embed="rId25" cstate="email">
            <a:biLevel thresh="25000"/>
            <a:extLst>
              <a:ext uri="{28A0092B-C50C-407E-A947-70E740481C1C}">
                <a14:useLocalDpi xmlns:a14="http://schemas.microsoft.com/office/drawing/2010/main"/>
              </a:ext>
            </a:extLst>
          </a:blip>
          <a:stretch>
            <a:fillRect/>
          </a:stretch>
        </p:blipFill>
        <p:spPr>
          <a:xfrm>
            <a:off x="8466717" y="5678252"/>
            <a:ext cx="223193" cy="570013"/>
          </a:xfrm>
          <a:prstGeom prst="rect">
            <a:avLst/>
          </a:prstGeom>
        </p:spPr>
      </p:pic>
      <p:pic>
        <p:nvPicPr>
          <p:cNvPr id="283" name="Picture 282"/>
          <p:cNvPicPr>
            <a:picLocks noChangeAspect="1"/>
          </p:cNvPicPr>
          <p:nvPr/>
        </p:nvPicPr>
        <p:blipFill>
          <a:blip r:embed="rId25" cstate="email">
            <a:biLevel thresh="25000"/>
            <a:extLst>
              <a:ext uri="{28A0092B-C50C-407E-A947-70E740481C1C}">
                <a14:useLocalDpi xmlns:a14="http://schemas.microsoft.com/office/drawing/2010/main"/>
              </a:ext>
            </a:extLst>
          </a:blip>
          <a:stretch>
            <a:fillRect/>
          </a:stretch>
        </p:blipFill>
        <p:spPr>
          <a:xfrm>
            <a:off x="4279434" y="5676795"/>
            <a:ext cx="223193" cy="570013"/>
          </a:xfrm>
          <a:prstGeom prst="rect">
            <a:avLst/>
          </a:prstGeom>
        </p:spPr>
      </p:pic>
      <p:pic>
        <p:nvPicPr>
          <p:cNvPr id="4" name="Picture 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341180" y="5989599"/>
            <a:ext cx="2154897" cy="334771"/>
          </a:xfrm>
          <a:prstGeom prst="rect">
            <a:avLst/>
          </a:prstGeom>
        </p:spPr>
      </p:pic>
      <p:pic>
        <p:nvPicPr>
          <p:cNvPr id="5" name="Picture 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58465" y="5221203"/>
            <a:ext cx="1120331" cy="751441"/>
          </a:xfrm>
          <a:prstGeom prst="rect">
            <a:avLst/>
          </a:prstGeom>
        </p:spPr>
      </p:pic>
    </p:spTree>
    <p:extLst>
      <p:ext uri="{BB962C8B-B14F-4D97-AF65-F5344CB8AC3E}">
        <p14:creationId xmlns:p14="http://schemas.microsoft.com/office/powerpoint/2010/main" val="1556210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25"/>
                                        </p:tgtEl>
                                        <p:attrNameLst>
                                          <p:attrName>style.visibility</p:attrName>
                                        </p:attrNameLst>
                                      </p:cBhvr>
                                      <p:to>
                                        <p:strVal val="visible"/>
                                      </p:to>
                                    </p:set>
                                    <p:animEffect transition="in" filter="barn(inVertical)">
                                      <p:cBhvr>
                                        <p:cTn id="7" dur="500"/>
                                        <p:tgtEl>
                                          <p:spTgt spid="525"/>
                                        </p:tgtEl>
                                      </p:cBhvr>
                                    </p:animEffect>
                                  </p:childTnLst>
                                </p:cTn>
                              </p:par>
                              <p:par>
                                <p:cTn id="8" presetID="16" presetClass="entr" presetSubtype="21"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Effect transition="in" filter="barn(inVertical)">
                                      <p:cBhvr>
                                        <p:cTn id="10" dur="500"/>
                                        <p:tgtEl>
                                          <p:spTgt spid="526"/>
                                        </p:tgtEl>
                                      </p:cBhvr>
                                    </p:animEffect>
                                  </p:childTnLst>
                                </p:cTn>
                              </p:par>
                              <p:par>
                                <p:cTn id="11" presetID="16" presetClass="entr" presetSubtype="21" fill="hold"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barn(inVertical)">
                                      <p:cBhvr>
                                        <p:cTn id="13" dur="500"/>
                                        <p:tgtEl>
                                          <p:spTgt spid="516"/>
                                        </p:tgtEl>
                                      </p:cBhvr>
                                    </p:animEffect>
                                  </p:childTnLst>
                                </p:cTn>
                              </p:par>
                              <p:par>
                                <p:cTn id="14" presetID="16" presetClass="entr" presetSubtype="21" fill="hold" nodeType="withEffect">
                                  <p:stCondLst>
                                    <p:cond delay="0"/>
                                  </p:stCondLst>
                                  <p:childTnLst>
                                    <p:set>
                                      <p:cBhvr>
                                        <p:cTn id="15" dur="1" fill="hold">
                                          <p:stCondLst>
                                            <p:cond delay="0"/>
                                          </p:stCondLst>
                                        </p:cTn>
                                        <p:tgtEl>
                                          <p:spTgt spid="432"/>
                                        </p:tgtEl>
                                        <p:attrNameLst>
                                          <p:attrName>style.visibility</p:attrName>
                                        </p:attrNameLst>
                                      </p:cBhvr>
                                      <p:to>
                                        <p:strVal val="visible"/>
                                      </p:to>
                                    </p:set>
                                    <p:animEffect transition="in" filter="barn(inVertical)">
                                      <p:cBhvr>
                                        <p:cTn id="16" dur="500"/>
                                        <p:tgtEl>
                                          <p:spTgt spid="432"/>
                                        </p:tgtEl>
                                      </p:cBhvr>
                                    </p:animEffect>
                                  </p:childTnLst>
                                </p:cTn>
                              </p:par>
                              <p:par>
                                <p:cTn id="17" presetID="16" presetClass="entr" presetSubtype="21"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animEffect transition="in" filter="barn(inVertical)">
                                      <p:cBhvr>
                                        <p:cTn id="19" dur="500"/>
                                        <p:tgtEl>
                                          <p:spTgt spid="504"/>
                                        </p:tgtEl>
                                      </p:cBhvr>
                                    </p:animEffect>
                                  </p:childTnLst>
                                </p:cTn>
                              </p:par>
                              <p:par>
                                <p:cTn id="20" presetID="16" presetClass="entr" presetSubtype="21"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barn(inVertical)">
                                      <p:cBhvr>
                                        <p:cTn id="22" dur="500"/>
                                        <p:tgtEl>
                                          <p:spTgt spid="153"/>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barn(inVertical)">
                                      <p:cBhvr>
                                        <p:cTn id="58" dur="500"/>
                                        <p:tgtEl>
                                          <p:spTgt spid="141"/>
                                        </p:tgtEl>
                                      </p:cBhvr>
                                    </p:animEffect>
                                  </p:childTnLst>
                                </p:cTn>
                              </p:par>
                              <p:par>
                                <p:cTn id="59" presetID="16" presetClass="entr" presetSubtype="21" fill="hold" nodeType="with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barn(inVertical)">
                                      <p:cBhvr>
                                        <p:cTn id="61" dur="500"/>
                                        <p:tgtEl>
                                          <p:spTgt spid="142"/>
                                        </p:tgtEl>
                                      </p:cBhvr>
                                    </p:animEffect>
                                  </p:childTnLst>
                                </p:cTn>
                              </p:par>
                              <p:par>
                                <p:cTn id="62" presetID="16" presetClass="entr" presetSubtype="21" fill="hold" nodeType="withEffect">
                                  <p:stCondLst>
                                    <p:cond delay="0"/>
                                  </p:stCondLst>
                                  <p:childTnLst>
                                    <p:set>
                                      <p:cBhvr>
                                        <p:cTn id="63" dur="1" fill="hold">
                                          <p:stCondLst>
                                            <p:cond delay="0"/>
                                          </p:stCondLst>
                                        </p:cTn>
                                        <p:tgtEl>
                                          <p:spTgt spid="144"/>
                                        </p:tgtEl>
                                        <p:attrNameLst>
                                          <p:attrName>style.visibility</p:attrName>
                                        </p:attrNameLst>
                                      </p:cBhvr>
                                      <p:to>
                                        <p:strVal val="visible"/>
                                      </p:to>
                                    </p:set>
                                    <p:animEffect transition="in" filter="barn(inVertical)">
                                      <p:cBhvr>
                                        <p:cTn id="64" dur="500"/>
                                        <p:tgtEl>
                                          <p:spTgt spid="144"/>
                                        </p:tgtEl>
                                      </p:cBhvr>
                                    </p:animEffect>
                                  </p:childTnLst>
                                </p:cTn>
                              </p:par>
                              <p:par>
                                <p:cTn id="65" presetID="16" presetClass="entr" presetSubtype="21" fill="hold"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barn(inVertical)">
                                      <p:cBhvr>
                                        <p:cTn id="67" dur="500"/>
                                        <p:tgtEl>
                                          <p:spTgt spid="145"/>
                                        </p:tgtEl>
                                      </p:cBhvr>
                                    </p:animEffect>
                                  </p:childTnLst>
                                </p:cTn>
                              </p:par>
                              <p:par>
                                <p:cTn id="68" presetID="16" presetClass="entr" presetSubtype="21" fill="hold" nodeType="with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barn(inVertical)">
                                      <p:cBhvr>
                                        <p:cTn id="70" dur="500"/>
                                        <p:tgtEl>
                                          <p:spTgt spid="146"/>
                                        </p:tgtEl>
                                      </p:cBhvr>
                                    </p:animEffect>
                                  </p:childTnLst>
                                </p:cTn>
                              </p:par>
                              <p:par>
                                <p:cTn id="71" presetID="16" presetClass="entr" presetSubtype="21"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barn(inVertical)">
                                      <p:cBhvr>
                                        <p:cTn id="73" dur="500"/>
                                        <p:tgtEl>
                                          <p:spTgt spid="148"/>
                                        </p:tgtEl>
                                      </p:cBhvr>
                                    </p:animEffect>
                                  </p:childTnLst>
                                </p:cTn>
                              </p:par>
                              <p:par>
                                <p:cTn id="74" presetID="16" presetClass="entr" presetSubtype="21"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barn(inVertical)">
                                      <p:cBhvr>
                                        <p:cTn id="76" dur="500"/>
                                        <p:tgtEl>
                                          <p:spTgt spid="149"/>
                                        </p:tgtEl>
                                      </p:cBhvr>
                                    </p:animEffect>
                                  </p:childTnLst>
                                </p:cTn>
                              </p:par>
                              <p:par>
                                <p:cTn id="77" presetID="16" presetClass="entr" presetSubtype="21"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barn(inVertical)">
                                      <p:cBhvr>
                                        <p:cTn id="79" dur="500"/>
                                        <p:tgtEl>
                                          <p:spTgt spid="150"/>
                                        </p:tgtEl>
                                      </p:cBhvr>
                                    </p:animEffect>
                                  </p:childTnLst>
                                </p:cTn>
                              </p:par>
                              <p:par>
                                <p:cTn id="80" presetID="16" presetClass="entr" presetSubtype="21" fill="hold"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barn(inVertical)">
                                      <p:cBhvr>
                                        <p:cTn id="82" dur="500"/>
                                        <p:tgtEl>
                                          <p:spTgt spid="151"/>
                                        </p:tgtEl>
                                      </p:cBhvr>
                                    </p:animEffect>
                                  </p:childTnLst>
                                </p:cTn>
                              </p:par>
                              <p:par>
                                <p:cTn id="83" presetID="16" presetClass="entr" presetSubtype="21"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barn(inVertical)">
                                      <p:cBhvr>
                                        <p:cTn id="85" dur="500"/>
                                        <p:tgtEl>
                                          <p:spTgt spid="152"/>
                                        </p:tgtEl>
                                      </p:cBhvr>
                                    </p:animEffect>
                                  </p:childTnLst>
                                </p:cTn>
                              </p:par>
                              <p:par>
                                <p:cTn id="86" presetID="16" presetClass="entr" presetSubtype="21" fill="hold"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barn(inVertical)">
                                      <p:cBhvr>
                                        <p:cTn id="88" dur="500"/>
                                        <p:tgtEl>
                                          <p:spTgt spid="154"/>
                                        </p:tgtEl>
                                      </p:cBhvr>
                                    </p:animEffect>
                                  </p:childTnLst>
                                </p:cTn>
                              </p:par>
                              <p:par>
                                <p:cTn id="89" presetID="16" presetClass="entr" presetSubtype="21" fill="hold" nodeType="with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barn(inVertical)">
                                      <p:cBhvr>
                                        <p:cTn id="91" dur="500"/>
                                        <p:tgtEl>
                                          <p:spTgt spid="155"/>
                                        </p:tgtEl>
                                      </p:cBhvr>
                                    </p:animEffect>
                                  </p:childTnLst>
                                </p:cTn>
                              </p:par>
                              <p:par>
                                <p:cTn id="92" presetID="16" presetClass="entr" presetSubtype="21" fill="hold" nodeType="withEffect">
                                  <p:stCondLst>
                                    <p:cond delay="0"/>
                                  </p:stCondLst>
                                  <p:childTnLst>
                                    <p:set>
                                      <p:cBhvr>
                                        <p:cTn id="93" dur="1" fill="hold">
                                          <p:stCondLst>
                                            <p:cond delay="0"/>
                                          </p:stCondLst>
                                        </p:cTn>
                                        <p:tgtEl>
                                          <p:spTgt spid="156"/>
                                        </p:tgtEl>
                                        <p:attrNameLst>
                                          <p:attrName>style.visibility</p:attrName>
                                        </p:attrNameLst>
                                      </p:cBhvr>
                                      <p:to>
                                        <p:strVal val="visible"/>
                                      </p:to>
                                    </p:set>
                                    <p:animEffect transition="in" filter="barn(inVertical)">
                                      <p:cBhvr>
                                        <p:cTn id="94" dur="500"/>
                                        <p:tgtEl>
                                          <p:spTgt spid="156"/>
                                        </p:tgtEl>
                                      </p:cBhvr>
                                    </p:animEffect>
                                  </p:childTnLst>
                                </p:cTn>
                              </p:par>
                              <p:par>
                                <p:cTn id="95" presetID="16" presetClass="entr" presetSubtype="21"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barn(inVertical)">
                                      <p:cBhvr>
                                        <p:cTn id="97" dur="500"/>
                                        <p:tgtEl>
                                          <p:spTgt spid="157"/>
                                        </p:tgtEl>
                                      </p:cBhvr>
                                    </p:animEffect>
                                  </p:childTnLst>
                                </p:cTn>
                              </p:par>
                              <p:par>
                                <p:cTn id="98" presetID="16" presetClass="entr" presetSubtype="21" fill="hold" nodeType="withEffect">
                                  <p:stCondLst>
                                    <p:cond delay="0"/>
                                  </p:stCondLst>
                                  <p:childTnLst>
                                    <p:set>
                                      <p:cBhvr>
                                        <p:cTn id="99" dur="1" fill="hold">
                                          <p:stCondLst>
                                            <p:cond delay="0"/>
                                          </p:stCondLst>
                                        </p:cTn>
                                        <p:tgtEl>
                                          <p:spTgt spid="158"/>
                                        </p:tgtEl>
                                        <p:attrNameLst>
                                          <p:attrName>style.visibility</p:attrName>
                                        </p:attrNameLst>
                                      </p:cBhvr>
                                      <p:to>
                                        <p:strVal val="visible"/>
                                      </p:to>
                                    </p:set>
                                    <p:animEffect transition="in" filter="barn(inVertical)">
                                      <p:cBhvr>
                                        <p:cTn id="100" dur="500"/>
                                        <p:tgtEl>
                                          <p:spTgt spid="158"/>
                                        </p:tgtEl>
                                      </p:cBhvr>
                                    </p:animEffect>
                                  </p:childTnLst>
                                </p:cTn>
                              </p:par>
                              <p:par>
                                <p:cTn id="101" presetID="16" presetClass="entr" presetSubtype="21" fill="hold" nodeType="withEffect">
                                  <p:stCondLst>
                                    <p:cond delay="0"/>
                                  </p:stCondLst>
                                  <p:childTnLst>
                                    <p:set>
                                      <p:cBhvr>
                                        <p:cTn id="102" dur="1" fill="hold">
                                          <p:stCondLst>
                                            <p:cond delay="0"/>
                                          </p:stCondLst>
                                        </p:cTn>
                                        <p:tgtEl>
                                          <p:spTgt spid="159"/>
                                        </p:tgtEl>
                                        <p:attrNameLst>
                                          <p:attrName>style.visibility</p:attrName>
                                        </p:attrNameLst>
                                      </p:cBhvr>
                                      <p:to>
                                        <p:strVal val="visible"/>
                                      </p:to>
                                    </p:set>
                                    <p:animEffect transition="in" filter="barn(inVertical)">
                                      <p:cBhvr>
                                        <p:cTn id="103" dur="500"/>
                                        <p:tgtEl>
                                          <p:spTgt spid="159"/>
                                        </p:tgtEl>
                                      </p:cBhvr>
                                    </p:animEffect>
                                  </p:childTnLst>
                                </p:cTn>
                              </p:par>
                              <p:par>
                                <p:cTn id="104" presetID="16" presetClass="entr" presetSubtype="21" fill="hold" nodeType="with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barn(inVertical)">
                                      <p:cBhvr>
                                        <p:cTn id="106" dur="500"/>
                                        <p:tgtEl>
                                          <p:spTgt spid="160"/>
                                        </p:tgtEl>
                                      </p:cBhvr>
                                    </p:animEffect>
                                  </p:childTnLst>
                                </p:cTn>
                              </p:par>
                              <p:par>
                                <p:cTn id="107" presetID="16" presetClass="entr" presetSubtype="21" fill="hold" nodeType="withEffect">
                                  <p:stCondLst>
                                    <p:cond delay="0"/>
                                  </p:stCondLst>
                                  <p:childTnLst>
                                    <p:set>
                                      <p:cBhvr>
                                        <p:cTn id="108" dur="1" fill="hold">
                                          <p:stCondLst>
                                            <p:cond delay="0"/>
                                          </p:stCondLst>
                                        </p:cTn>
                                        <p:tgtEl>
                                          <p:spTgt spid="161"/>
                                        </p:tgtEl>
                                        <p:attrNameLst>
                                          <p:attrName>style.visibility</p:attrName>
                                        </p:attrNameLst>
                                      </p:cBhvr>
                                      <p:to>
                                        <p:strVal val="visible"/>
                                      </p:to>
                                    </p:set>
                                    <p:animEffect transition="in" filter="barn(inVertical)">
                                      <p:cBhvr>
                                        <p:cTn id="109" dur="500"/>
                                        <p:tgtEl>
                                          <p:spTgt spid="161"/>
                                        </p:tgtEl>
                                      </p:cBhvr>
                                    </p:animEffect>
                                  </p:childTnLst>
                                </p:cTn>
                              </p:par>
                              <p:par>
                                <p:cTn id="110" presetID="16" presetClass="entr" presetSubtype="21"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barn(inVertical)">
                                      <p:cBhvr>
                                        <p:cTn id="112" dur="500"/>
                                        <p:tgtEl>
                                          <p:spTgt spid="162"/>
                                        </p:tgtEl>
                                      </p:cBhvr>
                                    </p:animEffect>
                                  </p:childTnLst>
                                </p:cTn>
                              </p:par>
                              <p:par>
                                <p:cTn id="113" presetID="16" presetClass="entr" presetSubtype="21" fill="hold" nodeType="withEffect">
                                  <p:stCondLst>
                                    <p:cond delay="0"/>
                                  </p:stCondLst>
                                  <p:childTnLst>
                                    <p:set>
                                      <p:cBhvr>
                                        <p:cTn id="114" dur="1" fill="hold">
                                          <p:stCondLst>
                                            <p:cond delay="0"/>
                                          </p:stCondLst>
                                        </p:cTn>
                                        <p:tgtEl>
                                          <p:spTgt spid="169"/>
                                        </p:tgtEl>
                                        <p:attrNameLst>
                                          <p:attrName>style.visibility</p:attrName>
                                        </p:attrNameLst>
                                      </p:cBhvr>
                                      <p:to>
                                        <p:strVal val="visible"/>
                                      </p:to>
                                    </p:set>
                                    <p:animEffect transition="in" filter="barn(inVertical)">
                                      <p:cBhvr>
                                        <p:cTn id="115" dur="500"/>
                                        <p:tgtEl>
                                          <p:spTgt spid="169"/>
                                        </p:tgtEl>
                                      </p:cBhvr>
                                    </p:animEffect>
                                  </p:childTnLst>
                                </p:cTn>
                              </p:par>
                              <p:par>
                                <p:cTn id="116" presetID="16" presetClass="entr" presetSubtype="21" fill="hold" nodeType="withEffect">
                                  <p:stCondLst>
                                    <p:cond delay="0"/>
                                  </p:stCondLst>
                                  <p:childTnLst>
                                    <p:set>
                                      <p:cBhvr>
                                        <p:cTn id="117" dur="1" fill="hold">
                                          <p:stCondLst>
                                            <p:cond delay="0"/>
                                          </p:stCondLst>
                                        </p:cTn>
                                        <p:tgtEl>
                                          <p:spTgt spid="170"/>
                                        </p:tgtEl>
                                        <p:attrNameLst>
                                          <p:attrName>style.visibility</p:attrName>
                                        </p:attrNameLst>
                                      </p:cBhvr>
                                      <p:to>
                                        <p:strVal val="visible"/>
                                      </p:to>
                                    </p:set>
                                    <p:animEffect transition="in" filter="barn(inVertical)">
                                      <p:cBhvr>
                                        <p:cTn id="118" dur="500"/>
                                        <p:tgtEl>
                                          <p:spTgt spid="170"/>
                                        </p:tgtEl>
                                      </p:cBhvr>
                                    </p:animEffect>
                                  </p:childTnLst>
                                </p:cTn>
                              </p:par>
                              <p:par>
                                <p:cTn id="119" presetID="16" presetClass="entr" presetSubtype="21" fill="hold" nodeType="withEffect">
                                  <p:stCondLst>
                                    <p:cond delay="0"/>
                                  </p:stCondLst>
                                  <p:childTnLst>
                                    <p:set>
                                      <p:cBhvr>
                                        <p:cTn id="120" dur="1" fill="hold">
                                          <p:stCondLst>
                                            <p:cond delay="0"/>
                                          </p:stCondLst>
                                        </p:cTn>
                                        <p:tgtEl>
                                          <p:spTgt spid="171"/>
                                        </p:tgtEl>
                                        <p:attrNameLst>
                                          <p:attrName>style.visibility</p:attrName>
                                        </p:attrNameLst>
                                      </p:cBhvr>
                                      <p:to>
                                        <p:strVal val="visible"/>
                                      </p:to>
                                    </p:set>
                                    <p:animEffect transition="in" filter="barn(inVertical)">
                                      <p:cBhvr>
                                        <p:cTn id="121" dur="500"/>
                                        <p:tgtEl>
                                          <p:spTgt spid="171"/>
                                        </p:tgtEl>
                                      </p:cBhvr>
                                    </p:animEffect>
                                  </p:childTnLst>
                                </p:cTn>
                              </p:par>
                              <p:par>
                                <p:cTn id="122" presetID="16" presetClass="entr" presetSubtype="21" fill="hold" nodeType="withEffect">
                                  <p:stCondLst>
                                    <p:cond delay="0"/>
                                  </p:stCondLst>
                                  <p:childTnLst>
                                    <p:set>
                                      <p:cBhvr>
                                        <p:cTn id="123" dur="1" fill="hold">
                                          <p:stCondLst>
                                            <p:cond delay="0"/>
                                          </p:stCondLst>
                                        </p:cTn>
                                        <p:tgtEl>
                                          <p:spTgt spid="196"/>
                                        </p:tgtEl>
                                        <p:attrNameLst>
                                          <p:attrName>style.visibility</p:attrName>
                                        </p:attrNameLst>
                                      </p:cBhvr>
                                      <p:to>
                                        <p:strVal val="visible"/>
                                      </p:to>
                                    </p:set>
                                    <p:animEffect transition="in" filter="barn(inVertical)">
                                      <p:cBhvr>
                                        <p:cTn id="124" dur="500"/>
                                        <p:tgtEl>
                                          <p:spTgt spid="196"/>
                                        </p:tgtEl>
                                      </p:cBhvr>
                                    </p:animEffect>
                                  </p:childTnLst>
                                </p:cTn>
                              </p:par>
                              <p:par>
                                <p:cTn id="125" presetID="16" presetClass="entr" presetSubtype="21" fill="hold" nodeType="with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barn(inVertical)">
                                      <p:cBhvr>
                                        <p:cTn id="127" dur="500"/>
                                        <p:tgtEl>
                                          <p:spTgt spid="197"/>
                                        </p:tgtEl>
                                      </p:cBhvr>
                                    </p:animEffect>
                                  </p:childTnLst>
                                </p:cTn>
                              </p:par>
                              <p:par>
                                <p:cTn id="128" presetID="16" presetClass="entr" presetSubtype="21" fill="hold" nodeType="withEffect">
                                  <p:stCondLst>
                                    <p:cond delay="0"/>
                                  </p:stCondLst>
                                  <p:childTnLst>
                                    <p:set>
                                      <p:cBhvr>
                                        <p:cTn id="129" dur="1" fill="hold">
                                          <p:stCondLst>
                                            <p:cond delay="0"/>
                                          </p:stCondLst>
                                        </p:cTn>
                                        <p:tgtEl>
                                          <p:spTgt spid="198"/>
                                        </p:tgtEl>
                                        <p:attrNameLst>
                                          <p:attrName>style.visibility</p:attrName>
                                        </p:attrNameLst>
                                      </p:cBhvr>
                                      <p:to>
                                        <p:strVal val="visible"/>
                                      </p:to>
                                    </p:set>
                                    <p:animEffect transition="in" filter="barn(inVertical)">
                                      <p:cBhvr>
                                        <p:cTn id="130" dur="500"/>
                                        <p:tgtEl>
                                          <p:spTgt spid="198"/>
                                        </p:tgtEl>
                                      </p:cBhvr>
                                    </p:animEffect>
                                  </p:childTnLst>
                                </p:cTn>
                              </p:par>
                              <p:par>
                                <p:cTn id="131" presetID="16" presetClass="entr" presetSubtype="21" fill="hold" nodeType="withEffect">
                                  <p:stCondLst>
                                    <p:cond delay="0"/>
                                  </p:stCondLst>
                                  <p:childTnLst>
                                    <p:set>
                                      <p:cBhvr>
                                        <p:cTn id="132" dur="1" fill="hold">
                                          <p:stCondLst>
                                            <p:cond delay="0"/>
                                          </p:stCondLst>
                                        </p:cTn>
                                        <p:tgtEl>
                                          <p:spTgt spid="199"/>
                                        </p:tgtEl>
                                        <p:attrNameLst>
                                          <p:attrName>style.visibility</p:attrName>
                                        </p:attrNameLst>
                                      </p:cBhvr>
                                      <p:to>
                                        <p:strVal val="visible"/>
                                      </p:to>
                                    </p:set>
                                    <p:animEffect transition="in" filter="barn(inVertical)">
                                      <p:cBhvr>
                                        <p:cTn id="133" dur="500"/>
                                        <p:tgtEl>
                                          <p:spTgt spid="199"/>
                                        </p:tgtEl>
                                      </p:cBhvr>
                                    </p:animEffect>
                                  </p:childTnLst>
                                </p:cTn>
                              </p:par>
                              <p:par>
                                <p:cTn id="134" presetID="16" presetClass="entr" presetSubtype="21" fill="hold" nodeType="withEffect">
                                  <p:stCondLst>
                                    <p:cond delay="0"/>
                                  </p:stCondLst>
                                  <p:childTnLst>
                                    <p:set>
                                      <p:cBhvr>
                                        <p:cTn id="135" dur="1" fill="hold">
                                          <p:stCondLst>
                                            <p:cond delay="0"/>
                                          </p:stCondLst>
                                        </p:cTn>
                                        <p:tgtEl>
                                          <p:spTgt spid="200"/>
                                        </p:tgtEl>
                                        <p:attrNameLst>
                                          <p:attrName>style.visibility</p:attrName>
                                        </p:attrNameLst>
                                      </p:cBhvr>
                                      <p:to>
                                        <p:strVal val="visible"/>
                                      </p:to>
                                    </p:set>
                                    <p:animEffect transition="in" filter="barn(inVertical)">
                                      <p:cBhvr>
                                        <p:cTn id="136" dur="500"/>
                                        <p:tgtEl>
                                          <p:spTgt spid="200"/>
                                        </p:tgtEl>
                                      </p:cBhvr>
                                    </p:animEffect>
                                  </p:childTnLst>
                                </p:cTn>
                              </p:par>
                              <p:par>
                                <p:cTn id="137" presetID="16" presetClass="entr" presetSubtype="21" fill="hold" nodeType="withEffect">
                                  <p:stCondLst>
                                    <p:cond delay="0"/>
                                  </p:stCondLst>
                                  <p:childTnLst>
                                    <p:set>
                                      <p:cBhvr>
                                        <p:cTn id="138" dur="1" fill="hold">
                                          <p:stCondLst>
                                            <p:cond delay="0"/>
                                          </p:stCondLst>
                                        </p:cTn>
                                        <p:tgtEl>
                                          <p:spTgt spid="201"/>
                                        </p:tgtEl>
                                        <p:attrNameLst>
                                          <p:attrName>style.visibility</p:attrName>
                                        </p:attrNameLst>
                                      </p:cBhvr>
                                      <p:to>
                                        <p:strVal val="visible"/>
                                      </p:to>
                                    </p:set>
                                    <p:animEffect transition="in" filter="barn(inVertical)">
                                      <p:cBhvr>
                                        <p:cTn id="139" dur="500"/>
                                        <p:tgtEl>
                                          <p:spTgt spid="201"/>
                                        </p:tgtEl>
                                      </p:cBhvr>
                                    </p:animEffect>
                                  </p:childTnLst>
                                </p:cTn>
                              </p:par>
                              <p:par>
                                <p:cTn id="140" presetID="16" presetClass="entr" presetSubtype="21" fill="hold" nodeType="withEffect">
                                  <p:stCondLst>
                                    <p:cond delay="0"/>
                                  </p:stCondLst>
                                  <p:childTnLst>
                                    <p:set>
                                      <p:cBhvr>
                                        <p:cTn id="141" dur="1" fill="hold">
                                          <p:stCondLst>
                                            <p:cond delay="0"/>
                                          </p:stCondLst>
                                        </p:cTn>
                                        <p:tgtEl>
                                          <p:spTgt spid="202"/>
                                        </p:tgtEl>
                                        <p:attrNameLst>
                                          <p:attrName>style.visibility</p:attrName>
                                        </p:attrNameLst>
                                      </p:cBhvr>
                                      <p:to>
                                        <p:strVal val="visible"/>
                                      </p:to>
                                    </p:set>
                                    <p:animEffect transition="in" filter="barn(inVertical)">
                                      <p:cBhvr>
                                        <p:cTn id="142" dur="500"/>
                                        <p:tgtEl>
                                          <p:spTgt spid="202"/>
                                        </p:tgtEl>
                                      </p:cBhvr>
                                    </p:animEffect>
                                  </p:childTnLst>
                                </p:cTn>
                              </p:par>
                              <p:par>
                                <p:cTn id="143" presetID="16" presetClass="entr" presetSubtype="21" fill="hold"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barn(inVertical)">
                                      <p:cBhvr>
                                        <p:cTn id="145" dur="500"/>
                                        <p:tgtEl>
                                          <p:spTgt spid="208"/>
                                        </p:tgtEl>
                                      </p:cBhvr>
                                    </p:animEffect>
                                  </p:childTnLst>
                                </p:cTn>
                              </p:par>
                              <p:par>
                                <p:cTn id="146" presetID="16" presetClass="entr" presetSubtype="21"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Effect transition="in" filter="barn(inVertical)">
                                      <p:cBhvr>
                                        <p:cTn id="148" dur="500"/>
                                        <p:tgtEl>
                                          <p:spTgt spid="220"/>
                                        </p:tgtEl>
                                      </p:cBhvr>
                                    </p:animEffect>
                                  </p:childTnLst>
                                </p:cTn>
                              </p:par>
                              <p:par>
                                <p:cTn id="149" presetID="16" presetClass="entr" presetSubtype="21" fill="hold" nodeType="withEffect">
                                  <p:stCondLst>
                                    <p:cond delay="0"/>
                                  </p:stCondLst>
                                  <p:childTnLst>
                                    <p:set>
                                      <p:cBhvr>
                                        <p:cTn id="150" dur="1" fill="hold">
                                          <p:stCondLst>
                                            <p:cond delay="0"/>
                                          </p:stCondLst>
                                        </p:cTn>
                                        <p:tgtEl>
                                          <p:spTgt spid="221"/>
                                        </p:tgtEl>
                                        <p:attrNameLst>
                                          <p:attrName>style.visibility</p:attrName>
                                        </p:attrNameLst>
                                      </p:cBhvr>
                                      <p:to>
                                        <p:strVal val="visible"/>
                                      </p:to>
                                    </p:set>
                                    <p:animEffect transition="in" filter="barn(inVertical)">
                                      <p:cBhvr>
                                        <p:cTn id="151" dur="500"/>
                                        <p:tgtEl>
                                          <p:spTgt spid="221"/>
                                        </p:tgtEl>
                                      </p:cBhvr>
                                    </p:animEffect>
                                  </p:childTnLst>
                                </p:cTn>
                              </p:par>
                              <p:par>
                                <p:cTn id="152" presetID="16" presetClass="entr" presetSubtype="21" fill="hold" nodeType="withEffect">
                                  <p:stCondLst>
                                    <p:cond delay="0"/>
                                  </p:stCondLst>
                                  <p:childTnLst>
                                    <p:set>
                                      <p:cBhvr>
                                        <p:cTn id="153" dur="1" fill="hold">
                                          <p:stCondLst>
                                            <p:cond delay="0"/>
                                          </p:stCondLst>
                                        </p:cTn>
                                        <p:tgtEl>
                                          <p:spTgt spid="222"/>
                                        </p:tgtEl>
                                        <p:attrNameLst>
                                          <p:attrName>style.visibility</p:attrName>
                                        </p:attrNameLst>
                                      </p:cBhvr>
                                      <p:to>
                                        <p:strVal val="visible"/>
                                      </p:to>
                                    </p:set>
                                    <p:animEffect transition="in" filter="barn(inVertical)">
                                      <p:cBhvr>
                                        <p:cTn id="154" dur="500"/>
                                        <p:tgtEl>
                                          <p:spTgt spid="222"/>
                                        </p:tgtEl>
                                      </p:cBhvr>
                                    </p:animEffect>
                                  </p:childTnLst>
                                </p:cTn>
                              </p:par>
                              <p:par>
                                <p:cTn id="155" presetID="16" presetClass="entr" presetSubtype="21" fill="hold" nodeType="withEffect">
                                  <p:stCondLst>
                                    <p:cond delay="0"/>
                                  </p:stCondLst>
                                  <p:childTnLst>
                                    <p:set>
                                      <p:cBhvr>
                                        <p:cTn id="156" dur="1" fill="hold">
                                          <p:stCondLst>
                                            <p:cond delay="0"/>
                                          </p:stCondLst>
                                        </p:cTn>
                                        <p:tgtEl>
                                          <p:spTgt spid="223"/>
                                        </p:tgtEl>
                                        <p:attrNameLst>
                                          <p:attrName>style.visibility</p:attrName>
                                        </p:attrNameLst>
                                      </p:cBhvr>
                                      <p:to>
                                        <p:strVal val="visible"/>
                                      </p:to>
                                    </p:set>
                                    <p:animEffect transition="in" filter="barn(inVertical)">
                                      <p:cBhvr>
                                        <p:cTn id="157" dur="500"/>
                                        <p:tgtEl>
                                          <p:spTgt spid="223"/>
                                        </p:tgtEl>
                                      </p:cBhvr>
                                    </p:animEffect>
                                  </p:childTnLst>
                                </p:cTn>
                              </p:par>
                              <p:par>
                                <p:cTn id="158" presetID="16" presetClass="entr" presetSubtype="21" fill="hold" nodeType="withEffect">
                                  <p:stCondLst>
                                    <p:cond delay="0"/>
                                  </p:stCondLst>
                                  <p:childTnLst>
                                    <p:set>
                                      <p:cBhvr>
                                        <p:cTn id="159" dur="1" fill="hold">
                                          <p:stCondLst>
                                            <p:cond delay="0"/>
                                          </p:stCondLst>
                                        </p:cTn>
                                        <p:tgtEl>
                                          <p:spTgt spid="224"/>
                                        </p:tgtEl>
                                        <p:attrNameLst>
                                          <p:attrName>style.visibility</p:attrName>
                                        </p:attrNameLst>
                                      </p:cBhvr>
                                      <p:to>
                                        <p:strVal val="visible"/>
                                      </p:to>
                                    </p:set>
                                    <p:animEffect transition="in" filter="barn(inVertical)">
                                      <p:cBhvr>
                                        <p:cTn id="160" dur="500"/>
                                        <p:tgtEl>
                                          <p:spTgt spid="224"/>
                                        </p:tgtEl>
                                      </p:cBhvr>
                                    </p:animEffect>
                                  </p:childTnLst>
                                </p:cTn>
                              </p:par>
                              <p:par>
                                <p:cTn id="161" presetID="16" presetClass="entr" presetSubtype="21" fill="hold" nodeType="withEffect">
                                  <p:stCondLst>
                                    <p:cond delay="0"/>
                                  </p:stCondLst>
                                  <p:childTnLst>
                                    <p:set>
                                      <p:cBhvr>
                                        <p:cTn id="162" dur="1" fill="hold">
                                          <p:stCondLst>
                                            <p:cond delay="0"/>
                                          </p:stCondLst>
                                        </p:cTn>
                                        <p:tgtEl>
                                          <p:spTgt spid="225"/>
                                        </p:tgtEl>
                                        <p:attrNameLst>
                                          <p:attrName>style.visibility</p:attrName>
                                        </p:attrNameLst>
                                      </p:cBhvr>
                                      <p:to>
                                        <p:strVal val="visible"/>
                                      </p:to>
                                    </p:set>
                                    <p:animEffect transition="in" filter="barn(inVertical)">
                                      <p:cBhvr>
                                        <p:cTn id="163" dur="500"/>
                                        <p:tgtEl>
                                          <p:spTgt spid="225"/>
                                        </p:tgtEl>
                                      </p:cBhvr>
                                    </p:animEffect>
                                  </p:childTnLst>
                                </p:cTn>
                              </p:par>
                              <p:par>
                                <p:cTn id="164" presetID="16" presetClass="entr" presetSubtype="21" fill="hold" nodeType="withEffect">
                                  <p:stCondLst>
                                    <p:cond delay="0"/>
                                  </p:stCondLst>
                                  <p:childTnLst>
                                    <p:set>
                                      <p:cBhvr>
                                        <p:cTn id="165" dur="1" fill="hold">
                                          <p:stCondLst>
                                            <p:cond delay="0"/>
                                          </p:stCondLst>
                                        </p:cTn>
                                        <p:tgtEl>
                                          <p:spTgt spid="226"/>
                                        </p:tgtEl>
                                        <p:attrNameLst>
                                          <p:attrName>style.visibility</p:attrName>
                                        </p:attrNameLst>
                                      </p:cBhvr>
                                      <p:to>
                                        <p:strVal val="visible"/>
                                      </p:to>
                                    </p:set>
                                    <p:animEffect transition="in" filter="barn(inVertical)">
                                      <p:cBhvr>
                                        <p:cTn id="166" dur="500"/>
                                        <p:tgtEl>
                                          <p:spTgt spid="226"/>
                                        </p:tgtEl>
                                      </p:cBhvr>
                                    </p:animEffect>
                                  </p:childTnLst>
                                </p:cTn>
                              </p:par>
                              <p:par>
                                <p:cTn id="167" presetID="16" presetClass="entr" presetSubtype="21" fill="hold" nodeType="withEffect">
                                  <p:stCondLst>
                                    <p:cond delay="0"/>
                                  </p:stCondLst>
                                  <p:childTnLst>
                                    <p:set>
                                      <p:cBhvr>
                                        <p:cTn id="168" dur="1" fill="hold">
                                          <p:stCondLst>
                                            <p:cond delay="0"/>
                                          </p:stCondLst>
                                        </p:cTn>
                                        <p:tgtEl>
                                          <p:spTgt spid="285"/>
                                        </p:tgtEl>
                                        <p:attrNameLst>
                                          <p:attrName>style.visibility</p:attrName>
                                        </p:attrNameLst>
                                      </p:cBhvr>
                                      <p:to>
                                        <p:strVal val="visible"/>
                                      </p:to>
                                    </p:set>
                                    <p:animEffect transition="in" filter="barn(inVertical)">
                                      <p:cBhvr>
                                        <p:cTn id="169" dur="500"/>
                                        <p:tgtEl>
                                          <p:spTgt spid="285"/>
                                        </p:tgtEl>
                                      </p:cBhvr>
                                    </p:animEffect>
                                  </p:childTnLst>
                                </p:cTn>
                              </p:par>
                              <p:par>
                                <p:cTn id="170" presetID="16" presetClass="entr" presetSubtype="21" fill="hold" nodeType="withEffect">
                                  <p:stCondLst>
                                    <p:cond delay="0"/>
                                  </p:stCondLst>
                                  <p:childTnLst>
                                    <p:set>
                                      <p:cBhvr>
                                        <p:cTn id="171" dur="1" fill="hold">
                                          <p:stCondLst>
                                            <p:cond delay="0"/>
                                          </p:stCondLst>
                                        </p:cTn>
                                        <p:tgtEl>
                                          <p:spTgt spid="294"/>
                                        </p:tgtEl>
                                        <p:attrNameLst>
                                          <p:attrName>style.visibility</p:attrName>
                                        </p:attrNameLst>
                                      </p:cBhvr>
                                      <p:to>
                                        <p:strVal val="visible"/>
                                      </p:to>
                                    </p:set>
                                    <p:animEffect transition="in" filter="barn(inVertical)">
                                      <p:cBhvr>
                                        <p:cTn id="172" dur="500"/>
                                        <p:tgtEl>
                                          <p:spTgt spid="294"/>
                                        </p:tgtEl>
                                      </p:cBhvr>
                                    </p:animEffect>
                                  </p:childTnLst>
                                </p:cTn>
                              </p:par>
                              <p:par>
                                <p:cTn id="173" presetID="16" presetClass="entr" presetSubtype="21" fill="hold" nodeType="withEffect">
                                  <p:stCondLst>
                                    <p:cond delay="0"/>
                                  </p:stCondLst>
                                  <p:childTnLst>
                                    <p:set>
                                      <p:cBhvr>
                                        <p:cTn id="174" dur="1" fill="hold">
                                          <p:stCondLst>
                                            <p:cond delay="0"/>
                                          </p:stCondLst>
                                        </p:cTn>
                                        <p:tgtEl>
                                          <p:spTgt spid="295"/>
                                        </p:tgtEl>
                                        <p:attrNameLst>
                                          <p:attrName>style.visibility</p:attrName>
                                        </p:attrNameLst>
                                      </p:cBhvr>
                                      <p:to>
                                        <p:strVal val="visible"/>
                                      </p:to>
                                    </p:set>
                                    <p:animEffect transition="in" filter="barn(inVertical)">
                                      <p:cBhvr>
                                        <p:cTn id="175" dur="500"/>
                                        <p:tgtEl>
                                          <p:spTgt spid="295"/>
                                        </p:tgtEl>
                                      </p:cBhvr>
                                    </p:animEffect>
                                  </p:childTnLst>
                                </p:cTn>
                              </p:par>
                              <p:par>
                                <p:cTn id="176" presetID="16" presetClass="entr" presetSubtype="21" fill="hold" nodeType="withEffect">
                                  <p:stCondLst>
                                    <p:cond delay="0"/>
                                  </p:stCondLst>
                                  <p:childTnLst>
                                    <p:set>
                                      <p:cBhvr>
                                        <p:cTn id="177" dur="1" fill="hold">
                                          <p:stCondLst>
                                            <p:cond delay="0"/>
                                          </p:stCondLst>
                                        </p:cTn>
                                        <p:tgtEl>
                                          <p:spTgt spid="296"/>
                                        </p:tgtEl>
                                        <p:attrNameLst>
                                          <p:attrName>style.visibility</p:attrName>
                                        </p:attrNameLst>
                                      </p:cBhvr>
                                      <p:to>
                                        <p:strVal val="visible"/>
                                      </p:to>
                                    </p:set>
                                    <p:animEffect transition="in" filter="barn(inVertical)">
                                      <p:cBhvr>
                                        <p:cTn id="178" dur="500"/>
                                        <p:tgtEl>
                                          <p:spTgt spid="296"/>
                                        </p:tgtEl>
                                      </p:cBhvr>
                                    </p:animEffect>
                                  </p:childTnLst>
                                </p:cTn>
                              </p:par>
                              <p:par>
                                <p:cTn id="179" presetID="16" presetClass="entr" presetSubtype="21" fill="hold" nodeType="withEffect">
                                  <p:stCondLst>
                                    <p:cond delay="0"/>
                                  </p:stCondLst>
                                  <p:childTnLst>
                                    <p:set>
                                      <p:cBhvr>
                                        <p:cTn id="180" dur="1" fill="hold">
                                          <p:stCondLst>
                                            <p:cond delay="0"/>
                                          </p:stCondLst>
                                        </p:cTn>
                                        <p:tgtEl>
                                          <p:spTgt spid="297"/>
                                        </p:tgtEl>
                                        <p:attrNameLst>
                                          <p:attrName>style.visibility</p:attrName>
                                        </p:attrNameLst>
                                      </p:cBhvr>
                                      <p:to>
                                        <p:strVal val="visible"/>
                                      </p:to>
                                    </p:set>
                                    <p:animEffect transition="in" filter="barn(inVertical)">
                                      <p:cBhvr>
                                        <p:cTn id="181" dur="500"/>
                                        <p:tgtEl>
                                          <p:spTgt spid="297"/>
                                        </p:tgtEl>
                                      </p:cBhvr>
                                    </p:animEffect>
                                  </p:childTnLst>
                                </p:cTn>
                              </p:par>
                              <p:par>
                                <p:cTn id="182" presetID="16" presetClass="entr" presetSubtype="21" fill="hold" nodeType="withEffect">
                                  <p:stCondLst>
                                    <p:cond delay="0"/>
                                  </p:stCondLst>
                                  <p:childTnLst>
                                    <p:set>
                                      <p:cBhvr>
                                        <p:cTn id="183" dur="1" fill="hold">
                                          <p:stCondLst>
                                            <p:cond delay="0"/>
                                          </p:stCondLst>
                                        </p:cTn>
                                        <p:tgtEl>
                                          <p:spTgt spid="307"/>
                                        </p:tgtEl>
                                        <p:attrNameLst>
                                          <p:attrName>style.visibility</p:attrName>
                                        </p:attrNameLst>
                                      </p:cBhvr>
                                      <p:to>
                                        <p:strVal val="visible"/>
                                      </p:to>
                                    </p:set>
                                    <p:animEffect transition="in" filter="barn(inVertical)">
                                      <p:cBhvr>
                                        <p:cTn id="184" dur="500"/>
                                        <p:tgtEl>
                                          <p:spTgt spid="307"/>
                                        </p:tgtEl>
                                      </p:cBhvr>
                                    </p:animEffect>
                                  </p:childTnLst>
                                </p:cTn>
                              </p:par>
                              <p:par>
                                <p:cTn id="185" presetID="16" presetClass="entr" presetSubtype="21" fill="hold" nodeType="withEffect">
                                  <p:stCondLst>
                                    <p:cond delay="0"/>
                                  </p:stCondLst>
                                  <p:childTnLst>
                                    <p:set>
                                      <p:cBhvr>
                                        <p:cTn id="186" dur="1" fill="hold">
                                          <p:stCondLst>
                                            <p:cond delay="0"/>
                                          </p:stCondLst>
                                        </p:cTn>
                                        <p:tgtEl>
                                          <p:spTgt spid="337"/>
                                        </p:tgtEl>
                                        <p:attrNameLst>
                                          <p:attrName>style.visibility</p:attrName>
                                        </p:attrNameLst>
                                      </p:cBhvr>
                                      <p:to>
                                        <p:strVal val="visible"/>
                                      </p:to>
                                    </p:set>
                                    <p:animEffect transition="in" filter="barn(inVertical)">
                                      <p:cBhvr>
                                        <p:cTn id="187" dur="500"/>
                                        <p:tgtEl>
                                          <p:spTgt spid="337"/>
                                        </p:tgtEl>
                                      </p:cBhvr>
                                    </p:animEffect>
                                  </p:childTnLst>
                                </p:cTn>
                              </p:par>
                              <p:par>
                                <p:cTn id="188" presetID="16" presetClass="entr" presetSubtype="21" fill="hold" nodeType="withEffect">
                                  <p:stCondLst>
                                    <p:cond delay="0"/>
                                  </p:stCondLst>
                                  <p:childTnLst>
                                    <p:set>
                                      <p:cBhvr>
                                        <p:cTn id="189" dur="1" fill="hold">
                                          <p:stCondLst>
                                            <p:cond delay="0"/>
                                          </p:stCondLst>
                                        </p:cTn>
                                        <p:tgtEl>
                                          <p:spTgt spid="338"/>
                                        </p:tgtEl>
                                        <p:attrNameLst>
                                          <p:attrName>style.visibility</p:attrName>
                                        </p:attrNameLst>
                                      </p:cBhvr>
                                      <p:to>
                                        <p:strVal val="visible"/>
                                      </p:to>
                                    </p:set>
                                    <p:animEffect transition="in" filter="barn(inVertical)">
                                      <p:cBhvr>
                                        <p:cTn id="190" dur="500"/>
                                        <p:tgtEl>
                                          <p:spTgt spid="338"/>
                                        </p:tgtEl>
                                      </p:cBhvr>
                                    </p:animEffect>
                                  </p:childTnLst>
                                </p:cTn>
                              </p:par>
                              <p:par>
                                <p:cTn id="191" presetID="16" presetClass="entr" presetSubtype="21" fill="hold" nodeType="withEffect">
                                  <p:stCondLst>
                                    <p:cond delay="0"/>
                                  </p:stCondLst>
                                  <p:childTnLst>
                                    <p:set>
                                      <p:cBhvr>
                                        <p:cTn id="192" dur="1" fill="hold">
                                          <p:stCondLst>
                                            <p:cond delay="0"/>
                                          </p:stCondLst>
                                        </p:cTn>
                                        <p:tgtEl>
                                          <p:spTgt spid="339"/>
                                        </p:tgtEl>
                                        <p:attrNameLst>
                                          <p:attrName>style.visibility</p:attrName>
                                        </p:attrNameLst>
                                      </p:cBhvr>
                                      <p:to>
                                        <p:strVal val="visible"/>
                                      </p:to>
                                    </p:set>
                                    <p:animEffect transition="in" filter="barn(inVertical)">
                                      <p:cBhvr>
                                        <p:cTn id="193" dur="500"/>
                                        <p:tgtEl>
                                          <p:spTgt spid="339"/>
                                        </p:tgtEl>
                                      </p:cBhvr>
                                    </p:animEffect>
                                  </p:childTnLst>
                                </p:cTn>
                              </p:par>
                              <p:par>
                                <p:cTn id="194" presetID="16" presetClass="entr" presetSubtype="21" fill="hold" nodeType="withEffect">
                                  <p:stCondLst>
                                    <p:cond delay="0"/>
                                  </p:stCondLst>
                                  <p:childTnLst>
                                    <p:set>
                                      <p:cBhvr>
                                        <p:cTn id="195" dur="1" fill="hold">
                                          <p:stCondLst>
                                            <p:cond delay="0"/>
                                          </p:stCondLst>
                                        </p:cTn>
                                        <p:tgtEl>
                                          <p:spTgt spid="340"/>
                                        </p:tgtEl>
                                        <p:attrNameLst>
                                          <p:attrName>style.visibility</p:attrName>
                                        </p:attrNameLst>
                                      </p:cBhvr>
                                      <p:to>
                                        <p:strVal val="visible"/>
                                      </p:to>
                                    </p:set>
                                    <p:animEffect transition="in" filter="barn(inVertical)">
                                      <p:cBhvr>
                                        <p:cTn id="196" dur="500"/>
                                        <p:tgtEl>
                                          <p:spTgt spid="340"/>
                                        </p:tgtEl>
                                      </p:cBhvr>
                                    </p:animEffect>
                                  </p:childTnLst>
                                </p:cTn>
                              </p:par>
                              <p:par>
                                <p:cTn id="197" presetID="16" presetClass="entr" presetSubtype="21" fill="hold" nodeType="withEffect">
                                  <p:stCondLst>
                                    <p:cond delay="0"/>
                                  </p:stCondLst>
                                  <p:childTnLst>
                                    <p:set>
                                      <p:cBhvr>
                                        <p:cTn id="198" dur="1" fill="hold">
                                          <p:stCondLst>
                                            <p:cond delay="0"/>
                                          </p:stCondLst>
                                        </p:cTn>
                                        <p:tgtEl>
                                          <p:spTgt spid="341"/>
                                        </p:tgtEl>
                                        <p:attrNameLst>
                                          <p:attrName>style.visibility</p:attrName>
                                        </p:attrNameLst>
                                      </p:cBhvr>
                                      <p:to>
                                        <p:strVal val="visible"/>
                                      </p:to>
                                    </p:set>
                                    <p:animEffect transition="in" filter="barn(inVertical)">
                                      <p:cBhvr>
                                        <p:cTn id="199" dur="500"/>
                                        <p:tgtEl>
                                          <p:spTgt spid="341"/>
                                        </p:tgtEl>
                                      </p:cBhvr>
                                    </p:animEffect>
                                  </p:childTnLst>
                                </p:cTn>
                              </p:par>
                              <p:par>
                                <p:cTn id="200" presetID="16" presetClass="entr" presetSubtype="21" fill="hold" nodeType="withEffect">
                                  <p:stCondLst>
                                    <p:cond delay="0"/>
                                  </p:stCondLst>
                                  <p:childTnLst>
                                    <p:set>
                                      <p:cBhvr>
                                        <p:cTn id="201" dur="1" fill="hold">
                                          <p:stCondLst>
                                            <p:cond delay="0"/>
                                          </p:stCondLst>
                                        </p:cTn>
                                        <p:tgtEl>
                                          <p:spTgt spid="342"/>
                                        </p:tgtEl>
                                        <p:attrNameLst>
                                          <p:attrName>style.visibility</p:attrName>
                                        </p:attrNameLst>
                                      </p:cBhvr>
                                      <p:to>
                                        <p:strVal val="visible"/>
                                      </p:to>
                                    </p:set>
                                    <p:animEffect transition="in" filter="barn(inVertical)">
                                      <p:cBhvr>
                                        <p:cTn id="202" dur="500"/>
                                        <p:tgtEl>
                                          <p:spTgt spid="342"/>
                                        </p:tgtEl>
                                      </p:cBhvr>
                                    </p:animEffect>
                                  </p:childTnLst>
                                </p:cTn>
                              </p:par>
                              <p:par>
                                <p:cTn id="203" presetID="16" presetClass="entr" presetSubtype="21" fill="hold" nodeType="withEffect">
                                  <p:stCondLst>
                                    <p:cond delay="0"/>
                                  </p:stCondLst>
                                  <p:childTnLst>
                                    <p:set>
                                      <p:cBhvr>
                                        <p:cTn id="204" dur="1" fill="hold">
                                          <p:stCondLst>
                                            <p:cond delay="0"/>
                                          </p:stCondLst>
                                        </p:cTn>
                                        <p:tgtEl>
                                          <p:spTgt spid="353"/>
                                        </p:tgtEl>
                                        <p:attrNameLst>
                                          <p:attrName>style.visibility</p:attrName>
                                        </p:attrNameLst>
                                      </p:cBhvr>
                                      <p:to>
                                        <p:strVal val="visible"/>
                                      </p:to>
                                    </p:set>
                                    <p:animEffect transition="in" filter="barn(inVertical)">
                                      <p:cBhvr>
                                        <p:cTn id="205" dur="500"/>
                                        <p:tgtEl>
                                          <p:spTgt spid="353"/>
                                        </p:tgtEl>
                                      </p:cBhvr>
                                    </p:animEffect>
                                  </p:childTnLst>
                                </p:cTn>
                              </p:par>
                              <p:par>
                                <p:cTn id="206" presetID="16" presetClass="entr" presetSubtype="21" fill="hold" nodeType="withEffect">
                                  <p:stCondLst>
                                    <p:cond delay="0"/>
                                  </p:stCondLst>
                                  <p:childTnLst>
                                    <p:set>
                                      <p:cBhvr>
                                        <p:cTn id="207" dur="1" fill="hold">
                                          <p:stCondLst>
                                            <p:cond delay="0"/>
                                          </p:stCondLst>
                                        </p:cTn>
                                        <p:tgtEl>
                                          <p:spTgt spid="362"/>
                                        </p:tgtEl>
                                        <p:attrNameLst>
                                          <p:attrName>style.visibility</p:attrName>
                                        </p:attrNameLst>
                                      </p:cBhvr>
                                      <p:to>
                                        <p:strVal val="visible"/>
                                      </p:to>
                                    </p:set>
                                    <p:animEffect transition="in" filter="barn(inVertical)">
                                      <p:cBhvr>
                                        <p:cTn id="208" dur="500"/>
                                        <p:tgtEl>
                                          <p:spTgt spid="362"/>
                                        </p:tgtEl>
                                      </p:cBhvr>
                                    </p:animEffect>
                                  </p:childTnLst>
                                </p:cTn>
                              </p:par>
                              <p:par>
                                <p:cTn id="209" presetID="16" presetClass="entr" presetSubtype="21" fill="hold" nodeType="withEffect">
                                  <p:stCondLst>
                                    <p:cond delay="0"/>
                                  </p:stCondLst>
                                  <p:childTnLst>
                                    <p:set>
                                      <p:cBhvr>
                                        <p:cTn id="210" dur="1" fill="hold">
                                          <p:stCondLst>
                                            <p:cond delay="0"/>
                                          </p:stCondLst>
                                        </p:cTn>
                                        <p:tgtEl>
                                          <p:spTgt spid="363"/>
                                        </p:tgtEl>
                                        <p:attrNameLst>
                                          <p:attrName>style.visibility</p:attrName>
                                        </p:attrNameLst>
                                      </p:cBhvr>
                                      <p:to>
                                        <p:strVal val="visible"/>
                                      </p:to>
                                    </p:set>
                                    <p:animEffect transition="in" filter="barn(inVertical)">
                                      <p:cBhvr>
                                        <p:cTn id="211" dur="500"/>
                                        <p:tgtEl>
                                          <p:spTgt spid="363"/>
                                        </p:tgtEl>
                                      </p:cBhvr>
                                    </p:animEffect>
                                  </p:childTnLst>
                                </p:cTn>
                              </p:par>
                              <p:par>
                                <p:cTn id="212" presetID="16" presetClass="entr" presetSubtype="21" fill="hold" nodeType="withEffect">
                                  <p:stCondLst>
                                    <p:cond delay="0"/>
                                  </p:stCondLst>
                                  <p:childTnLst>
                                    <p:set>
                                      <p:cBhvr>
                                        <p:cTn id="213" dur="1" fill="hold">
                                          <p:stCondLst>
                                            <p:cond delay="0"/>
                                          </p:stCondLst>
                                        </p:cTn>
                                        <p:tgtEl>
                                          <p:spTgt spid="364"/>
                                        </p:tgtEl>
                                        <p:attrNameLst>
                                          <p:attrName>style.visibility</p:attrName>
                                        </p:attrNameLst>
                                      </p:cBhvr>
                                      <p:to>
                                        <p:strVal val="visible"/>
                                      </p:to>
                                    </p:set>
                                    <p:animEffect transition="in" filter="barn(inVertical)">
                                      <p:cBhvr>
                                        <p:cTn id="214" dur="500"/>
                                        <p:tgtEl>
                                          <p:spTgt spid="364"/>
                                        </p:tgtEl>
                                      </p:cBhvr>
                                    </p:animEffect>
                                  </p:childTnLst>
                                </p:cTn>
                              </p:par>
                              <p:par>
                                <p:cTn id="215" presetID="16" presetClass="entr" presetSubtype="21" fill="hold" nodeType="withEffect">
                                  <p:stCondLst>
                                    <p:cond delay="0"/>
                                  </p:stCondLst>
                                  <p:childTnLst>
                                    <p:set>
                                      <p:cBhvr>
                                        <p:cTn id="216" dur="1" fill="hold">
                                          <p:stCondLst>
                                            <p:cond delay="0"/>
                                          </p:stCondLst>
                                        </p:cTn>
                                        <p:tgtEl>
                                          <p:spTgt spid="365"/>
                                        </p:tgtEl>
                                        <p:attrNameLst>
                                          <p:attrName>style.visibility</p:attrName>
                                        </p:attrNameLst>
                                      </p:cBhvr>
                                      <p:to>
                                        <p:strVal val="visible"/>
                                      </p:to>
                                    </p:set>
                                    <p:animEffect transition="in" filter="barn(inVertical)">
                                      <p:cBhvr>
                                        <p:cTn id="217" dur="500"/>
                                        <p:tgtEl>
                                          <p:spTgt spid="365"/>
                                        </p:tgtEl>
                                      </p:cBhvr>
                                    </p:animEffect>
                                  </p:childTnLst>
                                </p:cTn>
                              </p:par>
                              <p:par>
                                <p:cTn id="218" presetID="16" presetClass="entr" presetSubtype="21" fill="hold" nodeType="withEffect">
                                  <p:stCondLst>
                                    <p:cond delay="0"/>
                                  </p:stCondLst>
                                  <p:childTnLst>
                                    <p:set>
                                      <p:cBhvr>
                                        <p:cTn id="219" dur="1" fill="hold">
                                          <p:stCondLst>
                                            <p:cond delay="0"/>
                                          </p:stCondLst>
                                        </p:cTn>
                                        <p:tgtEl>
                                          <p:spTgt spid="366"/>
                                        </p:tgtEl>
                                        <p:attrNameLst>
                                          <p:attrName>style.visibility</p:attrName>
                                        </p:attrNameLst>
                                      </p:cBhvr>
                                      <p:to>
                                        <p:strVal val="visible"/>
                                      </p:to>
                                    </p:set>
                                    <p:animEffect transition="in" filter="barn(inVertical)">
                                      <p:cBhvr>
                                        <p:cTn id="220" dur="500"/>
                                        <p:tgtEl>
                                          <p:spTgt spid="366"/>
                                        </p:tgtEl>
                                      </p:cBhvr>
                                    </p:animEffect>
                                  </p:childTnLst>
                                </p:cTn>
                              </p:par>
                              <p:par>
                                <p:cTn id="221" presetID="16" presetClass="entr" presetSubtype="21" fill="hold" nodeType="withEffect">
                                  <p:stCondLst>
                                    <p:cond delay="0"/>
                                  </p:stCondLst>
                                  <p:childTnLst>
                                    <p:set>
                                      <p:cBhvr>
                                        <p:cTn id="222" dur="1" fill="hold">
                                          <p:stCondLst>
                                            <p:cond delay="0"/>
                                          </p:stCondLst>
                                        </p:cTn>
                                        <p:tgtEl>
                                          <p:spTgt spid="367"/>
                                        </p:tgtEl>
                                        <p:attrNameLst>
                                          <p:attrName>style.visibility</p:attrName>
                                        </p:attrNameLst>
                                      </p:cBhvr>
                                      <p:to>
                                        <p:strVal val="visible"/>
                                      </p:to>
                                    </p:set>
                                    <p:animEffect transition="in" filter="barn(inVertical)">
                                      <p:cBhvr>
                                        <p:cTn id="223" dur="500"/>
                                        <p:tgtEl>
                                          <p:spTgt spid="367"/>
                                        </p:tgtEl>
                                      </p:cBhvr>
                                    </p:animEffect>
                                  </p:childTnLst>
                                </p:cTn>
                              </p:par>
                              <p:par>
                                <p:cTn id="224" presetID="16" presetClass="entr" presetSubtype="21" fill="hold" nodeType="withEffect">
                                  <p:stCondLst>
                                    <p:cond delay="0"/>
                                  </p:stCondLst>
                                  <p:childTnLst>
                                    <p:set>
                                      <p:cBhvr>
                                        <p:cTn id="225" dur="1" fill="hold">
                                          <p:stCondLst>
                                            <p:cond delay="0"/>
                                          </p:stCondLst>
                                        </p:cTn>
                                        <p:tgtEl>
                                          <p:spTgt spid="378"/>
                                        </p:tgtEl>
                                        <p:attrNameLst>
                                          <p:attrName>style.visibility</p:attrName>
                                        </p:attrNameLst>
                                      </p:cBhvr>
                                      <p:to>
                                        <p:strVal val="visible"/>
                                      </p:to>
                                    </p:set>
                                    <p:animEffect transition="in" filter="barn(inVertical)">
                                      <p:cBhvr>
                                        <p:cTn id="226" dur="500"/>
                                        <p:tgtEl>
                                          <p:spTgt spid="378"/>
                                        </p:tgtEl>
                                      </p:cBhvr>
                                    </p:animEffect>
                                  </p:childTnLst>
                                </p:cTn>
                              </p:par>
                              <p:par>
                                <p:cTn id="227" presetID="16" presetClass="entr" presetSubtype="21" fill="hold" nodeType="withEffect">
                                  <p:stCondLst>
                                    <p:cond delay="0"/>
                                  </p:stCondLst>
                                  <p:childTnLst>
                                    <p:set>
                                      <p:cBhvr>
                                        <p:cTn id="228" dur="1" fill="hold">
                                          <p:stCondLst>
                                            <p:cond delay="0"/>
                                          </p:stCondLst>
                                        </p:cTn>
                                        <p:tgtEl>
                                          <p:spTgt spid="379"/>
                                        </p:tgtEl>
                                        <p:attrNameLst>
                                          <p:attrName>style.visibility</p:attrName>
                                        </p:attrNameLst>
                                      </p:cBhvr>
                                      <p:to>
                                        <p:strVal val="visible"/>
                                      </p:to>
                                    </p:set>
                                    <p:animEffect transition="in" filter="barn(inVertical)">
                                      <p:cBhvr>
                                        <p:cTn id="229" dur="500"/>
                                        <p:tgtEl>
                                          <p:spTgt spid="379"/>
                                        </p:tgtEl>
                                      </p:cBhvr>
                                    </p:animEffect>
                                  </p:childTnLst>
                                </p:cTn>
                              </p:par>
                              <p:par>
                                <p:cTn id="230" presetID="16" presetClass="entr" presetSubtype="21" fill="hold" nodeType="withEffect">
                                  <p:stCondLst>
                                    <p:cond delay="0"/>
                                  </p:stCondLst>
                                  <p:childTnLst>
                                    <p:set>
                                      <p:cBhvr>
                                        <p:cTn id="231" dur="1" fill="hold">
                                          <p:stCondLst>
                                            <p:cond delay="0"/>
                                          </p:stCondLst>
                                        </p:cTn>
                                        <p:tgtEl>
                                          <p:spTgt spid="380"/>
                                        </p:tgtEl>
                                        <p:attrNameLst>
                                          <p:attrName>style.visibility</p:attrName>
                                        </p:attrNameLst>
                                      </p:cBhvr>
                                      <p:to>
                                        <p:strVal val="visible"/>
                                      </p:to>
                                    </p:set>
                                    <p:animEffect transition="in" filter="barn(inVertical)">
                                      <p:cBhvr>
                                        <p:cTn id="232" dur="500"/>
                                        <p:tgtEl>
                                          <p:spTgt spid="380"/>
                                        </p:tgtEl>
                                      </p:cBhvr>
                                    </p:animEffect>
                                  </p:childTnLst>
                                </p:cTn>
                              </p:par>
                              <p:par>
                                <p:cTn id="233" presetID="16" presetClass="entr" presetSubtype="21" fill="hold" nodeType="withEffect">
                                  <p:stCondLst>
                                    <p:cond delay="0"/>
                                  </p:stCondLst>
                                  <p:childTnLst>
                                    <p:set>
                                      <p:cBhvr>
                                        <p:cTn id="234" dur="1" fill="hold">
                                          <p:stCondLst>
                                            <p:cond delay="0"/>
                                          </p:stCondLst>
                                        </p:cTn>
                                        <p:tgtEl>
                                          <p:spTgt spid="381"/>
                                        </p:tgtEl>
                                        <p:attrNameLst>
                                          <p:attrName>style.visibility</p:attrName>
                                        </p:attrNameLst>
                                      </p:cBhvr>
                                      <p:to>
                                        <p:strVal val="visible"/>
                                      </p:to>
                                    </p:set>
                                    <p:animEffect transition="in" filter="barn(inVertical)">
                                      <p:cBhvr>
                                        <p:cTn id="235" dur="500"/>
                                        <p:tgtEl>
                                          <p:spTgt spid="381"/>
                                        </p:tgtEl>
                                      </p:cBhvr>
                                    </p:animEffect>
                                  </p:childTnLst>
                                </p:cTn>
                              </p:par>
                              <p:par>
                                <p:cTn id="236" presetID="16" presetClass="entr" presetSubtype="21" fill="hold" nodeType="withEffect">
                                  <p:stCondLst>
                                    <p:cond delay="0"/>
                                  </p:stCondLst>
                                  <p:childTnLst>
                                    <p:set>
                                      <p:cBhvr>
                                        <p:cTn id="237" dur="1" fill="hold">
                                          <p:stCondLst>
                                            <p:cond delay="0"/>
                                          </p:stCondLst>
                                        </p:cTn>
                                        <p:tgtEl>
                                          <p:spTgt spid="388"/>
                                        </p:tgtEl>
                                        <p:attrNameLst>
                                          <p:attrName>style.visibility</p:attrName>
                                        </p:attrNameLst>
                                      </p:cBhvr>
                                      <p:to>
                                        <p:strVal val="visible"/>
                                      </p:to>
                                    </p:set>
                                    <p:animEffect transition="in" filter="barn(inVertical)">
                                      <p:cBhvr>
                                        <p:cTn id="238" dur="500"/>
                                        <p:tgtEl>
                                          <p:spTgt spid="388"/>
                                        </p:tgtEl>
                                      </p:cBhvr>
                                    </p:animEffect>
                                  </p:childTnLst>
                                </p:cTn>
                              </p:par>
                              <p:par>
                                <p:cTn id="239" presetID="16" presetClass="entr" presetSubtype="21" fill="hold" nodeType="withEffect">
                                  <p:stCondLst>
                                    <p:cond delay="0"/>
                                  </p:stCondLst>
                                  <p:childTnLst>
                                    <p:set>
                                      <p:cBhvr>
                                        <p:cTn id="240" dur="1" fill="hold">
                                          <p:stCondLst>
                                            <p:cond delay="0"/>
                                          </p:stCondLst>
                                        </p:cTn>
                                        <p:tgtEl>
                                          <p:spTgt spid="389"/>
                                        </p:tgtEl>
                                        <p:attrNameLst>
                                          <p:attrName>style.visibility</p:attrName>
                                        </p:attrNameLst>
                                      </p:cBhvr>
                                      <p:to>
                                        <p:strVal val="visible"/>
                                      </p:to>
                                    </p:set>
                                    <p:animEffect transition="in" filter="barn(inVertical)">
                                      <p:cBhvr>
                                        <p:cTn id="241" dur="500"/>
                                        <p:tgtEl>
                                          <p:spTgt spid="389"/>
                                        </p:tgtEl>
                                      </p:cBhvr>
                                    </p:animEffect>
                                  </p:childTnLst>
                                </p:cTn>
                              </p:par>
                              <p:par>
                                <p:cTn id="242" presetID="16" presetClass="entr" presetSubtype="21" fill="hold" nodeType="withEffect">
                                  <p:stCondLst>
                                    <p:cond delay="0"/>
                                  </p:stCondLst>
                                  <p:childTnLst>
                                    <p:set>
                                      <p:cBhvr>
                                        <p:cTn id="243" dur="1" fill="hold">
                                          <p:stCondLst>
                                            <p:cond delay="0"/>
                                          </p:stCondLst>
                                        </p:cTn>
                                        <p:tgtEl>
                                          <p:spTgt spid="390"/>
                                        </p:tgtEl>
                                        <p:attrNameLst>
                                          <p:attrName>style.visibility</p:attrName>
                                        </p:attrNameLst>
                                      </p:cBhvr>
                                      <p:to>
                                        <p:strVal val="visible"/>
                                      </p:to>
                                    </p:set>
                                    <p:animEffect transition="in" filter="barn(inVertical)">
                                      <p:cBhvr>
                                        <p:cTn id="244" dur="500"/>
                                        <p:tgtEl>
                                          <p:spTgt spid="390"/>
                                        </p:tgtEl>
                                      </p:cBhvr>
                                    </p:animEffect>
                                  </p:childTnLst>
                                </p:cTn>
                              </p:par>
                              <p:par>
                                <p:cTn id="245" presetID="16" presetClass="entr" presetSubtype="21" fill="hold" nodeType="withEffect">
                                  <p:stCondLst>
                                    <p:cond delay="0"/>
                                  </p:stCondLst>
                                  <p:childTnLst>
                                    <p:set>
                                      <p:cBhvr>
                                        <p:cTn id="246" dur="1" fill="hold">
                                          <p:stCondLst>
                                            <p:cond delay="0"/>
                                          </p:stCondLst>
                                        </p:cTn>
                                        <p:tgtEl>
                                          <p:spTgt spid="391"/>
                                        </p:tgtEl>
                                        <p:attrNameLst>
                                          <p:attrName>style.visibility</p:attrName>
                                        </p:attrNameLst>
                                      </p:cBhvr>
                                      <p:to>
                                        <p:strVal val="visible"/>
                                      </p:to>
                                    </p:set>
                                    <p:animEffect transition="in" filter="barn(inVertical)">
                                      <p:cBhvr>
                                        <p:cTn id="247" dur="500"/>
                                        <p:tgtEl>
                                          <p:spTgt spid="391"/>
                                        </p:tgtEl>
                                      </p:cBhvr>
                                    </p:animEffect>
                                  </p:childTnLst>
                                </p:cTn>
                              </p:par>
                              <p:par>
                                <p:cTn id="248" presetID="16" presetClass="entr" presetSubtype="21" fill="hold" nodeType="withEffect">
                                  <p:stCondLst>
                                    <p:cond delay="0"/>
                                  </p:stCondLst>
                                  <p:childTnLst>
                                    <p:set>
                                      <p:cBhvr>
                                        <p:cTn id="249" dur="1" fill="hold">
                                          <p:stCondLst>
                                            <p:cond delay="0"/>
                                          </p:stCondLst>
                                        </p:cTn>
                                        <p:tgtEl>
                                          <p:spTgt spid="392"/>
                                        </p:tgtEl>
                                        <p:attrNameLst>
                                          <p:attrName>style.visibility</p:attrName>
                                        </p:attrNameLst>
                                      </p:cBhvr>
                                      <p:to>
                                        <p:strVal val="visible"/>
                                      </p:to>
                                    </p:set>
                                    <p:animEffect transition="in" filter="barn(inVertical)">
                                      <p:cBhvr>
                                        <p:cTn id="250" dur="500"/>
                                        <p:tgtEl>
                                          <p:spTgt spid="392"/>
                                        </p:tgtEl>
                                      </p:cBhvr>
                                    </p:animEffect>
                                  </p:childTnLst>
                                </p:cTn>
                              </p:par>
                              <p:par>
                                <p:cTn id="251" presetID="16" presetClass="entr" presetSubtype="21" fill="hold" nodeType="withEffect">
                                  <p:stCondLst>
                                    <p:cond delay="0"/>
                                  </p:stCondLst>
                                  <p:childTnLst>
                                    <p:set>
                                      <p:cBhvr>
                                        <p:cTn id="252" dur="1" fill="hold">
                                          <p:stCondLst>
                                            <p:cond delay="0"/>
                                          </p:stCondLst>
                                        </p:cTn>
                                        <p:tgtEl>
                                          <p:spTgt spid="403"/>
                                        </p:tgtEl>
                                        <p:attrNameLst>
                                          <p:attrName>style.visibility</p:attrName>
                                        </p:attrNameLst>
                                      </p:cBhvr>
                                      <p:to>
                                        <p:strVal val="visible"/>
                                      </p:to>
                                    </p:set>
                                    <p:animEffect transition="in" filter="barn(inVertical)">
                                      <p:cBhvr>
                                        <p:cTn id="253" dur="500"/>
                                        <p:tgtEl>
                                          <p:spTgt spid="403"/>
                                        </p:tgtEl>
                                      </p:cBhvr>
                                    </p:animEffect>
                                  </p:childTnLst>
                                </p:cTn>
                              </p:par>
                              <p:par>
                                <p:cTn id="254" presetID="16" presetClass="entr" presetSubtype="21" fill="hold" nodeType="withEffect">
                                  <p:stCondLst>
                                    <p:cond delay="0"/>
                                  </p:stCondLst>
                                  <p:childTnLst>
                                    <p:set>
                                      <p:cBhvr>
                                        <p:cTn id="255" dur="1" fill="hold">
                                          <p:stCondLst>
                                            <p:cond delay="0"/>
                                          </p:stCondLst>
                                        </p:cTn>
                                        <p:tgtEl>
                                          <p:spTgt spid="404"/>
                                        </p:tgtEl>
                                        <p:attrNameLst>
                                          <p:attrName>style.visibility</p:attrName>
                                        </p:attrNameLst>
                                      </p:cBhvr>
                                      <p:to>
                                        <p:strVal val="visible"/>
                                      </p:to>
                                    </p:set>
                                    <p:animEffect transition="in" filter="barn(inVertical)">
                                      <p:cBhvr>
                                        <p:cTn id="256" dur="500"/>
                                        <p:tgtEl>
                                          <p:spTgt spid="404"/>
                                        </p:tgtEl>
                                      </p:cBhvr>
                                    </p:animEffect>
                                  </p:childTnLst>
                                </p:cTn>
                              </p:par>
                              <p:par>
                                <p:cTn id="257" presetID="16" presetClass="entr" presetSubtype="21" fill="hold" nodeType="withEffect">
                                  <p:stCondLst>
                                    <p:cond delay="0"/>
                                  </p:stCondLst>
                                  <p:childTnLst>
                                    <p:set>
                                      <p:cBhvr>
                                        <p:cTn id="258" dur="1" fill="hold">
                                          <p:stCondLst>
                                            <p:cond delay="0"/>
                                          </p:stCondLst>
                                        </p:cTn>
                                        <p:tgtEl>
                                          <p:spTgt spid="405"/>
                                        </p:tgtEl>
                                        <p:attrNameLst>
                                          <p:attrName>style.visibility</p:attrName>
                                        </p:attrNameLst>
                                      </p:cBhvr>
                                      <p:to>
                                        <p:strVal val="visible"/>
                                      </p:to>
                                    </p:set>
                                    <p:animEffect transition="in" filter="barn(inVertical)">
                                      <p:cBhvr>
                                        <p:cTn id="259" dur="500"/>
                                        <p:tgtEl>
                                          <p:spTgt spid="405"/>
                                        </p:tgtEl>
                                      </p:cBhvr>
                                    </p:animEffect>
                                  </p:childTnLst>
                                </p:cTn>
                              </p:par>
                              <p:par>
                                <p:cTn id="260" presetID="16" presetClass="entr" presetSubtype="21" fill="hold" nodeType="withEffect">
                                  <p:stCondLst>
                                    <p:cond delay="0"/>
                                  </p:stCondLst>
                                  <p:childTnLst>
                                    <p:set>
                                      <p:cBhvr>
                                        <p:cTn id="261" dur="1" fill="hold">
                                          <p:stCondLst>
                                            <p:cond delay="0"/>
                                          </p:stCondLst>
                                        </p:cTn>
                                        <p:tgtEl>
                                          <p:spTgt spid="406"/>
                                        </p:tgtEl>
                                        <p:attrNameLst>
                                          <p:attrName>style.visibility</p:attrName>
                                        </p:attrNameLst>
                                      </p:cBhvr>
                                      <p:to>
                                        <p:strVal val="visible"/>
                                      </p:to>
                                    </p:set>
                                    <p:animEffect transition="in" filter="barn(inVertical)">
                                      <p:cBhvr>
                                        <p:cTn id="262" dur="500"/>
                                        <p:tgtEl>
                                          <p:spTgt spid="406"/>
                                        </p:tgtEl>
                                      </p:cBhvr>
                                    </p:animEffect>
                                  </p:childTnLst>
                                </p:cTn>
                              </p:par>
                              <p:par>
                                <p:cTn id="263" presetID="16" presetClass="entr" presetSubtype="21" fill="hold" nodeType="withEffect">
                                  <p:stCondLst>
                                    <p:cond delay="0"/>
                                  </p:stCondLst>
                                  <p:childTnLst>
                                    <p:set>
                                      <p:cBhvr>
                                        <p:cTn id="264" dur="1" fill="hold">
                                          <p:stCondLst>
                                            <p:cond delay="0"/>
                                          </p:stCondLst>
                                        </p:cTn>
                                        <p:tgtEl>
                                          <p:spTgt spid="431"/>
                                        </p:tgtEl>
                                        <p:attrNameLst>
                                          <p:attrName>style.visibility</p:attrName>
                                        </p:attrNameLst>
                                      </p:cBhvr>
                                      <p:to>
                                        <p:strVal val="visible"/>
                                      </p:to>
                                    </p:set>
                                    <p:animEffect transition="in" filter="barn(inVertical)">
                                      <p:cBhvr>
                                        <p:cTn id="265" dur="500"/>
                                        <p:tgtEl>
                                          <p:spTgt spid="431"/>
                                        </p:tgtEl>
                                      </p:cBhvr>
                                    </p:animEffect>
                                  </p:childTnLst>
                                </p:cTn>
                              </p:par>
                              <p:par>
                                <p:cTn id="266" presetID="16" presetClass="entr" presetSubtype="21" fill="hold" nodeType="withEffect">
                                  <p:stCondLst>
                                    <p:cond delay="0"/>
                                  </p:stCondLst>
                                  <p:childTnLst>
                                    <p:set>
                                      <p:cBhvr>
                                        <p:cTn id="267" dur="1" fill="hold">
                                          <p:stCondLst>
                                            <p:cond delay="0"/>
                                          </p:stCondLst>
                                        </p:cTn>
                                        <p:tgtEl>
                                          <p:spTgt spid="433"/>
                                        </p:tgtEl>
                                        <p:attrNameLst>
                                          <p:attrName>style.visibility</p:attrName>
                                        </p:attrNameLst>
                                      </p:cBhvr>
                                      <p:to>
                                        <p:strVal val="visible"/>
                                      </p:to>
                                    </p:set>
                                    <p:animEffect transition="in" filter="barn(inVertical)">
                                      <p:cBhvr>
                                        <p:cTn id="268" dur="500"/>
                                        <p:tgtEl>
                                          <p:spTgt spid="433"/>
                                        </p:tgtEl>
                                      </p:cBhvr>
                                    </p:animEffect>
                                  </p:childTnLst>
                                </p:cTn>
                              </p:par>
                              <p:par>
                                <p:cTn id="269" presetID="16" presetClass="entr" presetSubtype="21" fill="hold" nodeType="withEffect">
                                  <p:stCondLst>
                                    <p:cond delay="0"/>
                                  </p:stCondLst>
                                  <p:childTnLst>
                                    <p:set>
                                      <p:cBhvr>
                                        <p:cTn id="270" dur="1" fill="hold">
                                          <p:stCondLst>
                                            <p:cond delay="0"/>
                                          </p:stCondLst>
                                        </p:cTn>
                                        <p:tgtEl>
                                          <p:spTgt spid="434"/>
                                        </p:tgtEl>
                                        <p:attrNameLst>
                                          <p:attrName>style.visibility</p:attrName>
                                        </p:attrNameLst>
                                      </p:cBhvr>
                                      <p:to>
                                        <p:strVal val="visible"/>
                                      </p:to>
                                    </p:set>
                                    <p:animEffect transition="in" filter="barn(inVertical)">
                                      <p:cBhvr>
                                        <p:cTn id="271" dur="500"/>
                                        <p:tgtEl>
                                          <p:spTgt spid="434"/>
                                        </p:tgtEl>
                                      </p:cBhvr>
                                    </p:animEffect>
                                  </p:childTnLst>
                                </p:cTn>
                              </p:par>
                              <p:par>
                                <p:cTn id="272" presetID="16" presetClass="entr" presetSubtype="21" fill="hold" nodeType="withEffect">
                                  <p:stCondLst>
                                    <p:cond delay="0"/>
                                  </p:stCondLst>
                                  <p:childTnLst>
                                    <p:set>
                                      <p:cBhvr>
                                        <p:cTn id="273" dur="1" fill="hold">
                                          <p:stCondLst>
                                            <p:cond delay="0"/>
                                          </p:stCondLst>
                                        </p:cTn>
                                        <p:tgtEl>
                                          <p:spTgt spid="435"/>
                                        </p:tgtEl>
                                        <p:attrNameLst>
                                          <p:attrName>style.visibility</p:attrName>
                                        </p:attrNameLst>
                                      </p:cBhvr>
                                      <p:to>
                                        <p:strVal val="visible"/>
                                      </p:to>
                                    </p:set>
                                    <p:animEffect transition="in" filter="barn(inVertical)">
                                      <p:cBhvr>
                                        <p:cTn id="274" dur="500"/>
                                        <p:tgtEl>
                                          <p:spTgt spid="435"/>
                                        </p:tgtEl>
                                      </p:cBhvr>
                                    </p:animEffect>
                                  </p:childTnLst>
                                </p:cTn>
                              </p:par>
                              <p:par>
                                <p:cTn id="275" presetID="16" presetClass="entr" presetSubtype="21" fill="hold" nodeType="withEffect">
                                  <p:stCondLst>
                                    <p:cond delay="0"/>
                                  </p:stCondLst>
                                  <p:childTnLst>
                                    <p:set>
                                      <p:cBhvr>
                                        <p:cTn id="276" dur="1" fill="hold">
                                          <p:stCondLst>
                                            <p:cond delay="0"/>
                                          </p:stCondLst>
                                        </p:cTn>
                                        <p:tgtEl>
                                          <p:spTgt spid="436"/>
                                        </p:tgtEl>
                                        <p:attrNameLst>
                                          <p:attrName>style.visibility</p:attrName>
                                        </p:attrNameLst>
                                      </p:cBhvr>
                                      <p:to>
                                        <p:strVal val="visible"/>
                                      </p:to>
                                    </p:set>
                                    <p:animEffect transition="in" filter="barn(inVertical)">
                                      <p:cBhvr>
                                        <p:cTn id="277" dur="500"/>
                                        <p:tgtEl>
                                          <p:spTgt spid="436"/>
                                        </p:tgtEl>
                                      </p:cBhvr>
                                    </p:animEffect>
                                  </p:childTnLst>
                                </p:cTn>
                              </p:par>
                              <p:par>
                                <p:cTn id="278" presetID="16" presetClass="entr" presetSubtype="21" fill="hold" nodeType="withEffect">
                                  <p:stCondLst>
                                    <p:cond delay="0"/>
                                  </p:stCondLst>
                                  <p:childTnLst>
                                    <p:set>
                                      <p:cBhvr>
                                        <p:cTn id="279" dur="1" fill="hold">
                                          <p:stCondLst>
                                            <p:cond delay="0"/>
                                          </p:stCondLst>
                                        </p:cTn>
                                        <p:tgtEl>
                                          <p:spTgt spid="437"/>
                                        </p:tgtEl>
                                        <p:attrNameLst>
                                          <p:attrName>style.visibility</p:attrName>
                                        </p:attrNameLst>
                                      </p:cBhvr>
                                      <p:to>
                                        <p:strVal val="visible"/>
                                      </p:to>
                                    </p:set>
                                    <p:animEffect transition="in" filter="barn(inVertical)">
                                      <p:cBhvr>
                                        <p:cTn id="280" dur="500"/>
                                        <p:tgtEl>
                                          <p:spTgt spid="437"/>
                                        </p:tgtEl>
                                      </p:cBhvr>
                                    </p:animEffect>
                                  </p:childTnLst>
                                </p:cTn>
                              </p:par>
                              <p:par>
                                <p:cTn id="281" presetID="16" presetClass="entr" presetSubtype="21" fill="hold" nodeType="withEffect">
                                  <p:stCondLst>
                                    <p:cond delay="0"/>
                                  </p:stCondLst>
                                  <p:childTnLst>
                                    <p:set>
                                      <p:cBhvr>
                                        <p:cTn id="282" dur="1" fill="hold">
                                          <p:stCondLst>
                                            <p:cond delay="0"/>
                                          </p:stCondLst>
                                        </p:cTn>
                                        <p:tgtEl>
                                          <p:spTgt spid="505"/>
                                        </p:tgtEl>
                                        <p:attrNameLst>
                                          <p:attrName>style.visibility</p:attrName>
                                        </p:attrNameLst>
                                      </p:cBhvr>
                                      <p:to>
                                        <p:strVal val="visible"/>
                                      </p:to>
                                    </p:set>
                                    <p:animEffect transition="in" filter="barn(inVertical)">
                                      <p:cBhvr>
                                        <p:cTn id="283" dur="500"/>
                                        <p:tgtEl>
                                          <p:spTgt spid="505"/>
                                        </p:tgtEl>
                                      </p:cBhvr>
                                    </p:animEffect>
                                  </p:childTnLst>
                                </p:cTn>
                              </p:par>
                              <p:par>
                                <p:cTn id="284" presetID="16" presetClass="entr" presetSubtype="21" fill="hold" nodeType="withEffect">
                                  <p:stCondLst>
                                    <p:cond delay="0"/>
                                  </p:stCondLst>
                                  <p:childTnLst>
                                    <p:set>
                                      <p:cBhvr>
                                        <p:cTn id="285" dur="1" fill="hold">
                                          <p:stCondLst>
                                            <p:cond delay="0"/>
                                          </p:stCondLst>
                                        </p:cTn>
                                        <p:tgtEl>
                                          <p:spTgt spid="506"/>
                                        </p:tgtEl>
                                        <p:attrNameLst>
                                          <p:attrName>style.visibility</p:attrName>
                                        </p:attrNameLst>
                                      </p:cBhvr>
                                      <p:to>
                                        <p:strVal val="visible"/>
                                      </p:to>
                                    </p:set>
                                    <p:animEffect transition="in" filter="barn(inVertical)">
                                      <p:cBhvr>
                                        <p:cTn id="286" dur="500"/>
                                        <p:tgtEl>
                                          <p:spTgt spid="506"/>
                                        </p:tgtEl>
                                      </p:cBhvr>
                                    </p:animEffect>
                                  </p:childTnLst>
                                </p:cTn>
                              </p:par>
                              <p:par>
                                <p:cTn id="287" presetID="16" presetClass="entr" presetSubtype="21" fill="hold" nodeType="withEffect">
                                  <p:stCondLst>
                                    <p:cond delay="0"/>
                                  </p:stCondLst>
                                  <p:childTnLst>
                                    <p:set>
                                      <p:cBhvr>
                                        <p:cTn id="288" dur="1" fill="hold">
                                          <p:stCondLst>
                                            <p:cond delay="0"/>
                                          </p:stCondLst>
                                        </p:cTn>
                                        <p:tgtEl>
                                          <p:spTgt spid="508"/>
                                        </p:tgtEl>
                                        <p:attrNameLst>
                                          <p:attrName>style.visibility</p:attrName>
                                        </p:attrNameLst>
                                      </p:cBhvr>
                                      <p:to>
                                        <p:strVal val="visible"/>
                                      </p:to>
                                    </p:set>
                                    <p:animEffect transition="in" filter="barn(inVertical)">
                                      <p:cBhvr>
                                        <p:cTn id="289" dur="500"/>
                                        <p:tgtEl>
                                          <p:spTgt spid="508"/>
                                        </p:tgtEl>
                                      </p:cBhvr>
                                    </p:animEffect>
                                  </p:childTnLst>
                                </p:cTn>
                              </p:par>
                              <p:par>
                                <p:cTn id="290" presetID="16" presetClass="entr" presetSubtype="21" fill="hold" nodeType="withEffect">
                                  <p:stCondLst>
                                    <p:cond delay="0"/>
                                  </p:stCondLst>
                                  <p:childTnLst>
                                    <p:set>
                                      <p:cBhvr>
                                        <p:cTn id="291" dur="1" fill="hold">
                                          <p:stCondLst>
                                            <p:cond delay="0"/>
                                          </p:stCondLst>
                                        </p:cTn>
                                        <p:tgtEl>
                                          <p:spTgt spid="518"/>
                                        </p:tgtEl>
                                        <p:attrNameLst>
                                          <p:attrName>style.visibility</p:attrName>
                                        </p:attrNameLst>
                                      </p:cBhvr>
                                      <p:to>
                                        <p:strVal val="visible"/>
                                      </p:to>
                                    </p:set>
                                    <p:animEffect transition="in" filter="barn(inVertical)">
                                      <p:cBhvr>
                                        <p:cTn id="292" dur="500"/>
                                        <p:tgtEl>
                                          <p:spTgt spid="518"/>
                                        </p:tgtEl>
                                      </p:cBhvr>
                                    </p:animEffect>
                                  </p:childTnLst>
                                </p:cTn>
                              </p:par>
                              <p:par>
                                <p:cTn id="293" presetID="16" presetClass="entr" presetSubtype="21" fill="hold" nodeType="withEffect">
                                  <p:stCondLst>
                                    <p:cond delay="0"/>
                                  </p:stCondLst>
                                  <p:childTnLst>
                                    <p:set>
                                      <p:cBhvr>
                                        <p:cTn id="294" dur="1" fill="hold">
                                          <p:stCondLst>
                                            <p:cond delay="0"/>
                                          </p:stCondLst>
                                        </p:cTn>
                                        <p:tgtEl>
                                          <p:spTgt spid="519"/>
                                        </p:tgtEl>
                                        <p:attrNameLst>
                                          <p:attrName>style.visibility</p:attrName>
                                        </p:attrNameLst>
                                      </p:cBhvr>
                                      <p:to>
                                        <p:strVal val="visible"/>
                                      </p:to>
                                    </p:set>
                                    <p:animEffect transition="in" filter="barn(inVertical)">
                                      <p:cBhvr>
                                        <p:cTn id="295" dur="500"/>
                                        <p:tgtEl>
                                          <p:spTgt spid="519"/>
                                        </p:tgtEl>
                                      </p:cBhvr>
                                    </p:animEffect>
                                  </p:childTnLst>
                                </p:cTn>
                              </p:par>
                              <p:par>
                                <p:cTn id="296" presetID="16" presetClass="entr" presetSubtype="21" fill="hold" nodeType="withEffect">
                                  <p:stCondLst>
                                    <p:cond delay="0"/>
                                  </p:stCondLst>
                                  <p:childTnLst>
                                    <p:set>
                                      <p:cBhvr>
                                        <p:cTn id="297" dur="1" fill="hold">
                                          <p:stCondLst>
                                            <p:cond delay="0"/>
                                          </p:stCondLst>
                                        </p:cTn>
                                        <p:tgtEl>
                                          <p:spTgt spid="520"/>
                                        </p:tgtEl>
                                        <p:attrNameLst>
                                          <p:attrName>style.visibility</p:attrName>
                                        </p:attrNameLst>
                                      </p:cBhvr>
                                      <p:to>
                                        <p:strVal val="visible"/>
                                      </p:to>
                                    </p:set>
                                    <p:animEffect transition="in" filter="barn(inVertical)">
                                      <p:cBhvr>
                                        <p:cTn id="298" dur="500"/>
                                        <p:tgtEl>
                                          <p:spTgt spid="520"/>
                                        </p:tgtEl>
                                      </p:cBhvr>
                                    </p:animEffect>
                                  </p:childTnLst>
                                </p:cTn>
                              </p:par>
                              <p:par>
                                <p:cTn id="299" presetID="16" presetClass="entr" presetSubtype="21" fill="hold" nodeType="withEffect">
                                  <p:stCondLst>
                                    <p:cond delay="0"/>
                                  </p:stCondLst>
                                  <p:childTnLst>
                                    <p:set>
                                      <p:cBhvr>
                                        <p:cTn id="300" dur="1" fill="hold">
                                          <p:stCondLst>
                                            <p:cond delay="0"/>
                                          </p:stCondLst>
                                        </p:cTn>
                                        <p:tgtEl>
                                          <p:spTgt spid="521"/>
                                        </p:tgtEl>
                                        <p:attrNameLst>
                                          <p:attrName>style.visibility</p:attrName>
                                        </p:attrNameLst>
                                      </p:cBhvr>
                                      <p:to>
                                        <p:strVal val="visible"/>
                                      </p:to>
                                    </p:set>
                                    <p:animEffect transition="in" filter="barn(inVertical)">
                                      <p:cBhvr>
                                        <p:cTn id="301" dur="500"/>
                                        <p:tgtEl>
                                          <p:spTgt spid="521"/>
                                        </p:tgtEl>
                                      </p:cBhvr>
                                    </p:animEffect>
                                  </p:childTnLst>
                                </p:cTn>
                              </p:par>
                              <p:par>
                                <p:cTn id="302" presetID="16" presetClass="entr" presetSubtype="21" fill="hold" nodeType="withEffect">
                                  <p:stCondLst>
                                    <p:cond delay="0"/>
                                  </p:stCondLst>
                                  <p:childTnLst>
                                    <p:set>
                                      <p:cBhvr>
                                        <p:cTn id="303" dur="1" fill="hold">
                                          <p:stCondLst>
                                            <p:cond delay="0"/>
                                          </p:stCondLst>
                                        </p:cTn>
                                        <p:tgtEl>
                                          <p:spTgt spid="522"/>
                                        </p:tgtEl>
                                        <p:attrNameLst>
                                          <p:attrName>style.visibility</p:attrName>
                                        </p:attrNameLst>
                                      </p:cBhvr>
                                      <p:to>
                                        <p:strVal val="visible"/>
                                      </p:to>
                                    </p:set>
                                    <p:animEffect transition="in" filter="barn(inVertical)">
                                      <p:cBhvr>
                                        <p:cTn id="304" dur="500"/>
                                        <p:tgtEl>
                                          <p:spTgt spid="522"/>
                                        </p:tgtEl>
                                      </p:cBhvr>
                                    </p:animEffect>
                                  </p:childTnLst>
                                </p:cTn>
                              </p:par>
                              <p:par>
                                <p:cTn id="305" presetID="16" presetClass="entr" presetSubtype="21" fill="hold" nodeType="withEffect">
                                  <p:stCondLst>
                                    <p:cond delay="0"/>
                                  </p:stCondLst>
                                  <p:childTnLst>
                                    <p:set>
                                      <p:cBhvr>
                                        <p:cTn id="306" dur="1" fill="hold">
                                          <p:stCondLst>
                                            <p:cond delay="0"/>
                                          </p:stCondLst>
                                        </p:cTn>
                                        <p:tgtEl>
                                          <p:spTgt spid="523"/>
                                        </p:tgtEl>
                                        <p:attrNameLst>
                                          <p:attrName>style.visibility</p:attrName>
                                        </p:attrNameLst>
                                      </p:cBhvr>
                                      <p:to>
                                        <p:strVal val="visible"/>
                                      </p:to>
                                    </p:set>
                                    <p:animEffect transition="in" filter="barn(inVertical)">
                                      <p:cBhvr>
                                        <p:cTn id="307" dur="500"/>
                                        <p:tgtEl>
                                          <p:spTgt spid="523"/>
                                        </p:tgtEl>
                                      </p:cBhvr>
                                    </p:animEffect>
                                  </p:childTnLst>
                                </p:cTn>
                              </p:par>
                              <p:par>
                                <p:cTn id="308" presetID="16" presetClass="entr" presetSubtype="21" fill="hold" nodeType="withEffect">
                                  <p:stCondLst>
                                    <p:cond delay="0"/>
                                  </p:stCondLst>
                                  <p:childTnLst>
                                    <p:set>
                                      <p:cBhvr>
                                        <p:cTn id="309" dur="1" fill="hold">
                                          <p:stCondLst>
                                            <p:cond delay="0"/>
                                          </p:stCondLst>
                                        </p:cTn>
                                        <p:tgtEl>
                                          <p:spTgt spid="524"/>
                                        </p:tgtEl>
                                        <p:attrNameLst>
                                          <p:attrName>style.visibility</p:attrName>
                                        </p:attrNameLst>
                                      </p:cBhvr>
                                      <p:to>
                                        <p:strVal val="visible"/>
                                      </p:to>
                                    </p:set>
                                    <p:animEffect transition="in" filter="barn(inVertical)">
                                      <p:cBhvr>
                                        <p:cTn id="310" dur="500"/>
                                        <p:tgtEl>
                                          <p:spTgt spid="524"/>
                                        </p:tgtEl>
                                      </p:cBhvr>
                                    </p:animEffect>
                                  </p:childTnLst>
                                </p:cTn>
                              </p:par>
                              <p:par>
                                <p:cTn id="311" presetID="16" presetClass="entr" presetSubtype="21" fill="hold" nodeType="withEffect">
                                  <p:stCondLst>
                                    <p:cond delay="0"/>
                                  </p:stCondLst>
                                  <p:childTnLst>
                                    <p:set>
                                      <p:cBhvr>
                                        <p:cTn id="312" dur="1" fill="hold">
                                          <p:stCondLst>
                                            <p:cond delay="0"/>
                                          </p:stCondLst>
                                        </p:cTn>
                                        <p:tgtEl>
                                          <p:spTgt spid="527"/>
                                        </p:tgtEl>
                                        <p:attrNameLst>
                                          <p:attrName>style.visibility</p:attrName>
                                        </p:attrNameLst>
                                      </p:cBhvr>
                                      <p:to>
                                        <p:strVal val="visible"/>
                                      </p:to>
                                    </p:set>
                                    <p:animEffect transition="in" filter="barn(inVertical)">
                                      <p:cBhvr>
                                        <p:cTn id="313" dur="500"/>
                                        <p:tgtEl>
                                          <p:spTgt spid="527"/>
                                        </p:tgtEl>
                                      </p:cBhvr>
                                    </p:animEffect>
                                  </p:childTnLst>
                                </p:cTn>
                              </p:par>
                              <p:par>
                                <p:cTn id="314" presetID="16" presetClass="entr" presetSubtype="21" fill="hold" nodeType="withEffect">
                                  <p:stCondLst>
                                    <p:cond delay="0"/>
                                  </p:stCondLst>
                                  <p:childTnLst>
                                    <p:set>
                                      <p:cBhvr>
                                        <p:cTn id="315" dur="1" fill="hold">
                                          <p:stCondLst>
                                            <p:cond delay="0"/>
                                          </p:stCondLst>
                                        </p:cTn>
                                        <p:tgtEl>
                                          <p:spTgt spid="548"/>
                                        </p:tgtEl>
                                        <p:attrNameLst>
                                          <p:attrName>style.visibility</p:attrName>
                                        </p:attrNameLst>
                                      </p:cBhvr>
                                      <p:to>
                                        <p:strVal val="visible"/>
                                      </p:to>
                                    </p:set>
                                    <p:animEffect transition="in" filter="barn(inVertical)">
                                      <p:cBhvr>
                                        <p:cTn id="316" dur="500"/>
                                        <p:tgtEl>
                                          <p:spTgt spid="548"/>
                                        </p:tgtEl>
                                      </p:cBhvr>
                                    </p:animEffect>
                                  </p:childTnLst>
                                </p:cTn>
                              </p:par>
                              <p:par>
                                <p:cTn id="317" presetID="16" presetClass="entr" presetSubtype="21" fill="hold" nodeType="withEffect">
                                  <p:stCondLst>
                                    <p:cond delay="0"/>
                                  </p:stCondLst>
                                  <p:childTnLst>
                                    <p:set>
                                      <p:cBhvr>
                                        <p:cTn id="318" dur="1" fill="hold">
                                          <p:stCondLst>
                                            <p:cond delay="0"/>
                                          </p:stCondLst>
                                        </p:cTn>
                                        <p:tgtEl>
                                          <p:spTgt spid="549"/>
                                        </p:tgtEl>
                                        <p:attrNameLst>
                                          <p:attrName>style.visibility</p:attrName>
                                        </p:attrNameLst>
                                      </p:cBhvr>
                                      <p:to>
                                        <p:strVal val="visible"/>
                                      </p:to>
                                    </p:set>
                                    <p:animEffect transition="in" filter="barn(inVertical)">
                                      <p:cBhvr>
                                        <p:cTn id="319" dur="500"/>
                                        <p:tgtEl>
                                          <p:spTgt spid="549"/>
                                        </p:tgtEl>
                                      </p:cBhvr>
                                    </p:animEffect>
                                  </p:childTnLst>
                                </p:cTn>
                              </p:par>
                              <p:par>
                                <p:cTn id="320" presetID="16" presetClass="entr" presetSubtype="21" fill="hold" nodeType="withEffect">
                                  <p:stCondLst>
                                    <p:cond delay="0"/>
                                  </p:stCondLst>
                                  <p:childTnLst>
                                    <p:set>
                                      <p:cBhvr>
                                        <p:cTn id="321" dur="1" fill="hold">
                                          <p:stCondLst>
                                            <p:cond delay="0"/>
                                          </p:stCondLst>
                                        </p:cTn>
                                        <p:tgtEl>
                                          <p:spTgt spid="550"/>
                                        </p:tgtEl>
                                        <p:attrNameLst>
                                          <p:attrName>style.visibility</p:attrName>
                                        </p:attrNameLst>
                                      </p:cBhvr>
                                      <p:to>
                                        <p:strVal val="visible"/>
                                      </p:to>
                                    </p:set>
                                    <p:animEffect transition="in" filter="barn(inVertical)">
                                      <p:cBhvr>
                                        <p:cTn id="322" dur="500"/>
                                        <p:tgtEl>
                                          <p:spTgt spid="550"/>
                                        </p:tgtEl>
                                      </p:cBhvr>
                                    </p:animEffect>
                                  </p:childTnLst>
                                </p:cTn>
                              </p:par>
                              <p:par>
                                <p:cTn id="323" presetID="16" presetClass="entr" presetSubtype="21" fill="hold" nodeType="withEffect">
                                  <p:stCondLst>
                                    <p:cond delay="0"/>
                                  </p:stCondLst>
                                  <p:childTnLst>
                                    <p:set>
                                      <p:cBhvr>
                                        <p:cTn id="324" dur="1" fill="hold">
                                          <p:stCondLst>
                                            <p:cond delay="0"/>
                                          </p:stCondLst>
                                        </p:cTn>
                                        <p:tgtEl>
                                          <p:spTgt spid="551"/>
                                        </p:tgtEl>
                                        <p:attrNameLst>
                                          <p:attrName>style.visibility</p:attrName>
                                        </p:attrNameLst>
                                      </p:cBhvr>
                                      <p:to>
                                        <p:strVal val="visible"/>
                                      </p:to>
                                    </p:set>
                                    <p:animEffect transition="in" filter="barn(inVertical)">
                                      <p:cBhvr>
                                        <p:cTn id="325" dur="500"/>
                                        <p:tgtEl>
                                          <p:spTgt spid="551"/>
                                        </p:tgtEl>
                                      </p:cBhvr>
                                    </p:animEffect>
                                  </p:childTnLst>
                                </p:cTn>
                              </p:par>
                              <p:par>
                                <p:cTn id="326" presetID="16" presetClass="entr" presetSubtype="21" fill="hold" nodeType="withEffect">
                                  <p:stCondLst>
                                    <p:cond delay="0"/>
                                  </p:stCondLst>
                                  <p:childTnLst>
                                    <p:set>
                                      <p:cBhvr>
                                        <p:cTn id="327" dur="1" fill="hold">
                                          <p:stCondLst>
                                            <p:cond delay="0"/>
                                          </p:stCondLst>
                                        </p:cTn>
                                        <p:tgtEl>
                                          <p:spTgt spid="579"/>
                                        </p:tgtEl>
                                        <p:attrNameLst>
                                          <p:attrName>style.visibility</p:attrName>
                                        </p:attrNameLst>
                                      </p:cBhvr>
                                      <p:to>
                                        <p:strVal val="visible"/>
                                      </p:to>
                                    </p:set>
                                    <p:animEffect transition="in" filter="barn(inVertical)">
                                      <p:cBhvr>
                                        <p:cTn id="328"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397606" y="1770679"/>
            <a:ext cx="1753047" cy="2862449"/>
            <a:chOff x="5397275" y="1769985"/>
            <a:chExt cx="1753753" cy="2863600"/>
          </a:xfrm>
        </p:grpSpPr>
        <p:grpSp>
          <p:nvGrpSpPr>
            <p:cNvPr id="38" name="Group 37"/>
            <p:cNvGrpSpPr/>
            <p:nvPr/>
          </p:nvGrpSpPr>
          <p:grpSpPr>
            <a:xfrm>
              <a:off x="5397275" y="1769985"/>
              <a:ext cx="1753753" cy="2863600"/>
              <a:chOff x="5397275" y="1769985"/>
              <a:chExt cx="1753753" cy="2863600"/>
            </a:xfrm>
          </p:grpSpPr>
          <p:sp>
            <p:nvSpPr>
              <p:cNvPr id="76" name="Rectangle 75"/>
              <p:cNvSpPr/>
              <p:nvPr/>
            </p:nvSpPr>
            <p:spPr bwMode="auto">
              <a:xfrm>
                <a:off x="5397275" y="1769985"/>
                <a:ext cx="1753753" cy="28636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defTabSz="931836" fontAlgn="base">
                  <a:lnSpc>
                    <a:spcPct val="90000"/>
                  </a:lnSpc>
                  <a:spcBef>
                    <a:spcPct val="0"/>
                  </a:spcBef>
                  <a:spcAft>
                    <a:spcPct val="0"/>
                  </a:spcAft>
                  <a:defRPr/>
                </a:pPr>
                <a:r>
                  <a:rPr lang="en-US" sz="1999" kern="0" dirty="0">
                    <a:solidFill>
                      <a:srgbClr val="505050"/>
                    </a:solidFill>
                    <a:latin typeface="Segoe UI Light"/>
                  </a:rPr>
                  <a:t>Self-service</a:t>
                </a:r>
              </a:p>
            </p:txBody>
          </p:sp>
          <p:grpSp>
            <p:nvGrpSpPr>
              <p:cNvPr id="30" name="Group 29"/>
              <p:cNvGrpSpPr/>
              <p:nvPr/>
            </p:nvGrpSpPr>
            <p:grpSpPr>
              <a:xfrm>
                <a:off x="5586313" y="2425556"/>
                <a:ext cx="1374099" cy="807315"/>
                <a:chOff x="5206395" y="-1116208"/>
                <a:chExt cx="1575473" cy="925627"/>
              </a:xfrm>
            </p:grpSpPr>
            <p:sp>
              <p:nvSpPr>
                <p:cNvPr id="221" name="Rectangle 220"/>
                <p:cNvSpPr/>
                <p:nvPr/>
              </p:nvSpPr>
              <p:spPr bwMode="auto">
                <a:xfrm>
                  <a:off x="6348324" y="-1093792"/>
                  <a:ext cx="393363" cy="77810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13737" fontAlgn="base">
                    <a:lnSpc>
                      <a:spcPct val="90000"/>
                    </a:lnSpc>
                    <a:spcBef>
                      <a:spcPct val="0"/>
                    </a:spcBef>
                    <a:spcAft>
                      <a:spcPct val="0"/>
                    </a:spcAft>
                  </a:pPr>
                  <a:endParaRPr lang="en-US" sz="1999" kern="0" spc="-50" dirty="0">
                    <a:gradFill>
                      <a:gsLst>
                        <a:gs pos="1250">
                          <a:srgbClr val="EFEFEF"/>
                        </a:gs>
                        <a:gs pos="10417">
                          <a:srgbClr val="EFEFEF"/>
                        </a:gs>
                      </a:gsLst>
                      <a:lin ang="5400000" scaled="0"/>
                    </a:gradFill>
                  </a:endParaRPr>
                </a:p>
              </p:txBody>
            </p:sp>
            <p:grpSp>
              <p:nvGrpSpPr>
                <p:cNvPr id="28" name="Group 27"/>
                <p:cNvGrpSpPr/>
                <p:nvPr/>
              </p:nvGrpSpPr>
              <p:grpSpPr>
                <a:xfrm>
                  <a:off x="5206395" y="-1116208"/>
                  <a:ext cx="1575473" cy="925627"/>
                  <a:chOff x="5206396" y="-1645228"/>
                  <a:chExt cx="2119013" cy="1244967"/>
                </a:xfrm>
              </p:grpSpPr>
              <p:sp>
                <p:nvSpPr>
                  <p:cNvPr id="219" name="Freeform 5"/>
                  <p:cNvSpPr>
                    <a:spLocks noChangeAspect="1" noEditPoints="1"/>
                  </p:cNvSpPr>
                  <p:nvPr/>
                </p:nvSpPr>
                <p:spPr bwMode="auto">
                  <a:xfrm>
                    <a:off x="6690557" y="-1645228"/>
                    <a:ext cx="634852" cy="1220267"/>
                  </a:xfrm>
                  <a:custGeom>
                    <a:avLst/>
                    <a:gdLst>
                      <a:gd name="T0" fmla="*/ 179 w 192"/>
                      <a:gd name="T1" fmla="*/ 0 h 370"/>
                      <a:gd name="T2" fmla="*/ 12 w 192"/>
                      <a:gd name="T3" fmla="*/ 0 h 370"/>
                      <a:gd name="T4" fmla="*/ 0 w 192"/>
                      <a:gd name="T5" fmla="*/ 13 h 370"/>
                      <a:gd name="T6" fmla="*/ 0 w 192"/>
                      <a:gd name="T7" fmla="*/ 358 h 370"/>
                      <a:gd name="T8" fmla="*/ 12 w 192"/>
                      <a:gd name="T9" fmla="*/ 370 h 370"/>
                      <a:gd name="T10" fmla="*/ 179 w 192"/>
                      <a:gd name="T11" fmla="*/ 370 h 370"/>
                      <a:gd name="T12" fmla="*/ 192 w 192"/>
                      <a:gd name="T13" fmla="*/ 358 h 370"/>
                      <a:gd name="T14" fmla="*/ 192 w 192"/>
                      <a:gd name="T15" fmla="*/ 13 h 370"/>
                      <a:gd name="T16" fmla="*/ 179 w 192"/>
                      <a:gd name="T17" fmla="*/ 0 h 370"/>
                      <a:gd name="T18" fmla="*/ 94 w 192"/>
                      <a:gd name="T19" fmla="*/ 353 h 370"/>
                      <a:gd name="T20" fmla="*/ 86 w 192"/>
                      <a:gd name="T21" fmla="*/ 352 h 370"/>
                      <a:gd name="T22" fmla="*/ 86 w 192"/>
                      <a:gd name="T23" fmla="*/ 345 h 370"/>
                      <a:gd name="T24" fmla="*/ 94 w 192"/>
                      <a:gd name="T25" fmla="*/ 345 h 370"/>
                      <a:gd name="T26" fmla="*/ 94 w 192"/>
                      <a:gd name="T27" fmla="*/ 353 h 370"/>
                      <a:gd name="T28" fmla="*/ 94 w 192"/>
                      <a:gd name="T29" fmla="*/ 344 h 370"/>
                      <a:gd name="T30" fmla="*/ 86 w 192"/>
                      <a:gd name="T31" fmla="*/ 344 h 370"/>
                      <a:gd name="T32" fmla="*/ 86 w 192"/>
                      <a:gd name="T33" fmla="*/ 337 h 370"/>
                      <a:gd name="T34" fmla="*/ 94 w 192"/>
                      <a:gd name="T35" fmla="*/ 336 h 370"/>
                      <a:gd name="T36" fmla="*/ 94 w 192"/>
                      <a:gd name="T37" fmla="*/ 344 h 370"/>
                      <a:gd name="T38" fmla="*/ 106 w 192"/>
                      <a:gd name="T39" fmla="*/ 355 h 370"/>
                      <a:gd name="T40" fmla="*/ 95 w 192"/>
                      <a:gd name="T41" fmla="*/ 353 h 370"/>
                      <a:gd name="T42" fmla="*/ 95 w 192"/>
                      <a:gd name="T43" fmla="*/ 345 h 370"/>
                      <a:gd name="T44" fmla="*/ 106 w 192"/>
                      <a:gd name="T45" fmla="*/ 345 h 370"/>
                      <a:gd name="T46" fmla="*/ 106 w 192"/>
                      <a:gd name="T47" fmla="*/ 355 h 370"/>
                      <a:gd name="T48" fmla="*/ 106 w 192"/>
                      <a:gd name="T49" fmla="*/ 344 h 370"/>
                      <a:gd name="T50" fmla="*/ 95 w 192"/>
                      <a:gd name="T51" fmla="*/ 344 h 370"/>
                      <a:gd name="T52" fmla="*/ 95 w 192"/>
                      <a:gd name="T53" fmla="*/ 336 h 370"/>
                      <a:gd name="T54" fmla="*/ 106 w 192"/>
                      <a:gd name="T55" fmla="*/ 334 h 370"/>
                      <a:gd name="T56" fmla="*/ 106 w 192"/>
                      <a:gd name="T57" fmla="*/ 344 h 370"/>
                      <a:gd name="T58" fmla="*/ 175 w 192"/>
                      <a:gd name="T59" fmla="*/ 320 h 370"/>
                      <a:gd name="T60" fmla="*/ 18 w 192"/>
                      <a:gd name="T61" fmla="*/ 320 h 370"/>
                      <a:gd name="T62" fmla="*/ 18 w 192"/>
                      <a:gd name="T63" fmla="*/ 30 h 370"/>
                      <a:gd name="T64" fmla="*/ 175 w 192"/>
                      <a:gd name="T65" fmla="*/ 30 h 370"/>
                      <a:gd name="T66" fmla="*/ 175 w 192"/>
                      <a:gd name="T67" fmla="*/ 32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70">
                        <a:moveTo>
                          <a:pt x="179" y="0"/>
                        </a:moveTo>
                        <a:cubicBezTo>
                          <a:pt x="12" y="0"/>
                          <a:pt x="12" y="0"/>
                          <a:pt x="12" y="0"/>
                        </a:cubicBezTo>
                        <a:cubicBezTo>
                          <a:pt x="5" y="0"/>
                          <a:pt x="0" y="6"/>
                          <a:pt x="0" y="13"/>
                        </a:cubicBezTo>
                        <a:cubicBezTo>
                          <a:pt x="0" y="358"/>
                          <a:pt x="0" y="358"/>
                          <a:pt x="0" y="358"/>
                        </a:cubicBezTo>
                        <a:cubicBezTo>
                          <a:pt x="0" y="364"/>
                          <a:pt x="5" y="370"/>
                          <a:pt x="12" y="370"/>
                        </a:cubicBezTo>
                        <a:cubicBezTo>
                          <a:pt x="179" y="370"/>
                          <a:pt x="179" y="370"/>
                          <a:pt x="179" y="370"/>
                        </a:cubicBezTo>
                        <a:cubicBezTo>
                          <a:pt x="187" y="370"/>
                          <a:pt x="192" y="364"/>
                          <a:pt x="192" y="358"/>
                        </a:cubicBezTo>
                        <a:cubicBezTo>
                          <a:pt x="192" y="13"/>
                          <a:pt x="192" y="13"/>
                          <a:pt x="192" y="13"/>
                        </a:cubicBezTo>
                        <a:cubicBezTo>
                          <a:pt x="192" y="6"/>
                          <a:pt x="187" y="0"/>
                          <a:pt x="179" y="0"/>
                        </a:cubicBezTo>
                        <a:close/>
                        <a:moveTo>
                          <a:pt x="94" y="353"/>
                        </a:moveTo>
                        <a:cubicBezTo>
                          <a:pt x="86" y="352"/>
                          <a:pt x="86" y="352"/>
                          <a:pt x="86" y="352"/>
                        </a:cubicBezTo>
                        <a:cubicBezTo>
                          <a:pt x="86" y="345"/>
                          <a:pt x="86" y="345"/>
                          <a:pt x="86" y="345"/>
                        </a:cubicBezTo>
                        <a:cubicBezTo>
                          <a:pt x="94" y="345"/>
                          <a:pt x="94" y="345"/>
                          <a:pt x="94" y="345"/>
                        </a:cubicBezTo>
                        <a:lnTo>
                          <a:pt x="94" y="353"/>
                        </a:lnTo>
                        <a:close/>
                        <a:moveTo>
                          <a:pt x="94" y="344"/>
                        </a:moveTo>
                        <a:cubicBezTo>
                          <a:pt x="86" y="344"/>
                          <a:pt x="86" y="344"/>
                          <a:pt x="86" y="344"/>
                        </a:cubicBezTo>
                        <a:cubicBezTo>
                          <a:pt x="86" y="337"/>
                          <a:pt x="86" y="337"/>
                          <a:pt x="86" y="337"/>
                        </a:cubicBezTo>
                        <a:cubicBezTo>
                          <a:pt x="94" y="336"/>
                          <a:pt x="94" y="336"/>
                          <a:pt x="94" y="336"/>
                        </a:cubicBezTo>
                        <a:lnTo>
                          <a:pt x="94" y="344"/>
                        </a:lnTo>
                        <a:close/>
                        <a:moveTo>
                          <a:pt x="106" y="355"/>
                        </a:moveTo>
                        <a:cubicBezTo>
                          <a:pt x="95" y="353"/>
                          <a:pt x="95" y="353"/>
                          <a:pt x="95" y="353"/>
                        </a:cubicBezTo>
                        <a:cubicBezTo>
                          <a:pt x="95" y="345"/>
                          <a:pt x="95" y="345"/>
                          <a:pt x="95" y="345"/>
                        </a:cubicBezTo>
                        <a:cubicBezTo>
                          <a:pt x="106" y="345"/>
                          <a:pt x="106" y="345"/>
                          <a:pt x="106" y="345"/>
                        </a:cubicBezTo>
                        <a:lnTo>
                          <a:pt x="106" y="355"/>
                        </a:lnTo>
                        <a:close/>
                        <a:moveTo>
                          <a:pt x="106" y="344"/>
                        </a:moveTo>
                        <a:cubicBezTo>
                          <a:pt x="95" y="344"/>
                          <a:pt x="95" y="344"/>
                          <a:pt x="95" y="344"/>
                        </a:cubicBezTo>
                        <a:cubicBezTo>
                          <a:pt x="95" y="336"/>
                          <a:pt x="95" y="336"/>
                          <a:pt x="95" y="336"/>
                        </a:cubicBezTo>
                        <a:cubicBezTo>
                          <a:pt x="106" y="334"/>
                          <a:pt x="106" y="334"/>
                          <a:pt x="106" y="334"/>
                        </a:cubicBezTo>
                        <a:lnTo>
                          <a:pt x="106" y="344"/>
                        </a:lnTo>
                        <a:close/>
                        <a:moveTo>
                          <a:pt x="175" y="320"/>
                        </a:moveTo>
                        <a:cubicBezTo>
                          <a:pt x="18" y="320"/>
                          <a:pt x="18" y="320"/>
                          <a:pt x="18" y="320"/>
                        </a:cubicBezTo>
                        <a:cubicBezTo>
                          <a:pt x="18" y="58"/>
                          <a:pt x="18" y="30"/>
                          <a:pt x="18" y="30"/>
                        </a:cubicBezTo>
                        <a:cubicBezTo>
                          <a:pt x="175" y="30"/>
                          <a:pt x="175" y="30"/>
                          <a:pt x="175" y="30"/>
                        </a:cubicBezTo>
                        <a:lnTo>
                          <a:pt x="175" y="320"/>
                        </a:lnTo>
                        <a:close/>
                      </a:path>
                    </a:pathLst>
                  </a:custGeom>
                  <a:solidFill>
                    <a:schemeClr val="bg2">
                      <a:lumMod val="75000"/>
                    </a:schemeClr>
                  </a:solidFill>
                  <a:ln>
                    <a:noFill/>
                  </a:ln>
                </p:spPr>
                <p:txBody>
                  <a:bodyPr/>
                  <a:lstStyle/>
                  <a:p>
                    <a:pPr defTabSz="932140">
                      <a:defRPr/>
                    </a:pPr>
                    <a:endParaRPr lang="en-US" sz="1835" kern="0" dirty="0">
                      <a:solidFill>
                        <a:srgbClr val="505050"/>
                      </a:solidFill>
                      <a:ea typeface="ＭＳ Ｐゴシック" charset="0"/>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6396" y="-1645228"/>
                    <a:ext cx="1460260" cy="1244967"/>
                  </a:xfrm>
                  <a:prstGeom prst="rect">
                    <a:avLst/>
                  </a:prstGeom>
                </p:spPr>
              </p:pic>
              <p:pic>
                <p:nvPicPr>
                  <p:cNvPr id="228" name="Picture 227"/>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842329" y="-1265818"/>
                    <a:ext cx="338493" cy="394914"/>
                  </a:xfrm>
                  <a:prstGeom prst="rect">
                    <a:avLst/>
                  </a:prstGeom>
                  <a:noFill/>
                  <a:ln>
                    <a:noFill/>
                  </a:ln>
                </p:spPr>
              </p:pic>
              <p:pic>
                <p:nvPicPr>
                  <p:cNvPr id="229" name="Picture 228"/>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158969" y="-1265818"/>
                    <a:ext cx="338493" cy="394914"/>
                  </a:xfrm>
                  <a:prstGeom prst="rect">
                    <a:avLst/>
                  </a:prstGeom>
                  <a:noFill/>
                  <a:ln>
                    <a:noFill/>
                  </a:ln>
                </p:spPr>
              </p:pic>
              <p:pic>
                <p:nvPicPr>
                  <p:cNvPr id="230" name="Picture 229"/>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397275" y="-1265818"/>
                    <a:ext cx="338493" cy="394914"/>
                  </a:xfrm>
                  <a:prstGeom prst="rect">
                    <a:avLst/>
                  </a:prstGeom>
                  <a:noFill/>
                  <a:ln>
                    <a:noFill/>
                  </a:ln>
                </p:spPr>
              </p:pic>
            </p:grpSp>
          </p:grpSp>
        </p:grpSp>
        <p:grpSp>
          <p:nvGrpSpPr>
            <p:cNvPr id="13" name="Group 12"/>
            <p:cNvGrpSpPr/>
            <p:nvPr/>
          </p:nvGrpSpPr>
          <p:grpSpPr>
            <a:xfrm>
              <a:off x="5457211" y="3478754"/>
              <a:ext cx="935062" cy="484847"/>
              <a:chOff x="5338516" y="3496630"/>
              <a:chExt cx="935062" cy="484847"/>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8516" y="3496630"/>
                <a:ext cx="935062" cy="484847"/>
              </a:xfrm>
              <a:prstGeom prst="rect">
                <a:avLst/>
              </a:prstGeom>
            </p:spPr>
          </p:pic>
          <p:pic>
            <p:nvPicPr>
              <p:cNvPr id="173" name="Picture 172"/>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682480" y="3607222"/>
                <a:ext cx="219500" cy="256087"/>
              </a:xfrm>
              <a:prstGeom prst="rect">
                <a:avLst/>
              </a:prstGeom>
              <a:noFill/>
              <a:ln>
                <a:noFill/>
              </a:ln>
            </p:spPr>
          </p:pic>
        </p:grpSp>
        <p:grpSp>
          <p:nvGrpSpPr>
            <p:cNvPr id="19" name="Group 18"/>
            <p:cNvGrpSpPr/>
            <p:nvPr/>
          </p:nvGrpSpPr>
          <p:grpSpPr>
            <a:xfrm>
              <a:off x="6407204" y="3301011"/>
              <a:ext cx="603142" cy="840333"/>
              <a:chOff x="6993567" y="2662187"/>
              <a:chExt cx="1001250" cy="1395000"/>
            </a:xfrm>
          </p:grpSpPr>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3567" y="2662187"/>
                <a:ext cx="1001250" cy="1395000"/>
              </a:xfrm>
              <a:prstGeom prst="rect">
                <a:avLst/>
              </a:prstGeom>
            </p:spPr>
          </p:pic>
          <p:pic>
            <p:nvPicPr>
              <p:cNvPr id="176" name="Picture 175"/>
              <p:cNvPicPr>
                <a:picLocks noChangeAspect="1"/>
              </p:cNvPicPr>
              <p:nvPr/>
            </p:nvPicPr>
            <p:blipFill rotWithShape="1">
              <a:blip r:embed="rId8"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7384442" y="3231644"/>
                <a:ext cx="219500" cy="256087"/>
              </a:xfrm>
              <a:prstGeom prst="rect">
                <a:avLst/>
              </a:prstGeom>
              <a:noFill/>
              <a:ln>
                <a:noFill/>
              </a:ln>
            </p:spPr>
          </p:pic>
        </p:grpSp>
      </p:grpSp>
      <p:grpSp>
        <p:nvGrpSpPr>
          <p:cNvPr id="10" name="Group 9"/>
          <p:cNvGrpSpPr/>
          <p:nvPr/>
        </p:nvGrpSpPr>
        <p:grpSpPr>
          <a:xfrm>
            <a:off x="7247515" y="1762628"/>
            <a:ext cx="1753047" cy="2890681"/>
            <a:chOff x="7248074" y="1761684"/>
            <a:chExt cx="1754002" cy="2892254"/>
          </a:xfrm>
        </p:grpSpPr>
        <p:sp>
          <p:nvSpPr>
            <p:cNvPr id="122" name="Rectangle 121"/>
            <p:cNvSpPr/>
            <p:nvPr/>
          </p:nvSpPr>
          <p:spPr bwMode="auto">
            <a:xfrm>
              <a:off x="7248074" y="1761684"/>
              <a:ext cx="1754002" cy="289225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defTabSz="931836" fontAlgn="base">
                <a:lnSpc>
                  <a:spcPct val="90000"/>
                </a:lnSpc>
                <a:spcBef>
                  <a:spcPct val="0"/>
                </a:spcBef>
                <a:spcAft>
                  <a:spcPct val="0"/>
                </a:spcAft>
                <a:defRPr/>
              </a:pPr>
              <a:r>
                <a:rPr lang="en-US" sz="1999" kern="0" dirty="0">
                  <a:solidFill>
                    <a:srgbClr val="505050"/>
                  </a:solidFill>
                  <a:latin typeface="Segoe UI Light"/>
                </a:rPr>
                <a:t>Single</a:t>
              </a:r>
              <a:br>
                <a:rPr lang="en-US" sz="1999" kern="0" dirty="0">
                  <a:solidFill>
                    <a:srgbClr val="505050"/>
                  </a:solidFill>
                  <a:latin typeface="Segoe UI Light"/>
                </a:rPr>
              </a:br>
              <a:r>
                <a:rPr lang="en-US" sz="1999" kern="0" dirty="0">
                  <a:solidFill>
                    <a:srgbClr val="505050"/>
                  </a:solidFill>
                  <a:latin typeface="Segoe UI Light"/>
                </a:rPr>
                <a:t> sign on</a:t>
              </a:r>
            </a:p>
          </p:txBody>
        </p:sp>
        <p:grpSp>
          <p:nvGrpSpPr>
            <p:cNvPr id="123" name="Group 122"/>
            <p:cNvGrpSpPr/>
            <p:nvPr/>
          </p:nvGrpSpPr>
          <p:grpSpPr>
            <a:xfrm>
              <a:off x="7538811" y="3073333"/>
              <a:ext cx="1448018" cy="600423"/>
              <a:chOff x="2870280" y="3798066"/>
              <a:chExt cx="1318293" cy="499981"/>
            </a:xfrm>
          </p:grpSpPr>
          <p:sp>
            <p:nvSpPr>
              <p:cNvPr id="124" name="Rectangle 123"/>
              <p:cNvSpPr/>
              <p:nvPr/>
            </p:nvSpPr>
            <p:spPr bwMode="auto">
              <a:xfrm>
                <a:off x="2870280" y="4093972"/>
                <a:ext cx="1070116" cy="199074"/>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defTabSz="931923" fontAlgn="base">
                  <a:spcBef>
                    <a:spcPct val="0"/>
                  </a:spcBef>
                  <a:spcAft>
                    <a:spcPct val="0"/>
                  </a:spcAft>
                  <a:defRPr/>
                </a:pPr>
                <a:endParaRPr lang="en-US" sz="1799" kern="0" dirty="0">
                  <a:solidFill>
                    <a:srgbClr val="FFFFFF"/>
                  </a:solidFill>
                </a:endParaRPr>
              </a:p>
            </p:txBody>
          </p:sp>
          <p:sp>
            <p:nvSpPr>
              <p:cNvPr id="125" name="Rectangle 124"/>
              <p:cNvSpPr/>
              <p:nvPr/>
            </p:nvSpPr>
            <p:spPr bwMode="auto">
              <a:xfrm>
                <a:off x="2906688" y="4081732"/>
                <a:ext cx="1281885" cy="21631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defTabSz="931923" fontAlgn="base">
                  <a:spcBef>
                    <a:spcPct val="0"/>
                  </a:spcBef>
                  <a:spcAft>
                    <a:spcPct val="0"/>
                  </a:spcAft>
                  <a:defRPr/>
                </a:pPr>
                <a:r>
                  <a:rPr lang="en-US" sz="1398" kern="0" dirty="0">
                    <a:solidFill>
                      <a:srgbClr val="FFFFFF"/>
                    </a:solidFill>
                  </a:rPr>
                  <a:t> •••••••••••</a:t>
                </a:r>
              </a:p>
            </p:txBody>
          </p:sp>
          <p:sp>
            <p:nvSpPr>
              <p:cNvPr id="126" name="Rectangle 125"/>
              <p:cNvSpPr/>
              <p:nvPr/>
            </p:nvSpPr>
            <p:spPr bwMode="auto">
              <a:xfrm>
                <a:off x="2870280" y="3798066"/>
                <a:ext cx="1070116" cy="199074"/>
              </a:xfrm>
              <a:prstGeom prst="rect">
                <a:avLst/>
              </a:prstGeom>
              <a:solidFill>
                <a:srgbClr val="7F7F7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marL="91387" defTabSz="931923" fontAlgn="base">
                  <a:spcBef>
                    <a:spcPct val="0"/>
                  </a:spcBef>
                  <a:spcAft>
                    <a:spcPct val="0"/>
                  </a:spcAft>
                  <a:defRPr/>
                </a:pPr>
                <a:r>
                  <a:rPr lang="en-US" sz="1000" kern="0" dirty="0">
                    <a:solidFill>
                      <a:srgbClr val="FFFFFF"/>
                    </a:solidFill>
                  </a:rPr>
                  <a:t>Username</a:t>
                </a:r>
              </a:p>
            </p:txBody>
          </p:sp>
        </p:grpSp>
      </p:grpSp>
      <p:sp>
        <p:nvSpPr>
          <p:cNvPr id="6" name="Title 5"/>
          <p:cNvSpPr>
            <a:spLocks noGrp="1"/>
          </p:cNvSpPr>
          <p:nvPr>
            <p:ph type="title"/>
          </p:nvPr>
        </p:nvSpPr>
        <p:spPr/>
        <p:txBody>
          <a:bodyPr vert="horz" wrap="square" lIns="91440" tIns="91440" rIns="91440" bIns="91440" rtlCol="0" anchor="t">
            <a:noAutofit/>
          </a:bodyPr>
          <a:lstStyle/>
          <a:p>
            <a:r>
              <a:rPr lang="en-US" dirty="0"/>
              <a:t>Identity as the control plane</a:t>
            </a:r>
          </a:p>
        </p:txBody>
      </p:sp>
      <p:grpSp>
        <p:nvGrpSpPr>
          <p:cNvPr id="4" name="Group 3"/>
          <p:cNvGrpSpPr/>
          <p:nvPr/>
        </p:nvGrpSpPr>
        <p:grpSpPr>
          <a:xfrm>
            <a:off x="9474988" y="2656630"/>
            <a:ext cx="2311790" cy="1596238"/>
            <a:chOff x="9521740" y="1887431"/>
            <a:chExt cx="2313049" cy="1597107"/>
          </a:xfrm>
        </p:grpSpPr>
        <p:grpSp>
          <p:nvGrpSpPr>
            <p:cNvPr id="186" name="Group 185"/>
            <p:cNvGrpSpPr/>
            <p:nvPr/>
          </p:nvGrpSpPr>
          <p:grpSpPr>
            <a:xfrm>
              <a:off x="9521740" y="3041563"/>
              <a:ext cx="652316" cy="406532"/>
              <a:chOff x="5556947" y="2637516"/>
              <a:chExt cx="869608" cy="541950"/>
            </a:xfrm>
          </p:grpSpPr>
          <p:grpSp>
            <p:nvGrpSpPr>
              <p:cNvPr id="187" name="Group 115"/>
              <p:cNvGrpSpPr>
                <a:grpSpLocks/>
              </p:cNvGrpSpPr>
              <p:nvPr/>
            </p:nvGrpSpPr>
            <p:grpSpPr bwMode="auto">
              <a:xfrm>
                <a:off x="5556947" y="2637516"/>
                <a:ext cx="869608" cy="541950"/>
                <a:chOff x="5437366" y="1237061"/>
                <a:chExt cx="4432300" cy="2764080"/>
              </a:xfrm>
            </p:grpSpPr>
            <p:sp>
              <p:nvSpPr>
                <p:cNvPr id="194" name="Rectangle 193"/>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96" name="Oval 195"/>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202" name="Rectangle 201"/>
                <p:cNvSpPr/>
                <p:nvPr/>
              </p:nvSpPr>
              <p:spPr bwMode="auto">
                <a:xfrm>
                  <a:off x="5437366" y="1575520"/>
                  <a:ext cx="4432300" cy="242562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203" name="Oval 202"/>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grpSp>
          <p:sp>
            <p:nvSpPr>
              <p:cNvPr id="188"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007233"/>
              </a:solidFill>
              <a:ln>
                <a:noFill/>
              </a:ln>
              <a:extLst/>
            </p:spPr>
            <p:txBody>
              <a:bodyPr/>
              <a:lstStyle/>
              <a:p>
                <a:pPr defTabSz="931227" fontAlgn="base">
                  <a:spcBef>
                    <a:spcPct val="0"/>
                  </a:spcBef>
                  <a:spcAft>
                    <a:spcPct val="0"/>
                  </a:spcAft>
                </a:pPr>
                <a:endParaRPr lang="en-US" sz="1999" kern="0">
                  <a:noFill/>
                  <a:ea typeface="ＭＳ Ｐゴシック" charset="0"/>
                </a:endParaRPr>
              </a:p>
            </p:txBody>
          </p:sp>
        </p:grpSp>
        <p:grpSp>
          <p:nvGrpSpPr>
            <p:cNvPr id="140" name="Group 139"/>
            <p:cNvGrpSpPr/>
            <p:nvPr/>
          </p:nvGrpSpPr>
          <p:grpSpPr>
            <a:xfrm>
              <a:off x="9871859" y="1887431"/>
              <a:ext cx="652316" cy="406532"/>
              <a:chOff x="5556947" y="2637516"/>
              <a:chExt cx="869608" cy="541950"/>
            </a:xfrm>
          </p:grpSpPr>
          <p:grpSp>
            <p:nvGrpSpPr>
              <p:cNvPr id="141" name="Group 115"/>
              <p:cNvGrpSpPr>
                <a:grpSpLocks/>
              </p:cNvGrpSpPr>
              <p:nvPr/>
            </p:nvGrpSpPr>
            <p:grpSpPr bwMode="auto">
              <a:xfrm>
                <a:off x="5556947" y="2637516"/>
                <a:ext cx="869608" cy="541950"/>
                <a:chOff x="5437366" y="1237061"/>
                <a:chExt cx="4432300" cy="2764080"/>
              </a:xfrm>
            </p:grpSpPr>
            <p:sp>
              <p:nvSpPr>
                <p:cNvPr id="143" name="Rectangle 142"/>
                <p:cNvSpPr/>
                <p:nvPr/>
              </p:nvSpPr>
              <p:spPr bwMode="auto">
                <a:xfrm>
                  <a:off x="5437366" y="1237061"/>
                  <a:ext cx="4432300" cy="338459"/>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44" name="Oval 143"/>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45" name="Rectangle 144"/>
                <p:cNvSpPr/>
                <p:nvPr/>
              </p:nvSpPr>
              <p:spPr bwMode="auto">
                <a:xfrm>
                  <a:off x="5437366" y="1575520"/>
                  <a:ext cx="4432300" cy="242562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47" name="Oval 146"/>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grpSp>
          <p:sp>
            <p:nvSpPr>
              <p:cNvPr id="142"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442359"/>
              </a:solidFill>
              <a:ln>
                <a:noFill/>
              </a:ln>
              <a:extLst/>
            </p:spPr>
            <p:txBody>
              <a:bodyPr/>
              <a:lstStyle/>
              <a:p>
                <a:pPr defTabSz="931227" fontAlgn="base">
                  <a:spcBef>
                    <a:spcPct val="0"/>
                  </a:spcBef>
                  <a:spcAft>
                    <a:spcPct val="0"/>
                  </a:spcAft>
                </a:pPr>
                <a:endParaRPr lang="en-US" sz="1999" kern="0">
                  <a:solidFill>
                    <a:srgbClr val="505050"/>
                  </a:solidFill>
                  <a:ea typeface="ＭＳ Ｐゴシック" charset="0"/>
                </a:endParaRPr>
              </a:p>
            </p:txBody>
          </p:sp>
        </p:grpSp>
        <p:grpSp>
          <p:nvGrpSpPr>
            <p:cNvPr id="133" name="Group 132"/>
            <p:cNvGrpSpPr/>
            <p:nvPr/>
          </p:nvGrpSpPr>
          <p:grpSpPr>
            <a:xfrm>
              <a:off x="11182473" y="2625948"/>
              <a:ext cx="652316" cy="406531"/>
              <a:chOff x="5556947" y="2637517"/>
              <a:chExt cx="869608" cy="541949"/>
            </a:xfrm>
          </p:grpSpPr>
          <p:grpSp>
            <p:nvGrpSpPr>
              <p:cNvPr id="134" name="Group 115"/>
              <p:cNvGrpSpPr>
                <a:grpSpLocks/>
              </p:cNvGrpSpPr>
              <p:nvPr/>
            </p:nvGrpSpPr>
            <p:grpSpPr bwMode="auto">
              <a:xfrm>
                <a:off x="5556947" y="2637517"/>
                <a:ext cx="869608" cy="541949"/>
                <a:chOff x="5437366" y="1237068"/>
                <a:chExt cx="4432300" cy="2764073"/>
              </a:xfrm>
            </p:grpSpPr>
            <p:sp>
              <p:nvSpPr>
                <p:cNvPr id="136" name="Rectangle 135"/>
                <p:cNvSpPr/>
                <p:nvPr/>
              </p:nvSpPr>
              <p:spPr bwMode="auto">
                <a:xfrm>
                  <a:off x="5437366" y="1237068"/>
                  <a:ext cx="4432298" cy="338457"/>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37" name="Oval 136"/>
                <p:cNvSpPr/>
                <p:nvPr/>
              </p:nvSpPr>
              <p:spPr bwMode="auto">
                <a:xfrm>
                  <a:off x="5552459" y="1302872"/>
                  <a:ext cx="321795" cy="322005"/>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38" name="Rectangle 137"/>
                <p:cNvSpPr/>
                <p:nvPr/>
              </p:nvSpPr>
              <p:spPr bwMode="auto">
                <a:xfrm>
                  <a:off x="5437366" y="1575520"/>
                  <a:ext cx="4432300" cy="242562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39" name="Oval 138"/>
                <p:cNvSpPr/>
                <p:nvPr/>
              </p:nvSpPr>
              <p:spPr bwMode="auto">
                <a:xfrm>
                  <a:off x="5904789" y="1349881"/>
                  <a:ext cx="213747" cy="21153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grpSp>
          <p:sp>
            <p:nvSpPr>
              <p:cNvPr id="135" name="icon GEARS"/>
              <p:cNvSpPr>
                <a:spLocks noEditPoints="1"/>
              </p:cNvSpPr>
              <p:nvPr/>
            </p:nvSpPr>
            <p:spPr bwMode="auto">
              <a:xfrm>
                <a:off x="5738305" y="2740353"/>
                <a:ext cx="490556" cy="409570"/>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31227" fontAlgn="base">
                  <a:spcBef>
                    <a:spcPct val="0"/>
                  </a:spcBef>
                  <a:spcAft>
                    <a:spcPct val="0"/>
                  </a:spcAft>
                </a:pPr>
                <a:endParaRPr lang="en-US" sz="1999" kern="0">
                  <a:solidFill>
                    <a:srgbClr val="505050"/>
                  </a:solidFill>
                  <a:ea typeface="ＭＳ Ｐゴシック" charset="0"/>
                </a:endParaRPr>
              </a:p>
            </p:txBody>
          </p:sp>
        </p:grpSp>
        <p:grpSp>
          <p:nvGrpSpPr>
            <p:cNvPr id="5" name="Group 4"/>
            <p:cNvGrpSpPr/>
            <p:nvPr/>
          </p:nvGrpSpPr>
          <p:grpSpPr>
            <a:xfrm>
              <a:off x="9673563" y="1959773"/>
              <a:ext cx="1746705" cy="1524765"/>
              <a:chOff x="9673563" y="1959773"/>
              <a:chExt cx="1746705" cy="1524765"/>
            </a:xfrm>
          </p:grpSpPr>
          <p:grpSp>
            <p:nvGrpSpPr>
              <p:cNvPr id="11" name="Group 10"/>
              <p:cNvGrpSpPr/>
              <p:nvPr/>
            </p:nvGrpSpPr>
            <p:grpSpPr>
              <a:xfrm>
                <a:off x="10137646" y="2215552"/>
                <a:ext cx="420672" cy="419860"/>
                <a:chOff x="12908129" y="6174892"/>
                <a:chExt cx="456988" cy="456106"/>
              </a:xfrm>
            </p:grpSpPr>
            <p:sp>
              <p:nvSpPr>
                <p:cNvPr id="146" name="Oval 12"/>
                <p:cNvSpPr>
                  <a:spLocks noChangeArrowheads="1"/>
                </p:cNvSpPr>
                <p:nvPr/>
              </p:nvSpPr>
              <p:spPr bwMode="auto">
                <a:xfrm>
                  <a:off x="12908129" y="6174892"/>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148" name="Freeform 13"/>
                <p:cNvSpPr>
                  <a:spLocks/>
                </p:cNvSpPr>
                <p:nvPr/>
              </p:nvSpPr>
              <p:spPr bwMode="auto">
                <a:xfrm>
                  <a:off x="13014672" y="6333385"/>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149" name="Freeform 14"/>
                <p:cNvSpPr>
                  <a:spLocks/>
                </p:cNvSpPr>
                <p:nvPr/>
              </p:nvSpPr>
              <p:spPr bwMode="auto">
                <a:xfrm>
                  <a:off x="13137063" y="6333385"/>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150" name="Freeform 15"/>
                <p:cNvSpPr>
                  <a:spLocks/>
                </p:cNvSpPr>
                <p:nvPr/>
              </p:nvSpPr>
              <p:spPr bwMode="auto">
                <a:xfrm>
                  <a:off x="13014672" y="6263824"/>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287" name="Group 286"/>
              <p:cNvGrpSpPr/>
              <p:nvPr/>
            </p:nvGrpSpPr>
            <p:grpSpPr>
              <a:xfrm>
                <a:off x="10821785" y="2860779"/>
                <a:ext cx="511793" cy="510805"/>
                <a:chOff x="12997613" y="6264976"/>
                <a:chExt cx="456988" cy="456106"/>
              </a:xfrm>
            </p:grpSpPr>
            <p:sp>
              <p:nvSpPr>
                <p:cNvPr id="288" name="Oval 12"/>
                <p:cNvSpPr>
                  <a:spLocks noChangeArrowheads="1"/>
                </p:cNvSpPr>
                <p:nvPr/>
              </p:nvSpPr>
              <p:spPr bwMode="auto">
                <a:xfrm>
                  <a:off x="12997613" y="6264976"/>
                  <a:ext cx="456988" cy="456106"/>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89" name="Freeform 13"/>
                <p:cNvSpPr>
                  <a:spLocks/>
                </p:cNvSpPr>
                <p:nvPr/>
              </p:nvSpPr>
              <p:spPr bwMode="auto">
                <a:xfrm>
                  <a:off x="13104157" y="6423474"/>
                  <a:ext cx="123272" cy="206921"/>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0" name="Freeform 14"/>
                <p:cNvSpPr>
                  <a:spLocks/>
                </p:cNvSpPr>
                <p:nvPr/>
              </p:nvSpPr>
              <p:spPr bwMode="auto">
                <a:xfrm>
                  <a:off x="13226548" y="6423474"/>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1" name="Freeform 15"/>
                <p:cNvSpPr>
                  <a:spLocks/>
                </p:cNvSpPr>
                <p:nvPr/>
              </p:nvSpPr>
              <p:spPr bwMode="auto">
                <a:xfrm>
                  <a:off x="13104157" y="6353913"/>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292" name="Group 291"/>
              <p:cNvGrpSpPr/>
              <p:nvPr/>
            </p:nvGrpSpPr>
            <p:grpSpPr>
              <a:xfrm>
                <a:off x="10454633" y="2215550"/>
                <a:ext cx="660034" cy="660031"/>
                <a:chOff x="13614635" y="6174652"/>
                <a:chExt cx="456987" cy="456987"/>
              </a:xfrm>
            </p:grpSpPr>
            <p:sp>
              <p:nvSpPr>
                <p:cNvPr id="293"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4"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5"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6"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97"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299" name="Group 7"/>
              <p:cNvGrpSpPr>
                <a:grpSpLocks/>
              </p:cNvGrpSpPr>
              <p:nvPr/>
            </p:nvGrpSpPr>
            <p:grpSpPr bwMode="auto">
              <a:xfrm>
                <a:off x="10909468" y="1959773"/>
                <a:ext cx="510800" cy="510658"/>
                <a:chOff x="5873289" y="2477014"/>
                <a:chExt cx="1305953" cy="1315159"/>
              </a:xfrm>
            </p:grpSpPr>
            <p:sp>
              <p:nvSpPr>
                <p:cNvPr id="312" name="Freeform 16"/>
                <p:cNvSpPr>
                  <a:spLocks/>
                </p:cNvSpPr>
                <p:nvPr/>
              </p:nvSpPr>
              <p:spPr bwMode="auto">
                <a:xfrm>
                  <a:off x="5874461" y="2477826"/>
                  <a:ext cx="1304514" cy="1314071"/>
                </a:xfrm>
                <a:prstGeom prst="ellipse">
                  <a:avLst/>
                </a:prstGeom>
                <a:solidFill>
                  <a:srgbClr val="5364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13"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14"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15"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316" name="Group 7"/>
              <p:cNvGrpSpPr>
                <a:grpSpLocks/>
              </p:cNvGrpSpPr>
              <p:nvPr/>
            </p:nvGrpSpPr>
            <p:grpSpPr bwMode="auto">
              <a:xfrm>
                <a:off x="10119414" y="2912481"/>
                <a:ext cx="572217" cy="572057"/>
                <a:chOff x="5873289" y="2477014"/>
                <a:chExt cx="1305953" cy="1315159"/>
              </a:xfrm>
            </p:grpSpPr>
            <p:sp>
              <p:nvSpPr>
                <p:cNvPr id="317" name="Freeform 16"/>
                <p:cNvSpPr>
                  <a:spLocks/>
                </p:cNvSpPr>
                <p:nvPr/>
              </p:nvSpPr>
              <p:spPr bwMode="auto">
                <a:xfrm>
                  <a:off x="5874461" y="2477826"/>
                  <a:ext cx="1304514" cy="1314071"/>
                </a:xfrm>
                <a:prstGeom prst="ellipse">
                  <a:avLst/>
                </a:prstGeom>
                <a:solidFill>
                  <a:srgbClr val="5364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18" name="Freeform 19"/>
                <p:cNvSpPr>
                  <a:spLocks/>
                </p:cNvSpPr>
                <p:nvPr/>
              </p:nvSpPr>
              <p:spPr bwMode="auto">
                <a:xfrm>
                  <a:off x="6179183" y="2934453"/>
                  <a:ext cx="350054"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19" name="Freeform 20"/>
                <p:cNvSpPr>
                  <a:spLocks/>
                </p:cNvSpPr>
                <p:nvPr/>
              </p:nvSpPr>
              <p:spPr bwMode="auto">
                <a:xfrm>
                  <a:off x="6529237" y="2934453"/>
                  <a:ext cx="347535"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0" name="Freeform 21"/>
                <p:cNvSpPr>
                  <a:spLocks/>
                </p:cNvSpPr>
                <p:nvPr/>
              </p:nvSpPr>
              <p:spPr bwMode="auto">
                <a:xfrm>
                  <a:off x="6179183" y="2734043"/>
                  <a:ext cx="697588" cy="398281"/>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331" name="Group 330"/>
              <p:cNvGrpSpPr/>
              <p:nvPr/>
            </p:nvGrpSpPr>
            <p:grpSpPr>
              <a:xfrm>
                <a:off x="9673563" y="2526268"/>
                <a:ext cx="441321" cy="441319"/>
                <a:chOff x="13614635" y="6174652"/>
                <a:chExt cx="456987" cy="456987"/>
              </a:xfrm>
            </p:grpSpPr>
            <p:sp>
              <p:nvSpPr>
                <p:cNvPr id="332" name="Oval 7"/>
                <p:cNvSpPr>
                  <a:spLocks noChangeArrowheads="1"/>
                </p:cNvSpPr>
                <p:nvPr/>
              </p:nvSpPr>
              <p:spPr bwMode="auto">
                <a:xfrm>
                  <a:off x="13614635" y="6174652"/>
                  <a:ext cx="456987" cy="456987"/>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33" name="Freeform 8"/>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34"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35" name="Freeform 10"/>
                <p:cNvSpPr>
                  <a:spLocks/>
                </p:cNvSpPr>
                <p:nvPr/>
              </p:nvSpPr>
              <p:spPr bwMode="auto">
                <a:xfrm>
                  <a:off x="13843569" y="633314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36" name="Freeform 11"/>
                <p:cNvSpPr>
                  <a:spLocks/>
                </p:cNvSpPr>
                <p:nvPr/>
              </p:nvSpPr>
              <p:spPr bwMode="auto">
                <a:xfrm>
                  <a:off x="13722058" y="6263583"/>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grpSp>
      <p:grpSp>
        <p:nvGrpSpPr>
          <p:cNvPr id="9" name="Group 8"/>
          <p:cNvGrpSpPr/>
          <p:nvPr/>
        </p:nvGrpSpPr>
        <p:grpSpPr>
          <a:xfrm>
            <a:off x="3547719" y="1770679"/>
            <a:ext cx="1753047" cy="2862449"/>
            <a:chOff x="3546264" y="1769740"/>
            <a:chExt cx="1754002" cy="2864006"/>
          </a:xfrm>
        </p:grpSpPr>
        <p:sp>
          <p:nvSpPr>
            <p:cNvPr id="119" name="Rectangle 118"/>
            <p:cNvSpPr/>
            <p:nvPr/>
          </p:nvSpPr>
          <p:spPr bwMode="auto">
            <a:xfrm>
              <a:off x="3546264" y="1769740"/>
              <a:ext cx="1754002" cy="286400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defTabSz="931836" fontAlgn="base">
                <a:lnSpc>
                  <a:spcPct val="90000"/>
                </a:lnSpc>
                <a:spcBef>
                  <a:spcPct val="0"/>
                </a:spcBef>
                <a:spcAft>
                  <a:spcPct val="0"/>
                </a:spcAft>
                <a:defRPr/>
              </a:pPr>
              <a:r>
                <a:rPr lang="en-US" sz="1999" kern="0" dirty="0">
                  <a:solidFill>
                    <a:srgbClr val="505050"/>
                  </a:solidFill>
                  <a:latin typeface="Segoe UI Light"/>
                </a:rPr>
                <a:t>Simple connection</a:t>
              </a:r>
            </a:p>
          </p:txBody>
        </p:sp>
        <p:grpSp>
          <p:nvGrpSpPr>
            <p:cNvPr id="8" name="Group 7"/>
            <p:cNvGrpSpPr/>
            <p:nvPr/>
          </p:nvGrpSpPr>
          <p:grpSpPr>
            <a:xfrm>
              <a:off x="3823347" y="3091711"/>
              <a:ext cx="1225479" cy="1281986"/>
              <a:chOff x="3823347" y="3091711"/>
              <a:chExt cx="1225479" cy="1281986"/>
            </a:xfrm>
          </p:grpSpPr>
          <p:sp>
            <p:nvSpPr>
              <p:cNvPr id="278" name="Freeform 31"/>
              <p:cNvSpPr>
                <a:spLocks noEditPoints="1"/>
              </p:cNvSpPr>
              <p:nvPr/>
            </p:nvSpPr>
            <p:spPr bwMode="auto">
              <a:xfrm rot="900000">
                <a:off x="4042038" y="3717351"/>
                <a:ext cx="788096" cy="656346"/>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lumMod val="50000"/>
                </a:schemeClr>
              </a:solidFill>
              <a:ln>
                <a:noFill/>
              </a:ln>
            </p:spPr>
            <p:txBody>
              <a:bodyPr vert="horz" wrap="square" lIns="91390" tIns="45695" rIns="91390" bIns="45695" numCol="1" anchor="t" anchorCtr="0" compatLnSpc="1">
                <a:prstTxWarp prst="textNoShape">
                  <a:avLst/>
                </a:prstTxWarp>
              </a:bodyPr>
              <a:lstStyle/>
              <a:p>
                <a:pPr defTabSz="931955"/>
                <a:endParaRPr lang="en-US" sz="1799" kern="0">
                  <a:solidFill>
                    <a:srgbClr val="505050"/>
                  </a:solidFill>
                  <a:ea typeface="ＭＳ Ｐゴシック" charset="0"/>
                </a:endParaRPr>
              </a:p>
            </p:txBody>
          </p:sp>
          <p:grpSp>
            <p:nvGrpSpPr>
              <p:cNvPr id="338" name="Group 337"/>
              <p:cNvGrpSpPr/>
              <p:nvPr/>
            </p:nvGrpSpPr>
            <p:grpSpPr>
              <a:xfrm>
                <a:off x="3823347" y="3091711"/>
                <a:ext cx="1225479" cy="378265"/>
                <a:chOff x="8854342" y="3656746"/>
                <a:chExt cx="665520" cy="205424"/>
              </a:xfrm>
              <a:solidFill>
                <a:srgbClr val="7F7F7F"/>
              </a:solidFill>
            </p:grpSpPr>
            <p:sp>
              <p:nvSpPr>
                <p:cNvPr id="339" name="Freeform 131"/>
                <p:cNvSpPr>
                  <a:spLocks/>
                </p:cNvSpPr>
                <p:nvPr/>
              </p:nvSpPr>
              <p:spPr bwMode="black">
                <a:xfrm>
                  <a:off x="9220413" y="3660251"/>
                  <a:ext cx="299449" cy="192102"/>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chemeClr val="bg1">
                    <a:lumMod val="65000"/>
                  </a:schemeClr>
                </a:solidFill>
                <a:ln>
                  <a:noFill/>
                </a:ln>
              </p:spPr>
              <p:txBody>
                <a:bodyPr vert="horz" wrap="square" lIns="82260" tIns="41131" rIns="82260" bIns="41131" numCol="1" anchor="t" anchorCtr="0" compatLnSpc="1">
                  <a:prstTxWarp prst="textNoShape">
                    <a:avLst/>
                  </a:prstTxWarp>
                </a:bodyPr>
                <a:lstStyle/>
                <a:p>
                  <a:pPr defTabSz="931227" fontAlgn="base">
                    <a:spcBef>
                      <a:spcPct val="0"/>
                    </a:spcBef>
                    <a:spcAft>
                      <a:spcPct val="0"/>
                    </a:spcAft>
                  </a:pPr>
                  <a:endParaRPr lang="en-US" sz="1598" kern="0">
                    <a:solidFill>
                      <a:srgbClr val="505050"/>
                    </a:solidFill>
                    <a:ea typeface="ＭＳ Ｐゴシック" charset="0"/>
                  </a:endParaRPr>
                </a:p>
              </p:txBody>
            </p:sp>
            <p:sp>
              <p:nvSpPr>
                <p:cNvPr id="340" name="Freeform 132"/>
                <p:cNvSpPr>
                  <a:spLocks/>
                </p:cNvSpPr>
                <p:nvPr/>
              </p:nvSpPr>
              <p:spPr bwMode="black">
                <a:xfrm>
                  <a:off x="8854342" y="3656746"/>
                  <a:ext cx="307865" cy="205424"/>
                </a:xfrm>
                <a:custGeom>
                  <a:avLst/>
                  <a:gdLst>
                    <a:gd name="T0" fmla="*/ 156 w 439"/>
                    <a:gd name="T1" fmla="*/ 0 h 293"/>
                    <a:gd name="T2" fmla="*/ 113 w 439"/>
                    <a:gd name="T3" fmla="*/ 57 h 293"/>
                    <a:gd name="T4" fmla="*/ 111 w 439"/>
                    <a:gd name="T5" fmla="*/ 57 h 293"/>
                    <a:gd name="T6" fmla="*/ 111 w 439"/>
                    <a:gd name="T7" fmla="*/ 59 h 293"/>
                    <a:gd name="T8" fmla="*/ 111 w 439"/>
                    <a:gd name="T9" fmla="*/ 61 h 293"/>
                    <a:gd name="T10" fmla="*/ 111 w 439"/>
                    <a:gd name="T11" fmla="*/ 61 h 293"/>
                    <a:gd name="T12" fmla="*/ 111 w 439"/>
                    <a:gd name="T13" fmla="*/ 123 h 293"/>
                    <a:gd name="T14" fmla="*/ 0 w 439"/>
                    <a:gd name="T15" fmla="*/ 123 h 293"/>
                    <a:gd name="T16" fmla="*/ 0 w 439"/>
                    <a:gd name="T17" fmla="*/ 161 h 293"/>
                    <a:gd name="T18" fmla="*/ 111 w 439"/>
                    <a:gd name="T19" fmla="*/ 161 h 293"/>
                    <a:gd name="T20" fmla="*/ 111 w 439"/>
                    <a:gd name="T21" fmla="*/ 234 h 293"/>
                    <a:gd name="T22" fmla="*/ 111 w 439"/>
                    <a:gd name="T23" fmla="*/ 234 h 293"/>
                    <a:gd name="T24" fmla="*/ 111 w 439"/>
                    <a:gd name="T25" fmla="*/ 234 h 293"/>
                    <a:gd name="T26" fmla="*/ 111 w 439"/>
                    <a:gd name="T27" fmla="*/ 239 h 293"/>
                    <a:gd name="T28" fmla="*/ 115 w 439"/>
                    <a:gd name="T29" fmla="*/ 239 h 293"/>
                    <a:gd name="T30" fmla="*/ 156 w 439"/>
                    <a:gd name="T31" fmla="*/ 293 h 293"/>
                    <a:gd name="T32" fmla="*/ 439 w 439"/>
                    <a:gd name="T33" fmla="*/ 293 h 293"/>
                    <a:gd name="T34" fmla="*/ 437 w 439"/>
                    <a:gd name="T35" fmla="*/ 239 h 293"/>
                    <a:gd name="T36" fmla="*/ 437 w 439"/>
                    <a:gd name="T37" fmla="*/ 239 h 293"/>
                    <a:gd name="T38" fmla="*/ 437 w 439"/>
                    <a:gd name="T39" fmla="*/ 57 h 293"/>
                    <a:gd name="T40" fmla="*/ 437 w 439"/>
                    <a:gd name="T41" fmla="*/ 57 h 293"/>
                    <a:gd name="T42" fmla="*/ 439 w 439"/>
                    <a:gd name="T43" fmla="*/ 0 h 293"/>
                    <a:gd name="T44" fmla="*/ 156 w 439"/>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93">
                      <a:moveTo>
                        <a:pt x="156" y="0"/>
                      </a:moveTo>
                      <a:lnTo>
                        <a:pt x="113" y="57"/>
                      </a:lnTo>
                      <a:lnTo>
                        <a:pt x="111" y="57"/>
                      </a:lnTo>
                      <a:lnTo>
                        <a:pt x="111" y="59"/>
                      </a:lnTo>
                      <a:lnTo>
                        <a:pt x="111" y="61"/>
                      </a:lnTo>
                      <a:lnTo>
                        <a:pt x="111" y="61"/>
                      </a:lnTo>
                      <a:lnTo>
                        <a:pt x="111" y="123"/>
                      </a:lnTo>
                      <a:lnTo>
                        <a:pt x="0" y="123"/>
                      </a:lnTo>
                      <a:lnTo>
                        <a:pt x="0" y="161"/>
                      </a:lnTo>
                      <a:lnTo>
                        <a:pt x="111" y="161"/>
                      </a:lnTo>
                      <a:lnTo>
                        <a:pt x="111" y="234"/>
                      </a:lnTo>
                      <a:lnTo>
                        <a:pt x="111" y="234"/>
                      </a:lnTo>
                      <a:lnTo>
                        <a:pt x="111" y="234"/>
                      </a:lnTo>
                      <a:lnTo>
                        <a:pt x="111" y="239"/>
                      </a:lnTo>
                      <a:lnTo>
                        <a:pt x="115" y="239"/>
                      </a:lnTo>
                      <a:lnTo>
                        <a:pt x="156" y="293"/>
                      </a:lnTo>
                      <a:lnTo>
                        <a:pt x="439" y="293"/>
                      </a:lnTo>
                      <a:lnTo>
                        <a:pt x="437" y="239"/>
                      </a:lnTo>
                      <a:lnTo>
                        <a:pt x="437" y="239"/>
                      </a:lnTo>
                      <a:lnTo>
                        <a:pt x="437" y="57"/>
                      </a:lnTo>
                      <a:lnTo>
                        <a:pt x="437" y="57"/>
                      </a:lnTo>
                      <a:lnTo>
                        <a:pt x="439" y="0"/>
                      </a:lnTo>
                      <a:lnTo>
                        <a:pt x="156" y="0"/>
                      </a:lnTo>
                      <a:close/>
                    </a:path>
                  </a:pathLst>
                </a:custGeom>
                <a:grpFill/>
                <a:ln>
                  <a:noFill/>
                </a:ln>
              </p:spPr>
              <p:txBody>
                <a:bodyPr vert="horz" wrap="square" lIns="82260" tIns="41131" rIns="82260" bIns="41131" numCol="1" anchor="t" anchorCtr="0" compatLnSpc="1">
                  <a:prstTxWarp prst="textNoShape">
                    <a:avLst/>
                  </a:prstTxWarp>
                </a:bodyPr>
                <a:lstStyle/>
                <a:p>
                  <a:pPr defTabSz="931227" fontAlgn="base">
                    <a:spcBef>
                      <a:spcPct val="0"/>
                    </a:spcBef>
                    <a:spcAft>
                      <a:spcPct val="0"/>
                    </a:spcAft>
                  </a:pPr>
                  <a:endParaRPr lang="en-US" sz="1598" kern="0">
                    <a:solidFill>
                      <a:srgbClr val="505050"/>
                    </a:solidFill>
                    <a:ea typeface="ＭＳ Ｐゴシック" charset="0"/>
                  </a:endParaRPr>
                </a:p>
              </p:txBody>
            </p:sp>
          </p:grpSp>
        </p:grpSp>
      </p:grpSp>
      <p:grpSp>
        <p:nvGrpSpPr>
          <p:cNvPr id="15" name="Group 14"/>
          <p:cNvGrpSpPr/>
          <p:nvPr/>
        </p:nvGrpSpPr>
        <p:grpSpPr>
          <a:xfrm>
            <a:off x="8821368" y="4045225"/>
            <a:ext cx="3078099" cy="2458073"/>
            <a:chOff x="8822415" y="4045446"/>
            <a:chExt cx="3079337" cy="2459062"/>
          </a:xfrm>
        </p:grpSpPr>
        <p:sp>
          <p:nvSpPr>
            <p:cNvPr id="281" name="Rectangle 280"/>
            <p:cNvSpPr/>
            <p:nvPr/>
          </p:nvSpPr>
          <p:spPr bwMode="auto">
            <a:xfrm>
              <a:off x="8822416" y="5921686"/>
              <a:ext cx="3026266" cy="5828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algn="ctr" defTabSz="931836" fontAlgn="base">
                <a:lnSpc>
                  <a:spcPct val="90000"/>
                </a:lnSpc>
                <a:spcBef>
                  <a:spcPct val="0"/>
                </a:spcBef>
                <a:spcAft>
                  <a:spcPct val="0"/>
                </a:spcAft>
                <a:defRPr/>
              </a:pPr>
              <a:r>
                <a:rPr lang="en-US" sz="1999" kern="0" dirty="0">
                  <a:solidFill>
                    <a:srgbClr val="505050"/>
                  </a:solidFill>
                  <a:latin typeface="Segoe UI Light"/>
                </a:rPr>
                <a:t>Cloud</a:t>
              </a:r>
            </a:p>
          </p:txBody>
        </p:sp>
        <p:grpSp>
          <p:nvGrpSpPr>
            <p:cNvPr id="12" name="Group 11"/>
            <p:cNvGrpSpPr/>
            <p:nvPr/>
          </p:nvGrpSpPr>
          <p:grpSpPr>
            <a:xfrm>
              <a:off x="8822415" y="4045446"/>
              <a:ext cx="3079337" cy="1985188"/>
              <a:chOff x="9300956" y="3223358"/>
              <a:chExt cx="2946190" cy="1899351"/>
            </a:xfrm>
          </p:grpSpPr>
          <p:grpSp>
            <p:nvGrpSpPr>
              <p:cNvPr id="35" name="Group 34"/>
              <p:cNvGrpSpPr/>
              <p:nvPr/>
            </p:nvGrpSpPr>
            <p:grpSpPr>
              <a:xfrm>
                <a:off x="10788656" y="3223358"/>
                <a:ext cx="1458490" cy="980587"/>
                <a:chOff x="10628955" y="3238085"/>
                <a:chExt cx="1458490" cy="980587"/>
              </a:xfrm>
            </p:grpSpPr>
            <p:pic>
              <p:nvPicPr>
                <p:cNvPr id="32" name="Picture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28955" y="3238085"/>
                  <a:ext cx="1458490" cy="980587"/>
                </a:xfrm>
                <a:prstGeom prst="rect">
                  <a:avLst/>
                </a:prstGeom>
              </p:spPr>
            </p:pic>
            <p:sp>
              <p:nvSpPr>
                <p:cNvPr id="180" name="TextBox 179"/>
                <p:cNvSpPr txBox="1"/>
                <p:nvPr/>
              </p:nvSpPr>
              <p:spPr>
                <a:xfrm>
                  <a:off x="10691609" y="3647935"/>
                  <a:ext cx="1333920" cy="243241"/>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799" kern="0" dirty="0">
                      <a:solidFill>
                        <a:srgbClr val="FFFFFF"/>
                      </a:solidFill>
                      <a:latin typeface="Segoe UI Light"/>
                      <a:ea typeface="ＭＳ Ｐゴシック" charset="0"/>
                      <a:cs typeface="Segoe UI Light"/>
                    </a:rPr>
                    <a:t>SaaS</a:t>
                  </a:r>
                </a:p>
              </p:txBody>
            </p:sp>
          </p:grpSp>
          <p:grpSp>
            <p:nvGrpSpPr>
              <p:cNvPr id="36" name="Group 35"/>
              <p:cNvGrpSpPr/>
              <p:nvPr/>
            </p:nvGrpSpPr>
            <p:grpSpPr>
              <a:xfrm>
                <a:off x="9418029" y="3373118"/>
                <a:ext cx="1641567" cy="1112793"/>
                <a:chOff x="9408112" y="3317093"/>
                <a:chExt cx="1292341" cy="876058"/>
              </a:xfrm>
            </p:grpSpPr>
            <p:pic>
              <p:nvPicPr>
                <p:cNvPr id="33" name="Picture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08112" y="3317093"/>
                  <a:ext cx="1292341" cy="876058"/>
                </a:xfrm>
                <a:prstGeom prst="rect">
                  <a:avLst/>
                </a:prstGeom>
              </p:spPr>
            </p:pic>
            <p:sp>
              <p:nvSpPr>
                <p:cNvPr id="204" name="TextBox 203"/>
                <p:cNvSpPr txBox="1"/>
                <p:nvPr/>
              </p:nvSpPr>
              <p:spPr>
                <a:xfrm>
                  <a:off x="9442526" y="3700547"/>
                  <a:ext cx="1185112" cy="191494"/>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799" kern="0" dirty="0">
                      <a:solidFill>
                        <a:srgbClr val="FFFFFF"/>
                      </a:solidFill>
                      <a:latin typeface="Segoe UI Light"/>
                      <a:ea typeface="ＭＳ Ｐゴシック" charset="0"/>
                      <a:cs typeface="Segoe UI Light"/>
                    </a:rPr>
                    <a:t>Azure</a:t>
                  </a:r>
                </a:p>
              </p:txBody>
            </p:sp>
          </p:grpSp>
          <p:grpSp>
            <p:nvGrpSpPr>
              <p:cNvPr id="34" name="Group 33"/>
              <p:cNvGrpSpPr/>
              <p:nvPr/>
            </p:nvGrpSpPr>
            <p:grpSpPr>
              <a:xfrm>
                <a:off x="10474084" y="3905483"/>
                <a:ext cx="1740922" cy="1174699"/>
                <a:chOff x="10266385" y="3762279"/>
                <a:chExt cx="1740922" cy="1174699"/>
              </a:xfrm>
            </p:grpSpPr>
            <p:pic>
              <p:nvPicPr>
                <p:cNvPr id="31" name="Picture 3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66385" y="3762279"/>
                  <a:ext cx="1740922" cy="1174699"/>
                </a:xfrm>
                <a:prstGeom prst="rect">
                  <a:avLst/>
                </a:prstGeom>
              </p:spPr>
            </p:pic>
            <p:sp>
              <p:nvSpPr>
                <p:cNvPr id="121" name="TextBox 120"/>
                <p:cNvSpPr txBox="1"/>
                <p:nvPr/>
              </p:nvSpPr>
              <p:spPr>
                <a:xfrm>
                  <a:off x="10405117" y="4325388"/>
                  <a:ext cx="1489586" cy="243241"/>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799" kern="0" dirty="0">
                      <a:solidFill>
                        <a:srgbClr val="FFFFFF"/>
                      </a:solidFill>
                      <a:latin typeface="Segoe UI Light"/>
                      <a:ea typeface="ＭＳ Ｐゴシック" charset="0"/>
                      <a:cs typeface="Segoe UI Light"/>
                    </a:rPr>
                    <a:t>Office 365</a:t>
                  </a:r>
                </a:p>
              </p:txBody>
            </p:sp>
          </p:grpSp>
          <p:grpSp>
            <p:nvGrpSpPr>
              <p:cNvPr id="37" name="Group 36"/>
              <p:cNvGrpSpPr/>
              <p:nvPr/>
            </p:nvGrpSpPr>
            <p:grpSpPr>
              <a:xfrm>
                <a:off x="9300956" y="4146061"/>
                <a:ext cx="1452632" cy="976648"/>
                <a:chOff x="9301960" y="4339948"/>
                <a:chExt cx="1452632" cy="976648"/>
              </a:xfrm>
            </p:grpSpPr>
            <p:pic>
              <p:nvPicPr>
                <p:cNvPr id="210" name="Picture 20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01960" y="4339948"/>
                  <a:ext cx="1452632" cy="976648"/>
                </a:xfrm>
                <a:prstGeom prst="rect">
                  <a:avLst/>
                </a:prstGeom>
              </p:spPr>
            </p:pic>
            <p:sp>
              <p:nvSpPr>
                <p:cNvPr id="174" name="TextBox 173"/>
                <p:cNvSpPr txBox="1"/>
                <p:nvPr/>
              </p:nvSpPr>
              <p:spPr>
                <a:xfrm>
                  <a:off x="9637156" y="4658664"/>
                  <a:ext cx="836500" cy="486482"/>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799" kern="0" dirty="0">
                      <a:solidFill>
                        <a:srgbClr val="FFFFFF"/>
                      </a:solidFill>
                      <a:latin typeface="Segoe UI Light"/>
                      <a:ea typeface="ＭＳ Ｐゴシック" charset="0"/>
                      <a:cs typeface="Segoe UI Light"/>
                    </a:rPr>
                    <a:t>Public</a:t>
                  </a:r>
                </a:p>
                <a:p>
                  <a:pPr algn="ctr" defTabSz="913561" fontAlgn="base">
                    <a:lnSpc>
                      <a:spcPct val="90000"/>
                    </a:lnSpc>
                    <a:spcBef>
                      <a:spcPct val="0"/>
                    </a:spcBef>
                    <a:spcAft>
                      <a:spcPct val="0"/>
                    </a:spcAft>
                    <a:buSzPct val="80000"/>
                  </a:pPr>
                  <a:r>
                    <a:rPr lang="en-US" sz="1799" kern="0" dirty="0">
                      <a:solidFill>
                        <a:srgbClr val="FFFFFF"/>
                      </a:solidFill>
                      <a:latin typeface="Segoe UI Light"/>
                      <a:ea typeface="ＭＳ Ｐゴシック" charset="0"/>
                      <a:cs typeface="Segoe UI Light"/>
                    </a:rPr>
                    <a:t>cloud</a:t>
                  </a:r>
                </a:p>
              </p:txBody>
            </p:sp>
          </p:grpSp>
        </p:grpSp>
      </p:grpSp>
      <p:grpSp>
        <p:nvGrpSpPr>
          <p:cNvPr id="22" name="Group 21"/>
          <p:cNvGrpSpPr/>
          <p:nvPr/>
        </p:nvGrpSpPr>
        <p:grpSpPr>
          <a:xfrm>
            <a:off x="454466" y="2841100"/>
            <a:ext cx="3018710" cy="4011543"/>
            <a:chOff x="452147" y="2891636"/>
            <a:chExt cx="3019924" cy="4013157"/>
          </a:xfrm>
        </p:grpSpPr>
        <p:grpSp>
          <p:nvGrpSpPr>
            <p:cNvPr id="24" name="Group 23"/>
            <p:cNvGrpSpPr/>
            <p:nvPr/>
          </p:nvGrpSpPr>
          <p:grpSpPr>
            <a:xfrm>
              <a:off x="657780" y="4081871"/>
              <a:ext cx="1446550" cy="1323565"/>
              <a:chOff x="2501656" y="3425981"/>
              <a:chExt cx="1199283" cy="1097328"/>
            </a:xfrm>
          </p:grpSpPr>
          <p:grpSp>
            <p:nvGrpSpPr>
              <p:cNvPr id="222" name="Group 221"/>
              <p:cNvGrpSpPr/>
              <p:nvPr/>
            </p:nvGrpSpPr>
            <p:grpSpPr>
              <a:xfrm>
                <a:off x="2501656" y="3425981"/>
                <a:ext cx="1098104" cy="1097328"/>
                <a:chOff x="13721177" y="6333144"/>
                <a:chExt cx="776180" cy="775633"/>
              </a:xfrm>
            </p:grpSpPr>
            <p:sp>
              <p:nvSpPr>
                <p:cNvPr id="223" name="Oval 7"/>
                <p:cNvSpPr>
                  <a:spLocks noChangeArrowheads="1"/>
                </p:cNvSpPr>
                <p:nvPr/>
              </p:nvSpPr>
              <p:spPr bwMode="auto">
                <a:xfrm>
                  <a:off x="14040370" y="6651788"/>
                  <a:ext cx="456987" cy="456989"/>
                </a:xfrm>
                <a:prstGeom prst="ellipse">
                  <a:avLst/>
                </a:prstGeom>
                <a:solidFill>
                  <a:srgbClr val="FFB900">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24" name="Freeform 8"/>
                <p:cNvSpPr>
                  <a:spLocks/>
                </p:cNvSpPr>
                <p:nvPr/>
              </p:nvSpPr>
              <p:spPr bwMode="auto">
                <a:xfrm>
                  <a:off x="14139586" y="678825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25" name="Freeform 9"/>
                <p:cNvSpPr>
                  <a:spLocks/>
                </p:cNvSpPr>
                <p:nvPr/>
              </p:nvSpPr>
              <p:spPr bwMode="auto">
                <a:xfrm>
                  <a:off x="13721177" y="6333144"/>
                  <a:ext cx="122392" cy="208682"/>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26" name="Freeform 10"/>
                <p:cNvSpPr>
                  <a:spLocks/>
                </p:cNvSpPr>
                <p:nvPr/>
              </p:nvSpPr>
              <p:spPr bwMode="auto">
                <a:xfrm>
                  <a:off x="14261979" y="6788254"/>
                  <a:ext cx="121511" cy="208682"/>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231" name="Freeform 11"/>
                <p:cNvSpPr>
                  <a:spLocks/>
                </p:cNvSpPr>
                <p:nvPr/>
              </p:nvSpPr>
              <p:spPr bwMode="auto">
                <a:xfrm>
                  <a:off x="14140465" y="6718695"/>
                  <a:ext cx="243022" cy="140002"/>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321" name="Group 320"/>
              <p:cNvGrpSpPr/>
              <p:nvPr/>
            </p:nvGrpSpPr>
            <p:grpSpPr>
              <a:xfrm>
                <a:off x="2933524" y="3467810"/>
                <a:ext cx="511794" cy="510807"/>
                <a:chOff x="13445955" y="6796212"/>
                <a:chExt cx="456988" cy="456109"/>
              </a:xfrm>
            </p:grpSpPr>
            <p:sp>
              <p:nvSpPr>
                <p:cNvPr id="322" name="Oval 12"/>
                <p:cNvSpPr>
                  <a:spLocks noChangeArrowheads="1"/>
                </p:cNvSpPr>
                <p:nvPr/>
              </p:nvSpPr>
              <p:spPr bwMode="auto">
                <a:xfrm>
                  <a:off x="13445955" y="6796212"/>
                  <a:ext cx="456988" cy="456109"/>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3" name="Freeform 13"/>
                <p:cNvSpPr>
                  <a:spLocks/>
                </p:cNvSpPr>
                <p:nvPr/>
              </p:nvSpPr>
              <p:spPr bwMode="auto">
                <a:xfrm>
                  <a:off x="13533952" y="6963973"/>
                  <a:ext cx="123272" cy="206923"/>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4" name="Freeform 14"/>
                <p:cNvSpPr>
                  <a:spLocks/>
                </p:cNvSpPr>
                <p:nvPr/>
              </p:nvSpPr>
              <p:spPr bwMode="auto">
                <a:xfrm>
                  <a:off x="13656342" y="6945399"/>
                  <a:ext cx="121511" cy="206921"/>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5" name="Freeform 15"/>
                <p:cNvSpPr>
                  <a:spLocks/>
                </p:cNvSpPr>
                <p:nvPr/>
              </p:nvSpPr>
              <p:spPr bwMode="auto">
                <a:xfrm>
                  <a:off x="13524680" y="6875836"/>
                  <a:ext cx="243903" cy="139121"/>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nvGrpSpPr>
              <p:cNvPr id="326" name="Group 7"/>
              <p:cNvGrpSpPr>
                <a:grpSpLocks/>
              </p:cNvGrpSpPr>
              <p:nvPr/>
            </p:nvGrpSpPr>
            <p:grpSpPr bwMode="auto">
              <a:xfrm>
                <a:off x="3304795" y="3695801"/>
                <a:ext cx="396144" cy="396143"/>
                <a:chOff x="7857929" y="4717012"/>
                <a:chExt cx="1304516" cy="1314073"/>
              </a:xfrm>
            </p:grpSpPr>
            <p:sp>
              <p:nvSpPr>
                <p:cNvPr id="327" name="Freeform 16"/>
                <p:cNvSpPr>
                  <a:spLocks/>
                </p:cNvSpPr>
                <p:nvPr/>
              </p:nvSpPr>
              <p:spPr bwMode="auto">
                <a:xfrm>
                  <a:off x="7857929" y="4717012"/>
                  <a:ext cx="1304516" cy="1314073"/>
                </a:xfrm>
                <a:prstGeom prst="ellipse">
                  <a:avLst/>
                </a:prstGeom>
                <a:solidFill>
                  <a:srgbClr val="5364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8" name="Freeform 19"/>
                <p:cNvSpPr>
                  <a:spLocks/>
                </p:cNvSpPr>
                <p:nvPr/>
              </p:nvSpPr>
              <p:spPr bwMode="auto">
                <a:xfrm>
                  <a:off x="8162648" y="5104697"/>
                  <a:ext cx="350056" cy="5986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29" name="Freeform 20"/>
                <p:cNvSpPr>
                  <a:spLocks/>
                </p:cNvSpPr>
                <p:nvPr/>
              </p:nvSpPr>
              <p:spPr bwMode="auto">
                <a:xfrm>
                  <a:off x="8512704" y="5104697"/>
                  <a:ext cx="347536" cy="5986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sp>
              <p:nvSpPr>
                <p:cNvPr id="330" name="Freeform 21"/>
                <p:cNvSpPr>
                  <a:spLocks/>
                </p:cNvSpPr>
                <p:nvPr/>
              </p:nvSpPr>
              <p:spPr bwMode="auto">
                <a:xfrm>
                  <a:off x="8180459" y="4853346"/>
                  <a:ext cx="697588" cy="398284"/>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32140">
                    <a:defRPr/>
                  </a:pPr>
                  <a:endParaRPr lang="en-US" sz="1835" kern="0">
                    <a:solidFill>
                      <a:srgbClr val="505050"/>
                    </a:solidFill>
                    <a:ea typeface="ＭＳ Ｐゴシック" charset="0"/>
                  </a:endParaRPr>
                </a:p>
              </p:txBody>
            </p:sp>
          </p:grpSp>
        </p:grpSp>
        <p:grpSp>
          <p:nvGrpSpPr>
            <p:cNvPr id="2" name="Group 1"/>
            <p:cNvGrpSpPr/>
            <p:nvPr/>
          </p:nvGrpSpPr>
          <p:grpSpPr>
            <a:xfrm>
              <a:off x="452147" y="2891636"/>
              <a:ext cx="3019924" cy="1258349"/>
              <a:chOff x="452147" y="2891636"/>
              <a:chExt cx="3019924" cy="1258349"/>
            </a:xfrm>
          </p:grpSpPr>
          <p:grpSp>
            <p:nvGrpSpPr>
              <p:cNvPr id="14" name="Group 13"/>
              <p:cNvGrpSpPr/>
              <p:nvPr/>
            </p:nvGrpSpPr>
            <p:grpSpPr>
              <a:xfrm>
                <a:off x="1027539" y="2964500"/>
                <a:ext cx="2444532" cy="1185485"/>
                <a:chOff x="1026802" y="2964411"/>
                <a:chExt cx="2444879" cy="1185654"/>
              </a:xfrm>
            </p:grpSpPr>
            <p:sp>
              <p:nvSpPr>
                <p:cNvPr id="69" name="Rectangle 68"/>
                <p:cNvSpPr/>
                <p:nvPr/>
              </p:nvSpPr>
              <p:spPr bwMode="auto">
                <a:xfrm>
                  <a:off x="1026802" y="3691328"/>
                  <a:ext cx="2444879" cy="458737"/>
                </a:xfrm>
                <a:prstGeom prst="rect">
                  <a:avLst/>
                </a:prstGeom>
                <a:noFill/>
                <a:ln w="19050">
                  <a:no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1" tIns="146224" rIns="182781" bIns="146224" numCol="1" spcCol="0" rtlCol="0" fromWordArt="0" anchor="b" anchorCtr="0" forceAA="0" compatLnSpc="1">
                  <a:prstTxWarp prst="textNoShape">
                    <a:avLst/>
                  </a:prstTxWarp>
                  <a:noAutofit/>
                </a:bodyPr>
                <a:lstStyle/>
                <a:p>
                  <a:pPr defTabSz="913561" fontAlgn="base">
                    <a:lnSpc>
                      <a:spcPct val="90000"/>
                    </a:lnSpc>
                    <a:spcBef>
                      <a:spcPct val="0"/>
                    </a:spcBef>
                    <a:spcAft>
                      <a:spcPct val="0"/>
                    </a:spcAft>
                  </a:pPr>
                  <a:endParaRPr lang="en-US" sz="1999" kern="0" dirty="0">
                    <a:solidFill>
                      <a:srgbClr val="002050"/>
                    </a:solidFill>
                  </a:endParaRPr>
                </a:p>
                <a:p>
                  <a:pPr defTabSz="913561" fontAlgn="base">
                    <a:lnSpc>
                      <a:spcPct val="90000"/>
                    </a:lnSpc>
                    <a:spcBef>
                      <a:spcPct val="0"/>
                    </a:spcBef>
                    <a:spcAft>
                      <a:spcPct val="0"/>
                    </a:spcAft>
                  </a:pPr>
                  <a:endParaRPr lang="en-US" sz="1999" kern="0" dirty="0">
                    <a:solidFill>
                      <a:srgbClr val="002050"/>
                    </a:solidFill>
                  </a:endParaRPr>
                </a:p>
                <a:p>
                  <a:pPr defTabSz="913561" fontAlgn="base">
                    <a:lnSpc>
                      <a:spcPct val="90000"/>
                    </a:lnSpc>
                    <a:spcBef>
                      <a:spcPct val="0"/>
                    </a:spcBef>
                    <a:spcAft>
                      <a:spcPct val="0"/>
                    </a:spcAft>
                    <a:buSzPct val="80000"/>
                  </a:pPr>
                  <a:r>
                    <a:rPr lang="en-US" sz="1398" kern="0" dirty="0">
                      <a:solidFill>
                        <a:srgbClr val="002050"/>
                      </a:solidFill>
                    </a:rPr>
                    <a:t>Other </a:t>
                  </a:r>
                  <a:br>
                    <a:rPr lang="en-US" sz="1398" kern="0" dirty="0">
                      <a:solidFill>
                        <a:srgbClr val="002050"/>
                      </a:solidFill>
                    </a:rPr>
                  </a:br>
                  <a:r>
                    <a:rPr lang="en-US" sz="1398" kern="0" dirty="0">
                      <a:solidFill>
                        <a:srgbClr val="002050"/>
                      </a:solidFill>
                    </a:rPr>
                    <a:t>Directories</a:t>
                  </a:r>
                </a:p>
              </p:txBody>
            </p:sp>
            <p:sp>
              <p:nvSpPr>
                <p:cNvPr id="285" name="Rectangle 284"/>
                <p:cNvSpPr/>
                <p:nvPr/>
              </p:nvSpPr>
              <p:spPr>
                <a:xfrm>
                  <a:off x="1194501" y="2964411"/>
                  <a:ext cx="1698924" cy="395211"/>
                </a:xfrm>
                <a:prstGeom prst="rect">
                  <a:avLst/>
                </a:prstGeom>
                <a:ln>
                  <a:noFill/>
                </a:ln>
              </p:spPr>
              <p:txBody>
                <a:bodyPr wrap="square" lIns="0" tIns="0" rIns="0" bIns="0" anchor="ctr">
                  <a:spAutoFit/>
                </a:bodyPr>
                <a:lstStyle/>
                <a:p>
                  <a:pPr defTabSz="913561" fontAlgn="base">
                    <a:lnSpc>
                      <a:spcPct val="90000"/>
                    </a:lnSpc>
                    <a:spcBef>
                      <a:spcPct val="0"/>
                    </a:spcBef>
                    <a:spcAft>
                      <a:spcPct val="0"/>
                    </a:spcAft>
                    <a:buSzPct val="80000"/>
                  </a:pPr>
                  <a:r>
                    <a:rPr lang="en-US" sz="1398" kern="0" dirty="0">
                      <a:solidFill>
                        <a:srgbClr val="002050"/>
                      </a:solidFill>
                      <a:ea typeface="ＭＳ Ｐゴシック" charset="0"/>
                    </a:rPr>
                    <a:t>Windows Server</a:t>
                  </a:r>
                </a:p>
                <a:p>
                  <a:pPr defTabSz="913561" fontAlgn="base">
                    <a:lnSpc>
                      <a:spcPct val="90000"/>
                    </a:lnSpc>
                    <a:spcBef>
                      <a:spcPct val="0"/>
                    </a:spcBef>
                    <a:spcAft>
                      <a:spcPct val="0"/>
                    </a:spcAft>
                    <a:buSzPct val="80000"/>
                  </a:pPr>
                  <a:r>
                    <a:rPr lang="en-US" sz="1398" kern="0" dirty="0">
                      <a:solidFill>
                        <a:srgbClr val="002050"/>
                      </a:solidFill>
                      <a:ea typeface="ＭＳ Ｐゴシック" charset="0"/>
                    </a:rPr>
                    <a:t>Active Directory</a:t>
                  </a:r>
                </a:p>
              </p:txBody>
            </p:sp>
          </p:grpSp>
          <p:pic>
            <p:nvPicPr>
              <p:cNvPr id="206" name="Picture 20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2147" y="2891636"/>
                <a:ext cx="690146" cy="456857"/>
              </a:xfrm>
              <a:prstGeom prst="rect">
                <a:avLst/>
              </a:prstGeom>
            </p:spPr>
          </p:pic>
          <p:pic>
            <p:nvPicPr>
              <p:cNvPr id="207" name="Picture 20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6183" y="3581552"/>
                <a:ext cx="366507" cy="513929"/>
              </a:xfrm>
              <a:prstGeom prst="rect">
                <a:avLst/>
              </a:prstGeom>
            </p:spPr>
          </p:pic>
        </p:grpSp>
        <p:grpSp>
          <p:nvGrpSpPr>
            <p:cNvPr id="17" name="Group 16"/>
            <p:cNvGrpSpPr/>
            <p:nvPr/>
          </p:nvGrpSpPr>
          <p:grpSpPr>
            <a:xfrm>
              <a:off x="1341864" y="4194317"/>
              <a:ext cx="1701865" cy="2710476"/>
              <a:chOff x="1341864" y="4194317"/>
              <a:chExt cx="1701865" cy="2710476"/>
            </a:xfrm>
          </p:grpSpPr>
          <p:grpSp>
            <p:nvGrpSpPr>
              <p:cNvPr id="211" name="Group 210"/>
              <p:cNvGrpSpPr/>
              <p:nvPr/>
            </p:nvGrpSpPr>
            <p:grpSpPr>
              <a:xfrm>
                <a:off x="1638076" y="4194317"/>
                <a:ext cx="1286469" cy="1827789"/>
                <a:chOff x="4410437" y="5171160"/>
                <a:chExt cx="871461" cy="1238332"/>
              </a:xfrm>
            </p:grpSpPr>
            <p:sp>
              <p:nvSpPr>
                <p:cNvPr id="213"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14"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15"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16"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17"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18"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20"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2"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3"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4"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5"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6"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7"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38"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0"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1"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2"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3"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4"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5"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6"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7"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8"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49"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0"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1"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2"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3"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4"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5"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6"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7"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8"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59"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sp>
              <p:nvSpPr>
                <p:cNvPr id="260"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defTabSz="931227" fontAlgn="base">
                    <a:spcBef>
                      <a:spcPct val="0"/>
                    </a:spcBef>
                    <a:spcAft>
                      <a:spcPct val="0"/>
                    </a:spcAft>
                  </a:pPr>
                  <a:endParaRPr lang="en-US" sz="1799" kern="0">
                    <a:solidFill>
                      <a:srgbClr val="505050"/>
                    </a:solidFill>
                    <a:ea typeface="ＭＳ Ｐゴシック" charset="0"/>
                  </a:endParaRPr>
                </a:p>
              </p:txBody>
            </p:sp>
          </p:grpSp>
          <p:sp>
            <p:nvSpPr>
              <p:cNvPr id="262" name="Rectangle 261"/>
              <p:cNvSpPr/>
              <p:nvPr/>
            </p:nvSpPr>
            <p:spPr bwMode="auto">
              <a:xfrm>
                <a:off x="1341864" y="5915020"/>
                <a:ext cx="1701865" cy="9897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71" tIns="182771" rIns="0" bIns="46609"/>
              <a:lstStyle/>
              <a:p>
                <a:pPr algn="ctr" defTabSz="931836" fontAlgn="base">
                  <a:lnSpc>
                    <a:spcPct val="90000"/>
                  </a:lnSpc>
                  <a:spcBef>
                    <a:spcPct val="0"/>
                  </a:spcBef>
                  <a:spcAft>
                    <a:spcPct val="0"/>
                  </a:spcAft>
                  <a:defRPr/>
                </a:pPr>
                <a:r>
                  <a:rPr lang="en-US" sz="1999" kern="0" dirty="0">
                    <a:solidFill>
                      <a:srgbClr val="505050"/>
                    </a:solidFill>
                    <a:latin typeface="Segoe UI Light"/>
                  </a:rPr>
                  <a:t>On-premises</a:t>
                </a:r>
              </a:p>
            </p:txBody>
          </p:sp>
        </p:grpSp>
      </p:grpSp>
      <p:grpSp>
        <p:nvGrpSpPr>
          <p:cNvPr id="3" name="Group 2"/>
          <p:cNvGrpSpPr/>
          <p:nvPr/>
        </p:nvGrpSpPr>
        <p:grpSpPr>
          <a:xfrm>
            <a:off x="3981608" y="4223783"/>
            <a:ext cx="4568659" cy="2145858"/>
            <a:chOff x="3980707" y="4224074"/>
            <a:chExt cx="4570497" cy="2146721"/>
          </a:xfrm>
        </p:grpSpPr>
        <p:grpSp>
          <p:nvGrpSpPr>
            <p:cNvPr id="18" name="Group 17"/>
            <p:cNvGrpSpPr/>
            <p:nvPr/>
          </p:nvGrpSpPr>
          <p:grpSpPr>
            <a:xfrm>
              <a:off x="5079169" y="4224074"/>
              <a:ext cx="2338242" cy="1671108"/>
              <a:chOff x="5084066" y="4224074"/>
              <a:chExt cx="2338242" cy="1671108"/>
            </a:xfrm>
          </p:grpSpPr>
          <p:grpSp>
            <p:nvGrpSpPr>
              <p:cNvPr id="29" name="Group 28"/>
              <p:cNvGrpSpPr/>
              <p:nvPr/>
            </p:nvGrpSpPr>
            <p:grpSpPr>
              <a:xfrm>
                <a:off x="5084066" y="4224074"/>
                <a:ext cx="2338242" cy="1671108"/>
                <a:chOff x="2658482" y="4224074"/>
                <a:chExt cx="2338242" cy="1671108"/>
              </a:xfrm>
            </p:grpSpPr>
            <p:grpSp>
              <p:nvGrpSpPr>
                <p:cNvPr id="26" name="Group 25"/>
                <p:cNvGrpSpPr/>
                <p:nvPr/>
              </p:nvGrpSpPr>
              <p:grpSpPr>
                <a:xfrm>
                  <a:off x="2658482" y="4224074"/>
                  <a:ext cx="2338242" cy="1671108"/>
                  <a:chOff x="2658482" y="4224074"/>
                  <a:chExt cx="2338242" cy="1671108"/>
                </a:xfrm>
              </p:grpSpPr>
              <p:pic>
                <p:nvPicPr>
                  <p:cNvPr id="21" name="Picture 2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482" y="4315745"/>
                    <a:ext cx="2338242" cy="1579437"/>
                  </a:xfrm>
                  <a:prstGeom prst="rect">
                    <a:avLst/>
                  </a:prstGeom>
                </p:spPr>
              </p:pic>
              <p:sp>
                <p:nvSpPr>
                  <p:cNvPr id="208" name="Oval 207"/>
                  <p:cNvSpPr/>
                  <p:nvPr/>
                </p:nvSpPr>
                <p:spPr bwMode="auto">
                  <a:xfrm>
                    <a:off x="4215886" y="4224074"/>
                    <a:ext cx="734386" cy="734384"/>
                  </a:xfrm>
                  <a:prstGeom prst="ellipse">
                    <a:avLst/>
                  </a:prstGeom>
                  <a:solidFill>
                    <a:srgbClr val="0072C6"/>
                  </a:solidFill>
                  <a:ln>
                    <a:no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grpSp>
            <p:sp>
              <p:nvSpPr>
                <p:cNvPr id="209" name="Freeform 208"/>
                <p:cNvSpPr>
                  <a:spLocks noEditPoints="1"/>
                </p:cNvSpPr>
                <p:nvPr/>
              </p:nvSpPr>
              <p:spPr bwMode="black">
                <a:xfrm>
                  <a:off x="4436768" y="4388319"/>
                  <a:ext cx="292621" cy="40589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a:lstStyle/>
                <a:p>
                  <a:pPr defTabSz="932140">
                    <a:defRPr/>
                  </a:pPr>
                  <a:endParaRPr lang="en-US" sz="1835" kern="0" dirty="0">
                    <a:solidFill>
                      <a:srgbClr val="505050"/>
                    </a:solidFill>
                    <a:ea typeface="ＭＳ Ｐゴシック" charset="0"/>
                  </a:endParaRPr>
                </a:p>
              </p:txBody>
            </p:sp>
          </p:grpSp>
          <p:pic>
            <p:nvPicPr>
              <p:cNvPr id="205" name="Picture 20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36281" y="4743137"/>
                <a:ext cx="869145" cy="869145"/>
              </a:xfrm>
              <a:prstGeom prst="rect">
                <a:avLst/>
              </a:prstGeom>
            </p:spPr>
          </p:pic>
        </p:grpSp>
        <p:sp>
          <p:nvSpPr>
            <p:cNvPr id="264" name="TextBox 263"/>
            <p:cNvSpPr txBox="1"/>
            <p:nvPr/>
          </p:nvSpPr>
          <p:spPr>
            <a:xfrm>
              <a:off x="3980707" y="6088299"/>
              <a:ext cx="4570497" cy="282496"/>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999" kern="0" dirty="0">
                  <a:solidFill>
                    <a:srgbClr val="505050"/>
                  </a:solidFill>
                  <a:latin typeface="Segoe UI Light"/>
                  <a:ea typeface="ＭＳ Ｐゴシック" charset="0"/>
                  <a:cs typeface="Segoe UI Semibold" panose="020B0702040204020203" pitchFamily="34" charset="0"/>
                </a:rPr>
                <a:t>Microsoft Azure Active Directory</a:t>
              </a:r>
            </a:p>
          </p:txBody>
        </p:sp>
      </p:grpSp>
      <p:cxnSp>
        <p:nvCxnSpPr>
          <p:cNvPr id="167" name="Straight Arrow Connector 166"/>
          <p:cNvCxnSpPr/>
          <p:nvPr/>
        </p:nvCxnSpPr>
        <p:spPr>
          <a:xfrm flipH="1">
            <a:off x="3045006" y="5222145"/>
            <a:ext cx="2004458" cy="0"/>
          </a:xfrm>
          <a:prstGeom prst="straightConnector1">
            <a:avLst/>
          </a:prstGeom>
          <a:ln w="31750" cap="rnd">
            <a:solidFill>
              <a:schemeClr val="tx1"/>
            </a:solidFill>
            <a:prstDash val="sysDot"/>
            <a:headEnd type="triangle" w="sm" len="med"/>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7524496" y="5326199"/>
            <a:ext cx="1389888" cy="0"/>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7490385" y="5091540"/>
            <a:ext cx="1318871" cy="0"/>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388434" y="4972571"/>
            <a:ext cx="1661030" cy="2852"/>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2654851" y="4722348"/>
            <a:ext cx="654481" cy="397750"/>
            <a:chOff x="2447642" y="3590745"/>
            <a:chExt cx="654744" cy="397910"/>
          </a:xfrm>
        </p:grpSpPr>
        <p:grpSp>
          <p:nvGrpSpPr>
            <p:cNvPr id="27" name="Group 26"/>
            <p:cNvGrpSpPr/>
            <p:nvPr/>
          </p:nvGrpSpPr>
          <p:grpSpPr>
            <a:xfrm>
              <a:off x="2447642" y="3631953"/>
              <a:ext cx="652223" cy="356702"/>
              <a:chOff x="2395846" y="2369283"/>
              <a:chExt cx="652223" cy="356702"/>
            </a:xfrm>
          </p:grpSpPr>
          <p:sp>
            <p:nvSpPr>
              <p:cNvPr id="181" name="Rectangle 180"/>
              <p:cNvSpPr/>
              <p:nvPr/>
            </p:nvSpPr>
            <p:spPr bwMode="auto">
              <a:xfrm>
                <a:off x="2395846" y="2369283"/>
                <a:ext cx="652223" cy="35670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sp>
            <p:nvSpPr>
              <p:cNvPr id="182" name="icon GEARS"/>
              <p:cNvSpPr>
                <a:spLocks noEditPoints="1"/>
              </p:cNvSpPr>
              <p:nvPr/>
            </p:nvSpPr>
            <p:spPr bwMode="auto">
              <a:xfrm>
                <a:off x="2531868" y="2396641"/>
                <a:ext cx="367927" cy="307186"/>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rgbClr val="FF8C00"/>
              </a:solidFill>
              <a:ln>
                <a:noFill/>
              </a:ln>
              <a:extLst/>
            </p:spPr>
            <p:txBody>
              <a:bodyPr/>
              <a:lstStyle/>
              <a:p>
                <a:pPr defTabSz="931227" fontAlgn="base">
                  <a:spcBef>
                    <a:spcPct val="0"/>
                  </a:spcBef>
                  <a:spcAft>
                    <a:spcPct val="0"/>
                  </a:spcAft>
                </a:pPr>
                <a:endParaRPr lang="en-US" sz="1999" kern="0">
                  <a:solidFill>
                    <a:srgbClr val="505050"/>
                  </a:solidFill>
                  <a:ea typeface="ＭＳ Ｐゴシック" charset="0"/>
                </a:endParaRPr>
              </a:p>
            </p:txBody>
          </p:sp>
        </p:grpSp>
        <p:sp>
          <p:nvSpPr>
            <p:cNvPr id="183" name="Rectangle 182"/>
            <p:cNvSpPr/>
            <p:nvPr/>
          </p:nvSpPr>
          <p:spPr bwMode="auto">
            <a:xfrm>
              <a:off x="2450163" y="3590745"/>
              <a:ext cx="652223" cy="49772"/>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1" rIns="0" bIns="46611" anchor="ctr"/>
            <a:lstStyle/>
            <a:p>
              <a:pPr algn="ctr" defTabSz="931923" fontAlgn="base">
                <a:spcBef>
                  <a:spcPct val="0"/>
                </a:spcBef>
                <a:spcAft>
                  <a:spcPct val="0"/>
                </a:spcAft>
                <a:defRPr/>
              </a:pPr>
              <a:endParaRPr lang="en-US" sz="1999" kern="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6308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left)">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barn(outVertical)">
                                      <p:cBhvr>
                                        <p:cTn id="33" dur="500"/>
                                        <p:tgtEl>
                                          <p:spTgt spid="169"/>
                                        </p:tgtEl>
                                      </p:cBhvr>
                                    </p:animEffect>
                                  </p:childTnLst>
                                </p:cTn>
                              </p:par>
                              <p:par>
                                <p:cTn id="34" presetID="16" presetClass="entr" presetSubtype="37" fill="hold" nodeType="with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barn(outVertical)">
                                      <p:cBhvr>
                                        <p:cTn id="36" dur="500"/>
                                        <p:tgtEl>
                                          <p:spTgt spid="168"/>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 presetClass="entr" presetSubtype="0"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7" name="Straight Arrow Connector 576"/>
          <p:cNvCxnSpPr/>
          <p:nvPr/>
        </p:nvCxnSpPr>
        <p:spPr>
          <a:xfrm flipH="1">
            <a:off x="2882496" y="5396745"/>
            <a:ext cx="2161870" cy="0"/>
          </a:xfrm>
          <a:prstGeom prst="straightConnector1">
            <a:avLst/>
          </a:prstGeom>
          <a:ln w="28575" cap="flat" cmpd="sng" algn="ctr">
            <a:solidFill>
              <a:schemeClr val="accent5"/>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476" name="Straight Arrow Connector 475"/>
          <p:cNvCxnSpPr/>
          <p:nvPr/>
        </p:nvCxnSpPr>
        <p:spPr>
          <a:xfrm>
            <a:off x="6239668" y="2447962"/>
            <a:ext cx="1510616" cy="0"/>
          </a:xfrm>
          <a:prstGeom prst="straightConnector1">
            <a:avLst/>
          </a:prstGeom>
          <a:ln w="2857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77" name="Straight Arrow Connector 476"/>
          <p:cNvCxnSpPr/>
          <p:nvPr/>
        </p:nvCxnSpPr>
        <p:spPr>
          <a:xfrm>
            <a:off x="2935568" y="2446653"/>
            <a:ext cx="2108798" cy="0"/>
          </a:xfrm>
          <a:prstGeom prst="straightConnector1">
            <a:avLst/>
          </a:prstGeom>
          <a:ln w="2857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84" name="Rectangle 83"/>
          <p:cNvSpPr/>
          <p:nvPr/>
        </p:nvSpPr>
        <p:spPr>
          <a:xfrm>
            <a:off x="8646943" y="2507104"/>
            <a:ext cx="1464885" cy="250992"/>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095" fontAlgn="base">
              <a:spcAft>
                <a:spcPct val="0"/>
              </a:spcAft>
            </a:pPr>
            <a:r>
              <a:rPr lang="en-US" sz="1599" dirty="0">
                <a:ln>
                  <a:solidFill>
                    <a:srgbClr val="FFFFFF">
                      <a:alpha val="0"/>
                    </a:srgbClr>
                  </a:solidFill>
                </a:ln>
                <a:solidFill>
                  <a:srgbClr val="FFFFFF"/>
                </a:solidFill>
                <a:latin typeface="Segoe"/>
              </a:rPr>
              <a:t>Active Directory</a:t>
            </a:r>
          </a:p>
        </p:txBody>
      </p:sp>
      <p:pic>
        <p:nvPicPr>
          <p:cNvPr id="86" name="Picture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8917" y="2157857"/>
            <a:ext cx="1881835" cy="436319"/>
          </a:xfrm>
          <a:prstGeom prst="rect">
            <a:avLst/>
          </a:prstGeom>
        </p:spPr>
      </p:pic>
      <p:pic>
        <p:nvPicPr>
          <p:cNvPr id="89" name="Picture 88" descr="Windows Azure Active Directory"/>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8052943" y="2196616"/>
            <a:ext cx="513333" cy="513333"/>
          </a:xfrm>
          <a:prstGeom prst="rect">
            <a:avLst/>
          </a:prstGeom>
          <a:noFill/>
          <a:ln>
            <a:noFill/>
          </a:ln>
        </p:spPr>
      </p:pic>
      <p:grpSp>
        <p:nvGrpSpPr>
          <p:cNvPr id="11" name="Group 10"/>
          <p:cNvGrpSpPr/>
          <p:nvPr/>
        </p:nvGrpSpPr>
        <p:grpSpPr>
          <a:xfrm>
            <a:off x="912481" y="1685657"/>
            <a:ext cx="2360242" cy="1416155"/>
            <a:chOff x="760009" y="2275590"/>
            <a:chExt cx="2361192" cy="1416725"/>
          </a:xfrm>
        </p:grpSpPr>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07" y="2275590"/>
              <a:ext cx="1399396" cy="92636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009" y="3247359"/>
              <a:ext cx="2361192" cy="444956"/>
            </a:xfrm>
            <a:prstGeom prst="rect">
              <a:avLst/>
            </a:prstGeom>
          </p:spPr>
        </p:pic>
      </p:grpSp>
      <p:grpSp>
        <p:nvGrpSpPr>
          <p:cNvPr id="22" name="Group 21"/>
          <p:cNvGrpSpPr/>
          <p:nvPr/>
        </p:nvGrpSpPr>
        <p:grpSpPr>
          <a:xfrm>
            <a:off x="4616772" y="1585896"/>
            <a:ext cx="1962180" cy="1664807"/>
            <a:chOff x="4993491" y="1585127"/>
            <a:chExt cx="1962970" cy="1665477"/>
          </a:xfrm>
        </p:grpSpPr>
        <p:sp>
          <p:nvSpPr>
            <p:cNvPr id="479" name="Rectangle 478"/>
            <p:cNvSpPr/>
            <p:nvPr/>
          </p:nvSpPr>
          <p:spPr>
            <a:xfrm>
              <a:off x="4993491" y="2911714"/>
              <a:ext cx="1962970" cy="338890"/>
            </a:xfrm>
            <a:prstGeom prst="rect">
              <a:avLst/>
            </a:prstGeom>
            <a:ln>
              <a:noFill/>
            </a:ln>
          </p:spPr>
          <p:txBody>
            <a:bodyPr wrap="square" lIns="0" tIns="0" rIns="0" bIns="0" anchor="ctr">
              <a:spAutoFit/>
            </a:bodyPr>
            <a:lstStyle/>
            <a:p>
              <a:pPr algn="ctr" defTabSz="1242546" fontAlgn="base">
                <a:lnSpc>
                  <a:spcPct val="90000"/>
                </a:lnSpc>
                <a:spcBef>
                  <a:spcPct val="20000"/>
                </a:spcBef>
                <a:spcAft>
                  <a:spcPct val="0"/>
                </a:spcAft>
                <a:buSzPct val="80000"/>
              </a:pPr>
              <a:r>
                <a:rPr lang="en-US" sz="1199" kern="0" dirty="0">
                  <a:gradFill>
                    <a:gsLst>
                      <a:gs pos="21429">
                        <a:srgbClr val="002050"/>
                      </a:gs>
                      <a:gs pos="100000">
                        <a:srgbClr val="002050"/>
                      </a:gs>
                    </a:gsLst>
                    <a:lin ang="5400000" scaled="0"/>
                  </a:gradFill>
                </a:rPr>
                <a:t>Identity Synchronization with </a:t>
              </a:r>
              <a:r>
                <a:rPr lang="en-US" sz="1199" b="1" kern="0" dirty="0">
                  <a:gradFill>
                    <a:gsLst>
                      <a:gs pos="21429">
                        <a:srgbClr val="002050"/>
                      </a:gs>
                      <a:gs pos="100000">
                        <a:srgbClr val="002050"/>
                      </a:gs>
                    </a:gsLst>
                    <a:lin ang="5400000" scaled="0"/>
                  </a:gradFill>
                </a:rPr>
                <a:t>password (hash) sync</a:t>
              </a:r>
            </a:p>
          </p:txBody>
        </p:sp>
        <p:grpSp>
          <p:nvGrpSpPr>
            <p:cNvPr id="18" name="Group 17"/>
            <p:cNvGrpSpPr/>
            <p:nvPr/>
          </p:nvGrpSpPr>
          <p:grpSpPr>
            <a:xfrm>
              <a:off x="5388987" y="1585127"/>
              <a:ext cx="1191445" cy="1274989"/>
              <a:chOff x="6708380" y="-2181894"/>
              <a:chExt cx="1191445" cy="1274989"/>
            </a:xfrm>
          </p:grpSpPr>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187" y="-2181894"/>
                <a:ext cx="529215" cy="1154072"/>
              </a:xfrm>
              <a:prstGeom prst="rect">
                <a:avLst/>
              </a:prstGeom>
            </p:spPr>
          </p:pic>
          <p:grpSp>
            <p:nvGrpSpPr>
              <p:cNvPr id="17" name="Group 16"/>
              <p:cNvGrpSpPr/>
              <p:nvPr/>
            </p:nvGrpSpPr>
            <p:grpSpPr>
              <a:xfrm>
                <a:off x="6708380" y="-1466894"/>
                <a:ext cx="1191445" cy="559989"/>
                <a:chOff x="6708380" y="-1466894"/>
                <a:chExt cx="1191445" cy="559989"/>
              </a:xfrm>
            </p:grpSpPr>
            <p:pic>
              <p:nvPicPr>
                <p:cNvPr id="90" name="Picture 8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8380" y="-1466894"/>
                  <a:ext cx="744885" cy="493093"/>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4940" y="-1399998"/>
                  <a:ext cx="744885" cy="493093"/>
                </a:xfrm>
                <a:prstGeom prst="rect">
                  <a:avLst/>
                </a:prstGeom>
              </p:spPr>
            </p:pic>
          </p:grpSp>
        </p:grpSp>
      </p:grpSp>
      <p:grpSp>
        <p:nvGrpSpPr>
          <p:cNvPr id="21" name="Group 20"/>
          <p:cNvGrpSpPr/>
          <p:nvPr/>
        </p:nvGrpSpPr>
        <p:grpSpPr>
          <a:xfrm>
            <a:off x="4786884" y="3686311"/>
            <a:ext cx="1621959" cy="1499635"/>
            <a:chOff x="5163671" y="3671870"/>
            <a:chExt cx="1622611" cy="1500238"/>
          </a:xfrm>
        </p:grpSpPr>
        <p:sp>
          <p:nvSpPr>
            <p:cNvPr id="480" name="Rectangle 479"/>
            <p:cNvSpPr/>
            <p:nvPr/>
          </p:nvSpPr>
          <p:spPr>
            <a:xfrm>
              <a:off x="5163671" y="5005970"/>
              <a:ext cx="1622611" cy="166138"/>
            </a:xfrm>
            <a:prstGeom prst="rect">
              <a:avLst/>
            </a:prstGeom>
            <a:ln>
              <a:noFill/>
            </a:ln>
          </p:spPr>
          <p:txBody>
            <a:bodyPr wrap="square" lIns="0" tIns="0" rIns="0" bIns="0" anchor="ctr">
              <a:spAutoFit/>
            </a:bodyPr>
            <a:lstStyle/>
            <a:p>
              <a:pPr algn="ctr" defTabSz="1242546" fontAlgn="base">
                <a:lnSpc>
                  <a:spcPct val="90000"/>
                </a:lnSpc>
                <a:spcBef>
                  <a:spcPct val="20000"/>
                </a:spcBef>
                <a:spcAft>
                  <a:spcPct val="0"/>
                </a:spcAft>
                <a:buSzPct val="80000"/>
              </a:pPr>
              <a:r>
                <a:rPr lang="en-US" sz="1199" kern="0" dirty="0">
                  <a:gradFill>
                    <a:gsLst>
                      <a:gs pos="21429">
                        <a:srgbClr val="002050"/>
                      </a:gs>
                      <a:gs pos="100000">
                        <a:srgbClr val="002050"/>
                      </a:gs>
                    </a:gsLst>
                    <a:lin ang="5400000" scaled="0"/>
                  </a:gradFill>
                </a:rPr>
                <a:t>Identity Synchronization </a:t>
              </a:r>
            </a:p>
          </p:txBody>
        </p:sp>
        <p:grpSp>
          <p:nvGrpSpPr>
            <p:cNvPr id="92" name="Group 91"/>
            <p:cNvGrpSpPr/>
            <p:nvPr/>
          </p:nvGrpSpPr>
          <p:grpSpPr>
            <a:xfrm>
              <a:off x="5388987" y="3671870"/>
              <a:ext cx="1191445" cy="1274989"/>
              <a:chOff x="6708380" y="-2181894"/>
              <a:chExt cx="1191445" cy="1274989"/>
            </a:xfrm>
          </p:grpSpPr>
          <p:pic>
            <p:nvPicPr>
              <p:cNvPr id="93" name="Picture 9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187" y="-2181894"/>
                <a:ext cx="529215" cy="1154072"/>
              </a:xfrm>
              <a:prstGeom prst="rect">
                <a:avLst/>
              </a:prstGeom>
            </p:spPr>
          </p:pic>
          <p:grpSp>
            <p:nvGrpSpPr>
              <p:cNvPr id="94" name="Group 93"/>
              <p:cNvGrpSpPr/>
              <p:nvPr/>
            </p:nvGrpSpPr>
            <p:grpSpPr>
              <a:xfrm>
                <a:off x="6708380" y="-1466894"/>
                <a:ext cx="1191445" cy="559989"/>
                <a:chOff x="6708380" y="-1466894"/>
                <a:chExt cx="1191445" cy="559989"/>
              </a:xfrm>
            </p:grpSpPr>
            <p:pic>
              <p:nvPicPr>
                <p:cNvPr id="95" name="Picture 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8380" y="-1466894"/>
                  <a:ext cx="744885" cy="493093"/>
                </a:xfrm>
                <a:prstGeom prst="rect">
                  <a:avLst/>
                </a:prstGeom>
              </p:spPr>
            </p:pic>
            <p:pic>
              <p:nvPicPr>
                <p:cNvPr id="96" name="Picture 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4940" y="-1399998"/>
                  <a:ext cx="744885" cy="493093"/>
                </a:xfrm>
                <a:prstGeom prst="rect">
                  <a:avLst/>
                </a:prstGeom>
              </p:spPr>
            </p:pic>
          </p:grpSp>
        </p:grpSp>
      </p:grpSp>
      <p:grpSp>
        <p:nvGrpSpPr>
          <p:cNvPr id="19" name="Group 18"/>
          <p:cNvGrpSpPr/>
          <p:nvPr/>
        </p:nvGrpSpPr>
        <p:grpSpPr>
          <a:xfrm>
            <a:off x="5012109" y="5331466"/>
            <a:ext cx="1062498" cy="1429189"/>
            <a:chOff x="5388987" y="5220866"/>
            <a:chExt cx="1062925" cy="1429764"/>
          </a:xfrm>
        </p:grpSpPr>
        <p:sp>
          <p:nvSpPr>
            <p:cNvPr id="505" name="Rectangle 504"/>
            <p:cNvSpPr/>
            <p:nvPr/>
          </p:nvSpPr>
          <p:spPr>
            <a:xfrm>
              <a:off x="5566890" y="6481185"/>
              <a:ext cx="885022" cy="169445"/>
            </a:xfrm>
            <a:prstGeom prst="rect">
              <a:avLst/>
            </a:prstGeom>
            <a:ln>
              <a:noFill/>
            </a:ln>
          </p:spPr>
          <p:txBody>
            <a:bodyPr wrap="square" lIns="0" tIns="0" rIns="0" bIns="0" anchor="ctr">
              <a:spAutoFit/>
            </a:bodyPr>
            <a:lstStyle/>
            <a:p>
              <a:pPr algn="ctr" defTabSz="1242546" fontAlgn="base">
                <a:lnSpc>
                  <a:spcPct val="90000"/>
                </a:lnSpc>
                <a:spcBef>
                  <a:spcPct val="20000"/>
                </a:spcBef>
                <a:spcAft>
                  <a:spcPct val="0"/>
                </a:spcAft>
                <a:buSzPct val="80000"/>
              </a:pPr>
              <a:r>
                <a:rPr lang="en-US" sz="1199" kern="0" dirty="0">
                  <a:gradFill>
                    <a:gsLst>
                      <a:gs pos="21429">
                        <a:srgbClr val="002050"/>
                      </a:gs>
                      <a:gs pos="100000">
                        <a:srgbClr val="002050"/>
                      </a:gs>
                    </a:gsLst>
                    <a:lin ang="5400000" scaled="0"/>
                  </a:gradFill>
                </a:rPr>
                <a:t>AD FS</a:t>
              </a:r>
            </a:p>
          </p:txBody>
        </p:sp>
        <p:grpSp>
          <p:nvGrpSpPr>
            <p:cNvPr id="97" name="Group 96"/>
            <p:cNvGrpSpPr/>
            <p:nvPr/>
          </p:nvGrpSpPr>
          <p:grpSpPr>
            <a:xfrm>
              <a:off x="5388987" y="5220866"/>
              <a:ext cx="885022" cy="1208093"/>
              <a:chOff x="6708380" y="-2181894"/>
              <a:chExt cx="885022" cy="1208093"/>
            </a:xfrm>
          </p:grpSpPr>
          <p:pic>
            <p:nvPicPr>
              <p:cNvPr id="98" name="Picture 9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187" y="-2181894"/>
                <a:ext cx="529215" cy="1154072"/>
              </a:xfrm>
              <a:prstGeom prst="rect">
                <a:avLst/>
              </a:prstGeom>
            </p:spPr>
          </p:pic>
          <p:pic>
            <p:nvPicPr>
              <p:cNvPr id="100" name="Picture 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8380" y="-1466894"/>
                <a:ext cx="744885" cy="493093"/>
              </a:xfrm>
              <a:prstGeom prst="rect">
                <a:avLst/>
              </a:prstGeom>
            </p:spPr>
          </p:pic>
        </p:grpSp>
      </p:grpSp>
      <p:cxnSp>
        <p:nvCxnSpPr>
          <p:cNvPr id="110" name="Straight Arrow Connector 109"/>
          <p:cNvCxnSpPr/>
          <p:nvPr/>
        </p:nvCxnSpPr>
        <p:spPr>
          <a:xfrm>
            <a:off x="2935568" y="4615376"/>
            <a:ext cx="2108798" cy="0"/>
          </a:xfrm>
          <a:prstGeom prst="straightConnector1">
            <a:avLst/>
          </a:prstGeom>
          <a:ln w="2857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5" name="Straight Arrow Connector 114"/>
          <p:cNvCxnSpPr/>
          <p:nvPr/>
        </p:nvCxnSpPr>
        <p:spPr>
          <a:xfrm>
            <a:off x="6093135" y="4615376"/>
            <a:ext cx="1747626" cy="0"/>
          </a:xfrm>
          <a:prstGeom prst="straightConnector1">
            <a:avLst/>
          </a:prstGeom>
          <a:ln w="2857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8" name="Straight Arrow Connector 117"/>
          <p:cNvCxnSpPr/>
          <p:nvPr/>
        </p:nvCxnSpPr>
        <p:spPr>
          <a:xfrm flipH="1">
            <a:off x="6164702" y="5396745"/>
            <a:ext cx="1676059" cy="0"/>
          </a:xfrm>
          <a:prstGeom prst="straightConnector1">
            <a:avLst/>
          </a:prstGeom>
          <a:ln w="28575" cap="flat" cmpd="sng" algn="ctr">
            <a:solidFill>
              <a:schemeClr val="accent5"/>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52" name="Title 1"/>
          <p:cNvSpPr txBox="1">
            <a:spLocks/>
          </p:cNvSpPr>
          <p:nvPr/>
        </p:nvSpPr>
        <p:spPr>
          <a:xfrm>
            <a:off x="276712" y="298186"/>
            <a:ext cx="11882736" cy="913997"/>
          </a:xfrm>
          <a:prstGeom prst="rect">
            <a:avLst/>
          </a:prstGeom>
          <a:noFill/>
        </p:spPr>
        <p:txBody>
          <a:bodyPr vert="horz" wrap="square" lIns="1919468" tIns="91403" rIns="146246" bIns="91403" rtlCol="0" anchor="t">
            <a:noAutofit/>
          </a:bodyPr>
          <a:lstStyle>
            <a:lvl1pPr algn="l" defTabSz="932742" rtl="0" eaLnBrk="1" latinLnBrk="0" hangingPunct="1">
              <a:lnSpc>
                <a:spcPct val="90000"/>
              </a:lnSpc>
              <a:spcBef>
                <a:spcPct val="0"/>
              </a:spcBef>
              <a:buNone/>
              <a:defRPr lang="en-US" sz="5800" b="0" kern="1200" cap="none" spc="-102" baseline="0">
                <a:ln w="3175">
                  <a:noFill/>
                </a:ln>
                <a:gradFill>
                  <a:gsLst>
                    <a:gs pos="6195">
                      <a:schemeClr val="tx1"/>
                    </a:gs>
                    <a:gs pos="26000">
                      <a:schemeClr val="tx1"/>
                    </a:gs>
                  </a:gsLst>
                  <a:lin ang="5400000" scaled="0"/>
                </a:gradFill>
                <a:effectLst/>
                <a:latin typeface="+mj-lt"/>
                <a:ea typeface="+mn-ea"/>
                <a:cs typeface="Segoe UI" pitchFamily="34" charset="0"/>
              </a:defRPr>
            </a:lvl1pPr>
          </a:lstStyle>
          <a:p>
            <a:pPr defTabSz="932372"/>
            <a:endParaRPr lang="en-US" sz="3998" dirty="0">
              <a:gradFill>
                <a:gsLst>
                  <a:gs pos="6195">
                    <a:schemeClr val="bg2"/>
                  </a:gs>
                  <a:gs pos="100000">
                    <a:schemeClr val="bg2"/>
                  </a:gs>
                </a:gsLst>
                <a:lin ang="5400000" scaled="0"/>
              </a:gradFill>
            </a:endParaRPr>
          </a:p>
        </p:txBody>
      </p:sp>
      <p:grpSp>
        <p:nvGrpSpPr>
          <p:cNvPr id="61" name="Group 60"/>
          <p:cNvGrpSpPr/>
          <p:nvPr/>
        </p:nvGrpSpPr>
        <p:grpSpPr>
          <a:xfrm>
            <a:off x="912481" y="4615378"/>
            <a:ext cx="2360242" cy="1416155"/>
            <a:chOff x="760009" y="2275590"/>
            <a:chExt cx="2361192" cy="1416725"/>
          </a:xfrm>
        </p:grpSpPr>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0907" y="2275590"/>
              <a:ext cx="1399396" cy="926361"/>
            </a:xfrm>
            <a:prstGeom prst="rect">
              <a:avLst/>
            </a:prstGeom>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009" y="3247359"/>
              <a:ext cx="2361192" cy="444956"/>
            </a:xfrm>
            <a:prstGeom prst="rect">
              <a:avLst/>
            </a:prstGeom>
          </p:spPr>
        </p:pic>
      </p:grpSp>
      <p:grpSp>
        <p:nvGrpSpPr>
          <p:cNvPr id="13" name="Group 12"/>
          <p:cNvGrpSpPr/>
          <p:nvPr/>
        </p:nvGrpSpPr>
        <p:grpSpPr>
          <a:xfrm>
            <a:off x="6828775" y="1302707"/>
            <a:ext cx="5362327" cy="2513033"/>
            <a:chOff x="6829019" y="1301824"/>
            <a:chExt cx="5364485" cy="2514044"/>
          </a:xfrm>
        </p:grpSpPr>
        <p:sp>
          <p:nvSpPr>
            <p:cNvPr id="817" name="Rectangle 816"/>
            <p:cNvSpPr/>
            <p:nvPr/>
          </p:nvSpPr>
          <p:spPr bwMode="auto">
            <a:xfrm>
              <a:off x="6831963" y="2911985"/>
              <a:ext cx="5361541" cy="903883"/>
            </a:xfrm>
            <a:prstGeom prst="rect">
              <a:avLst/>
            </a:prstGeom>
            <a:ln>
              <a:noFill/>
            </a:ln>
          </p:spPr>
          <p:txBody>
            <a:bodyPr vert="horz" wrap="square" lIns="0" tIns="0" rIns="0" bIns="0" rtlCol="0">
              <a:spAutoFit/>
            </a:bodyPr>
            <a:lstStyle/>
            <a:p>
              <a:pPr defTabSz="932134">
                <a:lnSpc>
                  <a:spcPct val="90000"/>
                </a:lnSpc>
                <a:spcBef>
                  <a:spcPts val="1199"/>
                </a:spcBef>
              </a:pPr>
              <a:r>
                <a:rPr lang="en-US" sz="1599" kern="0" dirty="0">
                  <a:gradFill>
                    <a:gsLst>
                      <a:gs pos="17431">
                        <a:srgbClr val="505050"/>
                      </a:gs>
                      <a:gs pos="39000">
                        <a:srgbClr val="505050"/>
                      </a:gs>
                    </a:gsLst>
                    <a:lin ang="5400000" scaled="0"/>
                  </a:gradFill>
                </a:rPr>
                <a:t>User attributes are synchronized using Identity Synchronization services </a:t>
              </a:r>
              <a:r>
                <a:rPr lang="en-US" sz="1599" b="1" kern="0" dirty="0">
                  <a:solidFill>
                    <a:srgbClr val="0072C6"/>
                  </a:solidFill>
                </a:rPr>
                <a:t>including a password hash</a:t>
              </a:r>
              <a:r>
                <a:rPr lang="en-US" sz="1599" b="1" kern="0" dirty="0">
                  <a:solidFill>
                    <a:schemeClr val="tx1">
                      <a:lumMod val="75000"/>
                    </a:schemeClr>
                  </a:solidFill>
                </a:rPr>
                <a:t>, </a:t>
              </a:r>
              <a:r>
                <a:rPr lang="en-US" sz="1599" kern="0" dirty="0">
                  <a:gradFill>
                    <a:gsLst>
                      <a:gs pos="17431">
                        <a:srgbClr val="505050"/>
                      </a:gs>
                      <a:gs pos="39000">
                        <a:srgbClr val="505050"/>
                      </a:gs>
                    </a:gsLst>
                    <a:lin ang="5400000" scaled="0"/>
                  </a:gradFill>
                </a:rPr>
                <a:t>Authentication is completed against </a:t>
              </a:r>
              <a:r>
                <a:rPr lang="en-US" sz="1599" b="1" kern="0" dirty="0">
                  <a:solidFill>
                    <a:srgbClr val="0072C6"/>
                  </a:solidFill>
                </a:rPr>
                <a:t>Azure Active Directory</a:t>
              </a:r>
            </a:p>
          </p:txBody>
        </p:sp>
        <p:grpSp>
          <p:nvGrpSpPr>
            <p:cNvPr id="4" name="Group 3"/>
            <p:cNvGrpSpPr/>
            <p:nvPr/>
          </p:nvGrpSpPr>
          <p:grpSpPr>
            <a:xfrm>
              <a:off x="6829019" y="1301824"/>
              <a:ext cx="4570497" cy="1495035"/>
              <a:chOff x="6829019" y="1223085"/>
              <a:chExt cx="4570497" cy="1495035"/>
            </a:xfrm>
          </p:grpSpPr>
          <p:pic>
            <p:nvPicPr>
              <p:cNvPr id="69" name="Picture 6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6169" y="1223085"/>
                <a:ext cx="1762232" cy="1185648"/>
              </a:xfrm>
              <a:prstGeom prst="rect">
                <a:avLst/>
              </a:prstGeom>
            </p:spPr>
          </p:pic>
          <p:pic>
            <p:nvPicPr>
              <p:cNvPr id="70" name="Picture 6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92557" y="1441939"/>
                <a:ext cx="769454" cy="769454"/>
              </a:xfrm>
              <a:prstGeom prst="rect">
                <a:avLst/>
              </a:prstGeom>
            </p:spPr>
          </p:pic>
          <p:sp>
            <p:nvSpPr>
              <p:cNvPr id="71" name="TextBox 70"/>
              <p:cNvSpPr txBox="1"/>
              <p:nvPr/>
            </p:nvSpPr>
            <p:spPr>
              <a:xfrm>
                <a:off x="6829019" y="2435624"/>
                <a:ext cx="4570497" cy="282496"/>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999" kern="0" dirty="0">
                    <a:solidFill>
                      <a:schemeClr val="bg1"/>
                    </a:solidFill>
                    <a:latin typeface="+mj-lt"/>
                    <a:ea typeface="ＭＳ Ｐゴシック" charset="0"/>
                    <a:cs typeface="Segoe UI Semibold" panose="020B0702040204020203" pitchFamily="34" charset="0"/>
                  </a:rPr>
                  <a:t>Microsoft Azure</a:t>
                </a:r>
              </a:p>
            </p:txBody>
          </p:sp>
        </p:grpSp>
      </p:grpSp>
      <p:grpSp>
        <p:nvGrpSpPr>
          <p:cNvPr id="12" name="Group 11"/>
          <p:cNvGrpSpPr/>
          <p:nvPr/>
        </p:nvGrpSpPr>
        <p:grpSpPr>
          <a:xfrm>
            <a:off x="6831717" y="4044442"/>
            <a:ext cx="5260167" cy="2534747"/>
            <a:chOff x="6831963" y="4044662"/>
            <a:chExt cx="5262284" cy="2535767"/>
          </a:xfrm>
        </p:grpSpPr>
        <p:sp>
          <p:nvSpPr>
            <p:cNvPr id="552" name="Rectangle 551"/>
            <p:cNvSpPr/>
            <p:nvPr/>
          </p:nvSpPr>
          <p:spPr bwMode="auto">
            <a:xfrm>
              <a:off x="6831963" y="5676546"/>
              <a:ext cx="5262284" cy="903883"/>
            </a:xfrm>
            <a:prstGeom prst="rect">
              <a:avLst/>
            </a:prstGeom>
            <a:ln>
              <a:noFill/>
            </a:ln>
          </p:spPr>
          <p:txBody>
            <a:bodyPr vert="horz" wrap="square" lIns="0" tIns="0" rIns="0" bIns="0" rtlCol="0">
              <a:spAutoFit/>
            </a:bodyPr>
            <a:lstStyle/>
            <a:p>
              <a:pPr defTabSz="932134">
                <a:lnSpc>
                  <a:spcPct val="90000"/>
                </a:lnSpc>
                <a:spcBef>
                  <a:spcPts val="1199"/>
                </a:spcBef>
              </a:pPr>
              <a:r>
                <a:rPr lang="en-US" sz="1599" kern="0" dirty="0">
                  <a:gradFill>
                    <a:gsLst>
                      <a:gs pos="17431">
                        <a:srgbClr val="505050"/>
                      </a:gs>
                      <a:gs pos="39000">
                        <a:srgbClr val="505050"/>
                      </a:gs>
                    </a:gsLst>
                    <a:lin ang="5400000" scaled="0"/>
                  </a:gradFill>
                </a:rPr>
                <a:t>User attributes are synchronized using Identity Synchronization tools, </a:t>
              </a:r>
              <a:r>
                <a:rPr lang="en-US" sz="1599" b="1" kern="0" dirty="0">
                  <a:solidFill>
                    <a:srgbClr val="0072C6"/>
                  </a:solidFill>
                </a:rPr>
                <a:t>Authentication is passed back through federation </a:t>
              </a:r>
              <a:r>
                <a:rPr lang="en-US" sz="1599" kern="0" dirty="0">
                  <a:gradFill>
                    <a:gsLst>
                      <a:gs pos="17431">
                        <a:srgbClr val="505050"/>
                      </a:gs>
                      <a:gs pos="39000">
                        <a:srgbClr val="505050"/>
                      </a:gs>
                    </a:gsLst>
                    <a:lin ang="5400000" scaled="0"/>
                  </a:gradFill>
                </a:rPr>
                <a:t>and completed against</a:t>
              </a:r>
              <a:r>
                <a:rPr lang="en-US" sz="1599" kern="0" dirty="0">
                  <a:solidFill>
                    <a:srgbClr val="969696">
                      <a:lumMod val="50000"/>
                    </a:srgbClr>
                  </a:solidFill>
                </a:rPr>
                <a:t> </a:t>
              </a:r>
              <a:r>
                <a:rPr lang="en-US" sz="1599" b="1" kern="0" dirty="0">
                  <a:solidFill>
                    <a:srgbClr val="0072C6"/>
                  </a:solidFill>
                </a:rPr>
                <a:t>Windows Server Active Directory</a:t>
              </a:r>
            </a:p>
          </p:txBody>
        </p:sp>
        <p:grpSp>
          <p:nvGrpSpPr>
            <p:cNvPr id="79" name="Group 78"/>
            <p:cNvGrpSpPr/>
            <p:nvPr/>
          </p:nvGrpSpPr>
          <p:grpSpPr>
            <a:xfrm>
              <a:off x="6906293" y="4044662"/>
              <a:ext cx="4570497" cy="1495035"/>
              <a:chOff x="6906293" y="1223085"/>
              <a:chExt cx="4570497" cy="1495035"/>
            </a:xfrm>
          </p:grpSpPr>
          <p:pic>
            <p:nvPicPr>
              <p:cNvPr id="81" name="Picture 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6169" y="1223085"/>
                <a:ext cx="1762232" cy="1185648"/>
              </a:xfrm>
              <a:prstGeom prst="rect">
                <a:avLst/>
              </a:prstGeom>
            </p:spPr>
          </p:pic>
          <p:pic>
            <p:nvPicPr>
              <p:cNvPr id="82" name="Picture 8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92557" y="1441939"/>
                <a:ext cx="769454" cy="769454"/>
              </a:xfrm>
              <a:prstGeom prst="rect">
                <a:avLst/>
              </a:prstGeom>
            </p:spPr>
          </p:pic>
          <p:sp>
            <p:nvSpPr>
              <p:cNvPr id="83" name="TextBox 82"/>
              <p:cNvSpPr txBox="1"/>
              <p:nvPr/>
            </p:nvSpPr>
            <p:spPr>
              <a:xfrm>
                <a:off x="6906293" y="2435624"/>
                <a:ext cx="4570497" cy="282496"/>
              </a:xfrm>
              <a:prstGeom prst="rect">
                <a:avLst/>
              </a:prstGeom>
            </p:spPr>
            <p:txBody>
              <a:bodyPr wrap="square" lIns="0" tIns="0" rIns="0" bIns="0" rtlCol="0">
                <a:spAutoFit/>
              </a:bodyPr>
              <a:lstStyle/>
              <a:p>
                <a:pPr algn="ctr" defTabSz="913561" fontAlgn="base">
                  <a:lnSpc>
                    <a:spcPct val="90000"/>
                  </a:lnSpc>
                  <a:spcBef>
                    <a:spcPct val="0"/>
                  </a:spcBef>
                  <a:spcAft>
                    <a:spcPct val="0"/>
                  </a:spcAft>
                  <a:buSzPct val="80000"/>
                </a:pPr>
                <a:r>
                  <a:rPr lang="en-US" sz="1999" kern="0" dirty="0">
                    <a:solidFill>
                      <a:schemeClr val="bg1"/>
                    </a:solidFill>
                    <a:latin typeface="+mj-lt"/>
                    <a:ea typeface="ＭＳ Ｐゴシック" charset="0"/>
                    <a:cs typeface="Segoe UI Semibold" panose="020B0702040204020203" pitchFamily="34" charset="0"/>
                  </a:rPr>
                  <a:t>Microsoft Azure</a:t>
                </a:r>
              </a:p>
            </p:txBody>
          </p:sp>
        </p:grpSp>
      </p:grpSp>
      <p:sp>
        <p:nvSpPr>
          <p:cNvPr id="2" name="Title 1"/>
          <p:cNvSpPr>
            <a:spLocks noGrp="1"/>
          </p:cNvSpPr>
          <p:nvPr>
            <p:ph type="title"/>
          </p:nvPr>
        </p:nvSpPr>
        <p:spPr/>
        <p:txBody>
          <a:bodyPr/>
          <a:lstStyle/>
          <a:p>
            <a:r>
              <a:rPr lang="en-US" dirty="0"/>
              <a:t>Delivering a seamless user authentication experience</a:t>
            </a:r>
          </a:p>
        </p:txBody>
      </p:sp>
    </p:spTree>
    <p:extLst>
      <p:ext uri="{BB962C8B-B14F-4D97-AF65-F5344CB8AC3E}">
        <p14:creationId xmlns:p14="http://schemas.microsoft.com/office/powerpoint/2010/main" val="203283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7"/>
                                        </p:tgtEl>
                                        <p:attrNameLst>
                                          <p:attrName>style.visibility</p:attrName>
                                        </p:attrNameLst>
                                      </p:cBhvr>
                                      <p:to>
                                        <p:strVal val="visible"/>
                                      </p:to>
                                    </p:set>
                                    <p:animEffect transition="in" filter="wipe(left)">
                                      <p:cBhvr>
                                        <p:cTn id="11" dur="500"/>
                                        <p:tgtEl>
                                          <p:spTgt spid="4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6"/>
                                        </p:tgtEl>
                                        <p:attrNameLst>
                                          <p:attrName>style.visibility</p:attrName>
                                        </p:attrNameLst>
                                      </p:cBhvr>
                                      <p:to>
                                        <p:strVal val="visible"/>
                                      </p:to>
                                    </p:set>
                                    <p:animEffect transition="in" filter="wipe(left)">
                                      <p:cBhvr>
                                        <p:cTn id="19" dur="500"/>
                                        <p:tgtEl>
                                          <p:spTgt spid="47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wipe(left)">
                                      <p:cBhvr>
                                        <p:cTn id="32" dur="500"/>
                                        <p:tgtEl>
                                          <p:spTgt spid="110"/>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wipe(left)">
                                      <p:cBhvr>
                                        <p:cTn id="40" dur="500"/>
                                        <p:tgtEl>
                                          <p:spTgt spid="115"/>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wipe(right)">
                                      <p:cBhvr>
                                        <p:cTn id="48" dur="500"/>
                                        <p:tgtEl>
                                          <p:spTgt spid="118"/>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577"/>
                                        </p:tgtEl>
                                        <p:attrNameLst>
                                          <p:attrName>style.visibility</p:attrName>
                                        </p:attrNameLst>
                                      </p:cBhvr>
                                      <p:to>
                                        <p:strVal val="visible"/>
                                      </p:to>
                                    </p:set>
                                    <p:animEffect transition="in" filter="wipe(right)">
                                      <p:cBhvr>
                                        <p:cTn id="56"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r>
              <a:rPr lang="en-US" sz="4000" dirty="0">
                <a:solidFill>
                  <a:schemeClr val="tx1"/>
                </a:solidFill>
              </a:rPr>
              <a:t>Identity Federation</a:t>
            </a:r>
          </a:p>
        </p:txBody>
      </p:sp>
      <p:grpSp>
        <p:nvGrpSpPr>
          <p:cNvPr id="68" name="Group 67"/>
          <p:cNvGrpSpPr/>
          <p:nvPr/>
        </p:nvGrpSpPr>
        <p:grpSpPr>
          <a:xfrm>
            <a:off x="9572789" y="1920318"/>
            <a:ext cx="1707737" cy="1228129"/>
            <a:chOff x="8455917" y="2215627"/>
            <a:chExt cx="1707737" cy="1228129"/>
          </a:xfrm>
        </p:grpSpPr>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651" y="2215627"/>
              <a:ext cx="1220770" cy="807774"/>
            </a:xfrm>
            <a:prstGeom prst="rect">
              <a:avLst/>
            </a:prstGeom>
          </p:spPr>
        </p:pic>
        <p:grpSp>
          <p:nvGrpSpPr>
            <p:cNvPr id="70" name="Group 69"/>
            <p:cNvGrpSpPr/>
            <p:nvPr/>
          </p:nvGrpSpPr>
          <p:grpSpPr>
            <a:xfrm>
              <a:off x="8455917" y="2985464"/>
              <a:ext cx="1707737" cy="458292"/>
              <a:chOff x="9942438" y="2170061"/>
              <a:chExt cx="1707737" cy="458292"/>
            </a:xfrm>
          </p:grpSpPr>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438" y="2170061"/>
                <a:ext cx="1707312" cy="401309"/>
              </a:xfrm>
              <a:prstGeom prst="rect">
                <a:avLst/>
              </a:prstGeom>
            </p:spPr>
          </p:pic>
          <p:sp>
            <p:nvSpPr>
              <p:cNvPr id="72" name="Rectangle 71"/>
              <p:cNvSpPr/>
              <p:nvPr/>
            </p:nvSpPr>
            <p:spPr>
              <a:xfrm>
                <a:off x="10072148" y="2443687"/>
                <a:ext cx="1578027"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a:ln>
                      <a:solidFill>
                        <a:srgbClr val="FFFFFF">
                          <a:alpha val="0"/>
                        </a:srgbClr>
                      </a:solidFill>
                    </a:ln>
                  </a:rPr>
                  <a:t>Active Directory</a:t>
                </a:r>
              </a:p>
            </p:txBody>
          </p:sp>
        </p:grpSp>
      </p:grpSp>
      <p:grpSp>
        <p:nvGrpSpPr>
          <p:cNvPr id="91" name="Group 90"/>
          <p:cNvGrpSpPr/>
          <p:nvPr/>
        </p:nvGrpSpPr>
        <p:grpSpPr>
          <a:xfrm>
            <a:off x="5208863" y="3156752"/>
            <a:ext cx="1623047" cy="1262079"/>
            <a:chOff x="5000067" y="3579628"/>
            <a:chExt cx="1623047" cy="1262079"/>
          </a:xfrm>
        </p:grpSpPr>
        <p:sp>
          <p:nvSpPr>
            <p:cNvPr id="92" name="Rectangle 91"/>
            <p:cNvSpPr/>
            <p:nvPr/>
          </p:nvSpPr>
          <p:spPr>
            <a:xfrm>
              <a:off x="5000067" y="4472632"/>
              <a:ext cx="1623047" cy="369075"/>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rPr>
                <a:t>Web Application Proxy</a:t>
              </a:r>
            </a:p>
            <a:p>
              <a:pPr algn="ctr" defTabSz="1096480" fontAlgn="base">
                <a:spcAft>
                  <a:spcPct val="0"/>
                </a:spcAft>
              </a:pPr>
              <a:r>
                <a:rPr lang="en-US" sz="1199" dirty="0">
                  <a:ln>
                    <a:solidFill>
                      <a:srgbClr val="FFFFFF">
                        <a:alpha val="0"/>
                      </a:srgbClr>
                    </a:solidFill>
                  </a:ln>
                </a:rPr>
                <a:t>(includes AD FS Proxy)</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2288" y="3579628"/>
              <a:ext cx="700818" cy="897923"/>
            </a:xfrm>
            <a:prstGeom prst="rect">
              <a:avLst/>
            </a:prstGeom>
            <a:ln>
              <a:noFill/>
            </a:ln>
          </p:spPr>
        </p:pic>
      </p:grpSp>
      <p:cxnSp>
        <p:nvCxnSpPr>
          <p:cNvPr id="136" name="Straight Connector 135"/>
          <p:cNvCxnSpPr/>
          <p:nvPr/>
        </p:nvCxnSpPr>
        <p:spPr>
          <a:xfrm flipH="1">
            <a:off x="4455114" y="4157540"/>
            <a:ext cx="609787" cy="398064"/>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8463566" y="2958306"/>
            <a:ext cx="609787" cy="398064"/>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8451867" y="3614539"/>
            <a:ext cx="699413" cy="373804"/>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6" name="Rectangle 535"/>
          <p:cNvSpPr/>
          <p:nvPr/>
        </p:nvSpPr>
        <p:spPr bwMode="auto">
          <a:xfrm>
            <a:off x="5522805" y="4730241"/>
            <a:ext cx="3129103" cy="775597"/>
          </a:xfrm>
          <a:prstGeom prst="rect">
            <a:avLst/>
          </a:prstGeom>
          <a:ln>
            <a:noFill/>
          </a:ln>
        </p:spPr>
        <p:txBody>
          <a:bodyPr vert="horz" wrap="square" lIns="0" tIns="0" rIns="0" bIns="0" rtlCol="0">
            <a:spAutoFit/>
          </a:bodyPr>
          <a:lstStyle/>
          <a:p>
            <a:pPr>
              <a:lnSpc>
                <a:spcPct val="90000"/>
              </a:lnSpc>
              <a:spcBef>
                <a:spcPts val="1200"/>
              </a:spcBef>
            </a:pPr>
            <a:r>
              <a:rPr lang="en-US" sz="1400" spc="-30" dirty="0"/>
              <a:t>Conditional access with multi-factor authentication is provided on a per-application basis, leveraging user identity, device registration &amp; network location</a:t>
            </a:r>
          </a:p>
        </p:txBody>
      </p:sp>
      <p:sp>
        <p:nvSpPr>
          <p:cNvPr id="537" name="Rectangle 536"/>
          <p:cNvSpPr/>
          <p:nvPr/>
        </p:nvSpPr>
        <p:spPr bwMode="auto">
          <a:xfrm>
            <a:off x="93493" y="4561490"/>
            <a:ext cx="2099762" cy="775597"/>
          </a:xfrm>
          <a:prstGeom prst="rect">
            <a:avLst/>
          </a:prstGeom>
          <a:ln>
            <a:noFill/>
          </a:ln>
        </p:spPr>
        <p:txBody>
          <a:bodyPr vert="horz" wrap="square" lIns="0" tIns="0" rIns="0" bIns="0" rtlCol="0">
            <a:spAutoFit/>
          </a:bodyPr>
          <a:lstStyle/>
          <a:p>
            <a:pPr>
              <a:lnSpc>
                <a:spcPct val="90000"/>
              </a:lnSpc>
              <a:spcBef>
                <a:spcPts val="1200"/>
              </a:spcBef>
            </a:pPr>
            <a:r>
              <a:rPr lang="en-US" sz="1400" spc="-30" dirty="0"/>
              <a:t>Organizations can federate with partners and other organizations for seamless access to shared resources</a:t>
            </a:r>
          </a:p>
        </p:txBody>
      </p:sp>
      <p:sp>
        <p:nvSpPr>
          <p:cNvPr id="538" name="Rectangle 537"/>
          <p:cNvSpPr/>
          <p:nvPr/>
        </p:nvSpPr>
        <p:spPr bwMode="auto">
          <a:xfrm>
            <a:off x="3045564" y="1124457"/>
            <a:ext cx="3488822" cy="581698"/>
          </a:xfrm>
          <a:prstGeom prst="rect">
            <a:avLst/>
          </a:prstGeom>
          <a:ln>
            <a:noFill/>
          </a:ln>
        </p:spPr>
        <p:txBody>
          <a:bodyPr vert="horz" wrap="square" lIns="0" tIns="0" rIns="0" bIns="0" rtlCol="0">
            <a:spAutoFit/>
          </a:bodyPr>
          <a:lstStyle/>
          <a:p>
            <a:pPr>
              <a:lnSpc>
                <a:spcPct val="90000"/>
              </a:lnSpc>
              <a:spcBef>
                <a:spcPts val="1200"/>
              </a:spcBef>
            </a:pPr>
            <a:r>
              <a:rPr lang="en-US" sz="1400" spc="-30" dirty="0"/>
              <a:t>Organizations can connect to SaaS applications running in Azure, Office 365 and 3</a:t>
            </a:r>
            <a:r>
              <a:rPr lang="en-US" sz="1400" spc="-30" baseline="30000" dirty="0"/>
              <a:t>rd</a:t>
            </a:r>
            <a:r>
              <a:rPr lang="en-US" sz="1400" spc="-30" dirty="0"/>
              <a:t> party providers</a:t>
            </a:r>
          </a:p>
        </p:txBody>
      </p:sp>
      <p:sp>
        <p:nvSpPr>
          <p:cNvPr id="539" name="Rectangle 538"/>
          <p:cNvSpPr/>
          <p:nvPr/>
        </p:nvSpPr>
        <p:spPr bwMode="auto">
          <a:xfrm>
            <a:off x="8748719" y="1295593"/>
            <a:ext cx="3344700" cy="387798"/>
          </a:xfrm>
          <a:prstGeom prst="rect">
            <a:avLst/>
          </a:prstGeom>
          <a:ln>
            <a:noFill/>
          </a:ln>
        </p:spPr>
        <p:txBody>
          <a:bodyPr vert="horz" wrap="square" lIns="0" tIns="0" rIns="0" bIns="0" rtlCol="0">
            <a:spAutoFit/>
          </a:bodyPr>
          <a:lstStyle/>
          <a:p>
            <a:pPr>
              <a:lnSpc>
                <a:spcPct val="90000"/>
              </a:lnSpc>
              <a:spcBef>
                <a:spcPts val="1200"/>
              </a:spcBef>
            </a:pPr>
            <a:r>
              <a:rPr lang="en-US" sz="1400" spc="-30" dirty="0"/>
              <a:t>Enhancements to AD FS include simplified deployment and management</a:t>
            </a:r>
          </a:p>
        </p:txBody>
      </p:sp>
      <p:grpSp>
        <p:nvGrpSpPr>
          <p:cNvPr id="342" name="Group 341"/>
          <p:cNvGrpSpPr/>
          <p:nvPr/>
        </p:nvGrpSpPr>
        <p:grpSpPr>
          <a:xfrm>
            <a:off x="7282005" y="3167223"/>
            <a:ext cx="1371471" cy="1272396"/>
            <a:chOff x="6969498" y="2524638"/>
            <a:chExt cx="1307101" cy="1212674"/>
          </a:xfrm>
        </p:grpSpPr>
        <p:sp>
          <p:nvSpPr>
            <p:cNvPr id="343" name="Rectangle 342"/>
            <p:cNvSpPr/>
            <p:nvPr/>
          </p:nvSpPr>
          <p:spPr>
            <a:xfrm>
              <a:off x="6969498" y="3385560"/>
              <a:ext cx="1307101" cy="351752"/>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rPr>
                <a:t>Active Directory Federation Services</a:t>
              </a:r>
            </a:p>
          </p:txBody>
        </p:sp>
        <p:grpSp>
          <p:nvGrpSpPr>
            <p:cNvPr id="344" name="Group 343"/>
            <p:cNvGrpSpPr/>
            <p:nvPr/>
          </p:nvGrpSpPr>
          <p:grpSpPr>
            <a:xfrm>
              <a:off x="7099380" y="2524638"/>
              <a:ext cx="776660" cy="844649"/>
              <a:chOff x="7348547" y="1374216"/>
              <a:chExt cx="1530782" cy="1664789"/>
            </a:xfrm>
          </p:grpSpPr>
          <p:sp>
            <p:nvSpPr>
              <p:cNvPr id="345" name="Freeform 836"/>
              <p:cNvSpPr>
                <a:spLocks noEditPoints="1"/>
              </p:cNvSpPr>
              <p:nvPr/>
            </p:nvSpPr>
            <p:spPr bwMode="auto">
              <a:xfrm>
                <a:off x="7995371" y="1374216"/>
                <a:ext cx="883958" cy="1664789"/>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46" name="Group 345"/>
              <p:cNvGrpSpPr/>
              <p:nvPr/>
            </p:nvGrpSpPr>
            <p:grpSpPr>
              <a:xfrm>
                <a:off x="7348547" y="1752940"/>
                <a:ext cx="1348570" cy="888065"/>
                <a:chOff x="6873117" y="2094811"/>
                <a:chExt cx="1134713" cy="747235"/>
              </a:xfrm>
            </p:grpSpPr>
            <p:sp>
              <p:nvSpPr>
                <p:cNvPr id="347" name="Freeform 346"/>
                <p:cNvSpPr>
                  <a:spLocks noEditPoints="1"/>
                </p:cNvSpPr>
                <p:nvPr/>
              </p:nvSpPr>
              <p:spPr bwMode="auto">
                <a:xfrm>
                  <a:off x="6873117" y="2094811"/>
                  <a:ext cx="1134713" cy="747235"/>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347"/>
                <p:cNvSpPr>
                  <a:spLocks noEditPoints="1"/>
                </p:cNvSpPr>
                <p:nvPr/>
              </p:nvSpPr>
              <p:spPr bwMode="auto">
                <a:xfrm>
                  <a:off x="7008706" y="2301509"/>
                  <a:ext cx="871374" cy="456777"/>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8"/>
                <p:cNvSpPr>
                  <a:spLocks noEditPoints="1"/>
                </p:cNvSpPr>
                <p:nvPr/>
              </p:nvSpPr>
              <p:spPr bwMode="auto">
                <a:xfrm>
                  <a:off x="7096084" y="2355744"/>
                  <a:ext cx="696014" cy="335051"/>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350" name="Group 349"/>
          <p:cNvGrpSpPr/>
          <p:nvPr/>
        </p:nvGrpSpPr>
        <p:grpSpPr>
          <a:xfrm>
            <a:off x="3447855" y="4520692"/>
            <a:ext cx="1411449" cy="1388648"/>
            <a:chOff x="6946696" y="2441962"/>
            <a:chExt cx="1345203" cy="1323471"/>
          </a:xfrm>
        </p:grpSpPr>
        <p:sp>
          <p:nvSpPr>
            <p:cNvPr id="351" name="Rectangle 350"/>
            <p:cNvSpPr/>
            <p:nvPr/>
          </p:nvSpPr>
          <p:spPr>
            <a:xfrm>
              <a:off x="6946696" y="3413681"/>
              <a:ext cx="1345203" cy="351752"/>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rPr>
                <a:t>Active Directory Federation Services</a:t>
              </a:r>
            </a:p>
          </p:txBody>
        </p:sp>
        <p:grpSp>
          <p:nvGrpSpPr>
            <p:cNvPr id="352" name="Group 351"/>
            <p:cNvGrpSpPr/>
            <p:nvPr/>
          </p:nvGrpSpPr>
          <p:grpSpPr>
            <a:xfrm>
              <a:off x="7099374" y="2441962"/>
              <a:ext cx="776666" cy="927326"/>
              <a:chOff x="7348543" y="1211262"/>
              <a:chExt cx="1530795" cy="1827743"/>
            </a:xfrm>
          </p:grpSpPr>
          <p:sp>
            <p:nvSpPr>
              <p:cNvPr id="353" name="Freeform 836"/>
              <p:cNvSpPr>
                <a:spLocks noEditPoints="1"/>
              </p:cNvSpPr>
              <p:nvPr/>
            </p:nvSpPr>
            <p:spPr bwMode="auto">
              <a:xfrm>
                <a:off x="7915741" y="1211262"/>
                <a:ext cx="963597" cy="1827743"/>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54" name="Group 353"/>
              <p:cNvGrpSpPr/>
              <p:nvPr/>
            </p:nvGrpSpPr>
            <p:grpSpPr>
              <a:xfrm>
                <a:off x="7348543" y="1752940"/>
                <a:ext cx="1348569" cy="888065"/>
                <a:chOff x="6873113" y="2094811"/>
                <a:chExt cx="1134712" cy="747235"/>
              </a:xfrm>
            </p:grpSpPr>
            <p:sp>
              <p:nvSpPr>
                <p:cNvPr id="355" name="Freeform 354"/>
                <p:cNvSpPr>
                  <a:spLocks noEditPoints="1"/>
                </p:cNvSpPr>
                <p:nvPr/>
              </p:nvSpPr>
              <p:spPr bwMode="auto">
                <a:xfrm>
                  <a:off x="6873113" y="2094811"/>
                  <a:ext cx="1134712" cy="747235"/>
                </a:xfrm>
                <a:custGeom>
                  <a:avLst/>
                  <a:gdLst>
                    <a:gd name="T0" fmla="*/ 939 w 1883"/>
                    <a:gd name="T1" fmla="*/ 0 h 1240"/>
                    <a:gd name="T2" fmla="*/ 939 w 1883"/>
                    <a:gd name="T3" fmla="*/ 0 h 1240"/>
                    <a:gd name="T4" fmla="*/ 937 w 1883"/>
                    <a:gd name="T5" fmla="*/ 1240 h 1240"/>
                    <a:gd name="T6" fmla="*/ 0 w 1883"/>
                    <a:gd name="T7" fmla="*/ 1088 h 1240"/>
                    <a:gd name="T8" fmla="*/ 939 w 1883"/>
                    <a:gd name="T9" fmla="*/ 0 h 1240"/>
                    <a:gd name="T10" fmla="*/ 939 w 1883"/>
                    <a:gd name="T11" fmla="*/ 0 h 1240"/>
                    <a:gd name="T12" fmla="*/ 946 w 1883"/>
                    <a:gd name="T13" fmla="*/ 1240 h 1240"/>
                    <a:gd name="T14" fmla="*/ 1883 w 1883"/>
                    <a:gd name="T15" fmla="*/ 1088 h 1240"/>
                    <a:gd name="T16" fmla="*/ 946 w 1883"/>
                    <a:gd name="T17" fmla="*/ 0 h 1240"/>
                    <a:gd name="T18" fmla="*/ 946 w 1883"/>
                    <a:gd name="T19"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1240">
                      <a:moveTo>
                        <a:pt x="939" y="0"/>
                      </a:moveTo>
                      <a:lnTo>
                        <a:pt x="939" y="0"/>
                      </a:lnTo>
                      <a:lnTo>
                        <a:pt x="937" y="1240"/>
                      </a:lnTo>
                      <a:lnTo>
                        <a:pt x="0" y="1088"/>
                      </a:lnTo>
                      <a:lnTo>
                        <a:pt x="939" y="0"/>
                      </a:lnTo>
                      <a:lnTo>
                        <a:pt x="939" y="0"/>
                      </a:lnTo>
                      <a:close/>
                      <a:moveTo>
                        <a:pt x="946" y="1240"/>
                      </a:moveTo>
                      <a:lnTo>
                        <a:pt x="1883" y="1088"/>
                      </a:lnTo>
                      <a:lnTo>
                        <a:pt x="946" y="0"/>
                      </a:lnTo>
                      <a:lnTo>
                        <a:pt x="946" y="124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6" name="Freeform 355"/>
                <p:cNvSpPr>
                  <a:spLocks noEditPoints="1"/>
                </p:cNvSpPr>
                <p:nvPr/>
              </p:nvSpPr>
              <p:spPr bwMode="auto">
                <a:xfrm>
                  <a:off x="7008706" y="2301509"/>
                  <a:ext cx="871374" cy="456777"/>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356"/>
                <p:cNvSpPr>
                  <a:spLocks noEditPoints="1"/>
                </p:cNvSpPr>
                <p:nvPr/>
              </p:nvSpPr>
              <p:spPr bwMode="auto">
                <a:xfrm>
                  <a:off x="7096084" y="2355744"/>
                  <a:ext cx="696014" cy="335051"/>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27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grpSp>
        <p:nvGrpSpPr>
          <p:cNvPr id="358" name="Group 357"/>
          <p:cNvGrpSpPr/>
          <p:nvPr/>
        </p:nvGrpSpPr>
        <p:grpSpPr>
          <a:xfrm>
            <a:off x="8983574" y="3630195"/>
            <a:ext cx="3188159" cy="2704212"/>
            <a:chOff x="8983574" y="1176515"/>
            <a:chExt cx="3188159" cy="2704212"/>
          </a:xfrm>
        </p:grpSpPr>
        <p:sp>
          <p:nvSpPr>
            <p:cNvPr id="359" name="Oval 358"/>
            <p:cNvSpPr/>
            <p:nvPr>
              <p:custDataLst>
                <p:tags r:id="rId1"/>
              </p:custDataLst>
            </p:nvPr>
          </p:nvSpPr>
          <p:spPr bwMode="auto">
            <a:xfrm>
              <a:off x="8983574" y="1176515"/>
              <a:ext cx="3188159" cy="2704212"/>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spcBef>
                  <a:spcPct val="0"/>
                </a:spcBef>
                <a:spcAft>
                  <a:spcPct val="0"/>
                </a:spcAft>
              </a:pPr>
              <a:endParaRPr lang="en-US" sz="2700" dirty="0">
                <a:solidFill>
                  <a:schemeClr val="tx1"/>
                </a:solidFill>
              </a:endParaRPr>
            </a:p>
          </p:txBody>
        </p:sp>
        <p:sp>
          <p:nvSpPr>
            <p:cNvPr id="360" name="Rectangle 359"/>
            <p:cNvSpPr/>
            <p:nvPr/>
          </p:nvSpPr>
          <p:spPr>
            <a:xfrm>
              <a:off x="9862194" y="1367751"/>
              <a:ext cx="1375754" cy="369332"/>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200" spc="-30" dirty="0"/>
                <a:t>Published applications</a:t>
              </a:r>
            </a:p>
          </p:txBody>
        </p:sp>
        <p:grpSp>
          <p:nvGrpSpPr>
            <p:cNvPr id="361" name="Group 360"/>
            <p:cNvGrpSpPr/>
            <p:nvPr/>
          </p:nvGrpSpPr>
          <p:grpSpPr>
            <a:xfrm>
              <a:off x="10086753" y="2491902"/>
              <a:ext cx="1085295" cy="1231109"/>
              <a:chOff x="10086753" y="2491902"/>
              <a:chExt cx="1085295" cy="1231109"/>
            </a:xfrm>
          </p:grpSpPr>
          <p:sp>
            <p:nvSpPr>
              <p:cNvPr id="368" name="Rectangle 367"/>
              <p:cNvSpPr/>
              <p:nvPr/>
            </p:nvSpPr>
            <p:spPr>
              <a:xfrm>
                <a:off x="10086753" y="3353936"/>
                <a:ext cx="1085295" cy="369075"/>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a:ln>
                      <a:solidFill>
                        <a:srgbClr val="FFFFFF">
                          <a:alpha val="0"/>
                        </a:srgbClr>
                      </a:solidFill>
                    </a:ln>
                  </a:rPr>
                  <a:t>Restful </a:t>
                </a:r>
                <a:r>
                  <a:rPr lang="en-US" sz="1199" dirty="0" err="1">
                    <a:ln>
                      <a:solidFill>
                        <a:srgbClr val="FFFFFF">
                          <a:alpha val="0"/>
                        </a:srgbClr>
                      </a:solidFill>
                    </a:ln>
                  </a:rPr>
                  <a:t>OAuth</a:t>
                </a:r>
                <a:r>
                  <a:rPr lang="en-US" sz="1199" dirty="0">
                    <a:ln>
                      <a:solidFill>
                        <a:srgbClr val="FFFFFF">
                          <a:alpha val="0"/>
                        </a:srgbClr>
                      </a:solidFill>
                    </a:ln>
                  </a:rPr>
                  <a:t> apps</a:t>
                </a:r>
              </a:p>
            </p:txBody>
          </p:sp>
          <p:sp>
            <p:nvSpPr>
              <p:cNvPr id="369" name="Freeform 59"/>
              <p:cNvSpPr>
                <a:spLocks noEditPoints="1"/>
              </p:cNvSpPr>
              <p:nvPr/>
            </p:nvSpPr>
            <p:spPr bwMode="auto">
              <a:xfrm>
                <a:off x="10333038" y="2491902"/>
                <a:ext cx="438493" cy="840142"/>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15875" cap="flat" cmpd="sng">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2" name="Group 361"/>
            <p:cNvGrpSpPr/>
            <p:nvPr/>
          </p:nvGrpSpPr>
          <p:grpSpPr>
            <a:xfrm>
              <a:off x="10869084" y="1625264"/>
              <a:ext cx="1085295" cy="1121302"/>
              <a:chOff x="10869084" y="1625264"/>
              <a:chExt cx="1085295" cy="1121302"/>
            </a:xfrm>
          </p:grpSpPr>
          <p:sp>
            <p:nvSpPr>
              <p:cNvPr id="366" name="Rectangle 365"/>
              <p:cNvSpPr/>
              <p:nvPr/>
            </p:nvSpPr>
            <p:spPr>
              <a:xfrm>
                <a:off x="10869084" y="2377491"/>
                <a:ext cx="1085295" cy="369075"/>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a:ln>
                      <a:solidFill>
                        <a:srgbClr val="FFFFFF">
                          <a:alpha val="0"/>
                        </a:srgbClr>
                      </a:solidFill>
                    </a:ln>
                  </a:rPr>
                  <a:t>Office Forms Based Access</a:t>
                </a:r>
              </a:p>
            </p:txBody>
          </p:sp>
          <p:sp>
            <p:nvSpPr>
              <p:cNvPr id="367" name="Freeform 59"/>
              <p:cNvSpPr>
                <a:spLocks noEditPoints="1"/>
              </p:cNvSpPr>
              <p:nvPr/>
            </p:nvSpPr>
            <p:spPr bwMode="auto">
              <a:xfrm>
                <a:off x="11179590" y="1625264"/>
                <a:ext cx="396360" cy="759416"/>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15875"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3" name="Group 362"/>
            <p:cNvGrpSpPr/>
            <p:nvPr/>
          </p:nvGrpSpPr>
          <p:grpSpPr>
            <a:xfrm>
              <a:off x="9335241" y="1625264"/>
              <a:ext cx="890300" cy="1317875"/>
              <a:chOff x="9335241" y="1625264"/>
              <a:chExt cx="890300" cy="1317875"/>
            </a:xfrm>
          </p:grpSpPr>
          <p:sp>
            <p:nvSpPr>
              <p:cNvPr id="364" name="Rectangle 363"/>
              <p:cNvSpPr/>
              <p:nvPr/>
            </p:nvSpPr>
            <p:spPr>
              <a:xfrm>
                <a:off x="9335241" y="2389526"/>
                <a:ext cx="890300" cy="553613"/>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a:ln>
                      <a:solidFill>
                        <a:srgbClr val="FFFFFF">
                          <a:alpha val="0"/>
                        </a:srgbClr>
                      </a:solidFill>
                    </a:ln>
                  </a:rPr>
                  <a:t>Claims &amp; Kerberos web apps</a:t>
                </a:r>
              </a:p>
            </p:txBody>
          </p:sp>
          <p:sp>
            <p:nvSpPr>
              <p:cNvPr id="365" name="Freeform 59"/>
              <p:cNvSpPr>
                <a:spLocks noEditPoints="1"/>
              </p:cNvSpPr>
              <p:nvPr/>
            </p:nvSpPr>
            <p:spPr bwMode="auto">
              <a:xfrm>
                <a:off x="9572789" y="1625264"/>
                <a:ext cx="392608" cy="752227"/>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15875"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8" name="Group 7"/>
          <p:cNvGrpSpPr/>
          <p:nvPr/>
        </p:nvGrpSpPr>
        <p:grpSpPr>
          <a:xfrm>
            <a:off x="1896207" y="4464942"/>
            <a:ext cx="1623047" cy="1633739"/>
            <a:chOff x="1936737" y="2655549"/>
            <a:chExt cx="1623047" cy="1633739"/>
          </a:xfrm>
        </p:grpSpPr>
        <p:sp>
          <p:nvSpPr>
            <p:cNvPr id="143" name="Rectangle 142"/>
            <p:cNvSpPr/>
            <p:nvPr/>
          </p:nvSpPr>
          <p:spPr>
            <a:xfrm>
              <a:off x="1936737" y="3735675"/>
              <a:ext cx="1623047" cy="553613"/>
            </a:xfrm>
            <a:prstGeom prst="rect">
              <a:avLst/>
            </a:prstGeom>
            <a:ln>
              <a:noFill/>
            </a:ln>
          </p:spPr>
          <p:txBody>
            <a:bodyPr wrap="square" lIns="0" tIns="0" rIns="0" bIns="0" anchor="ctr">
              <a:spAutoFit/>
            </a:bodyPr>
            <a:lstStyle/>
            <a:p>
              <a:pPr algn="ctr" defTabSz="1096480" fontAlgn="base">
                <a:spcAft>
                  <a:spcPct val="0"/>
                </a:spcAft>
              </a:pPr>
              <a:r>
                <a:rPr lang="en-US" sz="1199" dirty="0">
                  <a:ln>
                    <a:solidFill>
                      <a:srgbClr val="FFFFFF">
                        <a:alpha val="0"/>
                      </a:srgbClr>
                    </a:solidFill>
                  </a:ln>
                </a:rPr>
                <a:t>Resources in other businesses or identity realms</a:t>
              </a:r>
            </a:p>
          </p:txBody>
        </p:sp>
        <p:grpSp>
          <p:nvGrpSpPr>
            <p:cNvPr id="373" name="Group 372"/>
            <p:cNvGrpSpPr/>
            <p:nvPr/>
          </p:nvGrpSpPr>
          <p:grpSpPr>
            <a:xfrm>
              <a:off x="2355282" y="2655549"/>
              <a:ext cx="907515" cy="1079421"/>
              <a:chOff x="9148763" y="3089275"/>
              <a:chExt cx="2371725" cy="2820988"/>
            </a:xfrm>
          </p:grpSpPr>
          <p:sp>
            <p:nvSpPr>
              <p:cNvPr id="374" name="Freeform 12"/>
              <p:cNvSpPr>
                <a:spLocks noEditPoints="1"/>
              </p:cNvSpPr>
              <p:nvPr/>
            </p:nvSpPr>
            <p:spPr bwMode="auto">
              <a:xfrm>
                <a:off x="10444163" y="3089275"/>
                <a:ext cx="1076325" cy="2214563"/>
              </a:xfrm>
              <a:custGeom>
                <a:avLst/>
                <a:gdLst>
                  <a:gd name="T0" fmla="*/ 678 w 678"/>
                  <a:gd name="T1" fmla="*/ 1395 h 1395"/>
                  <a:gd name="T2" fmla="*/ 0 w 678"/>
                  <a:gd name="T3" fmla="*/ 1395 h 1395"/>
                  <a:gd name="T4" fmla="*/ 0 w 678"/>
                  <a:gd name="T5" fmla="*/ 0 h 1395"/>
                  <a:gd name="T6" fmla="*/ 678 w 678"/>
                  <a:gd name="T7" fmla="*/ 0 h 1395"/>
                  <a:gd name="T8" fmla="*/ 678 w 678"/>
                  <a:gd name="T9" fmla="*/ 1395 h 1395"/>
                  <a:gd name="T10" fmla="*/ 640 w 678"/>
                  <a:gd name="T11" fmla="*/ 638 h 1395"/>
                  <a:gd name="T12" fmla="*/ 36 w 678"/>
                  <a:gd name="T13" fmla="*/ 638 h 1395"/>
                  <a:gd name="T14" fmla="*/ 36 w 678"/>
                  <a:gd name="T15" fmla="*/ 903 h 1395"/>
                  <a:gd name="T16" fmla="*/ 640 w 678"/>
                  <a:gd name="T17" fmla="*/ 903 h 1395"/>
                  <a:gd name="T18" fmla="*/ 640 w 678"/>
                  <a:gd name="T19" fmla="*/ 638 h 1395"/>
                  <a:gd name="T20" fmla="*/ 642 w 678"/>
                  <a:gd name="T21" fmla="*/ 1246 h 1395"/>
                  <a:gd name="T22" fmla="*/ 359 w 678"/>
                  <a:gd name="T23" fmla="*/ 1246 h 1395"/>
                  <a:gd name="T24" fmla="*/ 359 w 678"/>
                  <a:gd name="T25" fmla="*/ 1368 h 1395"/>
                  <a:gd name="T26" fmla="*/ 642 w 678"/>
                  <a:gd name="T27" fmla="*/ 1368 h 1395"/>
                  <a:gd name="T28" fmla="*/ 642 w 678"/>
                  <a:gd name="T29" fmla="*/ 1246 h 1395"/>
                  <a:gd name="T30" fmla="*/ 321 w 678"/>
                  <a:gd name="T31" fmla="*/ 1246 h 1395"/>
                  <a:gd name="T32" fmla="*/ 42 w 678"/>
                  <a:gd name="T33" fmla="*/ 1246 h 1395"/>
                  <a:gd name="T34" fmla="*/ 42 w 678"/>
                  <a:gd name="T35" fmla="*/ 1393 h 1395"/>
                  <a:gd name="T36" fmla="*/ 321 w 678"/>
                  <a:gd name="T37" fmla="*/ 1393 h 1395"/>
                  <a:gd name="T38" fmla="*/ 321 w 678"/>
                  <a:gd name="T39" fmla="*/ 1246 h 1395"/>
                  <a:gd name="T40" fmla="*/ 640 w 678"/>
                  <a:gd name="T41" fmla="*/ 948 h 1395"/>
                  <a:gd name="T42" fmla="*/ 36 w 678"/>
                  <a:gd name="T43" fmla="*/ 948 h 1395"/>
                  <a:gd name="T44" fmla="*/ 36 w 678"/>
                  <a:gd name="T45" fmla="*/ 1211 h 1395"/>
                  <a:gd name="T46" fmla="*/ 640 w 678"/>
                  <a:gd name="T47" fmla="*/ 1211 h 1395"/>
                  <a:gd name="T48" fmla="*/ 640 w 678"/>
                  <a:gd name="T49" fmla="*/ 948 h 1395"/>
                  <a:gd name="T50" fmla="*/ 640 w 678"/>
                  <a:gd name="T51" fmla="*/ 31 h 1395"/>
                  <a:gd name="T52" fmla="*/ 36 w 678"/>
                  <a:gd name="T53" fmla="*/ 31 h 1395"/>
                  <a:gd name="T54" fmla="*/ 36 w 678"/>
                  <a:gd name="T55" fmla="*/ 296 h 1395"/>
                  <a:gd name="T56" fmla="*/ 640 w 678"/>
                  <a:gd name="T57" fmla="*/ 296 h 1395"/>
                  <a:gd name="T58" fmla="*/ 640 w 678"/>
                  <a:gd name="T59" fmla="*/ 31 h 1395"/>
                  <a:gd name="T60" fmla="*/ 640 w 678"/>
                  <a:gd name="T61" fmla="*/ 332 h 1395"/>
                  <a:gd name="T62" fmla="*/ 36 w 678"/>
                  <a:gd name="T63" fmla="*/ 332 h 1395"/>
                  <a:gd name="T64" fmla="*/ 36 w 678"/>
                  <a:gd name="T65" fmla="*/ 595 h 1395"/>
                  <a:gd name="T66" fmla="*/ 640 w 678"/>
                  <a:gd name="T67" fmla="*/ 595 h 1395"/>
                  <a:gd name="T68" fmla="*/ 640 w 678"/>
                  <a:gd name="T69" fmla="*/ 332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8" h="1395">
                    <a:moveTo>
                      <a:pt x="678" y="1395"/>
                    </a:moveTo>
                    <a:lnTo>
                      <a:pt x="0" y="1395"/>
                    </a:lnTo>
                    <a:lnTo>
                      <a:pt x="0" y="0"/>
                    </a:lnTo>
                    <a:lnTo>
                      <a:pt x="678" y="0"/>
                    </a:lnTo>
                    <a:lnTo>
                      <a:pt x="678" y="1395"/>
                    </a:lnTo>
                    <a:close/>
                    <a:moveTo>
                      <a:pt x="640" y="638"/>
                    </a:moveTo>
                    <a:lnTo>
                      <a:pt x="36" y="638"/>
                    </a:lnTo>
                    <a:lnTo>
                      <a:pt x="36" y="903"/>
                    </a:lnTo>
                    <a:lnTo>
                      <a:pt x="640" y="903"/>
                    </a:lnTo>
                    <a:lnTo>
                      <a:pt x="640" y="638"/>
                    </a:lnTo>
                    <a:close/>
                    <a:moveTo>
                      <a:pt x="642" y="1246"/>
                    </a:moveTo>
                    <a:lnTo>
                      <a:pt x="359" y="1246"/>
                    </a:lnTo>
                    <a:lnTo>
                      <a:pt x="359" y="1368"/>
                    </a:lnTo>
                    <a:lnTo>
                      <a:pt x="642" y="1368"/>
                    </a:lnTo>
                    <a:lnTo>
                      <a:pt x="642" y="1246"/>
                    </a:lnTo>
                    <a:close/>
                    <a:moveTo>
                      <a:pt x="321" y="1246"/>
                    </a:moveTo>
                    <a:lnTo>
                      <a:pt x="42" y="1246"/>
                    </a:lnTo>
                    <a:lnTo>
                      <a:pt x="42" y="1393"/>
                    </a:lnTo>
                    <a:lnTo>
                      <a:pt x="321" y="1393"/>
                    </a:lnTo>
                    <a:lnTo>
                      <a:pt x="321" y="1246"/>
                    </a:lnTo>
                    <a:close/>
                    <a:moveTo>
                      <a:pt x="640" y="948"/>
                    </a:moveTo>
                    <a:lnTo>
                      <a:pt x="36" y="948"/>
                    </a:lnTo>
                    <a:lnTo>
                      <a:pt x="36" y="1211"/>
                    </a:lnTo>
                    <a:lnTo>
                      <a:pt x="640" y="1211"/>
                    </a:lnTo>
                    <a:lnTo>
                      <a:pt x="640" y="948"/>
                    </a:lnTo>
                    <a:close/>
                    <a:moveTo>
                      <a:pt x="640" y="31"/>
                    </a:moveTo>
                    <a:lnTo>
                      <a:pt x="36" y="31"/>
                    </a:lnTo>
                    <a:lnTo>
                      <a:pt x="36" y="296"/>
                    </a:lnTo>
                    <a:lnTo>
                      <a:pt x="640" y="296"/>
                    </a:lnTo>
                    <a:lnTo>
                      <a:pt x="640" y="31"/>
                    </a:lnTo>
                    <a:close/>
                    <a:moveTo>
                      <a:pt x="640" y="332"/>
                    </a:moveTo>
                    <a:lnTo>
                      <a:pt x="36" y="332"/>
                    </a:lnTo>
                    <a:lnTo>
                      <a:pt x="36" y="595"/>
                    </a:lnTo>
                    <a:lnTo>
                      <a:pt x="640" y="595"/>
                    </a:lnTo>
                    <a:lnTo>
                      <a:pt x="640" y="3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13"/>
              <p:cNvSpPr>
                <a:spLocks noEditPoints="1"/>
              </p:cNvSpPr>
              <p:nvPr/>
            </p:nvSpPr>
            <p:spPr bwMode="auto">
              <a:xfrm>
                <a:off x="9148763" y="3089275"/>
                <a:ext cx="1076325" cy="2214563"/>
              </a:xfrm>
              <a:custGeom>
                <a:avLst/>
                <a:gdLst>
                  <a:gd name="T0" fmla="*/ 678 w 678"/>
                  <a:gd name="T1" fmla="*/ 1395 h 1395"/>
                  <a:gd name="T2" fmla="*/ 0 w 678"/>
                  <a:gd name="T3" fmla="*/ 1395 h 1395"/>
                  <a:gd name="T4" fmla="*/ 0 w 678"/>
                  <a:gd name="T5" fmla="*/ 0 h 1395"/>
                  <a:gd name="T6" fmla="*/ 678 w 678"/>
                  <a:gd name="T7" fmla="*/ 0 h 1395"/>
                  <a:gd name="T8" fmla="*/ 678 w 678"/>
                  <a:gd name="T9" fmla="*/ 1395 h 1395"/>
                  <a:gd name="T10" fmla="*/ 640 w 678"/>
                  <a:gd name="T11" fmla="*/ 638 h 1395"/>
                  <a:gd name="T12" fmla="*/ 38 w 678"/>
                  <a:gd name="T13" fmla="*/ 638 h 1395"/>
                  <a:gd name="T14" fmla="*/ 38 w 678"/>
                  <a:gd name="T15" fmla="*/ 903 h 1395"/>
                  <a:gd name="T16" fmla="*/ 640 w 678"/>
                  <a:gd name="T17" fmla="*/ 903 h 1395"/>
                  <a:gd name="T18" fmla="*/ 640 w 678"/>
                  <a:gd name="T19" fmla="*/ 638 h 1395"/>
                  <a:gd name="T20" fmla="*/ 642 w 678"/>
                  <a:gd name="T21" fmla="*/ 1246 h 1395"/>
                  <a:gd name="T22" fmla="*/ 359 w 678"/>
                  <a:gd name="T23" fmla="*/ 1246 h 1395"/>
                  <a:gd name="T24" fmla="*/ 359 w 678"/>
                  <a:gd name="T25" fmla="*/ 1368 h 1395"/>
                  <a:gd name="T26" fmla="*/ 642 w 678"/>
                  <a:gd name="T27" fmla="*/ 1368 h 1395"/>
                  <a:gd name="T28" fmla="*/ 642 w 678"/>
                  <a:gd name="T29" fmla="*/ 1246 h 1395"/>
                  <a:gd name="T30" fmla="*/ 323 w 678"/>
                  <a:gd name="T31" fmla="*/ 1246 h 1395"/>
                  <a:gd name="T32" fmla="*/ 44 w 678"/>
                  <a:gd name="T33" fmla="*/ 1246 h 1395"/>
                  <a:gd name="T34" fmla="*/ 44 w 678"/>
                  <a:gd name="T35" fmla="*/ 1393 h 1395"/>
                  <a:gd name="T36" fmla="*/ 323 w 678"/>
                  <a:gd name="T37" fmla="*/ 1393 h 1395"/>
                  <a:gd name="T38" fmla="*/ 323 w 678"/>
                  <a:gd name="T39" fmla="*/ 1246 h 1395"/>
                  <a:gd name="T40" fmla="*/ 640 w 678"/>
                  <a:gd name="T41" fmla="*/ 948 h 1395"/>
                  <a:gd name="T42" fmla="*/ 38 w 678"/>
                  <a:gd name="T43" fmla="*/ 948 h 1395"/>
                  <a:gd name="T44" fmla="*/ 38 w 678"/>
                  <a:gd name="T45" fmla="*/ 1211 h 1395"/>
                  <a:gd name="T46" fmla="*/ 640 w 678"/>
                  <a:gd name="T47" fmla="*/ 1211 h 1395"/>
                  <a:gd name="T48" fmla="*/ 640 w 678"/>
                  <a:gd name="T49" fmla="*/ 948 h 1395"/>
                  <a:gd name="T50" fmla="*/ 640 w 678"/>
                  <a:gd name="T51" fmla="*/ 31 h 1395"/>
                  <a:gd name="T52" fmla="*/ 38 w 678"/>
                  <a:gd name="T53" fmla="*/ 31 h 1395"/>
                  <a:gd name="T54" fmla="*/ 38 w 678"/>
                  <a:gd name="T55" fmla="*/ 296 h 1395"/>
                  <a:gd name="T56" fmla="*/ 640 w 678"/>
                  <a:gd name="T57" fmla="*/ 296 h 1395"/>
                  <a:gd name="T58" fmla="*/ 640 w 678"/>
                  <a:gd name="T59" fmla="*/ 31 h 1395"/>
                  <a:gd name="T60" fmla="*/ 640 w 678"/>
                  <a:gd name="T61" fmla="*/ 332 h 1395"/>
                  <a:gd name="T62" fmla="*/ 38 w 678"/>
                  <a:gd name="T63" fmla="*/ 332 h 1395"/>
                  <a:gd name="T64" fmla="*/ 38 w 678"/>
                  <a:gd name="T65" fmla="*/ 595 h 1395"/>
                  <a:gd name="T66" fmla="*/ 640 w 678"/>
                  <a:gd name="T67" fmla="*/ 595 h 1395"/>
                  <a:gd name="T68" fmla="*/ 640 w 678"/>
                  <a:gd name="T69" fmla="*/ 332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8" h="1395">
                    <a:moveTo>
                      <a:pt x="678" y="1395"/>
                    </a:moveTo>
                    <a:lnTo>
                      <a:pt x="0" y="1395"/>
                    </a:lnTo>
                    <a:lnTo>
                      <a:pt x="0" y="0"/>
                    </a:lnTo>
                    <a:lnTo>
                      <a:pt x="678" y="0"/>
                    </a:lnTo>
                    <a:lnTo>
                      <a:pt x="678" y="1395"/>
                    </a:lnTo>
                    <a:close/>
                    <a:moveTo>
                      <a:pt x="640" y="638"/>
                    </a:moveTo>
                    <a:lnTo>
                      <a:pt x="38" y="638"/>
                    </a:lnTo>
                    <a:lnTo>
                      <a:pt x="38" y="903"/>
                    </a:lnTo>
                    <a:lnTo>
                      <a:pt x="640" y="903"/>
                    </a:lnTo>
                    <a:lnTo>
                      <a:pt x="640" y="638"/>
                    </a:lnTo>
                    <a:close/>
                    <a:moveTo>
                      <a:pt x="642" y="1246"/>
                    </a:moveTo>
                    <a:lnTo>
                      <a:pt x="359" y="1246"/>
                    </a:lnTo>
                    <a:lnTo>
                      <a:pt x="359" y="1368"/>
                    </a:lnTo>
                    <a:lnTo>
                      <a:pt x="642" y="1368"/>
                    </a:lnTo>
                    <a:lnTo>
                      <a:pt x="642" y="1246"/>
                    </a:lnTo>
                    <a:close/>
                    <a:moveTo>
                      <a:pt x="323" y="1246"/>
                    </a:moveTo>
                    <a:lnTo>
                      <a:pt x="44" y="1246"/>
                    </a:lnTo>
                    <a:lnTo>
                      <a:pt x="44" y="1393"/>
                    </a:lnTo>
                    <a:lnTo>
                      <a:pt x="323" y="1393"/>
                    </a:lnTo>
                    <a:lnTo>
                      <a:pt x="323" y="1246"/>
                    </a:lnTo>
                    <a:close/>
                    <a:moveTo>
                      <a:pt x="640" y="948"/>
                    </a:moveTo>
                    <a:lnTo>
                      <a:pt x="38" y="948"/>
                    </a:lnTo>
                    <a:lnTo>
                      <a:pt x="38" y="1211"/>
                    </a:lnTo>
                    <a:lnTo>
                      <a:pt x="640" y="1211"/>
                    </a:lnTo>
                    <a:lnTo>
                      <a:pt x="640" y="948"/>
                    </a:lnTo>
                    <a:close/>
                    <a:moveTo>
                      <a:pt x="640" y="31"/>
                    </a:moveTo>
                    <a:lnTo>
                      <a:pt x="38" y="31"/>
                    </a:lnTo>
                    <a:lnTo>
                      <a:pt x="38" y="296"/>
                    </a:lnTo>
                    <a:lnTo>
                      <a:pt x="640" y="296"/>
                    </a:lnTo>
                    <a:lnTo>
                      <a:pt x="640" y="31"/>
                    </a:lnTo>
                    <a:close/>
                    <a:moveTo>
                      <a:pt x="640" y="332"/>
                    </a:moveTo>
                    <a:lnTo>
                      <a:pt x="38" y="332"/>
                    </a:lnTo>
                    <a:lnTo>
                      <a:pt x="38" y="595"/>
                    </a:lnTo>
                    <a:lnTo>
                      <a:pt x="640" y="595"/>
                    </a:lnTo>
                    <a:lnTo>
                      <a:pt x="640" y="3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Rectangle 14"/>
              <p:cNvSpPr>
                <a:spLocks noChangeArrowheads="1"/>
              </p:cNvSpPr>
              <p:nvPr/>
            </p:nvSpPr>
            <p:spPr bwMode="auto">
              <a:xfrm>
                <a:off x="9607551" y="3698875"/>
                <a:ext cx="1463675" cy="2211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15"/>
              <p:cNvSpPr>
                <a:spLocks noEditPoints="1"/>
              </p:cNvSpPr>
              <p:nvPr/>
            </p:nvSpPr>
            <p:spPr bwMode="auto">
              <a:xfrm>
                <a:off x="9607551" y="3698875"/>
                <a:ext cx="1503363" cy="2211388"/>
              </a:xfrm>
              <a:custGeom>
                <a:avLst/>
                <a:gdLst>
                  <a:gd name="T0" fmla="*/ 947 w 947"/>
                  <a:gd name="T1" fmla="*/ 1393 h 1393"/>
                  <a:gd name="T2" fmla="*/ 0 w 947"/>
                  <a:gd name="T3" fmla="*/ 1393 h 1393"/>
                  <a:gd name="T4" fmla="*/ 0 w 947"/>
                  <a:gd name="T5" fmla="*/ 0 h 1393"/>
                  <a:gd name="T6" fmla="*/ 947 w 947"/>
                  <a:gd name="T7" fmla="*/ 0 h 1393"/>
                  <a:gd name="T8" fmla="*/ 947 w 947"/>
                  <a:gd name="T9" fmla="*/ 1393 h 1393"/>
                  <a:gd name="T10" fmla="*/ 894 w 947"/>
                  <a:gd name="T11" fmla="*/ 638 h 1393"/>
                  <a:gd name="T12" fmla="*/ 50 w 947"/>
                  <a:gd name="T13" fmla="*/ 638 h 1393"/>
                  <a:gd name="T14" fmla="*/ 50 w 947"/>
                  <a:gd name="T15" fmla="*/ 903 h 1393"/>
                  <a:gd name="T16" fmla="*/ 894 w 947"/>
                  <a:gd name="T17" fmla="*/ 903 h 1393"/>
                  <a:gd name="T18" fmla="*/ 894 w 947"/>
                  <a:gd name="T19" fmla="*/ 638 h 1393"/>
                  <a:gd name="T20" fmla="*/ 896 w 947"/>
                  <a:gd name="T21" fmla="*/ 1244 h 1393"/>
                  <a:gd name="T22" fmla="*/ 502 w 947"/>
                  <a:gd name="T23" fmla="*/ 1244 h 1393"/>
                  <a:gd name="T24" fmla="*/ 502 w 947"/>
                  <a:gd name="T25" fmla="*/ 1368 h 1393"/>
                  <a:gd name="T26" fmla="*/ 896 w 947"/>
                  <a:gd name="T27" fmla="*/ 1368 h 1393"/>
                  <a:gd name="T28" fmla="*/ 896 w 947"/>
                  <a:gd name="T29" fmla="*/ 1244 h 1393"/>
                  <a:gd name="T30" fmla="*/ 450 w 947"/>
                  <a:gd name="T31" fmla="*/ 1246 h 1393"/>
                  <a:gd name="T32" fmla="*/ 59 w 947"/>
                  <a:gd name="T33" fmla="*/ 1246 h 1393"/>
                  <a:gd name="T34" fmla="*/ 59 w 947"/>
                  <a:gd name="T35" fmla="*/ 1393 h 1393"/>
                  <a:gd name="T36" fmla="*/ 450 w 947"/>
                  <a:gd name="T37" fmla="*/ 1393 h 1393"/>
                  <a:gd name="T38" fmla="*/ 450 w 947"/>
                  <a:gd name="T39" fmla="*/ 1246 h 1393"/>
                  <a:gd name="T40" fmla="*/ 894 w 947"/>
                  <a:gd name="T41" fmla="*/ 946 h 1393"/>
                  <a:gd name="T42" fmla="*/ 50 w 947"/>
                  <a:gd name="T43" fmla="*/ 946 h 1393"/>
                  <a:gd name="T44" fmla="*/ 50 w 947"/>
                  <a:gd name="T45" fmla="*/ 1211 h 1393"/>
                  <a:gd name="T46" fmla="*/ 894 w 947"/>
                  <a:gd name="T47" fmla="*/ 1211 h 1393"/>
                  <a:gd name="T48" fmla="*/ 894 w 947"/>
                  <a:gd name="T49" fmla="*/ 946 h 1393"/>
                  <a:gd name="T50" fmla="*/ 894 w 947"/>
                  <a:gd name="T51" fmla="*/ 31 h 1393"/>
                  <a:gd name="T52" fmla="*/ 50 w 947"/>
                  <a:gd name="T53" fmla="*/ 31 h 1393"/>
                  <a:gd name="T54" fmla="*/ 50 w 947"/>
                  <a:gd name="T55" fmla="*/ 296 h 1393"/>
                  <a:gd name="T56" fmla="*/ 894 w 947"/>
                  <a:gd name="T57" fmla="*/ 296 h 1393"/>
                  <a:gd name="T58" fmla="*/ 894 w 947"/>
                  <a:gd name="T59" fmla="*/ 31 h 1393"/>
                  <a:gd name="T60" fmla="*/ 894 w 947"/>
                  <a:gd name="T61" fmla="*/ 331 h 1393"/>
                  <a:gd name="T62" fmla="*/ 50 w 947"/>
                  <a:gd name="T63" fmla="*/ 331 h 1393"/>
                  <a:gd name="T64" fmla="*/ 50 w 947"/>
                  <a:gd name="T65" fmla="*/ 595 h 1393"/>
                  <a:gd name="T66" fmla="*/ 894 w 947"/>
                  <a:gd name="T67" fmla="*/ 595 h 1393"/>
                  <a:gd name="T68" fmla="*/ 894 w 947"/>
                  <a:gd name="T69" fmla="*/ 331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7" h="1393">
                    <a:moveTo>
                      <a:pt x="947" y="1393"/>
                    </a:moveTo>
                    <a:lnTo>
                      <a:pt x="0" y="1393"/>
                    </a:lnTo>
                    <a:lnTo>
                      <a:pt x="0" y="0"/>
                    </a:lnTo>
                    <a:lnTo>
                      <a:pt x="947" y="0"/>
                    </a:lnTo>
                    <a:lnTo>
                      <a:pt x="947" y="1393"/>
                    </a:lnTo>
                    <a:close/>
                    <a:moveTo>
                      <a:pt x="894" y="638"/>
                    </a:moveTo>
                    <a:lnTo>
                      <a:pt x="50" y="638"/>
                    </a:lnTo>
                    <a:lnTo>
                      <a:pt x="50" y="903"/>
                    </a:lnTo>
                    <a:lnTo>
                      <a:pt x="894" y="903"/>
                    </a:lnTo>
                    <a:lnTo>
                      <a:pt x="894" y="638"/>
                    </a:lnTo>
                    <a:close/>
                    <a:moveTo>
                      <a:pt x="896" y="1244"/>
                    </a:moveTo>
                    <a:lnTo>
                      <a:pt x="502" y="1244"/>
                    </a:lnTo>
                    <a:lnTo>
                      <a:pt x="502" y="1368"/>
                    </a:lnTo>
                    <a:lnTo>
                      <a:pt x="896" y="1368"/>
                    </a:lnTo>
                    <a:lnTo>
                      <a:pt x="896" y="1244"/>
                    </a:lnTo>
                    <a:close/>
                    <a:moveTo>
                      <a:pt x="450" y="1246"/>
                    </a:moveTo>
                    <a:lnTo>
                      <a:pt x="59" y="1246"/>
                    </a:lnTo>
                    <a:lnTo>
                      <a:pt x="59" y="1393"/>
                    </a:lnTo>
                    <a:lnTo>
                      <a:pt x="450" y="1393"/>
                    </a:lnTo>
                    <a:lnTo>
                      <a:pt x="450" y="1246"/>
                    </a:lnTo>
                    <a:close/>
                    <a:moveTo>
                      <a:pt x="894" y="946"/>
                    </a:moveTo>
                    <a:lnTo>
                      <a:pt x="50" y="946"/>
                    </a:lnTo>
                    <a:lnTo>
                      <a:pt x="50" y="1211"/>
                    </a:lnTo>
                    <a:lnTo>
                      <a:pt x="894" y="1211"/>
                    </a:lnTo>
                    <a:lnTo>
                      <a:pt x="894" y="946"/>
                    </a:lnTo>
                    <a:close/>
                    <a:moveTo>
                      <a:pt x="894" y="31"/>
                    </a:moveTo>
                    <a:lnTo>
                      <a:pt x="50" y="31"/>
                    </a:lnTo>
                    <a:lnTo>
                      <a:pt x="50" y="296"/>
                    </a:lnTo>
                    <a:lnTo>
                      <a:pt x="894" y="296"/>
                    </a:lnTo>
                    <a:lnTo>
                      <a:pt x="894" y="31"/>
                    </a:lnTo>
                    <a:close/>
                    <a:moveTo>
                      <a:pt x="894" y="331"/>
                    </a:moveTo>
                    <a:lnTo>
                      <a:pt x="50" y="331"/>
                    </a:lnTo>
                    <a:lnTo>
                      <a:pt x="50" y="595"/>
                    </a:lnTo>
                    <a:lnTo>
                      <a:pt x="894" y="595"/>
                    </a:lnTo>
                    <a:lnTo>
                      <a:pt x="894" y="331"/>
                    </a:lnTo>
                    <a:close/>
                  </a:path>
                </a:pathLst>
              </a:custGeom>
              <a:solidFill>
                <a:schemeClr val="tx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grpSp>
      <p:cxnSp>
        <p:nvCxnSpPr>
          <p:cNvPr id="593" name="Straight Connector 592"/>
          <p:cNvCxnSpPr/>
          <p:nvPr/>
        </p:nvCxnSpPr>
        <p:spPr>
          <a:xfrm flipH="1">
            <a:off x="6457659" y="3619063"/>
            <a:ext cx="760648" cy="0"/>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H="1" flipV="1">
            <a:off x="4455236" y="2943299"/>
            <a:ext cx="609787" cy="398064"/>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0452071" y="3285117"/>
            <a:ext cx="11233" cy="526332"/>
          </a:xfrm>
          <a:prstGeom prst="line">
            <a:avLst/>
          </a:prstGeom>
          <a:ln w="28575"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4989" y="1600331"/>
            <a:ext cx="4178766" cy="2108082"/>
            <a:chOff x="94989" y="1600331"/>
            <a:chExt cx="4178766" cy="2108082"/>
          </a:xfrm>
        </p:grpSpPr>
        <p:grpSp>
          <p:nvGrpSpPr>
            <p:cNvPr id="295" name="Group 294"/>
            <p:cNvGrpSpPr/>
            <p:nvPr/>
          </p:nvGrpSpPr>
          <p:grpSpPr>
            <a:xfrm>
              <a:off x="94989" y="1600331"/>
              <a:ext cx="2548807" cy="1198834"/>
              <a:chOff x="7765686" y="1436767"/>
              <a:chExt cx="2548807" cy="1198834"/>
            </a:xfrm>
          </p:grpSpPr>
          <p:sp>
            <p:nvSpPr>
              <p:cNvPr id="296" name="Freeform 295"/>
              <p:cNvSpPr>
                <a:spLocks noChangeAspect="1"/>
              </p:cNvSpPr>
              <p:nvPr/>
            </p:nvSpPr>
            <p:spPr bwMode="auto">
              <a:xfrm>
                <a:off x="7765686" y="1436767"/>
                <a:ext cx="2548807" cy="1198834"/>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19050" cap="flat" cmpd="sng" algn="ctr">
                <a:solidFill>
                  <a:schemeClr val="tx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kern="0" dirty="0">
                  <a:latin typeface="Segoe" pitchFamily="34" charset="0"/>
                </a:endParaRPr>
              </a:p>
            </p:txBody>
          </p:sp>
          <p:sp>
            <p:nvSpPr>
              <p:cNvPr id="297" name="Rectangle 296"/>
              <p:cNvSpPr/>
              <p:nvPr/>
            </p:nvSpPr>
            <p:spPr>
              <a:xfrm>
                <a:off x="8165568" y="2006779"/>
                <a:ext cx="728528" cy="387798"/>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sz="1400" dirty="0">
                    <a:ln>
                      <a:solidFill>
                        <a:srgbClr val="FFFFFF">
                          <a:alpha val="0"/>
                        </a:srgbClr>
                      </a:solidFill>
                    </a:ln>
                  </a:rPr>
                  <a:t>SaaS Apps</a:t>
                </a:r>
              </a:p>
            </p:txBody>
          </p:sp>
          <p:grpSp>
            <p:nvGrpSpPr>
              <p:cNvPr id="298" name="Group 297"/>
              <p:cNvGrpSpPr/>
              <p:nvPr/>
            </p:nvGrpSpPr>
            <p:grpSpPr>
              <a:xfrm>
                <a:off x="9040089" y="1858128"/>
                <a:ext cx="764507" cy="536449"/>
                <a:chOff x="9270133" y="1815999"/>
                <a:chExt cx="764507" cy="536449"/>
              </a:xfrm>
            </p:grpSpPr>
            <p:sp>
              <p:nvSpPr>
                <p:cNvPr id="299" name="Freeform 5"/>
                <p:cNvSpPr>
                  <a:spLocks noEditPoints="1"/>
                </p:cNvSpPr>
                <p:nvPr/>
              </p:nvSpPr>
              <p:spPr bwMode="auto">
                <a:xfrm>
                  <a:off x="9270133" y="1815999"/>
                  <a:ext cx="764507" cy="536449"/>
                </a:xfrm>
                <a:custGeom>
                  <a:avLst/>
                  <a:gdLst>
                    <a:gd name="T0" fmla="*/ 2274 w 2350"/>
                    <a:gd name="T1" fmla="*/ 0 h 1648"/>
                    <a:gd name="T2" fmla="*/ 76 w 2350"/>
                    <a:gd name="T3" fmla="*/ 0 h 1648"/>
                    <a:gd name="T4" fmla="*/ 0 w 2350"/>
                    <a:gd name="T5" fmla="*/ 75 h 1648"/>
                    <a:gd name="T6" fmla="*/ 0 w 2350"/>
                    <a:gd name="T7" fmla="*/ 1573 h 1648"/>
                    <a:gd name="T8" fmla="*/ 76 w 2350"/>
                    <a:gd name="T9" fmla="*/ 1648 h 1648"/>
                    <a:gd name="T10" fmla="*/ 2274 w 2350"/>
                    <a:gd name="T11" fmla="*/ 1648 h 1648"/>
                    <a:gd name="T12" fmla="*/ 2350 w 2350"/>
                    <a:gd name="T13" fmla="*/ 1573 h 1648"/>
                    <a:gd name="T14" fmla="*/ 2350 w 2350"/>
                    <a:gd name="T15" fmla="*/ 75 h 1648"/>
                    <a:gd name="T16" fmla="*/ 2274 w 2350"/>
                    <a:gd name="T17" fmla="*/ 0 h 1648"/>
                    <a:gd name="T18" fmla="*/ 2217 w 2350"/>
                    <a:gd name="T19" fmla="*/ 1454 h 1648"/>
                    <a:gd name="T20" fmla="*/ 2151 w 2350"/>
                    <a:gd name="T21" fmla="*/ 1516 h 1648"/>
                    <a:gd name="T22" fmla="*/ 199 w 2350"/>
                    <a:gd name="T23" fmla="*/ 1516 h 1648"/>
                    <a:gd name="T24" fmla="*/ 133 w 2350"/>
                    <a:gd name="T25" fmla="*/ 1454 h 1648"/>
                    <a:gd name="T26" fmla="*/ 133 w 2350"/>
                    <a:gd name="T27" fmla="*/ 199 h 1648"/>
                    <a:gd name="T28" fmla="*/ 199 w 2350"/>
                    <a:gd name="T29" fmla="*/ 132 h 1648"/>
                    <a:gd name="T30" fmla="*/ 2151 w 2350"/>
                    <a:gd name="T31" fmla="*/ 132 h 1648"/>
                    <a:gd name="T32" fmla="*/ 2217 w 2350"/>
                    <a:gd name="T33" fmla="*/ 199 h 1648"/>
                    <a:gd name="T34" fmla="*/ 2217 w 2350"/>
                    <a:gd name="T35" fmla="*/ 1454 h 1648"/>
                    <a:gd name="T36" fmla="*/ 2217 w 2350"/>
                    <a:gd name="T37" fmla="*/ 1454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0" h="1648">
                      <a:moveTo>
                        <a:pt x="2274" y="0"/>
                      </a:moveTo>
                      <a:cubicBezTo>
                        <a:pt x="76" y="0"/>
                        <a:pt x="76" y="0"/>
                        <a:pt x="76" y="0"/>
                      </a:cubicBezTo>
                      <a:cubicBezTo>
                        <a:pt x="31" y="0"/>
                        <a:pt x="0" y="35"/>
                        <a:pt x="0" y="75"/>
                      </a:cubicBezTo>
                      <a:cubicBezTo>
                        <a:pt x="0" y="1573"/>
                        <a:pt x="0" y="1573"/>
                        <a:pt x="0" y="1573"/>
                      </a:cubicBezTo>
                      <a:cubicBezTo>
                        <a:pt x="0" y="1617"/>
                        <a:pt x="31" y="1648"/>
                        <a:pt x="76" y="1648"/>
                      </a:cubicBezTo>
                      <a:cubicBezTo>
                        <a:pt x="2274" y="1648"/>
                        <a:pt x="2274" y="1648"/>
                        <a:pt x="2274" y="1648"/>
                      </a:cubicBezTo>
                      <a:cubicBezTo>
                        <a:pt x="2319" y="1648"/>
                        <a:pt x="2350" y="1617"/>
                        <a:pt x="2350" y="1573"/>
                      </a:cubicBezTo>
                      <a:cubicBezTo>
                        <a:pt x="2350" y="75"/>
                        <a:pt x="2350" y="75"/>
                        <a:pt x="2350" y="75"/>
                      </a:cubicBezTo>
                      <a:cubicBezTo>
                        <a:pt x="2350" y="35"/>
                        <a:pt x="2319" y="0"/>
                        <a:pt x="2274" y="0"/>
                      </a:cubicBezTo>
                      <a:close/>
                      <a:moveTo>
                        <a:pt x="2217" y="1454"/>
                      </a:moveTo>
                      <a:cubicBezTo>
                        <a:pt x="2217" y="1489"/>
                        <a:pt x="2186" y="1516"/>
                        <a:pt x="2151" y="1516"/>
                      </a:cubicBezTo>
                      <a:cubicBezTo>
                        <a:pt x="199" y="1516"/>
                        <a:pt x="199" y="1516"/>
                        <a:pt x="199" y="1516"/>
                      </a:cubicBezTo>
                      <a:cubicBezTo>
                        <a:pt x="164" y="1516"/>
                        <a:pt x="133" y="1489"/>
                        <a:pt x="133" y="1454"/>
                      </a:cubicBezTo>
                      <a:cubicBezTo>
                        <a:pt x="133" y="199"/>
                        <a:pt x="133" y="199"/>
                        <a:pt x="133" y="199"/>
                      </a:cubicBezTo>
                      <a:cubicBezTo>
                        <a:pt x="133" y="163"/>
                        <a:pt x="164" y="132"/>
                        <a:pt x="199" y="132"/>
                      </a:cubicBezTo>
                      <a:cubicBezTo>
                        <a:pt x="2151" y="132"/>
                        <a:pt x="2151" y="132"/>
                        <a:pt x="2151" y="132"/>
                      </a:cubicBezTo>
                      <a:cubicBezTo>
                        <a:pt x="2186" y="132"/>
                        <a:pt x="2217" y="163"/>
                        <a:pt x="2217" y="199"/>
                      </a:cubicBezTo>
                      <a:cubicBezTo>
                        <a:pt x="2217" y="1454"/>
                        <a:pt x="2217" y="1454"/>
                        <a:pt x="2217" y="1454"/>
                      </a:cubicBezTo>
                      <a:cubicBezTo>
                        <a:pt x="2217" y="1454"/>
                        <a:pt x="2217" y="1454"/>
                        <a:pt x="2217" y="1454"/>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pPr defTabSz="932503">
                    <a:defRPr/>
                  </a:pPr>
                  <a:endParaRPr lang="en-US" kern="0"/>
                </a:p>
              </p:txBody>
            </p:sp>
            <p:pic>
              <p:nvPicPr>
                <p:cNvPr id="300" name="Picture 299"/>
                <p:cNvPicPr>
                  <a:picLocks noChangeAspect="1"/>
                </p:cNvPicPr>
                <p:nvPr/>
              </p:nvPicPr>
              <p:blipFill rotWithShape="1">
                <a:blip r:embed="rId7">
                  <a:extLst>
                    <a:ext uri="{28A0092B-C50C-407E-A947-70E740481C1C}">
                      <a14:useLocalDpi xmlns:a14="http://schemas.microsoft.com/office/drawing/2010/main" val="0"/>
                    </a:ext>
                  </a:extLst>
                </a:blip>
                <a:srcRect t="1475" b="1715"/>
                <a:stretch/>
              </p:blipFill>
              <p:spPr>
                <a:xfrm>
                  <a:off x="9434517" y="1881072"/>
                  <a:ext cx="425042" cy="411480"/>
                </a:xfrm>
                <a:prstGeom prst="rect">
                  <a:avLst/>
                </a:prstGeom>
              </p:spPr>
            </p:pic>
          </p:grpSp>
        </p:grpSp>
        <p:sp>
          <p:nvSpPr>
            <p:cNvPr id="384" name="Freeform 383"/>
            <p:cNvSpPr>
              <a:spLocks noChangeAspect="1"/>
            </p:cNvSpPr>
            <p:nvPr/>
          </p:nvSpPr>
          <p:spPr bwMode="auto">
            <a:xfrm>
              <a:off x="1724948" y="1832204"/>
              <a:ext cx="2548807" cy="1198834"/>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2050"/>
            </a:solidFill>
            <a:ln w="19050" cap="flat" cmpd="sng" algn="ctr">
              <a:solidFill>
                <a:schemeClr val="tx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kern="0" dirty="0">
                <a:latin typeface="Segoe" pitchFamily="34" charset="0"/>
              </a:endParaRPr>
            </a:p>
          </p:txBody>
        </p:sp>
        <p:sp>
          <p:nvSpPr>
            <p:cNvPr id="140" name="Freeform 139"/>
            <p:cNvSpPr>
              <a:spLocks noChangeAspect="1"/>
            </p:cNvSpPr>
            <p:nvPr/>
          </p:nvSpPr>
          <p:spPr bwMode="auto">
            <a:xfrm>
              <a:off x="274179" y="2509579"/>
              <a:ext cx="2548807" cy="1198834"/>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2050"/>
            </a:solidFill>
            <a:ln w="19050" cap="flat" cmpd="sng" algn="ctr">
              <a:solidFill>
                <a:schemeClr val="tx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kern="0" dirty="0">
                <a:latin typeface="Segoe" pitchFamily="34" charset="0"/>
              </a:endParaRPr>
            </a:p>
          </p:txBody>
        </p:sp>
        <p:pic>
          <p:nvPicPr>
            <p:cNvPr id="148" name="Picture 1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9483" y="2187604"/>
              <a:ext cx="1742154" cy="553419"/>
            </a:xfrm>
            <a:prstGeom prst="rect">
              <a:avLst/>
            </a:prstGeom>
          </p:spPr>
        </p:pic>
        <p:grpSp>
          <p:nvGrpSpPr>
            <p:cNvPr id="259" name="Group 4"/>
            <p:cNvGrpSpPr>
              <a:grpSpLocks noChangeAspect="1"/>
            </p:cNvGrpSpPr>
            <p:nvPr/>
          </p:nvGrpSpPr>
          <p:grpSpPr bwMode="auto">
            <a:xfrm>
              <a:off x="440485" y="3068791"/>
              <a:ext cx="558631" cy="555110"/>
              <a:chOff x="3125" y="1415"/>
              <a:chExt cx="1586" cy="1576"/>
            </a:xfrm>
            <a:solidFill>
              <a:schemeClr val="tx2"/>
            </a:solidFill>
          </p:grpSpPr>
          <p:sp>
            <p:nvSpPr>
              <p:cNvPr id="260"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3" name="Rectangle 292"/>
            <p:cNvSpPr/>
            <p:nvPr/>
          </p:nvSpPr>
          <p:spPr>
            <a:xfrm>
              <a:off x="1149870" y="3227307"/>
              <a:ext cx="1436291"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pPr>
              <a:r>
                <a:rPr lang="en-US" sz="1600" dirty="0">
                  <a:ln>
                    <a:solidFill>
                      <a:srgbClr val="FFFFFF">
                        <a:alpha val="0"/>
                      </a:srgbClr>
                    </a:solidFill>
                  </a:ln>
                  <a:solidFill>
                    <a:schemeClr val="bg1"/>
                  </a:solidFill>
                  <a:latin typeface="Segoe"/>
                </a:rPr>
                <a:t>Active Directory</a:t>
              </a:r>
            </a:p>
          </p:txBody>
        </p:sp>
        <p:pic>
          <p:nvPicPr>
            <p:cNvPr id="294" name="Picture 29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916" y="2854936"/>
              <a:ext cx="1882592" cy="436495"/>
            </a:xfrm>
            <a:prstGeom prst="rect">
              <a:avLst/>
            </a:prstGeom>
          </p:spPr>
        </p:pic>
      </p:grpSp>
    </p:spTree>
    <p:extLst>
      <p:ext uri="{BB962C8B-B14F-4D97-AF65-F5344CB8AC3E}">
        <p14:creationId xmlns:p14="http://schemas.microsoft.com/office/powerpoint/2010/main" val="170860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22" presetClass="entr" presetSubtype="8" fill="hold" nodeType="withEffect">
                                  <p:stCondLst>
                                    <p:cond delay="0"/>
                                  </p:stCondLst>
                                  <p:childTnLst>
                                    <p:set>
                                      <p:cBhvr>
                                        <p:cTn id="12" dur="1" fill="hold">
                                          <p:stCondLst>
                                            <p:cond delay="0"/>
                                          </p:stCondLst>
                                        </p:cTn>
                                        <p:tgtEl>
                                          <p:spTgt spid="593"/>
                                        </p:tgtEl>
                                        <p:attrNameLst>
                                          <p:attrName>style.visibility</p:attrName>
                                        </p:attrNameLst>
                                      </p:cBhvr>
                                      <p:to>
                                        <p:strVal val="visible"/>
                                      </p:to>
                                    </p:set>
                                    <p:animEffect transition="in" filter="wipe(left)">
                                      <p:cBhvr>
                                        <p:cTn id="13" dur="500"/>
                                        <p:tgtEl>
                                          <p:spTgt spid="59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36"/>
                                        </p:tgtEl>
                                        <p:attrNameLst>
                                          <p:attrName>style.visibility</p:attrName>
                                        </p:attrNameLst>
                                      </p:cBhvr>
                                      <p:to>
                                        <p:strVal val="visible"/>
                                      </p:to>
                                    </p:set>
                                    <p:animEffect transition="in" filter="fade">
                                      <p:cBhvr>
                                        <p:cTn id="17" dur="500"/>
                                        <p:tgtEl>
                                          <p:spTgt spid="5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left)">
                                      <p:cBhvr>
                                        <p:cTn id="22" dur="500"/>
                                        <p:tgtEl>
                                          <p:spTgt spid="138"/>
                                        </p:tgtEl>
                                      </p:cBhvr>
                                    </p:animEffect>
                                  </p:childTnLst>
                                </p:cTn>
                              </p:par>
                              <p:par>
                                <p:cTn id="23" presetID="22" presetClass="entr" presetSubtype="8"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wipe(left)">
                                      <p:cBhvr>
                                        <p:cTn id="25" dur="500"/>
                                        <p:tgtEl>
                                          <p:spTgt spid="1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9"/>
                                        </p:tgtEl>
                                        <p:attrNameLst>
                                          <p:attrName>style.visibility</p:attrName>
                                        </p:attrNameLst>
                                      </p:cBhvr>
                                      <p:to>
                                        <p:strVal val="visible"/>
                                      </p:to>
                                    </p:set>
                                    <p:animEffect transition="in" filter="fade">
                                      <p:cBhvr>
                                        <p:cTn id="28" dur="500"/>
                                        <p:tgtEl>
                                          <p:spTgt spid="539"/>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264"/>
                                        </p:tgtEl>
                                        <p:attrNameLst>
                                          <p:attrName>style.visibility</p:attrName>
                                        </p:attrNameLst>
                                      </p:cBhvr>
                                      <p:to>
                                        <p:strVal val="visible"/>
                                      </p:to>
                                    </p:set>
                                    <p:animEffect transition="in" filter="wipe(up)">
                                      <p:cBhvr>
                                        <p:cTn id="35" dur="500"/>
                                        <p:tgtEl>
                                          <p:spTgt spid="264"/>
                                        </p:tgtEl>
                                      </p:cBhvr>
                                    </p:animEffect>
                                  </p:childTnLst>
                                </p:cTn>
                              </p:par>
                              <p:par>
                                <p:cTn id="36" presetID="10" presetClass="entr" presetSubtype="0" fill="hold" nodeType="withEffect">
                                  <p:stCondLst>
                                    <p:cond delay="0"/>
                                  </p:stCondLst>
                                  <p:childTnLst>
                                    <p:set>
                                      <p:cBhvr>
                                        <p:cTn id="37" dur="1" fill="hold">
                                          <p:stCondLst>
                                            <p:cond delay="0"/>
                                          </p:stCondLst>
                                        </p:cTn>
                                        <p:tgtEl>
                                          <p:spTgt spid="358"/>
                                        </p:tgtEl>
                                        <p:attrNameLst>
                                          <p:attrName>style.visibility</p:attrName>
                                        </p:attrNameLst>
                                      </p:cBhvr>
                                      <p:to>
                                        <p:strVal val="visible"/>
                                      </p:to>
                                    </p:set>
                                    <p:animEffect transition="in" filter="fade">
                                      <p:cBhvr>
                                        <p:cTn id="38" dur="500"/>
                                        <p:tgtEl>
                                          <p:spTgt spid="35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up)">
                                      <p:cBhvr>
                                        <p:cTn id="43" dur="500"/>
                                        <p:tgtEl>
                                          <p:spTgt spid="136"/>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50"/>
                                        </p:tgtEl>
                                        <p:attrNameLst>
                                          <p:attrName>style.visibility</p:attrName>
                                        </p:attrNameLst>
                                      </p:cBhvr>
                                      <p:to>
                                        <p:strVal val="visible"/>
                                      </p:to>
                                    </p:set>
                                    <p:animEffect transition="in" filter="fade">
                                      <p:cBhvr>
                                        <p:cTn id="47" dur="500"/>
                                        <p:tgtEl>
                                          <p:spTgt spid="350"/>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7"/>
                                        </p:tgtEl>
                                        <p:attrNameLst>
                                          <p:attrName>style.visibility</p:attrName>
                                        </p:attrNameLst>
                                      </p:cBhvr>
                                      <p:to>
                                        <p:strVal val="visible"/>
                                      </p:to>
                                    </p:set>
                                    <p:animEffect transition="in" filter="fade">
                                      <p:cBhvr>
                                        <p:cTn id="53" dur="500"/>
                                        <p:tgtEl>
                                          <p:spTgt spid="53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94"/>
                                        </p:tgtEl>
                                        <p:attrNameLst>
                                          <p:attrName>style.visibility</p:attrName>
                                        </p:attrNameLst>
                                      </p:cBhvr>
                                      <p:to>
                                        <p:strVal val="visible"/>
                                      </p:to>
                                    </p:set>
                                    <p:animEffect transition="in" filter="wipe(down)">
                                      <p:cBhvr>
                                        <p:cTn id="58" dur="500"/>
                                        <p:tgtEl>
                                          <p:spTgt spid="594"/>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538"/>
                                        </p:tgtEl>
                                        <p:attrNameLst>
                                          <p:attrName>style.visibility</p:attrName>
                                        </p:attrNameLst>
                                      </p:cBhvr>
                                      <p:to>
                                        <p:strVal val="visible"/>
                                      </p:to>
                                    </p:set>
                                    <p:animEffect transition="in" filter="fade">
                                      <p:cBhvr>
                                        <p:cTn id="66"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537" grpId="0"/>
      <p:bldP spid="538" grpId="0"/>
      <p:bldP spid="53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WHITE TEMPLATE">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GREEN_1.potx" id="{E6351070-060E-4EB7-8FC9-7F6CD9537A4B}" vid="{9FBE0A09-7139-47DB-B6B8-8BE9F30C1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fb22c541-ded0-47fa-8877-83a4c2d16227" Revision="1" Stencil="7276b9ef-3953-4dce-a89b-ed85f20b8b93" StencilVersion="1.0"/>
</Control>
</file>

<file path=customXml/item10.xml><?xml version="1.0" encoding="utf-8"?>
<Control xmlns="http://schemas.microsoft.com/VisualStudio/2011/storyboarding/control">
  <Id Name="a53d73d2-368b-429e-b817-1324eec1382c" Revision="1" Stencil="7276b9ef-3953-4dce-a89b-ed85f20b8b93" StencilVersion="1.0"/>
</Control>
</file>

<file path=customXml/item11.xml><?xml version="1.0" encoding="utf-8"?>
<Control xmlns="http://schemas.microsoft.com/VisualStudio/2011/storyboarding/control">
  <Id Name="369f9055-6b6c-48b9-9320-5df2d46c430a" Revision="1" Stencil="7276b9ef-3953-4dce-a89b-ed85f20b8b93" StencilVersion="1.0"/>
</Control>
</file>

<file path=customXml/item12.xml><?xml version="1.0" encoding="utf-8"?>
<Control xmlns="http://schemas.microsoft.com/VisualStudio/2011/storyboarding/control">
  <Id Name="fb22c541-ded0-47fa-8877-83a4c2d16227" Revision="1" Stencil="7276b9ef-3953-4dce-a89b-ed85f20b8b93" StencilVersion="1.0"/>
</Control>
</file>

<file path=customXml/item13.xml><?xml version="1.0" encoding="utf-8"?>
<Control xmlns="http://schemas.microsoft.com/VisualStudio/2011/storyboarding/control">
  <Id Name="a53d73d2-368b-429e-b817-1324eec1382c" Revision="1" Stencil="7276b9ef-3953-4dce-a89b-ed85f20b8b93" StencilVersion="1.0"/>
</Control>
</file>

<file path=customXml/item14.xml><?xml version="1.0" encoding="utf-8"?>
<Control xmlns="http://schemas.microsoft.com/VisualStudio/2011/storyboarding/control">
  <Id Name="a2191c86-fc50-4add-948c-129f6b5a88d8" Revision="1" Stencil="7276b9ef-3953-4dce-a89b-ed85f20b8b93" StencilVersion="1.0"/>
</Control>
</file>

<file path=customXml/item15.xml><?xml version="1.0" encoding="utf-8"?>
<Control xmlns="http://schemas.microsoft.com/VisualStudio/2011/storyboarding/control">
  <Id Name="fb22c541-ded0-47fa-8877-83a4c2d16227" Revision="1" Stencil="7276b9ef-3953-4dce-a89b-ed85f20b8b93" StencilVersion="1.0"/>
</Control>
</file>

<file path=customXml/item16.xml><?xml version="1.0" encoding="utf-8"?>
<Control xmlns="http://schemas.microsoft.com/VisualStudio/2011/storyboarding/control">
  <Id Name="a2191c86-fc50-4add-948c-129f6b5a88d8" Revision="1" Stencil="7276b9ef-3953-4dce-a89b-ed85f20b8b93" StencilVersion="1.0"/>
</Control>
</file>

<file path=customXml/item17.xml><?xml version="1.0" encoding="utf-8"?>
<Control xmlns="http://schemas.microsoft.com/VisualStudio/2011/storyboarding/control">
  <Id Name="369f9055-6b6c-48b9-9320-5df2d46c430a" Revision="1" Stencil="7276b9ef-3953-4dce-a89b-ed85f20b8b93" StencilVersion="1.0"/>
</Control>
</file>

<file path=customXml/item18.xml><?xml version="1.0" encoding="utf-8"?>
<Control xmlns="http://schemas.microsoft.com/VisualStudio/2011/storyboarding/control">
  <Id Name="fb22c541-ded0-47fa-8877-83a4c2d16227" Revision="1" Stencil="7276b9ef-3953-4dce-a89b-ed85f20b8b93" StencilVersion="1.0"/>
</Control>
</file>

<file path=customXml/item19.xml><?xml version="1.0" encoding="utf-8"?>
<Control xmlns="http://schemas.microsoft.com/VisualStudio/2011/storyboarding/control">
  <Id Name="a53d73d2-368b-429e-b817-1324eec1382c" Revision="1" Stencil="7276b9ef-3953-4dce-a89b-ed85f20b8b93" StencilVersion="1.0"/>
</Control>
</file>

<file path=customXml/item2.xml><?xml version="1.0" encoding="utf-8"?>
<Control xmlns="http://schemas.microsoft.com/VisualStudio/2011/storyboarding/control">
  <Id Name="a53d73d2-368b-429e-b817-1324eec1382c" Revision="1" Stencil="7276b9ef-3953-4dce-a89b-ed85f20b8b93" StencilVersion="1.0"/>
</Control>
</file>

<file path=customXml/item20.xml><?xml version="1.0" encoding="utf-8"?>
<Control xmlns="http://schemas.microsoft.com/VisualStudio/2011/storyboarding/control">
  <Id Name="fb22c541-ded0-47fa-8877-83a4c2d16227" Revision="1" Stencil="7276b9ef-3953-4dce-a89b-ed85f20b8b93" StencilVersion="1.0"/>
</Control>
</file>

<file path=customXml/item21.xml><?xml version="1.0" encoding="utf-8"?>
<Control xmlns="http://schemas.microsoft.com/VisualStudio/2011/storyboarding/control">
  <Id Name="d69996e1-3d61-4686-9b63-f1b855c596ab" Revision="1" Stencil="7276b9ef-3953-4dce-a89b-ed85f20b8b93" StencilVersion="1.0"/>
</Control>
</file>

<file path=customXml/item22.xml><?xml version="1.0" encoding="utf-8"?>
<Control xmlns="http://schemas.microsoft.com/VisualStudio/2011/storyboarding/control">
  <Id Name="d69996e1-3d61-4686-9b63-f1b855c596ab" Revision="1" Stencil="7276b9ef-3953-4dce-a89b-ed85f20b8b93" StencilVersion="1.0"/>
</Control>
</file>

<file path=customXml/item23.xml><?xml version="1.0" encoding="utf-8"?>
<Control xmlns="http://schemas.microsoft.com/VisualStudio/2011/storyboarding/control">
  <Id Name="a2191c86-fc50-4add-948c-129f6b5a88d8" Revision="1" Stencil="7276b9ef-3953-4dce-a89b-ed85f20b8b93" StencilVersion="1.0"/>
</Control>
</file>

<file path=customXml/item24.xml><?xml version="1.0" encoding="utf-8"?>
<Control xmlns="http://schemas.microsoft.com/VisualStudio/2011/storyboarding/control">
  <Id Name="369f9055-6b6c-48b9-9320-5df2d46c430a" Revision="1" Stencil="7276b9ef-3953-4dce-a89b-ed85f20b8b93" StencilVersion="1.0"/>
</Control>
</file>

<file path=customXml/item25.xml><?xml version="1.0" encoding="utf-8"?>
<Control xmlns="http://schemas.microsoft.com/VisualStudio/2011/storyboarding/control">
  <Id Name="a2191c86-fc50-4add-948c-129f6b5a88d8" Revision="1" Stencil="7276b9ef-3953-4dce-a89b-ed85f20b8b93" StencilVersion="1.0"/>
</Control>
</file>

<file path=customXml/item26.xml><?xml version="1.0" encoding="utf-8"?>
<Control xmlns="http://schemas.microsoft.com/VisualStudio/2011/storyboarding/control">
  <Id Name="369f9055-6b6c-48b9-9320-5df2d46c430a" Revision="1" Stencil="7276b9ef-3953-4dce-a89b-ed85f20b8b93" StencilVersion="1.0"/>
</Control>
</file>

<file path=customXml/item27.xml><?xml version="1.0" encoding="utf-8"?>
<Control xmlns="http://schemas.microsoft.com/VisualStudio/2011/storyboarding/control">
  <Id Name="a2191c86-fc50-4add-948c-129f6b5a88d8" Revision="1" Stencil="7276b9ef-3953-4dce-a89b-ed85f20b8b93" StencilVersion="1.0"/>
</Control>
</file>

<file path=customXml/item28.xml><?xml version="1.0" encoding="utf-8"?>
<Control xmlns="http://schemas.microsoft.com/VisualStudio/2011/storyboarding/control">
  <Id Name="d69996e1-3d61-4686-9b63-f1b855c596ab" Revision="1" Stencil="7276b9ef-3953-4dce-a89b-ed85f20b8b93" StencilVersion="1.0"/>
</Control>
</file>

<file path=customXml/item29.xml><?xml version="1.0" encoding="utf-8"?>
<Control xmlns="http://schemas.microsoft.com/VisualStudio/2011/storyboarding/control">
  <Id Name="369f9055-6b6c-48b9-9320-5df2d46c430a" Revision="1" Stencil="7276b9ef-3953-4dce-a89b-ed85f20b8b93" StencilVersion="1.0"/>
</Control>
</file>

<file path=customXml/item3.xml><?xml version="1.0" encoding="utf-8"?>
<Control xmlns="http://schemas.microsoft.com/VisualStudio/2011/storyboarding/control">
  <Id Name="fb22c541-ded0-47fa-8877-83a4c2d16227" Revision="1" Stencil="7276b9ef-3953-4dce-a89b-ed85f20b8b93" StencilVersion="1.0"/>
</Control>
</file>

<file path=customXml/item30.xml><?xml version="1.0" encoding="utf-8"?>
<Control xmlns="http://schemas.microsoft.com/VisualStudio/2011/storyboarding/control">
  <Id Name="a53d73d2-368b-429e-b817-1324eec1382c" Revision="1" Stencil="7276b9ef-3953-4dce-a89b-ed85f20b8b93" StencilVersion="1.0"/>
</Control>
</file>

<file path=customXml/item4.xml><?xml version="1.0" encoding="utf-8"?>
<Control xmlns="http://schemas.microsoft.com/VisualStudio/2011/storyboarding/control">
  <Id Name="d69996e1-3d61-4686-9b63-f1b855c596ab" Revision="1" Stencil="7276b9ef-3953-4dce-a89b-ed85f20b8b93" StencilVersion="1.0"/>
</Control>
</file>

<file path=customXml/item5.xml><?xml version="1.0" encoding="utf-8"?>
<Control xmlns="http://schemas.microsoft.com/VisualStudio/2011/storyboarding/control">
  <Id Name="a2191c86-fc50-4add-948c-129f6b5a88d8" Revision="1" Stencil="7276b9ef-3953-4dce-a89b-ed85f20b8b93" StencilVersion="1.0"/>
</Control>
</file>

<file path=customXml/item6.xml><?xml version="1.0" encoding="utf-8"?>
<Control xmlns="http://schemas.microsoft.com/VisualStudio/2011/storyboarding/control">
  <Id Name="369f9055-6b6c-48b9-9320-5df2d46c430a" Revision="1" Stencil="7276b9ef-3953-4dce-a89b-ed85f20b8b93" StencilVersion="1.0"/>
</Control>
</file>

<file path=customXml/item7.xml><?xml version="1.0" encoding="utf-8"?>
<Control xmlns="http://schemas.microsoft.com/VisualStudio/2011/storyboarding/control">
  <Id Name="d69996e1-3d61-4686-9b63-f1b855c596ab" Revision="1" Stencil="7276b9ef-3953-4dce-a89b-ed85f20b8b93" StencilVersion="1.0"/>
</Control>
</file>

<file path=customXml/item8.xml><?xml version="1.0" encoding="utf-8"?>
<Control xmlns="http://schemas.microsoft.com/VisualStudio/2011/storyboarding/control">
  <Id Name="d69996e1-3d61-4686-9b63-f1b855c596ab" Revision="1" Stencil="7276b9ef-3953-4dce-a89b-ed85f20b8b93" StencilVersion="1.0"/>
</Control>
</file>

<file path=customXml/item9.xml><?xml version="1.0" encoding="utf-8"?>
<Control xmlns="http://schemas.microsoft.com/VisualStudio/2011/storyboarding/control">
  <Id Name="a53d73d2-368b-429e-b817-1324eec1382c" Revision="1" Stencil="7276b9ef-3953-4dce-a89b-ed85f20b8b93" StencilVersion="1.0"/>
</Control>
</file>

<file path=customXml/itemProps1.xml><?xml version="1.0" encoding="utf-8"?>
<ds:datastoreItem xmlns:ds="http://schemas.openxmlformats.org/officeDocument/2006/customXml" ds:itemID="{4C1B3C27-4803-4D72-A3F8-6668A3F0A24B}">
  <ds:schemaRefs>
    <ds:schemaRef ds:uri="http://schemas.microsoft.com/VisualStudio/2011/storyboarding/control"/>
  </ds:schemaRefs>
</ds:datastoreItem>
</file>

<file path=customXml/itemProps10.xml><?xml version="1.0" encoding="utf-8"?>
<ds:datastoreItem xmlns:ds="http://schemas.openxmlformats.org/officeDocument/2006/customXml" ds:itemID="{ED350DFE-2319-4AB0-BC96-1D36D125365A}">
  <ds:schemaRefs>
    <ds:schemaRef ds:uri="http://schemas.microsoft.com/VisualStudio/2011/storyboarding/control"/>
  </ds:schemaRefs>
</ds:datastoreItem>
</file>

<file path=customXml/itemProps11.xml><?xml version="1.0" encoding="utf-8"?>
<ds:datastoreItem xmlns:ds="http://schemas.openxmlformats.org/officeDocument/2006/customXml" ds:itemID="{82DB428A-B8F8-483F-8276-095629A8ECDB}">
  <ds:schemaRefs>
    <ds:schemaRef ds:uri="http://schemas.microsoft.com/VisualStudio/2011/storyboarding/control"/>
  </ds:schemaRefs>
</ds:datastoreItem>
</file>

<file path=customXml/itemProps12.xml><?xml version="1.0" encoding="utf-8"?>
<ds:datastoreItem xmlns:ds="http://schemas.openxmlformats.org/officeDocument/2006/customXml" ds:itemID="{432851C6-BC05-4673-B853-6D08AB80CDC4}">
  <ds:schemaRefs>
    <ds:schemaRef ds:uri="http://schemas.microsoft.com/VisualStudio/2011/storyboarding/control"/>
  </ds:schemaRefs>
</ds:datastoreItem>
</file>

<file path=customXml/itemProps13.xml><?xml version="1.0" encoding="utf-8"?>
<ds:datastoreItem xmlns:ds="http://schemas.openxmlformats.org/officeDocument/2006/customXml" ds:itemID="{6FB9D450-4C47-4A44-8C0D-C78D8A54C46F}">
  <ds:schemaRefs>
    <ds:schemaRef ds:uri="http://schemas.microsoft.com/VisualStudio/2011/storyboarding/control"/>
  </ds:schemaRefs>
</ds:datastoreItem>
</file>

<file path=customXml/itemProps14.xml><?xml version="1.0" encoding="utf-8"?>
<ds:datastoreItem xmlns:ds="http://schemas.openxmlformats.org/officeDocument/2006/customXml" ds:itemID="{8BD595CA-AC5E-43B9-B966-E468A16E8322}">
  <ds:schemaRefs>
    <ds:schemaRef ds:uri="http://schemas.microsoft.com/VisualStudio/2011/storyboarding/control"/>
  </ds:schemaRefs>
</ds:datastoreItem>
</file>

<file path=customXml/itemProps15.xml><?xml version="1.0" encoding="utf-8"?>
<ds:datastoreItem xmlns:ds="http://schemas.openxmlformats.org/officeDocument/2006/customXml" ds:itemID="{4E8278DB-3CDD-48A7-992E-A7596AD335B9}">
  <ds:schemaRefs>
    <ds:schemaRef ds:uri="http://schemas.microsoft.com/VisualStudio/2011/storyboarding/control"/>
  </ds:schemaRefs>
</ds:datastoreItem>
</file>

<file path=customXml/itemProps16.xml><?xml version="1.0" encoding="utf-8"?>
<ds:datastoreItem xmlns:ds="http://schemas.openxmlformats.org/officeDocument/2006/customXml" ds:itemID="{D4B5F268-5930-44CD-BDF1-D0A04D4BBC1C}">
  <ds:schemaRefs>
    <ds:schemaRef ds:uri="http://schemas.microsoft.com/VisualStudio/2011/storyboarding/control"/>
  </ds:schemaRefs>
</ds:datastoreItem>
</file>

<file path=customXml/itemProps17.xml><?xml version="1.0" encoding="utf-8"?>
<ds:datastoreItem xmlns:ds="http://schemas.openxmlformats.org/officeDocument/2006/customXml" ds:itemID="{FE651ABA-5DC1-4ABD-A06E-055AE54B337B}">
  <ds:schemaRefs>
    <ds:schemaRef ds:uri="http://schemas.microsoft.com/VisualStudio/2011/storyboarding/control"/>
  </ds:schemaRefs>
</ds:datastoreItem>
</file>

<file path=customXml/itemProps18.xml><?xml version="1.0" encoding="utf-8"?>
<ds:datastoreItem xmlns:ds="http://schemas.openxmlformats.org/officeDocument/2006/customXml" ds:itemID="{B5105A87-47B6-44F6-97FD-4619C0556604}">
  <ds:schemaRefs>
    <ds:schemaRef ds:uri="http://schemas.microsoft.com/VisualStudio/2011/storyboarding/control"/>
  </ds:schemaRefs>
</ds:datastoreItem>
</file>

<file path=customXml/itemProps19.xml><?xml version="1.0" encoding="utf-8"?>
<ds:datastoreItem xmlns:ds="http://schemas.openxmlformats.org/officeDocument/2006/customXml" ds:itemID="{4E805D65-1532-4BB0-8F41-8013167C0009}">
  <ds:schemaRefs>
    <ds:schemaRef ds:uri="http://schemas.microsoft.com/VisualStudio/2011/storyboarding/control"/>
  </ds:schemaRefs>
</ds:datastoreItem>
</file>

<file path=customXml/itemProps2.xml><?xml version="1.0" encoding="utf-8"?>
<ds:datastoreItem xmlns:ds="http://schemas.openxmlformats.org/officeDocument/2006/customXml" ds:itemID="{F68D8396-E21C-4AFF-8FDD-70D00673D0EE}">
  <ds:schemaRefs>
    <ds:schemaRef ds:uri="http://schemas.microsoft.com/VisualStudio/2011/storyboarding/control"/>
  </ds:schemaRefs>
</ds:datastoreItem>
</file>

<file path=customXml/itemProps20.xml><?xml version="1.0" encoding="utf-8"?>
<ds:datastoreItem xmlns:ds="http://schemas.openxmlformats.org/officeDocument/2006/customXml" ds:itemID="{376216F9-AF6B-4844-AE8C-B9F953F916AB}">
  <ds:schemaRefs>
    <ds:schemaRef ds:uri="http://schemas.microsoft.com/VisualStudio/2011/storyboarding/control"/>
  </ds:schemaRefs>
</ds:datastoreItem>
</file>

<file path=customXml/itemProps21.xml><?xml version="1.0" encoding="utf-8"?>
<ds:datastoreItem xmlns:ds="http://schemas.openxmlformats.org/officeDocument/2006/customXml" ds:itemID="{C63AC2F0-1DEB-4E91-A88A-7A014A172F4F}">
  <ds:schemaRefs>
    <ds:schemaRef ds:uri="http://schemas.microsoft.com/VisualStudio/2011/storyboarding/control"/>
  </ds:schemaRefs>
</ds:datastoreItem>
</file>

<file path=customXml/itemProps22.xml><?xml version="1.0" encoding="utf-8"?>
<ds:datastoreItem xmlns:ds="http://schemas.openxmlformats.org/officeDocument/2006/customXml" ds:itemID="{366CA990-F93D-4100-9654-65D9E30F4E1C}">
  <ds:schemaRefs>
    <ds:schemaRef ds:uri="http://schemas.microsoft.com/VisualStudio/2011/storyboarding/control"/>
  </ds:schemaRefs>
</ds:datastoreItem>
</file>

<file path=customXml/itemProps23.xml><?xml version="1.0" encoding="utf-8"?>
<ds:datastoreItem xmlns:ds="http://schemas.openxmlformats.org/officeDocument/2006/customXml" ds:itemID="{4B16F4FE-7C26-4443-B426-81998D23ED87}">
  <ds:schemaRefs>
    <ds:schemaRef ds:uri="http://schemas.microsoft.com/VisualStudio/2011/storyboarding/control"/>
  </ds:schemaRefs>
</ds:datastoreItem>
</file>

<file path=customXml/itemProps24.xml><?xml version="1.0" encoding="utf-8"?>
<ds:datastoreItem xmlns:ds="http://schemas.openxmlformats.org/officeDocument/2006/customXml" ds:itemID="{38217AA1-CC95-49A9-B284-2ED4D347D7CA}">
  <ds:schemaRefs>
    <ds:schemaRef ds:uri="http://schemas.microsoft.com/VisualStudio/2011/storyboarding/control"/>
  </ds:schemaRefs>
</ds:datastoreItem>
</file>

<file path=customXml/itemProps25.xml><?xml version="1.0" encoding="utf-8"?>
<ds:datastoreItem xmlns:ds="http://schemas.openxmlformats.org/officeDocument/2006/customXml" ds:itemID="{3C954CC5-1CAC-4EC3-9791-8630483065B9}">
  <ds:schemaRefs>
    <ds:schemaRef ds:uri="http://schemas.microsoft.com/VisualStudio/2011/storyboarding/control"/>
  </ds:schemaRefs>
</ds:datastoreItem>
</file>

<file path=customXml/itemProps26.xml><?xml version="1.0" encoding="utf-8"?>
<ds:datastoreItem xmlns:ds="http://schemas.openxmlformats.org/officeDocument/2006/customXml" ds:itemID="{42D603BF-B513-4201-A599-21BA0F4FFC40}">
  <ds:schemaRefs>
    <ds:schemaRef ds:uri="http://schemas.microsoft.com/VisualStudio/2011/storyboarding/control"/>
  </ds:schemaRefs>
</ds:datastoreItem>
</file>

<file path=customXml/itemProps27.xml><?xml version="1.0" encoding="utf-8"?>
<ds:datastoreItem xmlns:ds="http://schemas.openxmlformats.org/officeDocument/2006/customXml" ds:itemID="{0B54C583-7BAB-4080-8093-C5F84F5A225A}">
  <ds:schemaRefs>
    <ds:schemaRef ds:uri="http://schemas.microsoft.com/VisualStudio/2011/storyboarding/control"/>
  </ds:schemaRefs>
</ds:datastoreItem>
</file>

<file path=customXml/itemProps28.xml><?xml version="1.0" encoding="utf-8"?>
<ds:datastoreItem xmlns:ds="http://schemas.openxmlformats.org/officeDocument/2006/customXml" ds:itemID="{0282FB20-2D4C-459D-8468-77D1D3C6925D}">
  <ds:schemaRefs>
    <ds:schemaRef ds:uri="http://schemas.microsoft.com/VisualStudio/2011/storyboarding/control"/>
  </ds:schemaRefs>
</ds:datastoreItem>
</file>

<file path=customXml/itemProps29.xml><?xml version="1.0" encoding="utf-8"?>
<ds:datastoreItem xmlns:ds="http://schemas.openxmlformats.org/officeDocument/2006/customXml" ds:itemID="{7959CC6A-F423-4783-B968-3BCC86A7394E}">
  <ds:schemaRefs>
    <ds:schemaRef ds:uri="http://schemas.microsoft.com/VisualStudio/2011/storyboarding/control"/>
  </ds:schemaRefs>
</ds:datastoreItem>
</file>

<file path=customXml/itemProps3.xml><?xml version="1.0" encoding="utf-8"?>
<ds:datastoreItem xmlns:ds="http://schemas.openxmlformats.org/officeDocument/2006/customXml" ds:itemID="{D6FEE829-2115-45B4-8110-670FD454542B}">
  <ds:schemaRefs>
    <ds:schemaRef ds:uri="http://schemas.microsoft.com/VisualStudio/2011/storyboarding/control"/>
  </ds:schemaRefs>
</ds:datastoreItem>
</file>

<file path=customXml/itemProps30.xml><?xml version="1.0" encoding="utf-8"?>
<ds:datastoreItem xmlns:ds="http://schemas.openxmlformats.org/officeDocument/2006/customXml" ds:itemID="{8893E80D-6D0C-4E0F-AA22-E5615BB87E5B}">
  <ds:schemaRefs>
    <ds:schemaRef ds:uri="http://schemas.microsoft.com/VisualStudio/2011/storyboarding/control"/>
  </ds:schemaRefs>
</ds:datastoreItem>
</file>

<file path=customXml/itemProps4.xml><?xml version="1.0" encoding="utf-8"?>
<ds:datastoreItem xmlns:ds="http://schemas.openxmlformats.org/officeDocument/2006/customXml" ds:itemID="{3DC6CABD-46E1-4C27-A0B3-616DC56F8E5C}">
  <ds:schemaRefs>
    <ds:schemaRef ds:uri="http://schemas.microsoft.com/VisualStudio/2011/storyboarding/control"/>
  </ds:schemaRefs>
</ds:datastoreItem>
</file>

<file path=customXml/itemProps5.xml><?xml version="1.0" encoding="utf-8"?>
<ds:datastoreItem xmlns:ds="http://schemas.openxmlformats.org/officeDocument/2006/customXml" ds:itemID="{8257D6BC-B71E-4D95-81E4-A1D4A8174168}">
  <ds:schemaRefs>
    <ds:schemaRef ds:uri="http://schemas.microsoft.com/VisualStudio/2011/storyboarding/control"/>
  </ds:schemaRefs>
</ds:datastoreItem>
</file>

<file path=customXml/itemProps6.xml><?xml version="1.0" encoding="utf-8"?>
<ds:datastoreItem xmlns:ds="http://schemas.openxmlformats.org/officeDocument/2006/customXml" ds:itemID="{08C4EE12-DF69-4FFC-9E40-C7991F3490A6}">
  <ds:schemaRefs>
    <ds:schemaRef ds:uri="http://schemas.microsoft.com/VisualStudio/2011/storyboarding/control"/>
  </ds:schemaRefs>
</ds:datastoreItem>
</file>

<file path=customXml/itemProps7.xml><?xml version="1.0" encoding="utf-8"?>
<ds:datastoreItem xmlns:ds="http://schemas.openxmlformats.org/officeDocument/2006/customXml" ds:itemID="{67213E6F-7B96-4222-888B-63710B06D885}">
  <ds:schemaRefs>
    <ds:schemaRef ds:uri="http://schemas.microsoft.com/VisualStudio/2011/storyboarding/control"/>
  </ds:schemaRefs>
</ds:datastoreItem>
</file>

<file path=customXml/itemProps8.xml><?xml version="1.0" encoding="utf-8"?>
<ds:datastoreItem xmlns:ds="http://schemas.openxmlformats.org/officeDocument/2006/customXml" ds:itemID="{C0F92A87-A216-45A9-B9C0-0515663D35BF}">
  <ds:schemaRefs>
    <ds:schemaRef ds:uri="http://schemas.microsoft.com/VisualStudio/2011/storyboarding/control"/>
  </ds:schemaRefs>
</ds:datastoreItem>
</file>

<file path=customXml/itemProps9.xml><?xml version="1.0" encoding="utf-8"?>
<ds:datastoreItem xmlns:ds="http://schemas.openxmlformats.org/officeDocument/2006/customXml" ds:itemID="{21F6B647-976A-41D0-B760-9DF9DFC6AE3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0</TotalTime>
  <Words>4078</Words>
  <Application>Microsoft Office PowerPoint</Application>
  <PresentationFormat>Custom</PresentationFormat>
  <Paragraphs>607</Paragraphs>
  <Slides>41</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ＭＳ Ｐゴシック</vt:lpstr>
      <vt:lpstr>Arial</vt:lpstr>
      <vt:lpstr>Calibri</vt:lpstr>
      <vt:lpstr>Consolas</vt:lpstr>
      <vt:lpstr>Segoe</vt:lpstr>
      <vt:lpstr>Segoe Semibold</vt:lpstr>
      <vt:lpstr>Segoe UI</vt:lpstr>
      <vt:lpstr>Segoe UI Light</vt:lpstr>
      <vt:lpstr>Segoe UI Semibold</vt:lpstr>
      <vt:lpstr>Wingdings</vt:lpstr>
      <vt:lpstr>WHITE TEMPLATE</vt:lpstr>
      <vt:lpstr>Exam Prep 70-398: Section 1: Design for Cloud/Hybrid Identity </vt:lpstr>
      <vt:lpstr>PowerPoint Presentation</vt:lpstr>
      <vt:lpstr>PowerPoint Presentation</vt:lpstr>
      <vt:lpstr>Agenda - list all main modules</vt:lpstr>
      <vt:lpstr>Design for Cloud / Hybrid Identity</vt:lpstr>
      <vt:lpstr>The Current Reality…</vt:lpstr>
      <vt:lpstr>Identity as the control plane</vt:lpstr>
      <vt:lpstr>Delivering a seamless user authentication experience</vt:lpstr>
      <vt:lpstr>Identity Federation</vt:lpstr>
      <vt:lpstr>Federation Benefits</vt:lpstr>
      <vt:lpstr>Identity Choices</vt:lpstr>
      <vt:lpstr>Azure Active Directory</vt:lpstr>
      <vt:lpstr>Planning for Azure Active Directory (AD)</vt:lpstr>
      <vt:lpstr>Planning for Azure Active Directory (AD)</vt:lpstr>
      <vt:lpstr>Azure Active Directory features and editions</vt:lpstr>
      <vt:lpstr>Azure Active Directory features and editions</vt:lpstr>
      <vt:lpstr>Practice Question</vt:lpstr>
      <vt:lpstr>What is Azure Multi-Factor Authentication?</vt:lpstr>
      <vt:lpstr>Azure MFA</vt:lpstr>
      <vt:lpstr>How it works</vt:lpstr>
      <vt:lpstr>PowerPoint Presentation</vt:lpstr>
      <vt:lpstr>Azure MFA vs MFA for Office 365</vt:lpstr>
      <vt:lpstr>Azure MFA</vt:lpstr>
      <vt:lpstr>Practice Question (Hard)</vt:lpstr>
      <vt:lpstr>User Self-Service</vt:lpstr>
      <vt:lpstr>Group Management</vt:lpstr>
      <vt:lpstr>Practice Question (Easy)</vt:lpstr>
      <vt:lpstr>Directory Synchronization</vt:lpstr>
      <vt:lpstr>AD Sync and Active Directory Connect</vt:lpstr>
      <vt:lpstr>Upgrade Options</vt:lpstr>
      <vt:lpstr>Prepare for AAD Connect</vt:lpstr>
      <vt:lpstr>Demo:  Azure Active Directory Connect</vt:lpstr>
      <vt:lpstr>Azure Active Directory Connect – Required Servers</vt:lpstr>
      <vt:lpstr>Active Directory Connect Health</vt:lpstr>
      <vt:lpstr>Reporting</vt:lpstr>
      <vt:lpstr>Security reports</vt:lpstr>
      <vt:lpstr>Operational reports</vt:lpstr>
      <vt:lpstr>Practice Question (Easy)</vt:lpstr>
      <vt:lpstr>Practice Question (Medium)</vt:lpstr>
      <vt:lpstr>Design for Cloud/Hybrid Identity– EXAM TIPS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2016-08-11T20:43:21Z</dcterms:created>
  <dcterms:modified xsi:type="dcterms:W3CDTF">2016-08-11T20:44:58Z</dcterms:modified>
</cp:coreProperties>
</file>