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43"/>
  </p:notesMasterIdLst>
  <p:sldIdLst>
    <p:sldId id="335" r:id="rId2"/>
    <p:sldId id="265" r:id="rId3"/>
    <p:sldId id="292" r:id="rId4"/>
    <p:sldId id="311" r:id="rId5"/>
    <p:sldId id="293" r:id="rId6"/>
    <p:sldId id="312" r:id="rId7"/>
    <p:sldId id="300" r:id="rId8"/>
    <p:sldId id="294" r:id="rId9"/>
    <p:sldId id="301" r:id="rId10"/>
    <p:sldId id="295" r:id="rId11"/>
    <p:sldId id="302" r:id="rId12"/>
    <p:sldId id="296" r:id="rId13"/>
    <p:sldId id="334" r:id="rId14"/>
    <p:sldId id="314" r:id="rId15"/>
    <p:sldId id="316" r:id="rId16"/>
    <p:sldId id="328" r:id="rId17"/>
    <p:sldId id="327" r:id="rId18"/>
    <p:sldId id="333" r:id="rId19"/>
    <p:sldId id="303" r:id="rId20"/>
    <p:sldId id="297" r:id="rId21"/>
    <p:sldId id="304" r:id="rId22"/>
    <p:sldId id="298" r:id="rId23"/>
    <p:sldId id="305" r:id="rId24"/>
    <p:sldId id="320" r:id="rId25"/>
    <p:sldId id="329" r:id="rId26"/>
    <p:sldId id="321" r:id="rId27"/>
    <p:sldId id="331" r:id="rId28"/>
    <p:sldId id="322" r:id="rId29"/>
    <p:sldId id="332" r:id="rId30"/>
    <p:sldId id="323" r:id="rId31"/>
    <p:sldId id="330" r:id="rId32"/>
    <p:sldId id="324" r:id="rId33"/>
    <p:sldId id="326" r:id="rId34"/>
    <p:sldId id="325" r:id="rId35"/>
    <p:sldId id="315" r:id="rId36"/>
    <p:sldId id="318" r:id="rId37"/>
    <p:sldId id="319" r:id="rId38"/>
    <p:sldId id="306" r:id="rId39"/>
    <p:sldId id="308" r:id="rId40"/>
    <p:sldId id="309" r:id="rId41"/>
    <p:sldId id="31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7FF"/>
    <a:srgbClr val="616161"/>
    <a:srgbClr val="595959"/>
    <a:srgbClr val="E5F8FF"/>
    <a:srgbClr val="6FB7D7"/>
    <a:srgbClr val="E8232B"/>
    <a:srgbClr val="E4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59" autoAdjust="0"/>
    <p:restoredTop sz="92157" autoAdjust="0"/>
  </p:normalViewPr>
  <p:slideViewPr>
    <p:cSldViewPr snapToGrid="0" snapToObjects="1">
      <p:cViewPr varScale="1">
        <p:scale>
          <a:sx n="99" d="100"/>
          <a:sy n="99" d="100"/>
        </p:scale>
        <p:origin x="96" y="22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B3519-0107-4220-B210-994F89BE6A0C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0F3C0-0E75-4F44-8146-5496C4D6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1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68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98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77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3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55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43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49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47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8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25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47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87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04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4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3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078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122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6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9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3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27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482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718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17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736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007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633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20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58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59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105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8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467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77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0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93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26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F3C0-0E75-4F44-8146-5496C4D61B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5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952" y="3510684"/>
            <a:ext cx="10219373" cy="912311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rgbClr val="595959"/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953" y="4431754"/>
            <a:ext cx="4487111" cy="11225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200" kern="1200">
                <a:solidFill>
                  <a:srgbClr val="595959"/>
                </a:solidFill>
                <a:latin typeface="Segoe UI"/>
                <a:ea typeface="+mn-ea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98" y="1842433"/>
            <a:ext cx="4218197" cy="1224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454" y="6224886"/>
            <a:ext cx="1539748" cy="413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7" y="6257201"/>
            <a:ext cx="1173480" cy="340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52" y="1416241"/>
            <a:ext cx="4264643" cy="16508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0" y="6224885"/>
            <a:ext cx="963591" cy="3730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858" y="6118447"/>
            <a:ext cx="1339344" cy="47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4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53038" y="107576"/>
            <a:ext cx="11681693" cy="12280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488103" y="6319463"/>
            <a:ext cx="1327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6A6A6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4955" y="6319463"/>
            <a:ext cx="770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6A6A6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3038" y="1601996"/>
            <a:ext cx="11681693" cy="4343400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048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3038" y="107576"/>
            <a:ext cx="11681693" cy="12280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488103" y="6319463"/>
            <a:ext cx="1327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6A6A6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4955" y="6319463"/>
            <a:ext cx="770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6A6A6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3038" y="1601996"/>
            <a:ext cx="11681693" cy="4343400"/>
          </a:xfrm>
          <a:noFill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// Insert code</a:t>
            </a:r>
          </a:p>
        </p:txBody>
      </p:sp>
    </p:spTree>
    <p:extLst>
      <p:ext uri="{BB962C8B-B14F-4D97-AF65-F5344CB8AC3E}">
        <p14:creationId xmlns:p14="http://schemas.microsoft.com/office/powerpoint/2010/main" val="66524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952" y="3510684"/>
            <a:ext cx="10219373" cy="912311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rgbClr val="595959"/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953" y="4431754"/>
            <a:ext cx="4487111" cy="11225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200" kern="1200">
                <a:solidFill>
                  <a:srgbClr val="595959"/>
                </a:solidFill>
                <a:latin typeface="Segoe UI"/>
                <a:ea typeface="+mn-ea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454" y="6224886"/>
            <a:ext cx="1539748" cy="413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7" y="6257201"/>
            <a:ext cx="1173480" cy="340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41" y="2226400"/>
            <a:ext cx="5713548" cy="967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17" y="1947222"/>
            <a:ext cx="5546589" cy="12524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0" y="6224885"/>
            <a:ext cx="963591" cy="3730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858" y="6118447"/>
            <a:ext cx="1339344" cy="47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4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accent color 1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049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038" y="107576"/>
            <a:ext cx="11681693" cy="12280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038" y="1518121"/>
            <a:ext cx="11681693" cy="4425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88103" y="6319463"/>
            <a:ext cx="1327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6A6A6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4955" y="6319463"/>
            <a:ext cx="770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6A6A6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0" y="6224885"/>
            <a:ext cx="963591" cy="3730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858" y="6118447"/>
            <a:ext cx="1339344" cy="47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6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>
              <a:lumMod val="65000"/>
              <a:lumOff val="35000"/>
            </a:schemeClr>
          </a:solidFill>
          <a:latin typeface="Segoe UI"/>
          <a:ea typeface="+mj-ea"/>
          <a:cs typeface="Segoe UI"/>
        </a:defRPr>
      </a:lvl1pPr>
    </p:titleStyle>
    <p:bodyStyle>
      <a:lvl1pPr marL="3492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Segoe UI"/>
          <a:ea typeface="+mn-ea"/>
          <a:cs typeface="Segoe UI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Segoe UI"/>
          <a:ea typeface="+mn-ea"/>
          <a:cs typeface="Segoe UI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600" kern="1200">
          <a:solidFill>
            <a:schemeClr val="tx1">
              <a:lumMod val="65000"/>
              <a:lumOff val="35000"/>
            </a:schemeClr>
          </a:solidFill>
          <a:latin typeface="Segoe UI"/>
          <a:ea typeface="+mn-ea"/>
          <a:cs typeface="Segoe UI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400" kern="1200">
          <a:solidFill>
            <a:schemeClr val="tx1">
              <a:lumMod val="65000"/>
              <a:lumOff val="35000"/>
            </a:schemeClr>
          </a:solidFill>
          <a:latin typeface="Segoe UI"/>
          <a:ea typeface="+mn-ea"/>
          <a:cs typeface="Segoe UI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400" kern="1200">
          <a:solidFill>
            <a:schemeClr val="tx1">
              <a:lumMod val="65000"/>
              <a:lumOff val="35000"/>
            </a:schemeClr>
          </a:solidFill>
          <a:latin typeface="Segoe UI"/>
          <a:ea typeface="+mn-ea"/>
          <a:cs typeface="Segoe UI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.docx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463453" y="889130"/>
            <a:ext cx="6737207" cy="874789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70" baseline="0" dirty="0" smtClean="0">
                <a:ln w="3175">
                  <a:noFill/>
                </a:ln>
                <a:solidFill>
                  <a:srgbClr val="0072C6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800"/>
              </a:spcAft>
              <a:buSzPct val="90000"/>
            </a:pPr>
            <a:r>
              <a:rPr lang="en-US" sz="5882" dirty="0"/>
              <a:t>Header</a:t>
            </a:r>
            <a:endParaRPr lang="en-US" sz="1765" dirty="0">
              <a:gradFill>
                <a:gsLst>
                  <a:gs pos="0">
                    <a:srgbClr val="FFFFFF"/>
                  </a:gs>
                  <a:gs pos="86000">
                    <a:srgbClr val="FFFFFF"/>
                  </a:gs>
                </a:gsLst>
                <a:lin ang="5400000" scaled="0"/>
              </a:gradFill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33574" y="559886"/>
            <a:ext cx="4176719" cy="877146"/>
            <a:chOff x="259738" y="497600"/>
            <a:chExt cx="4260471" cy="894729"/>
          </a:xfrm>
        </p:grpSpPr>
        <p:sp>
          <p:nvSpPr>
            <p:cNvPr id="22" name="TextBox 21"/>
            <p:cNvSpPr txBox="1"/>
            <p:nvPr userDrawn="1"/>
          </p:nvSpPr>
          <p:spPr>
            <a:xfrm>
              <a:off x="259738" y="842570"/>
              <a:ext cx="4260471" cy="549759"/>
            </a:xfrm>
            <a:prstGeom prst="rect">
              <a:avLst/>
            </a:prstGeom>
            <a:noFill/>
          </p:spPr>
          <p:txBody>
            <a:bodyPr wrap="square" lIns="179285" tIns="143428" rIns="179285" bIns="143428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588"/>
                </a:spcAft>
              </a:pP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Microsoft Virtual Academy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invGray">
            <a:xfrm>
              <a:off x="472746" y="497600"/>
              <a:ext cx="1554491" cy="3326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8165870" y="2630300"/>
            <a:ext cx="4055700" cy="4235159"/>
            <a:chOff x="9091612" y="3300413"/>
            <a:chExt cx="538163" cy="561976"/>
          </a:xfrm>
        </p:grpSpPr>
        <p:sp>
          <p:nvSpPr>
            <p:cNvPr id="45" name="Freeform 1371"/>
            <p:cNvSpPr>
              <a:spLocks noEditPoints="1"/>
            </p:cNvSpPr>
            <p:nvPr/>
          </p:nvSpPr>
          <p:spPr bwMode="auto">
            <a:xfrm>
              <a:off x="9196387" y="3397250"/>
              <a:ext cx="152400" cy="465138"/>
            </a:xfrm>
            <a:custGeom>
              <a:avLst/>
              <a:gdLst>
                <a:gd name="T0" fmla="*/ 0 w 190"/>
                <a:gd name="T1" fmla="*/ 0 h 587"/>
                <a:gd name="T2" fmla="*/ 0 w 190"/>
                <a:gd name="T3" fmla="*/ 587 h 587"/>
                <a:gd name="T4" fmla="*/ 190 w 190"/>
                <a:gd name="T5" fmla="*/ 587 h 587"/>
                <a:gd name="T6" fmla="*/ 190 w 190"/>
                <a:gd name="T7" fmla="*/ 0 h 587"/>
                <a:gd name="T8" fmla="*/ 0 w 190"/>
                <a:gd name="T9" fmla="*/ 0 h 587"/>
                <a:gd name="T10" fmla="*/ 117 w 190"/>
                <a:gd name="T11" fmla="*/ 80 h 587"/>
                <a:gd name="T12" fmla="*/ 117 w 190"/>
                <a:gd name="T13" fmla="*/ 80 h 587"/>
                <a:gd name="T14" fmla="*/ 115 w 190"/>
                <a:gd name="T15" fmla="*/ 89 h 587"/>
                <a:gd name="T16" fmla="*/ 111 w 190"/>
                <a:gd name="T17" fmla="*/ 96 h 587"/>
                <a:gd name="T18" fmla="*/ 104 w 190"/>
                <a:gd name="T19" fmla="*/ 101 h 587"/>
                <a:gd name="T20" fmla="*/ 95 w 190"/>
                <a:gd name="T21" fmla="*/ 103 h 587"/>
                <a:gd name="T22" fmla="*/ 95 w 190"/>
                <a:gd name="T23" fmla="*/ 103 h 587"/>
                <a:gd name="T24" fmla="*/ 86 w 190"/>
                <a:gd name="T25" fmla="*/ 101 h 587"/>
                <a:gd name="T26" fmla="*/ 79 w 190"/>
                <a:gd name="T27" fmla="*/ 96 h 587"/>
                <a:gd name="T28" fmla="*/ 74 w 190"/>
                <a:gd name="T29" fmla="*/ 89 h 587"/>
                <a:gd name="T30" fmla="*/ 72 w 190"/>
                <a:gd name="T31" fmla="*/ 80 h 587"/>
                <a:gd name="T32" fmla="*/ 72 w 190"/>
                <a:gd name="T33" fmla="*/ 80 h 587"/>
                <a:gd name="T34" fmla="*/ 74 w 190"/>
                <a:gd name="T35" fmla="*/ 71 h 587"/>
                <a:gd name="T36" fmla="*/ 79 w 190"/>
                <a:gd name="T37" fmla="*/ 63 h 587"/>
                <a:gd name="T38" fmla="*/ 86 w 190"/>
                <a:gd name="T39" fmla="*/ 60 h 587"/>
                <a:gd name="T40" fmla="*/ 95 w 190"/>
                <a:gd name="T41" fmla="*/ 58 h 587"/>
                <a:gd name="T42" fmla="*/ 95 w 190"/>
                <a:gd name="T43" fmla="*/ 58 h 587"/>
                <a:gd name="T44" fmla="*/ 104 w 190"/>
                <a:gd name="T45" fmla="*/ 60 h 587"/>
                <a:gd name="T46" fmla="*/ 111 w 190"/>
                <a:gd name="T47" fmla="*/ 63 h 587"/>
                <a:gd name="T48" fmla="*/ 115 w 190"/>
                <a:gd name="T49" fmla="*/ 71 h 587"/>
                <a:gd name="T50" fmla="*/ 117 w 190"/>
                <a:gd name="T51" fmla="*/ 8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0" h="587">
                  <a:moveTo>
                    <a:pt x="0" y="0"/>
                  </a:moveTo>
                  <a:lnTo>
                    <a:pt x="0" y="587"/>
                  </a:lnTo>
                  <a:lnTo>
                    <a:pt x="190" y="587"/>
                  </a:lnTo>
                  <a:lnTo>
                    <a:pt x="190" y="0"/>
                  </a:lnTo>
                  <a:lnTo>
                    <a:pt x="0" y="0"/>
                  </a:lnTo>
                  <a:close/>
                  <a:moveTo>
                    <a:pt x="117" y="80"/>
                  </a:moveTo>
                  <a:lnTo>
                    <a:pt x="117" y="80"/>
                  </a:lnTo>
                  <a:lnTo>
                    <a:pt x="115" y="89"/>
                  </a:lnTo>
                  <a:lnTo>
                    <a:pt x="111" y="96"/>
                  </a:lnTo>
                  <a:lnTo>
                    <a:pt x="104" y="101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86" y="101"/>
                  </a:lnTo>
                  <a:lnTo>
                    <a:pt x="79" y="96"/>
                  </a:lnTo>
                  <a:lnTo>
                    <a:pt x="74" y="89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4" y="71"/>
                  </a:lnTo>
                  <a:lnTo>
                    <a:pt x="79" y="63"/>
                  </a:lnTo>
                  <a:lnTo>
                    <a:pt x="86" y="60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4" y="60"/>
                  </a:lnTo>
                  <a:lnTo>
                    <a:pt x="111" y="63"/>
                  </a:lnTo>
                  <a:lnTo>
                    <a:pt x="115" y="71"/>
                  </a:lnTo>
                  <a:lnTo>
                    <a:pt x="117" y="8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" name="Rectangle 1372"/>
            <p:cNvSpPr>
              <a:spLocks noChangeArrowheads="1"/>
            </p:cNvSpPr>
            <p:nvPr/>
          </p:nvSpPr>
          <p:spPr bwMode="auto">
            <a:xfrm>
              <a:off x="9196387" y="3397250"/>
              <a:ext cx="152400" cy="46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" name="Freeform 1373"/>
            <p:cNvSpPr>
              <a:spLocks/>
            </p:cNvSpPr>
            <p:nvPr/>
          </p:nvSpPr>
          <p:spPr bwMode="auto">
            <a:xfrm>
              <a:off x="9253537" y="3441700"/>
              <a:ext cx="36513" cy="36513"/>
            </a:xfrm>
            <a:custGeom>
              <a:avLst/>
              <a:gdLst>
                <a:gd name="T0" fmla="*/ 45 w 45"/>
                <a:gd name="T1" fmla="*/ 22 h 45"/>
                <a:gd name="T2" fmla="*/ 45 w 45"/>
                <a:gd name="T3" fmla="*/ 22 h 45"/>
                <a:gd name="T4" fmla="*/ 43 w 45"/>
                <a:gd name="T5" fmla="*/ 31 h 45"/>
                <a:gd name="T6" fmla="*/ 39 w 45"/>
                <a:gd name="T7" fmla="*/ 38 h 45"/>
                <a:gd name="T8" fmla="*/ 32 w 45"/>
                <a:gd name="T9" fmla="*/ 43 h 45"/>
                <a:gd name="T10" fmla="*/ 23 w 45"/>
                <a:gd name="T11" fmla="*/ 45 h 45"/>
                <a:gd name="T12" fmla="*/ 23 w 45"/>
                <a:gd name="T13" fmla="*/ 45 h 45"/>
                <a:gd name="T14" fmla="*/ 14 w 45"/>
                <a:gd name="T15" fmla="*/ 43 h 45"/>
                <a:gd name="T16" fmla="*/ 7 w 45"/>
                <a:gd name="T17" fmla="*/ 38 h 45"/>
                <a:gd name="T18" fmla="*/ 2 w 45"/>
                <a:gd name="T19" fmla="*/ 31 h 45"/>
                <a:gd name="T20" fmla="*/ 0 w 45"/>
                <a:gd name="T21" fmla="*/ 22 h 45"/>
                <a:gd name="T22" fmla="*/ 0 w 45"/>
                <a:gd name="T23" fmla="*/ 22 h 45"/>
                <a:gd name="T24" fmla="*/ 2 w 45"/>
                <a:gd name="T25" fmla="*/ 13 h 45"/>
                <a:gd name="T26" fmla="*/ 7 w 45"/>
                <a:gd name="T27" fmla="*/ 5 h 45"/>
                <a:gd name="T28" fmla="*/ 14 w 45"/>
                <a:gd name="T29" fmla="*/ 2 h 45"/>
                <a:gd name="T30" fmla="*/ 23 w 45"/>
                <a:gd name="T31" fmla="*/ 0 h 45"/>
                <a:gd name="T32" fmla="*/ 23 w 45"/>
                <a:gd name="T33" fmla="*/ 0 h 45"/>
                <a:gd name="T34" fmla="*/ 32 w 45"/>
                <a:gd name="T35" fmla="*/ 2 h 45"/>
                <a:gd name="T36" fmla="*/ 39 w 45"/>
                <a:gd name="T37" fmla="*/ 5 h 45"/>
                <a:gd name="T38" fmla="*/ 43 w 45"/>
                <a:gd name="T39" fmla="*/ 13 h 45"/>
                <a:gd name="T40" fmla="*/ 45 w 45"/>
                <a:gd name="T41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45">
                  <a:moveTo>
                    <a:pt x="45" y="22"/>
                  </a:moveTo>
                  <a:lnTo>
                    <a:pt x="45" y="22"/>
                  </a:lnTo>
                  <a:lnTo>
                    <a:pt x="43" y="31"/>
                  </a:lnTo>
                  <a:lnTo>
                    <a:pt x="39" y="38"/>
                  </a:lnTo>
                  <a:lnTo>
                    <a:pt x="32" y="43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14" y="43"/>
                  </a:lnTo>
                  <a:lnTo>
                    <a:pt x="7" y="38"/>
                  </a:lnTo>
                  <a:lnTo>
                    <a:pt x="2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3"/>
                  </a:lnTo>
                  <a:lnTo>
                    <a:pt x="7" y="5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9" y="5"/>
                  </a:lnTo>
                  <a:lnTo>
                    <a:pt x="43" y="13"/>
                  </a:lnTo>
                  <a:lnTo>
                    <a:pt x="45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" name="Rectangle 1374"/>
            <p:cNvSpPr>
              <a:spLocks noChangeArrowheads="1"/>
            </p:cNvSpPr>
            <p:nvPr/>
          </p:nvSpPr>
          <p:spPr bwMode="auto">
            <a:xfrm>
              <a:off x="9196387" y="3417888"/>
              <a:ext cx="4921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" name="Freeform 1375"/>
            <p:cNvSpPr>
              <a:spLocks/>
            </p:cNvSpPr>
            <p:nvPr/>
          </p:nvSpPr>
          <p:spPr bwMode="auto">
            <a:xfrm>
              <a:off x="9196387" y="3417888"/>
              <a:ext cx="49213" cy="7938"/>
            </a:xfrm>
            <a:custGeom>
              <a:avLst/>
              <a:gdLst>
                <a:gd name="T0" fmla="*/ 0 w 61"/>
                <a:gd name="T1" fmla="*/ 9 h 9"/>
                <a:gd name="T2" fmla="*/ 61 w 61"/>
                <a:gd name="T3" fmla="*/ 9 h 9"/>
                <a:gd name="T4" fmla="*/ 61 w 61"/>
                <a:gd name="T5" fmla="*/ 0 h 9"/>
                <a:gd name="T6" fmla="*/ 0 w 6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9">
                  <a:moveTo>
                    <a:pt x="0" y="9"/>
                  </a:moveTo>
                  <a:lnTo>
                    <a:pt x="61" y="9"/>
                  </a:lnTo>
                  <a:lnTo>
                    <a:pt x="6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" name="Rectangle 1376"/>
            <p:cNvSpPr>
              <a:spLocks noChangeArrowheads="1"/>
            </p:cNvSpPr>
            <p:nvPr/>
          </p:nvSpPr>
          <p:spPr bwMode="auto">
            <a:xfrm>
              <a:off x="9196387" y="3538538"/>
              <a:ext cx="49213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" name="Freeform 1377"/>
            <p:cNvSpPr>
              <a:spLocks/>
            </p:cNvSpPr>
            <p:nvPr/>
          </p:nvSpPr>
          <p:spPr bwMode="auto">
            <a:xfrm>
              <a:off x="9196387" y="3538538"/>
              <a:ext cx="49213" cy="6350"/>
            </a:xfrm>
            <a:custGeom>
              <a:avLst/>
              <a:gdLst>
                <a:gd name="T0" fmla="*/ 0 w 61"/>
                <a:gd name="T1" fmla="*/ 9 h 9"/>
                <a:gd name="T2" fmla="*/ 61 w 61"/>
                <a:gd name="T3" fmla="*/ 9 h 9"/>
                <a:gd name="T4" fmla="*/ 61 w 61"/>
                <a:gd name="T5" fmla="*/ 0 h 9"/>
                <a:gd name="T6" fmla="*/ 0 w 6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9">
                  <a:moveTo>
                    <a:pt x="0" y="9"/>
                  </a:moveTo>
                  <a:lnTo>
                    <a:pt x="61" y="9"/>
                  </a:lnTo>
                  <a:lnTo>
                    <a:pt x="6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" name="Rectangle 1378"/>
            <p:cNvSpPr>
              <a:spLocks noChangeArrowheads="1"/>
            </p:cNvSpPr>
            <p:nvPr/>
          </p:nvSpPr>
          <p:spPr bwMode="auto">
            <a:xfrm>
              <a:off x="9196387" y="3478213"/>
              <a:ext cx="26988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" name="Freeform 1379"/>
            <p:cNvSpPr>
              <a:spLocks/>
            </p:cNvSpPr>
            <p:nvPr/>
          </p:nvSpPr>
          <p:spPr bwMode="auto">
            <a:xfrm>
              <a:off x="9196387" y="3478213"/>
              <a:ext cx="26988" cy="6350"/>
            </a:xfrm>
            <a:custGeom>
              <a:avLst/>
              <a:gdLst>
                <a:gd name="T0" fmla="*/ 0 w 34"/>
                <a:gd name="T1" fmla="*/ 9 h 9"/>
                <a:gd name="T2" fmla="*/ 34 w 34"/>
                <a:gd name="T3" fmla="*/ 9 h 9"/>
                <a:gd name="T4" fmla="*/ 34 w 34"/>
                <a:gd name="T5" fmla="*/ 0 h 9"/>
                <a:gd name="T6" fmla="*/ 0 w 34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9">
                  <a:moveTo>
                    <a:pt x="0" y="9"/>
                  </a:moveTo>
                  <a:lnTo>
                    <a:pt x="34" y="9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" name="Rectangle 1380"/>
            <p:cNvSpPr>
              <a:spLocks noChangeArrowheads="1"/>
            </p:cNvSpPr>
            <p:nvPr/>
          </p:nvSpPr>
          <p:spPr bwMode="auto">
            <a:xfrm>
              <a:off x="9196387" y="3430588"/>
              <a:ext cx="1746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" name="Freeform 1381"/>
            <p:cNvSpPr>
              <a:spLocks/>
            </p:cNvSpPr>
            <p:nvPr/>
          </p:nvSpPr>
          <p:spPr bwMode="auto">
            <a:xfrm>
              <a:off x="9196387" y="3430588"/>
              <a:ext cx="17463" cy="7938"/>
            </a:xfrm>
            <a:custGeom>
              <a:avLst/>
              <a:gdLst>
                <a:gd name="T0" fmla="*/ 0 w 21"/>
                <a:gd name="T1" fmla="*/ 9 h 9"/>
                <a:gd name="T2" fmla="*/ 21 w 21"/>
                <a:gd name="T3" fmla="*/ 9 h 9"/>
                <a:gd name="T4" fmla="*/ 21 w 21"/>
                <a:gd name="T5" fmla="*/ 0 h 9"/>
                <a:gd name="T6" fmla="*/ 0 w 2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21" y="9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" name="Rectangle 1382"/>
            <p:cNvSpPr>
              <a:spLocks noChangeArrowheads="1"/>
            </p:cNvSpPr>
            <p:nvPr/>
          </p:nvSpPr>
          <p:spPr bwMode="auto">
            <a:xfrm>
              <a:off x="9196387" y="3441700"/>
              <a:ext cx="1746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" name="Freeform 1383"/>
            <p:cNvSpPr>
              <a:spLocks/>
            </p:cNvSpPr>
            <p:nvPr/>
          </p:nvSpPr>
          <p:spPr bwMode="auto">
            <a:xfrm>
              <a:off x="9196387" y="3441700"/>
              <a:ext cx="17463" cy="7938"/>
            </a:xfrm>
            <a:custGeom>
              <a:avLst/>
              <a:gdLst>
                <a:gd name="T0" fmla="*/ 0 w 21"/>
                <a:gd name="T1" fmla="*/ 9 h 9"/>
                <a:gd name="T2" fmla="*/ 21 w 21"/>
                <a:gd name="T3" fmla="*/ 9 h 9"/>
                <a:gd name="T4" fmla="*/ 21 w 21"/>
                <a:gd name="T5" fmla="*/ 0 h 9"/>
                <a:gd name="T6" fmla="*/ 0 w 2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21" y="9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" name="Rectangle 1384"/>
            <p:cNvSpPr>
              <a:spLocks noChangeArrowheads="1"/>
            </p:cNvSpPr>
            <p:nvPr/>
          </p:nvSpPr>
          <p:spPr bwMode="auto">
            <a:xfrm>
              <a:off x="9196387" y="3454400"/>
              <a:ext cx="1746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" name="Freeform 1385"/>
            <p:cNvSpPr>
              <a:spLocks/>
            </p:cNvSpPr>
            <p:nvPr/>
          </p:nvSpPr>
          <p:spPr bwMode="auto">
            <a:xfrm>
              <a:off x="9196387" y="3454400"/>
              <a:ext cx="17463" cy="7938"/>
            </a:xfrm>
            <a:custGeom>
              <a:avLst/>
              <a:gdLst>
                <a:gd name="T0" fmla="*/ 0 w 21"/>
                <a:gd name="T1" fmla="*/ 11 h 11"/>
                <a:gd name="T2" fmla="*/ 21 w 21"/>
                <a:gd name="T3" fmla="*/ 11 h 11"/>
                <a:gd name="T4" fmla="*/ 21 w 21"/>
                <a:gd name="T5" fmla="*/ 0 h 11"/>
                <a:gd name="T6" fmla="*/ 0 w 21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1">
                  <a:moveTo>
                    <a:pt x="0" y="11"/>
                  </a:move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" name="Rectangle 1386"/>
            <p:cNvSpPr>
              <a:spLocks noChangeArrowheads="1"/>
            </p:cNvSpPr>
            <p:nvPr/>
          </p:nvSpPr>
          <p:spPr bwMode="auto">
            <a:xfrm>
              <a:off x="9196387" y="3467100"/>
              <a:ext cx="17463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" name="Freeform 1387"/>
            <p:cNvSpPr>
              <a:spLocks/>
            </p:cNvSpPr>
            <p:nvPr/>
          </p:nvSpPr>
          <p:spPr bwMode="auto">
            <a:xfrm>
              <a:off x="9196387" y="3467100"/>
              <a:ext cx="17463" cy="6350"/>
            </a:xfrm>
            <a:custGeom>
              <a:avLst/>
              <a:gdLst>
                <a:gd name="T0" fmla="*/ 0 w 21"/>
                <a:gd name="T1" fmla="*/ 9 h 9"/>
                <a:gd name="T2" fmla="*/ 21 w 21"/>
                <a:gd name="T3" fmla="*/ 9 h 9"/>
                <a:gd name="T4" fmla="*/ 21 w 21"/>
                <a:gd name="T5" fmla="*/ 0 h 9"/>
                <a:gd name="T6" fmla="*/ 0 w 2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21" y="9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" name="Rectangle 1388"/>
            <p:cNvSpPr>
              <a:spLocks noChangeArrowheads="1"/>
            </p:cNvSpPr>
            <p:nvPr/>
          </p:nvSpPr>
          <p:spPr bwMode="auto">
            <a:xfrm>
              <a:off x="9196387" y="3489325"/>
              <a:ext cx="17463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" name="Freeform 1389"/>
            <p:cNvSpPr>
              <a:spLocks/>
            </p:cNvSpPr>
            <p:nvPr/>
          </p:nvSpPr>
          <p:spPr bwMode="auto">
            <a:xfrm>
              <a:off x="9196387" y="3489325"/>
              <a:ext cx="17463" cy="9525"/>
            </a:xfrm>
            <a:custGeom>
              <a:avLst/>
              <a:gdLst>
                <a:gd name="T0" fmla="*/ 0 w 21"/>
                <a:gd name="T1" fmla="*/ 11 h 11"/>
                <a:gd name="T2" fmla="*/ 21 w 21"/>
                <a:gd name="T3" fmla="*/ 11 h 11"/>
                <a:gd name="T4" fmla="*/ 21 w 21"/>
                <a:gd name="T5" fmla="*/ 0 h 11"/>
                <a:gd name="T6" fmla="*/ 0 w 21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1">
                  <a:moveTo>
                    <a:pt x="0" y="11"/>
                  </a:move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" name="Rectangle 1390"/>
            <p:cNvSpPr>
              <a:spLocks noChangeArrowheads="1"/>
            </p:cNvSpPr>
            <p:nvPr/>
          </p:nvSpPr>
          <p:spPr bwMode="auto">
            <a:xfrm>
              <a:off x="9196387" y="3502025"/>
              <a:ext cx="1746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" name="Freeform 1391"/>
            <p:cNvSpPr>
              <a:spLocks/>
            </p:cNvSpPr>
            <p:nvPr/>
          </p:nvSpPr>
          <p:spPr bwMode="auto">
            <a:xfrm>
              <a:off x="9196387" y="3502025"/>
              <a:ext cx="17463" cy="7938"/>
            </a:xfrm>
            <a:custGeom>
              <a:avLst/>
              <a:gdLst>
                <a:gd name="T0" fmla="*/ 0 w 21"/>
                <a:gd name="T1" fmla="*/ 9 h 9"/>
                <a:gd name="T2" fmla="*/ 21 w 21"/>
                <a:gd name="T3" fmla="*/ 9 h 9"/>
                <a:gd name="T4" fmla="*/ 21 w 21"/>
                <a:gd name="T5" fmla="*/ 0 h 9"/>
                <a:gd name="T6" fmla="*/ 0 w 2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21" y="9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" name="Rectangle 1392"/>
            <p:cNvSpPr>
              <a:spLocks noChangeArrowheads="1"/>
            </p:cNvSpPr>
            <p:nvPr/>
          </p:nvSpPr>
          <p:spPr bwMode="auto">
            <a:xfrm>
              <a:off x="9196387" y="3513138"/>
              <a:ext cx="1746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" name="Freeform 1393"/>
            <p:cNvSpPr>
              <a:spLocks/>
            </p:cNvSpPr>
            <p:nvPr/>
          </p:nvSpPr>
          <p:spPr bwMode="auto">
            <a:xfrm>
              <a:off x="9196387" y="3513138"/>
              <a:ext cx="17463" cy="7938"/>
            </a:xfrm>
            <a:custGeom>
              <a:avLst/>
              <a:gdLst>
                <a:gd name="T0" fmla="*/ 0 w 21"/>
                <a:gd name="T1" fmla="*/ 9 h 9"/>
                <a:gd name="T2" fmla="*/ 21 w 21"/>
                <a:gd name="T3" fmla="*/ 9 h 9"/>
                <a:gd name="T4" fmla="*/ 21 w 21"/>
                <a:gd name="T5" fmla="*/ 0 h 9"/>
                <a:gd name="T6" fmla="*/ 0 w 2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21" y="9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" name="Rectangle 1394"/>
            <p:cNvSpPr>
              <a:spLocks noChangeArrowheads="1"/>
            </p:cNvSpPr>
            <p:nvPr/>
          </p:nvSpPr>
          <p:spPr bwMode="auto">
            <a:xfrm>
              <a:off x="9196387" y="3527425"/>
              <a:ext cx="17463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" name="Freeform 1395"/>
            <p:cNvSpPr>
              <a:spLocks/>
            </p:cNvSpPr>
            <p:nvPr/>
          </p:nvSpPr>
          <p:spPr bwMode="auto">
            <a:xfrm>
              <a:off x="9196387" y="3527425"/>
              <a:ext cx="17463" cy="6350"/>
            </a:xfrm>
            <a:custGeom>
              <a:avLst/>
              <a:gdLst>
                <a:gd name="T0" fmla="*/ 0 w 21"/>
                <a:gd name="T1" fmla="*/ 9 h 9"/>
                <a:gd name="T2" fmla="*/ 21 w 21"/>
                <a:gd name="T3" fmla="*/ 9 h 9"/>
                <a:gd name="T4" fmla="*/ 21 w 21"/>
                <a:gd name="T5" fmla="*/ 0 h 9"/>
                <a:gd name="T6" fmla="*/ 0 w 2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21" y="9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" name="Rectangle 1396"/>
            <p:cNvSpPr>
              <a:spLocks noChangeArrowheads="1"/>
            </p:cNvSpPr>
            <p:nvPr/>
          </p:nvSpPr>
          <p:spPr bwMode="auto">
            <a:xfrm>
              <a:off x="9196387" y="3657600"/>
              <a:ext cx="4921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" name="Freeform 1397"/>
            <p:cNvSpPr>
              <a:spLocks/>
            </p:cNvSpPr>
            <p:nvPr/>
          </p:nvSpPr>
          <p:spPr bwMode="auto">
            <a:xfrm>
              <a:off x="9196387" y="3657600"/>
              <a:ext cx="49213" cy="7938"/>
            </a:xfrm>
            <a:custGeom>
              <a:avLst/>
              <a:gdLst>
                <a:gd name="T0" fmla="*/ 0 w 61"/>
                <a:gd name="T1" fmla="*/ 9 h 9"/>
                <a:gd name="T2" fmla="*/ 61 w 61"/>
                <a:gd name="T3" fmla="*/ 9 h 9"/>
                <a:gd name="T4" fmla="*/ 61 w 61"/>
                <a:gd name="T5" fmla="*/ 0 h 9"/>
                <a:gd name="T6" fmla="*/ 0 w 6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9">
                  <a:moveTo>
                    <a:pt x="0" y="9"/>
                  </a:moveTo>
                  <a:lnTo>
                    <a:pt x="61" y="9"/>
                  </a:lnTo>
                  <a:lnTo>
                    <a:pt x="6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" name="Rectangle 1398"/>
            <p:cNvSpPr>
              <a:spLocks noChangeArrowheads="1"/>
            </p:cNvSpPr>
            <p:nvPr/>
          </p:nvSpPr>
          <p:spPr bwMode="auto">
            <a:xfrm>
              <a:off x="9196387" y="3597275"/>
              <a:ext cx="26988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" name="Freeform 1399"/>
            <p:cNvSpPr>
              <a:spLocks/>
            </p:cNvSpPr>
            <p:nvPr/>
          </p:nvSpPr>
          <p:spPr bwMode="auto">
            <a:xfrm>
              <a:off x="9196387" y="3597275"/>
              <a:ext cx="26988" cy="7938"/>
            </a:xfrm>
            <a:custGeom>
              <a:avLst/>
              <a:gdLst>
                <a:gd name="T0" fmla="*/ 0 w 34"/>
                <a:gd name="T1" fmla="*/ 9 h 9"/>
                <a:gd name="T2" fmla="*/ 34 w 34"/>
                <a:gd name="T3" fmla="*/ 9 h 9"/>
                <a:gd name="T4" fmla="*/ 34 w 34"/>
                <a:gd name="T5" fmla="*/ 0 h 9"/>
                <a:gd name="T6" fmla="*/ 0 w 34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9">
                  <a:moveTo>
                    <a:pt x="0" y="9"/>
                  </a:moveTo>
                  <a:lnTo>
                    <a:pt x="34" y="9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" name="Rectangle 1400"/>
            <p:cNvSpPr>
              <a:spLocks noChangeArrowheads="1"/>
            </p:cNvSpPr>
            <p:nvPr/>
          </p:nvSpPr>
          <p:spPr bwMode="auto">
            <a:xfrm>
              <a:off x="9196387" y="3549650"/>
              <a:ext cx="1746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" name="Freeform 1401"/>
            <p:cNvSpPr>
              <a:spLocks/>
            </p:cNvSpPr>
            <p:nvPr/>
          </p:nvSpPr>
          <p:spPr bwMode="auto">
            <a:xfrm>
              <a:off x="9196387" y="3549650"/>
              <a:ext cx="17463" cy="7938"/>
            </a:xfrm>
            <a:custGeom>
              <a:avLst/>
              <a:gdLst>
                <a:gd name="T0" fmla="*/ 0 w 21"/>
                <a:gd name="T1" fmla="*/ 11 h 11"/>
                <a:gd name="T2" fmla="*/ 21 w 21"/>
                <a:gd name="T3" fmla="*/ 11 h 11"/>
                <a:gd name="T4" fmla="*/ 21 w 21"/>
                <a:gd name="T5" fmla="*/ 0 h 11"/>
                <a:gd name="T6" fmla="*/ 0 w 21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1">
                  <a:moveTo>
                    <a:pt x="0" y="11"/>
                  </a:move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" name="Rectangle 1402"/>
            <p:cNvSpPr>
              <a:spLocks noChangeArrowheads="1"/>
            </p:cNvSpPr>
            <p:nvPr/>
          </p:nvSpPr>
          <p:spPr bwMode="auto">
            <a:xfrm>
              <a:off x="9196387" y="3562350"/>
              <a:ext cx="17463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" name="Freeform 1403"/>
            <p:cNvSpPr>
              <a:spLocks/>
            </p:cNvSpPr>
            <p:nvPr/>
          </p:nvSpPr>
          <p:spPr bwMode="auto">
            <a:xfrm>
              <a:off x="9196387" y="3562350"/>
              <a:ext cx="17463" cy="6350"/>
            </a:xfrm>
            <a:custGeom>
              <a:avLst/>
              <a:gdLst>
                <a:gd name="T0" fmla="*/ 0 w 21"/>
                <a:gd name="T1" fmla="*/ 9 h 9"/>
                <a:gd name="T2" fmla="*/ 21 w 21"/>
                <a:gd name="T3" fmla="*/ 9 h 9"/>
                <a:gd name="T4" fmla="*/ 21 w 21"/>
                <a:gd name="T5" fmla="*/ 0 h 9"/>
                <a:gd name="T6" fmla="*/ 0 w 2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21" y="9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" name="Rectangle 1404"/>
            <p:cNvSpPr>
              <a:spLocks noChangeArrowheads="1"/>
            </p:cNvSpPr>
            <p:nvPr/>
          </p:nvSpPr>
          <p:spPr bwMode="auto">
            <a:xfrm>
              <a:off x="9196387" y="3573463"/>
              <a:ext cx="1746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" name="Freeform 1405"/>
            <p:cNvSpPr>
              <a:spLocks/>
            </p:cNvSpPr>
            <p:nvPr/>
          </p:nvSpPr>
          <p:spPr bwMode="auto">
            <a:xfrm>
              <a:off x="9196387" y="3573463"/>
              <a:ext cx="17463" cy="7938"/>
            </a:xfrm>
            <a:custGeom>
              <a:avLst/>
              <a:gdLst>
                <a:gd name="T0" fmla="*/ 0 w 21"/>
                <a:gd name="T1" fmla="*/ 9 h 9"/>
                <a:gd name="T2" fmla="*/ 21 w 21"/>
                <a:gd name="T3" fmla="*/ 9 h 9"/>
                <a:gd name="T4" fmla="*/ 21 w 21"/>
                <a:gd name="T5" fmla="*/ 0 h 9"/>
                <a:gd name="T6" fmla="*/ 0 w 2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21" y="9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" name="Rectangle 1406"/>
            <p:cNvSpPr>
              <a:spLocks noChangeArrowheads="1"/>
            </p:cNvSpPr>
            <p:nvPr/>
          </p:nvSpPr>
          <p:spPr bwMode="auto">
            <a:xfrm>
              <a:off x="9196387" y="3584575"/>
              <a:ext cx="17463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" name="Freeform 1407"/>
            <p:cNvSpPr>
              <a:spLocks/>
            </p:cNvSpPr>
            <p:nvPr/>
          </p:nvSpPr>
          <p:spPr bwMode="auto">
            <a:xfrm>
              <a:off x="9196387" y="3584575"/>
              <a:ext cx="17463" cy="9525"/>
            </a:xfrm>
            <a:custGeom>
              <a:avLst/>
              <a:gdLst>
                <a:gd name="T0" fmla="*/ 0 w 21"/>
                <a:gd name="T1" fmla="*/ 11 h 11"/>
                <a:gd name="T2" fmla="*/ 21 w 21"/>
                <a:gd name="T3" fmla="*/ 11 h 11"/>
                <a:gd name="T4" fmla="*/ 21 w 21"/>
                <a:gd name="T5" fmla="*/ 0 h 11"/>
                <a:gd name="T6" fmla="*/ 0 w 21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1">
                  <a:moveTo>
                    <a:pt x="0" y="11"/>
                  </a:move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" name="Rectangle 1408"/>
            <p:cNvSpPr>
              <a:spLocks noChangeArrowheads="1"/>
            </p:cNvSpPr>
            <p:nvPr/>
          </p:nvSpPr>
          <p:spPr bwMode="auto">
            <a:xfrm>
              <a:off x="9196387" y="3609975"/>
              <a:ext cx="1746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3" name="Freeform 1409"/>
            <p:cNvSpPr>
              <a:spLocks/>
            </p:cNvSpPr>
            <p:nvPr/>
          </p:nvSpPr>
          <p:spPr bwMode="auto">
            <a:xfrm>
              <a:off x="9196387" y="3609975"/>
              <a:ext cx="17463" cy="7938"/>
            </a:xfrm>
            <a:custGeom>
              <a:avLst/>
              <a:gdLst>
                <a:gd name="T0" fmla="*/ 0 w 21"/>
                <a:gd name="T1" fmla="*/ 11 h 11"/>
                <a:gd name="T2" fmla="*/ 21 w 21"/>
                <a:gd name="T3" fmla="*/ 11 h 11"/>
                <a:gd name="T4" fmla="*/ 21 w 21"/>
                <a:gd name="T5" fmla="*/ 0 h 11"/>
                <a:gd name="T6" fmla="*/ 0 w 21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1">
                  <a:moveTo>
                    <a:pt x="0" y="11"/>
                  </a:move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4" name="Rectangle 1410"/>
            <p:cNvSpPr>
              <a:spLocks noChangeArrowheads="1"/>
            </p:cNvSpPr>
            <p:nvPr/>
          </p:nvSpPr>
          <p:spPr bwMode="auto">
            <a:xfrm>
              <a:off x="9196387" y="3622675"/>
              <a:ext cx="17463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5" name="Freeform 1412"/>
            <p:cNvSpPr>
              <a:spLocks/>
            </p:cNvSpPr>
            <p:nvPr/>
          </p:nvSpPr>
          <p:spPr bwMode="auto">
            <a:xfrm>
              <a:off x="9196387" y="3622676"/>
              <a:ext cx="17463" cy="6350"/>
            </a:xfrm>
            <a:custGeom>
              <a:avLst/>
              <a:gdLst>
                <a:gd name="T0" fmla="*/ 0 w 21"/>
                <a:gd name="T1" fmla="*/ 9 h 9"/>
                <a:gd name="T2" fmla="*/ 21 w 21"/>
                <a:gd name="T3" fmla="*/ 9 h 9"/>
                <a:gd name="T4" fmla="*/ 21 w 21"/>
                <a:gd name="T5" fmla="*/ 0 h 9"/>
                <a:gd name="T6" fmla="*/ 0 w 2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21" y="9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6" name="Rectangle 1413"/>
            <p:cNvSpPr>
              <a:spLocks noChangeArrowheads="1"/>
            </p:cNvSpPr>
            <p:nvPr/>
          </p:nvSpPr>
          <p:spPr bwMode="auto">
            <a:xfrm>
              <a:off x="9196387" y="3633788"/>
              <a:ext cx="17463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7" name="Freeform 1414"/>
            <p:cNvSpPr>
              <a:spLocks/>
            </p:cNvSpPr>
            <p:nvPr/>
          </p:nvSpPr>
          <p:spPr bwMode="auto">
            <a:xfrm>
              <a:off x="9196387" y="3633788"/>
              <a:ext cx="17463" cy="6350"/>
            </a:xfrm>
            <a:custGeom>
              <a:avLst/>
              <a:gdLst>
                <a:gd name="T0" fmla="*/ 0 w 21"/>
                <a:gd name="T1" fmla="*/ 9 h 9"/>
                <a:gd name="T2" fmla="*/ 21 w 21"/>
                <a:gd name="T3" fmla="*/ 9 h 9"/>
                <a:gd name="T4" fmla="*/ 21 w 21"/>
                <a:gd name="T5" fmla="*/ 0 h 9"/>
                <a:gd name="T6" fmla="*/ 0 w 2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21" y="9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8" name="Rectangle 1415"/>
            <p:cNvSpPr>
              <a:spLocks noChangeArrowheads="1"/>
            </p:cNvSpPr>
            <p:nvPr/>
          </p:nvSpPr>
          <p:spPr bwMode="auto">
            <a:xfrm>
              <a:off x="9196387" y="3644901"/>
              <a:ext cx="17463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9" name="Freeform 1416"/>
            <p:cNvSpPr>
              <a:spLocks/>
            </p:cNvSpPr>
            <p:nvPr/>
          </p:nvSpPr>
          <p:spPr bwMode="auto">
            <a:xfrm>
              <a:off x="9196387" y="3644901"/>
              <a:ext cx="17463" cy="9525"/>
            </a:xfrm>
            <a:custGeom>
              <a:avLst/>
              <a:gdLst>
                <a:gd name="T0" fmla="*/ 0 w 21"/>
                <a:gd name="T1" fmla="*/ 11 h 11"/>
                <a:gd name="T2" fmla="*/ 21 w 21"/>
                <a:gd name="T3" fmla="*/ 11 h 11"/>
                <a:gd name="T4" fmla="*/ 21 w 21"/>
                <a:gd name="T5" fmla="*/ 0 h 11"/>
                <a:gd name="T6" fmla="*/ 0 w 21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1">
                  <a:moveTo>
                    <a:pt x="0" y="11"/>
                  </a:move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0" name="Rectangle 1417"/>
            <p:cNvSpPr>
              <a:spLocks noChangeArrowheads="1"/>
            </p:cNvSpPr>
            <p:nvPr/>
          </p:nvSpPr>
          <p:spPr bwMode="auto">
            <a:xfrm>
              <a:off x="9196387" y="3776663"/>
              <a:ext cx="4921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1" name="Freeform 1418"/>
            <p:cNvSpPr>
              <a:spLocks/>
            </p:cNvSpPr>
            <p:nvPr/>
          </p:nvSpPr>
          <p:spPr bwMode="auto">
            <a:xfrm>
              <a:off x="9196387" y="3776663"/>
              <a:ext cx="49213" cy="7938"/>
            </a:xfrm>
            <a:custGeom>
              <a:avLst/>
              <a:gdLst>
                <a:gd name="T0" fmla="*/ 0 w 61"/>
                <a:gd name="T1" fmla="*/ 10 h 10"/>
                <a:gd name="T2" fmla="*/ 61 w 61"/>
                <a:gd name="T3" fmla="*/ 10 h 10"/>
                <a:gd name="T4" fmla="*/ 61 w 61"/>
                <a:gd name="T5" fmla="*/ 0 h 10"/>
                <a:gd name="T6" fmla="*/ 0 w 6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10">
                  <a:moveTo>
                    <a:pt x="0" y="10"/>
                  </a:moveTo>
                  <a:lnTo>
                    <a:pt x="61" y="10"/>
                  </a:lnTo>
                  <a:lnTo>
                    <a:pt x="6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2" name="Rectangle 1419"/>
            <p:cNvSpPr>
              <a:spLocks noChangeArrowheads="1"/>
            </p:cNvSpPr>
            <p:nvPr/>
          </p:nvSpPr>
          <p:spPr bwMode="auto">
            <a:xfrm>
              <a:off x="9196387" y="3717926"/>
              <a:ext cx="26988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3" name="Freeform 1420"/>
            <p:cNvSpPr>
              <a:spLocks/>
            </p:cNvSpPr>
            <p:nvPr/>
          </p:nvSpPr>
          <p:spPr bwMode="auto">
            <a:xfrm>
              <a:off x="9196387" y="3717926"/>
              <a:ext cx="26988" cy="6350"/>
            </a:xfrm>
            <a:custGeom>
              <a:avLst/>
              <a:gdLst>
                <a:gd name="T0" fmla="*/ 0 w 34"/>
                <a:gd name="T1" fmla="*/ 9 h 9"/>
                <a:gd name="T2" fmla="*/ 34 w 34"/>
                <a:gd name="T3" fmla="*/ 9 h 9"/>
                <a:gd name="T4" fmla="*/ 34 w 34"/>
                <a:gd name="T5" fmla="*/ 0 h 9"/>
                <a:gd name="T6" fmla="*/ 0 w 34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9">
                  <a:moveTo>
                    <a:pt x="0" y="9"/>
                  </a:moveTo>
                  <a:lnTo>
                    <a:pt x="34" y="9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4" name="Rectangle 1421"/>
            <p:cNvSpPr>
              <a:spLocks noChangeArrowheads="1"/>
            </p:cNvSpPr>
            <p:nvPr/>
          </p:nvSpPr>
          <p:spPr bwMode="auto">
            <a:xfrm>
              <a:off x="9196387" y="3668713"/>
              <a:ext cx="1746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5" name="Freeform 1422"/>
            <p:cNvSpPr>
              <a:spLocks/>
            </p:cNvSpPr>
            <p:nvPr/>
          </p:nvSpPr>
          <p:spPr bwMode="auto">
            <a:xfrm>
              <a:off x="9196387" y="3668713"/>
              <a:ext cx="17463" cy="7938"/>
            </a:xfrm>
            <a:custGeom>
              <a:avLst/>
              <a:gdLst>
                <a:gd name="T0" fmla="*/ 0 w 21"/>
                <a:gd name="T1" fmla="*/ 9 h 9"/>
                <a:gd name="T2" fmla="*/ 21 w 21"/>
                <a:gd name="T3" fmla="*/ 9 h 9"/>
                <a:gd name="T4" fmla="*/ 21 w 21"/>
                <a:gd name="T5" fmla="*/ 0 h 9"/>
                <a:gd name="T6" fmla="*/ 0 w 2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21" y="9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6" name="Rectangle 1423"/>
            <p:cNvSpPr>
              <a:spLocks noChangeArrowheads="1"/>
            </p:cNvSpPr>
            <p:nvPr/>
          </p:nvSpPr>
          <p:spPr bwMode="auto">
            <a:xfrm>
              <a:off x="9196387" y="3681413"/>
              <a:ext cx="1746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7" name="Freeform 1424"/>
            <p:cNvSpPr>
              <a:spLocks/>
            </p:cNvSpPr>
            <p:nvPr/>
          </p:nvSpPr>
          <p:spPr bwMode="auto">
            <a:xfrm>
              <a:off x="9196387" y="3681413"/>
              <a:ext cx="17463" cy="7938"/>
            </a:xfrm>
            <a:custGeom>
              <a:avLst/>
              <a:gdLst>
                <a:gd name="T0" fmla="*/ 0 w 21"/>
                <a:gd name="T1" fmla="*/ 11 h 11"/>
                <a:gd name="T2" fmla="*/ 21 w 21"/>
                <a:gd name="T3" fmla="*/ 11 h 11"/>
                <a:gd name="T4" fmla="*/ 21 w 21"/>
                <a:gd name="T5" fmla="*/ 0 h 11"/>
                <a:gd name="T6" fmla="*/ 0 w 21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1">
                  <a:moveTo>
                    <a:pt x="0" y="11"/>
                  </a:move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8" name="Rectangle 1425"/>
            <p:cNvSpPr>
              <a:spLocks noChangeArrowheads="1"/>
            </p:cNvSpPr>
            <p:nvPr/>
          </p:nvSpPr>
          <p:spPr bwMode="auto">
            <a:xfrm>
              <a:off x="9196387" y="3694113"/>
              <a:ext cx="17463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9" name="Freeform 1426"/>
            <p:cNvSpPr>
              <a:spLocks/>
            </p:cNvSpPr>
            <p:nvPr/>
          </p:nvSpPr>
          <p:spPr bwMode="auto">
            <a:xfrm>
              <a:off x="9196387" y="3694113"/>
              <a:ext cx="17463" cy="6350"/>
            </a:xfrm>
            <a:custGeom>
              <a:avLst/>
              <a:gdLst>
                <a:gd name="T0" fmla="*/ 0 w 21"/>
                <a:gd name="T1" fmla="*/ 9 h 9"/>
                <a:gd name="T2" fmla="*/ 21 w 21"/>
                <a:gd name="T3" fmla="*/ 9 h 9"/>
                <a:gd name="T4" fmla="*/ 21 w 21"/>
                <a:gd name="T5" fmla="*/ 0 h 9"/>
                <a:gd name="T6" fmla="*/ 0 w 2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21" y="9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0" name="Rectangle 1427"/>
            <p:cNvSpPr>
              <a:spLocks noChangeArrowheads="1"/>
            </p:cNvSpPr>
            <p:nvPr/>
          </p:nvSpPr>
          <p:spPr bwMode="auto">
            <a:xfrm>
              <a:off x="9196387" y="3705226"/>
              <a:ext cx="1746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1" name="Freeform 1428"/>
            <p:cNvSpPr>
              <a:spLocks/>
            </p:cNvSpPr>
            <p:nvPr/>
          </p:nvSpPr>
          <p:spPr bwMode="auto">
            <a:xfrm>
              <a:off x="9196387" y="3705226"/>
              <a:ext cx="17463" cy="7938"/>
            </a:xfrm>
            <a:custGeom>
              <a:avLst/>
              <a:gdLst>
                <a:gd name="T0" fmla="*/ 0 w 21"/>
                <a:gd name="T1" fmla="*/ 11 h 11"/>
                <a:gd name="T2" fmla="*/ 21 w 21"/>
                <a:gd name="T3" fmla="*/ 11 h 11"/>
                <a:gd name="T4" fmla="*/ 21 w 21"/>
                <a:gd name="T5" fmla="*/ 0 h 11"/>
                <a:gd name="T6" fmla="*/ 0 w 21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1">
                  <a:moveTo>
                    <a:pt x="0" y="11"/>
                  </a:move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2" name="Rectangle 1429"/>
            <p:cNvSpPr>
              <a:spLocks noChangeArrowheads="1"/>
            </p:cNvSpPr>
            <p:nvPr/>
          </p:nvSpPr>
          <p:spPr bwMode="auto">
            <a:xfrm>
              <a:off x="9196387" y="3729038"/>
              <a:ext cx="1746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3" name="Freeform 1430"/>
            <p:cNvSpPr>
              <a:spLocks/>
            </p:cNvSpPr>
            <p:nvPr/>
          </p:nvSpPr>
          <p:spPr bwMode="auto">
            <a:xfrm>
              <a:off x="9196387" y="3729038"/>
              <a:ext cx="17463" cy="7938"/>
            </a:xfrm>
            <a:custGeom>
              <a:avLst/>
              <a:gdLst>
                <a:gd name="T0" fmla="*/ 0 w 21"/>
                <a:gd name="T1" fmla="*/ 9 h 9"/>
                <a:gd name="T2" fmla="*/ 21 w 21"/>
                <a:gd name="T3" fmla="*/ 9 h 9"/>
                <a:gd name="T4" fmla="*/ 21 w 21"/>
                <a:gd name="T5" fmla="*/ 0 h 9"/>
                <a:gd name="T6" fmla="*/ 0 w 2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21" y="9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4" name="Rectangle 1431"/>
            <p:cNvSpPr>
              <a:spLocks noChangeArrowheads="1"/>
            </p:cNvSpPr>
            <p:nvPr/>
          </p:nvSpPr>
          <p:spPr bwMode="auto">
            <a:xfrm>
              <a:off x="9196387" y="3740151"/>
              <a:ext cx="17463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5" name="Freeform 1432"/>
            <p:cNvSpPr>
              <a:spLocks/>
            </p:cNvSpPr>
            <p:nvPr/>
          </p:nvSpPr>
          <p:spPr bwMode="auto">
            <a:xfrm>
              <a:off x="9196387" y="3740151"/>
              <a:ext cx="17463" cy="9525"/>
            </a:xfrm>
            <a:custGeom>
              <a:avLst/>
              <a:gdLst>
                <a:gd name="T0" fmla="*/ 0 w 21"/>
                <a:gd name="T1" fmla="*/ 11 h 11"/>
                <a:gd name="T2" fmla="*/ 21 w 21"/>
                <a:gd name="T3" fmla="*/ 11 h 11"/>
                <a:gd name="T4" fmla="*/ 21 w 21"/>
                <a:gd name="T5" fmla="*/ 0 h 11"/>
                <a:gd name="T6" fmla="*/ 0 w 21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1">
                  <a:moveTo>
                    <a:pt x="0" y="11"/>
                  </a:move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6" name="Rectangle 1433"/>
            <p:cNvSpPr>
              <a:spLocks noChangeArrowheads="1"/>
            </p:cNvSpPr>
            <p:nvPr/>
          </p:nvSpPr>
          <p:spPr bwMode="auto">
            <a:xfrm>
              <a:off x="9196387" y="3752851"/>
              <a:ext cx="1746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7" name="Freeform 1434"/>
            <p:cNvSpPr>
              <a:spLocks/>
            </p:cNvSpPr>
            <p:nvPr/>
          </p:nvSpPr>
          <p:spPr bwMode="auto">
            <a:xfrm>
              <a:off x="9196387" y="3752851"/>
              <a:ext cx="17463" cy="7938"/>
            </a:xfrm>
            <a:custGeom>
              <a:avLst/>
              <a:gdLst>
                <a:gd name="T0" fmla="*/ 0 w 21"/>
                <a:gd name="T1" fmla="*/ 9 h 9"/>
                <a:gd name="T2" fmla="*/ 21 w 21"/>
                <a:gd name="T3" fmla="*/ 9 h 9"/>
                <a:gd name="T4" fmla="*/ 21 w 21"/>
                <a:gd name="T5" fmla="*/ 0 h 9"/>
                <a:gd name="T6" fmla="*/ 0 w 2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21" y="9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8" name="Rectangle 1435"/>
            <p:cNvSpPr>
              <a:spLocks noChangeArrowheads="1"/>
            </p:cNvSpPr>
            <p:nvPr/>
          </p:nvSpPr>
          <p:spPr bwMode="auto">
            <a:xfrm>
              <a:off x="9196387" y="3765551"/>
              <a:ext cx="17463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9" name="Freeform 1436"/>
            <p:cNvSpPr>
              <a:spLocks/>
            </p:cNvSpPr>
            <p:nvPr/>
          </p:nvSpPr>
          <p:spPr bwMode="auto">
            <a:xfrm>
              <a:off x="9196387" y="3765551"/>
              <a:ext cx="17463" cy="6350"/>
            </a:xfrm>
            <a:custGeom>
              <a:avLst/>
              <a:gdLst>
                <a:gd name="T0" fmla="*/ 0 w 21"/>
                <a:gd name="T1" fmla="*/ 9 h 9"/>
                <a:gd name="T2" fmla="*/ 21 w 21"/>
                <a:gd name="T3" fmla="*/ 9 h 9"/>
                <a:gd name="T4" fmla="*/ 21 w 21"/>
                <a:gd name="T5" fmla="*/ 0 h 9"/>
                <a:gd name="T6" fmla="*/ 0 w 2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21" y="9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0" name="Rectangle 1437"/>
            <p:cNvSpPr>
              <a:spLocks noChangeArrowheads="1"/>
            </p:cNvSpPr>
            <p:nvPr/>
          </p:nvSpPr>
          <p:spPr bwMode="auto">
            <a:xfrm>
              <a:off x="9196387" y="3836988"/>
              <a:ext cx="26988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1" name="Freeform 1438"/>
            <p:cNvSpPr>
              <a:spLocks/>
            </p:cNvSpPr>
            <p:nvPr/>
          </p:nvSpPr>
          <p:spPr bwMode="auto">
            <a:xfrm>
              <a:off x="9196387" y="3836988"/>
              <a:ext cx="26988" cy="7938"/>
            </a:xfrm>
            <a:custGeom>
              <a:avLst/>
              <a:gdLst>
                <a:gd name="T0" fmla="*/ 0 w 34"/>
                <a:gd name="T1" fmla="*/ 11 h 11"/>
                <a:gd name="T2" fmla="*/ 34 w 34"/>
                <a:gd name="T3" fmla="*/ 11 h 11"/>
                <a:gd name="T4" fmla="*/ 34 w 34"/>
                <a:gd name="T5" fmla="*/ 0 h 11"/>
                <a:gd name="T6" fmla="*/ 0 w 3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1">
                  <a:moveTo>
                    <a:pt x="0" y="11"/>
                  </a:moveTo>
                  <a:lnTo>
                    <a:pt x="34" y="11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2" name="Rectangle 1439"/>
            <p:cNvSpPr>
              <a:spLocks noChangeArrowheads="1"/>
            </p:cNvSpPr>
            <p:nvPr/>
          </p:nvSpPr>
          <p:spPr bwMode="auto">
            <a:xfrm>
              <a:off x="9196387" y="3789363"/>
              <a:ext cx="17463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3" name="Freeform 1440"/>
            <p:cNvSpPr>
              <a:spLocks/>
            </p:cNvSpPr>
            <p:nvPr/>
          </p:nvSpPr>
          <p:spPr bwMode="auto">
            <a:xfrm>
              <a:off x="9196387" y="3789363"/>
              <a:ext cx="17463" cy="6350"/>
            </a:xfrm>
            <a:custGeom>
              <a:avLst/>
              <a:gdLst>
                <a:gd name="T0" fmla="*/ 0 w 21"/>
                <a:gd name="T1" fmla="*/ 9 h 9"/>
                <a:gd name="T2" fmla="*/ 21 w 21"/>
                <a:gd name="T3" fmla="*/ 9 h 9"/>
                <a:gd name="T4" fmla="*/ 21 w 21"/>
                <a:gd name="T5" fmla="*/ 0 h 9"/>
                <a:gd name="T6" fmla="*/ 0 w 2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21" y="9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4" name="Rectangle 1441"/>
            <p:cNvSpPr>
              <a:spLocks noChangeArrowheads="1"/>
            </p:cNvSpPr>
            <p:nvPr/>
          </p:nvSpPr>
          <p:spPr bwMode="auto">
            <a:xfrm>
              <a:off x="9196387" y="3800476"/>
              <a:ext cx="17463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5" name="Freeform 1442"/>
            <p:cNvSpPr>
              <a:spLocks/>
            </p:cNvSpPr>
            <p:nvPr/>
          </p:nvSpPr>
          <p:spPr bwMode="auto">
            <a:xfrm>
              <a:off x="9196387" y="3800476"/>
              <a:ext cx="17463" cy="9525"/>
            </a:xfrm>
            <a:custGeom>
              <a:avLst/>
              <a:gdLst>
                <a:gd name="T0" fmla="*/ 0 w 21"/>
                <a:gd name="T1" fmla="*/ 11 h 11"/>
                <a:gd name="T2" fmla="*/ 21 w 21"/>
                <a:gd name="T3" fmla="*/ 11 h 11"/>
                <a:gd name="T4" fmla="*/ 21 w 21"/>
                <a:gd name="T5" fmla="*/ 0 h 11"/>
                <a:gd name="T6" fmla="*/ 0 w 21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1">
                  <a:moveTo>
                    <a:pt x="0" y="11"/>
                  </a:move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6" name="Rectangle 1443"/>
            <p:cNvSpPr>
              <a:spLocks noChangeArrowheads="1"/>
            </p:cNvSpPr>
            <p:nvPr/>
          </p:nvSpPr>
          <p:spPr bwMode="auto">
            <a:xfrm>
              <a:off x="9196387" y="3813176"/>
              <a:ext cx="1746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7" name="Freeform 1444"/>
            <p:cNvSpPr>
              <a:spLocks/>
            </p:cNvSpPr>
            <p:nvPr/>
          </p:nvSpPr>
          <p:spPr bwMode="auto">
            <a:xfrm>
              <a:off x="9196387" y="3813176"/>
              <a:ext cx="17463" cy="7938"/>
            </a:xfrm>
            <a:custGeom>
              <a:avLst/>
              <a:gdLst>
                <a:gd name="T0" fmla="*/ 0 w 21"/>
                <a:gd name="T1" fmla="*/ 9 h 9"/>
                <a:gd name="T2" fmla="*/ 21 w 21"/>
                <a:gd name="T3" fmla="*/ 9 h 9"/>
                <a:gd name="T4" fmla="*/ 21 w 21"/>
                <a:gd name="T5" fmla="*/ 0 h 9"/>
                <a:gd name="T6" fmla="*/ 0 w 2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21" y="9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8" name="Rectangle 1445"/>
            <p:cNvSpPr>
              <a:spLocks noChangeArrowheads="1"/>
            </p:cNvSpPr>
            <p:nvPr/>
          </p:nvSpPr>
          <p:spPr bwMode="auto">
            <a:xfrm>
              <a:off x="9196387" y="3824288"/>
              <a:ext cx="1746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9" name="Freeform 1446"/>
            <p:cNvSpPr>
              <a:spLocks/>
            </p:cNvSpPr>
            <p:nvPr/>
          </p:nvSpPr>
          <p:spPr bwMode="auto">
            <a:xfrm>
              <a:off x="9196387" y="3824288"/>
              <a:ext cx="17463" cy="7938"/>
            </a:xfrm>
            <a:custGeom>
              <a:avLst/>
              <a:gdLst>
                <a:gd name="T0" fmla="*/ 0 w 21"/>
                <a:gd name="T1" fmla="*/ 9 h 9"/>
                <a:gd name="T2" fmla="*/ 21 w 21"/>
                <a:gd name="T3" fmla="*/ 9 h 9"/>
                <a:gd name="T4" fmla="*/ 21 w 21"/>
                <a:gd name="T5" fmla="*/ 0 h 9"/>
                <a:gd name="T6" fmla="*/ 0 w 2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21" y="9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0" name="Rectangle 1447"/>
            <p:cNvSpPr>
              <a:spLocks noChangeArrowheads="1"/>
            </p:cNvSpPr>
            <p:nvPr/>
          </p:nvSpPr>
          <p:spPr bwMode="auto">
            <a:xfrm>
              <a:off x="9196387" y="3849688"/>
              <a:ext cx="17463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1" name="Freeform 1448"/>
            <p:cNvSpPr>
              <a:spLocks/>
            </p:cNvSpPr>
            <p:nvPr/>
          </p:nvSpPr>
          <p:spPr bwMode="auto">
            <a:xfrm>
              <a:off x="9196387" y="3849688"/>
              <a:ext cx="17463" cy="6350"/>
            </a:xfrm>
            <a:custGeom>
              <a:avLst/>
              <a:gdLst>
                <a:gd name="T0" fmla="*/ 0 w 21"/>
                <a:gd name="T1" fmla="*/ 9 h 9"/>
                <a:gd name="T2" fmla="*/ 21 w 21"/>
                <a:gd name="T3" fmla="*/ 9 h 9"/>
                <a:gd name="T4" fmla="*/ 21 w 21"/>
                <a:gd name="T5" fmla="*/ 0 h 9"/>
                <a:gd name="T6" fmla="*/ 0 w 2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21" y="9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2" name="Freeform 1449"/>
            <p:cNvSpPr>
              <a:spLocks noEditPoints="1"/>
            </p:cNvSpPr>
            <p:nvPr/>
          </p:nvSpPr>
          <p:spPr bwMode="auto">
            <a:xfrm>
              <a:off x="9259887" y="3414713"/>
              <a:ext cx="26988" cy="17463"/>
            </a:xfrm>
            <a:custGeom>
              <a:avLst/>
              <a:gdLst>
                <a:gd name="T0" fmla="*/ 18 w 34"/>
                <a:gd name="T1" fmla="*/ 21 h 21"/>
                <a:gd name="T2" fmla="*/ 18 w 34"/>
                <a:gd name="T3" fmla="*/ 21 h 21"/>
                <a:gd name="T4" fmla="*/ 11 w 34"/>
                <a:gd name="T5" fmla="*/ 21 h 21"/>
                <a:gd name="T6" fmla="*/ 5 w 34"/>
                <a:gd name="T7" fmla="*/ 20 h 21"/>
                <a:gd name="T8" fmla="*/ 5 w 34"/>
                <a:gd name="T9" fmla="*/ 20 h 21"/>
                <a:gd name="T10" fmla="*/ 2 w 34"/>
                <a:gd name="T11" fmla="*/ 16 h 21"/>
                <a:gd name="T12" fmla="*/ 0 w 34"/>
                <a:gd name="T13" fmla="*/ 11 h 21"/>
                <a:gd name="T14" fmla="*/ 0 w 34"/>
                <a:gd name="T15" fmla="*/ 11 h 21"/>
                <a:gd name="T16" fmla="*/ 2 w 34"/>
                <a:gd name="T17" fmla="*/ 7 h 21"/>
                <a:gd name="T18" fmla="*/ 5 w 34"/>
                <a:gd name="T19" fmla="*/ 3 h 21"/>
                <a:gd name="T20" fmla="*/ 5 w 34"/>
                <a:gd name="T21" fmla="*/ 3 h 21"/>
                <a:gd name="T22" fmla="*/ 9 w 34"/>
                <a:gd name="T23" fmla="*/ 2 h 21"/>
                <a:gd name="T24" fmla="*/ 16 w 34"/>
                <a:gd name="T25" fmla="*/ 0 h 21"/>
                <a:gd name="T26" fmla="*/ 16 w 34"/>
                <a:gd name="T27" fmla="*/ 0 h 21"/>
                <a:gd name="T28" fmla="*/ 23 w 34"/>
                <a:gd name="T29" fmla="*/ 2 h 21"/>
                <a:gd name="T30" fmla="*/ 29 w 34"/>
                <a:gd name="T31" fmla="*/ 3 h 21"/>
                <a:gd name="T32" fmla="*/ 29 w 34"/>
                <a:gd name="T33" fmla="*/ 3 h 21"/>
                <a:gd name="T34" fmla="*/ 32 w 34"/>
                <a:gd name="T35" fmla="*/ 7 h 21"/>
                <a:gd name="T36" fmla="*/ 34 w 34"/>
                <a:gd name="T37" fmla="*/ 12 h 21"/>
                <a:gd name="T38" fmla="*/ 34 w 34"/>
                <a:gd name="T39" fmla="*/ 12 h 21"/>
                <a:gd name="T40" fmla="*/ 32 w 34"/>
                <a:gd name="T41" fmla="*/ 16 h 21"/>
                <a:gd name="T42" fmla="*/ 29 w 34"/>
                <a:gd name="T43" fmla="*/ 20 h 21"/>
                <a:gd name="T44" fmla="*/ 23 w 34"/>
                <a:gd name="T45" fmla="*/ 21 h 21"/>
                <a:gd name="T46" fmla="*/ 18 w 34"/>
                <a:gd name="T47" fmla="*/ 21 h 21"/>
                <a:gd name="T48" fmla="*/ 18 w 34"/>
                <a:gd name="T49" fmla="*/ 21 h 21"/>
                <a:gd name="T50" fmla="*/ 16 w 34"/>
                <a:gd name="T51" fmla="*/ 16 h 21"/>
                <a:gd name="T52" fmla="*/ 16 w 34"/>
                <a:gd name="T53" fmla="*/ 16 h 21"/>
                <a:gd name="T54" fmla="*/ 27 w 34"/>
                <a:gd name="T55" fmla="*/ 16 h 21"/>
                <a:gd name="T56" fmla="*/ 27 w 34"/>
                <a:gd name="T57" fmla="*/ 16 h 21"/>
                <a:gd name="T58" fmla="*/ 29 w 34"/>
                <a:gd name="T59" fmla="*/ 14 h 21"/>
                <a:gd name="T60" fmla="*/ 29 w 34"/>
                <a:gd name="T61" fmla="*/ 11 h 21"/>
                <a:gd name="T62" fmla="*/ 29 w 34"/>
                <a:gd name="T63" fmla="*/ 11 h 21"/>
                <a:gd name="T64" fmla="*/ 29 w 34"/>
                <a:gd name="T65" fmla="*/ 9 h 21"/>
                <a:gd name="T66" fmla="*/ 25 w 34"/>
                <a:gd name="T67" fmla="*/ 7 h 21"/>
                <a:gd name="T68" fmla="*/ 16 w 34"/>
                <a:gd name="T69" fmla="*/ 5 h 21"/>
                <a:gd name="T70" fmla="*/ 16 w 34"/>
                <a:gd name="T71" fmla="*/ 5 h 21"/>
                <a:gd name="T72" fmla="*/ 7 w 34"/>
                <a:gd name="T73" fmla="*/ 7 h 21"/>
                <a:gd name="T74" fmla="*/ 7 w 34"/>
                <a:gd name="T75" fmla="*/ 7 h 21"/>
                <a:gd name="T76" fmla="*/ 5 w 34"/>
                <a:gd name="T77" fmla="*/ 9 h 21"/>
                <a:gd name="T78" fmla="*/ 5 w 34"/>
                <a:gd name="T79" fmla="*/ 11 h 21"/>
                <a:gd name="T80" fmla="*/ 5 w 34"/>
                <a:gd name="T81" fmla="*/ 11 h 21"/>
                <a:gd name="T82" fmla="*/ 5 w 34"/>
                <a:gd name="T83" fmla="*/ 14 h 21"/>
                <a:gd name="T84" fmla="*/ 7 w 34"/>
                <a:gd name="T85" fmla="*/ 16 h 21"/>
                <a:gd name="T86" fmla="*/ 7 w 34"/>
                <a:gd name="T87" fmla="*/ 16 h 21"/>
                <a:gd name="T88" fmla="*/ 16 w 34"/>
                <a:gd name="T89" fmla="*/ 16 h 21"/>
                <a:gd name="T90" fmla="*/ 16 w 34"/>
                <a:gd name="T9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21">
                  <a:moveTo>
                    <a:pt x="18" y="21"/>
                  </a:moveTo>
                  <a:lnTo>
                    <a:pt x="18" y="21"/>
                  </a:lnTo>
                  <a:lnTo>
                    <a:pt x="11" y="21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5" y="3"/>
                  </a:lnTo>
                  <a:lnTo>
                    <a:pt x="5" y="3"/>
                  </a:lnTo>
                  <a:lnTo>
                    <a:pt x="9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2" y="7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16"/>
                  </a:lnTo>
                  <a:lnTo>
                    <a:pt x="29" y="20"/>
                  </a:lnTo>
                  <a:lnTo>
                    <a:pt x="23" y="21"/>
                  </a:lnTo>
                  <a:lnTo>
                    <a:pt x="18" y="21"/>
                  </a:lnTo>
                  <a:lnTo>
                    <a:pt x="18" y="21"/>
                  </a:lnTo>
                  <a:close/>
                  <a:moveTo>
                    <a:pt x="16" y="16"/>
                  </a:moveTo>
                  <a:lnTo>
                    <a:pt x="16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5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6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3" name="Freeform 1450"/>
            <p:cNvSpPr>
              <a:spLocks/>
            </p:cNvSpPr>
            <p:nvPr/>
          </p:nvSpPr>
          <p:spPr bwMode="auto">
            <a:xfrm>
              <a:off x="9261475" y="3535363"/>
              <a:ext cx="25400" cy="9525"/>
            </a:xfrm>
            <a:custGeom>
              <a:avLst/>
              <a:gdLst>
                <a:gd name="T0" fmla="*/ 32 w 32"/>
                <a:gd name="T1" fmla="*/ 12 h 12"/>
                <a:gd name="T2" fmla="*/ 0 w 32"/>
                <a:gd name="T3" fmla="*/ 12 h 12"/>
                <a:gd name="T4" fmla="*/ 0 w 32"/>
                <a:gd name="T5" fmla="*/ 7 h 12"/>
                <a:gd name="T6" fmla="*/ 25 w 32"/>
                <a:gd name="T7" fmla="*/ 7 h 12"/>
                <a:gd name="T8" fmla="*/ 25 w 32"/>
                <a:gd name="T9" fmla="*/ 7 h 12"/>
                <a:gd name="T10" fmla="*/ 23 w 32"/>
                <a:gd name="T11" fmla="*/ 0 h 12"/>
                <a:gd name="T12" fmla="*/ 27 w 32"/>
                <a:gd name="T13" fmla="*/ 0 h 12"/>
                <a:gd name="T14" fmla="*/ 27 w 32"/>
                <a:gd name="T15" fmla="*/ 0 h 12"/>
                <a:gd name="T16" fmla="*/ 29 w 32"/>
                <a:gd name="T17" fmla="*/ 5 h 12"/>
                <a:gd name="T18" fmla="*/ 29 w 32"/>
                <a:gd name="T19" fmla="*/ 5 h 12"/>
                <a:gd name="T20" fmla="*/ 32 w 32"/>
                <a:gd name="T21" fmla="*/ 9 h 12"/>
                <a:gd name="T22" fmla="*/ 32 w 32"/>
                <a:gd name="T2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2">
                  <a:moveTo>
                    <a:pt x="32" y="12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2" y="9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4" name="Freeform 1451"/>
            <p:cNvSpPr>
              <a:spLocks/>
            </p:cNvSpPr>
            <p:nvPr/>
          </p:nvSpPr>
          <p:spPr bwMode="auto">
            <a:xfrm>
              <a:off x="9261475" y="3654426"/>
              <a:ext cx="25400" cy="15875"/>
            </a:xfrm>
            <a:custGeom>
              <a:avLst/>
              <a:gdLst>
                <a:gd name="T0" fmla="*/ 0 w 32"/>
                <a:gd name="T1" fmla="*/ 20 h 20"/>
                <a:gd name="T2" fmla="*/ 0 w 32"/>
                <a:gd name="T3" fmla="*/ 0 h 20"/>
                <a:gd name="T4" fmla="*/ 2 w 32"/>
                <a:gd name="T5" fmla="*/ 0 h 20"/>
                <a:gd name="T6" fmla="*/ 2 w 32"/>
                <a:gd name="T7" fmla="*/ 0 h 20"/>
                <a:gd name="T8" fmla="*/ 7 w 32"/>
                <a:gd name="T9" fmla="*/ 2 h 20"/>
                <a:gd name="T10" fmla="*/ 7 w 32"/>
                <a:gd name="T11" fmla="*/ 2 h 20"/>
                <a:gd name="T12" fmla="*/ 12 w 32"/>
                <a:gd name="T13" fmla="*/ 7 h 20"/>
                <a:gd name="T14" fmla="*/ 12 w 32"/>
                <a:gd name="T15" fmla="*/ 7 h 20"/>
                <a:gd name="T16" fmla="*/ 16 w 32"/>
                <a:gd name="T17" fmla="*/ 11 h 20"/>
                <a:gd name="T18" fmla="*/ 16 w 32"/>
                <a:gd name="T19" fmla="*/ 11 h 20"/>
                <a:gd name="T20" fmla="*/ 20 w 32"/>
                <a:gd name="T21" fmla="*/ 14 h 20"/>
                <a:gd name="T22" fmla="*/ 20 w 32"/>
                <a:gd name="T23" fmla="*/ 14 h 20"/>
                <a:gd name="T24" fmla="*/ 21 w 32"/>
                <a:gd name="T25" fmla="*/ 14 h 20"/>
                <a:gd name="T26" fmla="*/ 21 w 32"/>
                <a:gd name="T27" fmla="*/ 14 h 20"/>
                <a:gd name="T28" fmla="*/ 25 w 32"/>
                <a:gd name="T29" fmla="*/ 12 h 20"/>
                <a:gd name="T30" fmla="*/ 25 w 32"/>
                <a:gd name="T31" fmla="*/ 12 h 20"/>
                <a:gd name="T32" fmla="*/ 27 w 32"/>
                <a:gd name="T33" fmla="*/ 9 h 20"/>
                <a:gd name="T34" fmla="*/ 27 w 32"/>
                <a:gd name="T35" fmla="*/ 9 h 20"/>
                <a:gd name="T36" fmla="*/ 27 w 32"/>
                <a:gd name="T37" fmla="*/ 5 h 20"/>
                <a:gd name="T38" fmla="*/ 27 w 32"/>
                <a:gd name="T39" fmla="*/ 5 h 20"/>
                <a:gd name="T40" fmla="*/ 23 w 32"/>
                <a:gd name="T41" fmla="*/ 2 h 20"/>
                <a:gd name="T42" fmla="*/ 29 w 32"/>
                <a:gd name="T43" fmla="*/ 2 h 20"/>
                <a:gd name="T44" fmla="*/ 29 w 32"/>
                <a:gd name="T45" fmla="*/ 2 h 20"/>
                <a:gd name="T46" fmla="*/ 30 w 32"/>
                <a:gd name="T47" fmla="*/ 5 h 20"/>
                <a:gd name="T48" fmla="*/ 30 w 32"/>
                <a:gd name="T49" fmla="*/ 5 h 20"/>
                <a:gd name="T50" fmla="*/ 32 w 32"/>
                <a:gd name="T51" fmla="*/ 11 h 20"/>
                <a:gd name="T52" fmla="*/ 32 w 32"/>
                <a:gd name="T53" fmla="*/ 11 h 20"/>
                <a:gd name="T54" fmla="*/ 30 w 32"/>
                <a:gd name="T55" fmla="*/ 14 h 20"/>
                <a:gd name="T56" fmla="*/ 29 w 32"/>
                <a:gd name="T57" fmla="*/ 16 h 20"/>
                <a:gd name="T58" fmla="*/ 29 w 32"/>
                <a:gd name="T59" fmla="*/ 16 h 20"/>
                <a:gd name="T60" fmla="*/ 27 w 32"/>
                <a:gd name="T61" fmla="*/ 18 h 20"/>
                <a:gd name="T62" fmla="*/ 23 w 32"/>
                <a:gd name="T63" fmla="*/ 20 h 20"/>
                <a:gd name="T64" fmla="*/ 23 w 32"/>
                <a:gd name="T65" fmla="*/ 20 h 20"/>
                <a:gd name="T66" fmla="*/ 18 w 32"/>
                <a:gd name="T67" fmla="*/ 18 h 20"/>
                <a:gd name="T68" fmla="*/ 18 w 32"/>
                <a:gd name="T69" fmla="*/ 18 h 20"/>
                <a:gd name="T70" fmla="*/ 14 w 32"/>
                <a:gd name="T71" fmla="*/ 16 h 20"/>
                <a:gd name="T72" fmla="*/ 14 w 32"/>
                <a:gd name="T73" fmla="*/ 16 h 20"/>
                <a:gd name="T74" fmla="*/ 9 w 32"/>
                <a:gd name="T75" fmla="*/ 11 h 20"/>
                <a:gd name="T76" fmla="*/ 9 w 32"/>
                <a:gd name="T77" fmla="*/ 11 h 20"/>
                <a:gd name="T78" fmla="*/ 7 w 32"/>
                <a:gd name="T79" fmla="*/ 7 h 20"/>
                <a:gd name="T80" fmla="*/ 7 w 32"/>
                <a:gd name="T81" fmla="*/ 7 h 20"/>
                <a:gd name="T82" fmla="*/ 3 w 32"/>
                <a:gd name="T83" fmla="*/ 5 h 20"/>
                <a:gd name="T84" fmla="*/ 3 w 32"/>
                <a:gd name="T85" fmla="*/ 5 h 20"/>
                <a:gd name="T86" fmla="*/ 3 w 32"/>
                <a:gd name="T87" fmla="*/ 20 h 20"/>
                <a:gd name="T88" fmla="*/ 0 w 32"/>
                <a:gd name="T8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20">
                  <a:moveTo>
                    <a:pt x="0" y="2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0" y="14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7" y="18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7" y="7"/>
                  </a:lnTo>
                  <a:lnTo>
                    <a:pt x="7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5" name="Freeform 1452"/>
            <p:cNvSpPr>
              <a:spLocks/>
            </p:cNvSpPr>
            <p:nvPr/>
          </p:nvSpPr>
          <p:spPr bwMode="auto">
            <a:xfrm>
              <a:off x="9259887" y="3773488"/>
              <a:ext cx="26988" cy="14288"/>
            </a:xfrm>
            <a:custGeom>
              <a:avLst/>
              <a:gdLst>
                <a:gd name="T0" fmla="*/ 11 w 34"/>
                <a:gd name="T1" fmla="*/ 18 h 18"/>
                <a:gd name="T2" fmla="*/ 11 w 34"/>
                <a:gd name="T3" fmla="*/ 18 h 18"/>
                <a:gd name="T4" fmla="*/ 7 w 34"/>
                <a:gd name="T5" fmla="*/ 18 h 18"/>
                <a:gd name="T6" fmla="*/ 4 w 34"/>
                <a:gd name="T7" fmla="*/ 16 h 18"/>
                <a:gd name="T8" fmla="*/ 4 w 34"/>
                <a:gd name="T9" fmla="*/ 16 h 18"/>
                <a:gd name="T10" fmla="*/ 2 w 34"/>
                <a:gd name="T11" fmla="*/ 13 h 18"/>
                <a:gd name="T12" fmla="*/ 0 w 34"/>
                <a:gd name="T13" fmla="*/ 7 h 18"/>
                <a:gd name="T14" fmla="*/ 0 w 34"/>
                <a:gd name="T15" fmla="*/ 7 h 18"/>
                <a:gd name="T16" fmla="*/ 2 w 34"/>
                <a:gd name="T17" fmla="*/ 2 h 18"/>
                <a:gd name="T18" fmla="*/ 2 w 34"/>
                <a:gd name="T19" fmla="*/ 2 h 18"/>
                <a:gd name="T20" fmla="*/ 2 w 34"/>
                <a:gd name="T21" fmla="*/ 0 h 18"/>
                <a:gd name="T22" fmla="*/ 7 w 34"/>
                <a:gd name="T23" fmla="*/ 0 h 18"/>
                <a:gd name="T24" fmla="*/ 7 w 34"/>
                <a:gd name="T25" fmla="*/ 0 h 18"/>
                <a:gd name="T26" fmla="*/ 5 w 34"/>
                <a:gd name="T27" fmla="*/ 4 h 18"/>
                <a:gd name="T28" fmla="*/ 5 w 34"/>
                <a:gd name="T29" fmla="*/ 4 h 18"/>
                <a:gd name="T30" fmla="*/ 5 w 34"/>
                <a:gd name="T31" fmla="*/ 7 h 18"/>
                <a:gd name="T32" fmla="*/ 5 w 34"/>
                <a:gd name="T33" fmla="*/ 7 h 18"/>
                <a:gd name="T34" fmla="*/ 5 w 34"/>
                <a:gd name="T35" fmla="*/ 11 h 18"/>
                <a:gd name="T36" fmla="*/ 5 w 34"/>
                <a:gd name="T37" fmla="*/ 11 h 18"/>
                <a:gd name="T38" fmla="*/ 11 w 34"/>
                <a:gd name="T39" fmla="*/ 13 h 18"/>
                <a:gd name="T40" fmla="*/ 11 w 34"/>
                <a:gd name="T41" fmla="*/ 13 h 18"/>
                <a:gd name="T42" fmla="*/ 13 w 34"/>
                <a:gd name="T43" fmla="*/ 13 h 18"/>
                <a:gd name="T44" fmla="*/ 14 w 34"/>
                <a:gd name="T45" fmla="*/ 11 h 18"/>
                <a:gd name="T46" fmla="*/ 14 w 34"/>
                <a:gd name="T47" fmla="*/ 11 h 18"/>
                <a:gd name="T48" fmla="*/ 16 w 34"/>
                <a:gd name="T49" fmla="*/ 5 h 18"/>
                <a:gd name="T50" fmla="*/ 16 w 34"/>
                <a:gd name="T51" fmla="*/ 2 h 18"/>
                <a:gd name="T52" fmla="*/ 20 w 34"/>
                <a:gd name="T53" fmla="*/ 2 h 18"/>
                <a:gd name="T54" fmla="*/ 20 w 34"/>
                <a:gd name="T55" fmla="*/ 5 h 18"/>
                <a:gd name="T56" fmla="*/ 20 w 34"/>
                <a:gd name="T57" fmla="*/ 5 h 18"/>
                <a:gd name="T58" fmla="*/ 22 w 34"/>
                <a:gd name="T59" fmla="*/ 11 h 18"/>
                <a:gd name="T60" fmla="*/ 22 w 34"/>
                <a:gd name="T61" fmla="*/ 11 h 18"/>
                <a:gd name="T62" fmla="*/ 22 w 34"/>
                <a:gd name="T63" fmla="*/ 13 h 18"/>
                <a:gd name="T64" fmla="*/ 25 w 34"/>
                <a:gd name="T65" fmla="*/ 13 h 18"/>
                <a:gd name="T66" fmla="*/ 25 w 34"/>
                <a:gd name="T67" fmla="*/ 13 h 18"/>
                <a:gd name="T68" fmla="*/ 29 w 34"/>
                <a:gd name="T69" fmla="*/ 11 h 18"/>
                <a:gd name="T70" fmla="*/ 29 w 34"/>
                <a:gd name="T71" fmla="*/ 11 h 18"/>
                <a:gd name="T72" fmla="*/ 29 w 34"/>
                <a:gd name="T73" fmla="*/ 7 h 18"/>
                <a:gd name="T74" fmla="*/ 29 w 34"/>
                <a:gd name="T75" fmla="*/ 7 h 18"/>
                <a:gd name="T76" fmla="*/ 29 w 34"/>
                <a:gd name="T77" fmla="*/ 4 h 18"/>
                <a:gd name="T78" fmla="*/ 27 w 34"/>
                <a:gd name="T79" fmla="*/ 0 h 18"/>
                <a:gd name="T80" fmla="*/ 32 w 34"/>
                <a:gd name="T81" fmla="*/ 0 h 18"/>
                <a:gd name="T82" fmla="*/ 32 w 34"/>
                <a:gd name="T83" fmla="*/ 0 h 18"/>
                <a:gd name="T84" fmla="*/ 32 w 34"/>
                <a:gd name="T85" fmla="*/ 4 h 18"/>
                <a:gd name="T86" fmla="*/ 32 w 34"/>
                <a:gd name="T87" fmla="*/ 4 h 18"/>
                <a:gd name="T88" fmla="*/ 34 w 34"/>
                <a:gd name="T89" fmla="*/ 9 h 18"/>
                <a:gd name="T90" fmla="*/ 34 w 34"/>
                <a:gd name="T91" fmla="*/ 9 h 18"/>
                <a:gd name="T92" fmla="*/ 32 w 34"/>
                <a:gd name="T93" fmla="*/ 13 h 18"/>
                <a:gd name="T94" fmla="*/ 32 w 34"/>
                <a:gd name="T95" fmla="*/ 13 h 18"/>
                <a:gd name="T96" fmla="*/ 29 w 34"/>
                <a:gd name="T97" fmla="*/ 16 h 18"/>
                <a:gd name="T98" fmla="*/ 29 w 34"/>
                <a:gd name="T99" fmla="*/ 16 h 18"/>
                <a:gd name="T100" fmla="*/ 25 w 34"/>
                <a:gd name="T101" fmla="*/ 18 h 18"/>
                <a:gd name="T102" fmla="*/ 25 w 34"/>
                <a:gd name="T103" fmla="*/ 18 h 18"/>
                <a:gd name="T104" fmla="*/ 20 w 34"/>
                <a:gd name="T105" fmla="*/ 16 h 18"/>
                <a:gd name="T106" fmla="*/ 20 w 34"/>
                <a:gd name="T107" fmla="*/ 16 h 18"/>
                <a:gd name="T108" fmla="*/ 18 w 34"/>
                <a:gd name="T109" fmla="*/ 11 h 18"/>
                <a:gd name="T110" fmla="*/ 18 w 34"/>
                <a:gd name="T111" fmla="*/ 11 h 18"/>
                <a:gd name="T112" fmla="*/ 18 w 34"/>
                <a:gd name="T113" fmla="*/ 11 h 18"/>
                <a:gd name="T114" fmla="*/ 14 w 34"/>
                <a:gd name="T115" fmla="*/ 16 h 18"/>
                <a:gd name="T116" fmla="*/ 14 w 34"/>
                <a:gd name="T117" fmla="*/ 16 h 18"/>
                <a:gd name="T118" fmla="*/ 13 w 34"/>
                <a:gd name="T119" fmla="*/ 18 h 18"/>
                <a:gd name="T120" fmla="*/ 11 w 34"/>
                <a:gd name="T121" fmla="*/ 18 h 18"/>
                <a:gd name="T122" fmla="*/ 11 w 34"/>
                <a:gd name="T12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" h="18">
                  <a:moveTo>
                    <a:pt x="11" y="18"/>
                  </a:move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20" y="2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4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6" name="Rectangle 1453"/>
            <p:cNvSpPr>
              <a:spLocks noChangeArrowheads="1"/>
            </p:cNvSpPr>
            <p:nvPr/>
          </p:nvSpPr>
          <p:spPr bwMode="auto">
            <a:xfrm>
              <a:off x="9450387" y="3386138"/>
              <a:ext cx="71438" cy="442913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7" name="Rectangle 1454"/>
            <p:cNvSpPr>
              <a:spLocks noChangeArrowheads="1"/>
            </p:cNvSpPr>
            <p:nvPr/>
          </p:nvSpPr>
          <p:spPr bwMode="auto">
            <a:xfrm>
              <a:off x="9450387" y="3386138"/>
              <a:ext cx="71438" cy="44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8" name="Freeform 1455"/>
            <p:cNvSpPr>
              <a:spLocks/>
            </p:cNvSpPr>
            <p:nvPr/>
          </p:nvSpPr>
          <p:spPr bwMode="auto">
            <a:xfrm>
              <a:off x="9450387" y="3319463"/>
              <a:ext cx="71438" cy="66675"/>
            </a:xfrm>
            <a:custGeom>
              <a:avLst/>
              <a:gdLst>
                <a:gd name="T0" fmla="*/ 45 w 90"/>
                <a:gd name="T1" fmla="*/ 0 h 85"/>
                <a:gd name="T2" fmla="*/ 30 w 90"/>
                <a:gd name="T3" fmla="*/ 11 h 85"/>
                <a:gd name="T4" fmla="*/ 0 w 90"/>
                <a:gd name="T5" fmla="*/ 85 h 85"/>
                <a:gd name="T6" fmla="*/ 90 w 90"/>
                <a:gd name="T7" fmla="*/ 85 h 85"/>
                <a:gd name="T8" fmla="*/ 59 w 90"/>
                <a:gd name="T9" fmla="*/ 11 h 85"/>
                <a:gd name="T10" fmla="*/ 45 w 90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85">
                  <a:moveTo>
                    <a:pt x="45" y="0"/>
                  </a:moveTo>
                  <a:lnTo>
                    <a:pt x="30" y="11"/>
                  </a:lnTo>
                  <a:lnTo>
                    <a:pt x="0" y="85"/>
                  </a:lnTo>
                  <a:lnTo>
                    <a:pt x="90" y="85"/>
                  </a:lnTo>
                  <a:lnTo>
                    <a:pt x="5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9" name="Freeform 1456"/>
            <p:cNvSpPr>
              <a:spLocks/>
            </p:cNvSpPr>
            <p:nvPr/>
          </p:nvSpPr>
          <p:spPr bwMode="auto">
            <a:xfrm>
              <a:off x="9475787" y="3300413"/>
              <a:ext cx="22225" cy="28575"/>
            </a:xfrm>
            <a:custGeom>
              <a:avLst/>
              <a:gdLst>
                <a:gd name="T0" fmla="*/ 15 w 29"/>
                <a:gd name="T1" fmla="*/ 0 h 36"/>
                <a:gd name="T2" fmla="*/ 0 w 29"/>
                <a:gd name="T3" fmla="*/ 36 h 36"/>
                <a:gd name="T4" fmla="*/ 29 w 29"/>
                <a:gd name="T5" fmla="*/ 36 h 36"/>
                <a:gd name="T6" fmla="*/ 15 w 2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6">
                  <a:moveTo>
                    <a:pt x="15" y="0"/>
                  </a:moveTo>
                  <a:lnTo>
                    <a:pt x="0" y="36"/>
                  </a:lnTo>
                  <a:lnTo>
                    <a:pt x="29" y="3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0" name="Rectangle 1457"/>
            <p:cNvSpPr>
              <a:spLocks noChangeArrowheads="1"/>
            </p:cNvSpPr>
            <p:nvPr/>
          </p:nvSpPr>
          <p:spPr bwMode="auto">
            <a:xfrm>
              <a:off x="9450387" y="3386138"/>
              <a:ext cx="36513" cy="442913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1" name="Rectangle 1458"/>
            <p:cNvSpPr>
              <a:spLocks noChangeArrowheads="1"/>
            </p:cNvSpPr>
            <p:nvPr/>
          </p:nvSpPr>
          <p:spPr bwMode="auto">
            <a:xfrm>
              <a:off x="9450387" y="3386138"/>
              <a:ext cx="36513" cy="44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2" name="Rectangle 1459"/>
            <p:cNvSpPr>
              <a:spLocks noChangeArrowheads="1"/>
            </p:cNvSpPr>
            <p:nvPr/>
          </p:nvSpPr>
          <p:spPr bwMode="auto">
            <a:xfrm>
              <a:off x="9293225" y="3470276"/>
              <a:ext cx="330200" cy="392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3" name="Rectangle 1460"/>
            <p:cNvSpPr>
              <a:spLocks noChangeArrowheads="1"/>
            </p:cNvSpPr>
            <p:nvPr/>
          </p:nvSpPr>
          <p:spPr bwMode="auto">
            <a:xfrm>
              <a:off x="9293225" y="3470276"/>
              <a:ext cx="330200" cy="39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4" name="Rectangle 1461"/>
            <p:cNvSpPr>
              <a:spLocks noChangeArrowheads="1"/>
            </p:cNvSpPr>
            <p:nvPr/>
          </p:nvSpPr>
          <p:spPr bwMode="auto">
            <a:xfrm>
              <a:off x="9328150" y="3506788"/>
              <a:ext cx="260350" cy="317500"/>
            </a:xfrm>
            <a:prstGeom prst="rect">
              <a:avLst/>
            </a:prstGeom>
            <a:solidFill>
              <a:srgbClr val="BA1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5" name="Rectangle 1462"/>
            <p:cNvSpPr>
              <a:spLocks noChangeArrowheads="1"/>
            </p:cNvSpPr>
            <p:nvPr/>
          </p:nvSpPr>
          <p:spPr bwMode="auto">
            <a:xfrm>
              <a:off x="9328150" y="3506788"/>
              <a:ext cx="26035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6" name="Rectangle 1463"/>
            <p:cNvSpPr>
              <a:spLocks noChangeArrowheads="1"/>
            </p:cNvSpPr>
            <p:nvPr/>
          </p:nvSpPr>
          <p:spPr bwMode="auto">
            <a:xfrm>
              <a:off x="9378950" y="3540126"/>
              <a:ext cx="84138" cy="80963"/>
            </a:xfrm>
            <a:prstGeom prst="rect">
              <a:avLst/>
            </a:prstGeom>
            <a:solidFill>
              <a:srgbClr val="00B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7" name="Rectangle 1464"/>
            <p:cNvSpPr>
              <a:spLocks noChangeArrowheads="1"/>
            </p:cNvSpPr>
            <p:nvPr/>
          </p:nvSpPr>
          <p:spPr bwMode="auto">
            <a:xfrm>
              <a:off x="9378950" y="3540126"/>
              <a:ext cx="84138" cy="80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8" name="Rectangle 1465"/>
            <p:cNvSpPr>
              <a:spLocks noChangeArrowheads="1"/>
            </p:cNvSpPr>
            <p:nvPr/>
          </p:nvSpPr>
          <p:spPr bwMode="auto">
            <a:xfrm>
              <a:off x="9378950" y="3619501"/>
              <a:ext cx="84138" cy="809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9" name="Rectangle 1466"/>
            <p:cNvSpPr>
              <a:spLocks noChangeArrowheads="1"/>
            </p:cNvSpPr>
            <p:nvPr/>
          </p:nvSpPr>
          <p:spPr bwMode="auto">
            <a:xfrm>
              <a:off x="9378950" y="3619501"/>
              <a:ext cx="84138" cy="80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0" name="Rectangle 1467"/>
            <p:cNvSpPr>
              <a:spLocks noChangeArrowheads="1"/>
            </p:cNvSpPr>
            <p:nvPr/>
          </p:nvSpPr>
          <p:spPr bwMode="auto">
            <a:xfrm>
              <a:off x="9461500" y="3541713"/>
              <a:ext cx="85725" cy="79375"/>
            </a:xfrm>
            <a:prstGeom prst="rect">
              <a:avLst/>
            </a:pr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1" name="Rectangle 1468"/>
            <p:cNvSpPr>
              <a:spLocks noChangeArrowheads="1"/>
            </p:cNvSpPr>
            <p:nvPr/>
          </p:nvSpPr>
          <p:spPr bwMode="auto">
            <a:xfrm>
              <a:off x="9461500" y="3541713"/>
              <a:ext cx="85725" cy="7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2" name="Rectangle 1469"/>
            <p:cNvSpPr>
              <a:spLocks noChangeArrowheads="1"/>
            </p:cNvSpPr>
            <p:nvPr/>
          </p:nvSpPr>
          <p:spPr bwMode="auto">
            <a:xfrm>
              <a:off x="9461500" y="3621088"/>
              <a:ext cx="85725" cy="80963"/>
            </a:xfrm>
            <a:prstGeom prst="rect">
              <a:avLst/>
            </a:prstGeom>
            <a:solidFill>
              <a:srgbClr val="EC0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3" name="Rectangle 1470"/>
            <p:cNvSpPr>
              <a:spLocks noChangeArrowheads="1"/>
            </p:cNvSpPr>
            <p:nvPr/>
          </p:nvSpPr>
          <p:spPr bwMode="auto">
            <a:xfrm>
              <a:off x="9461500" y="3621088"/>
              <a:ext cx="85725" cy="80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4" name="Rectangle 1471"/>
            <p:cNvSpPr>
              <a:spLocks noChangeArrowheads="1"/>
            </p:cNvSpPr>
            <p:nvPr/>
          </p:nvSpPr>
          <p:spPr bwMode="auto">
            <a:xfrm>
              <a:off x="9378950" y="3700463"/>
              <a:ext cx="84138" cy="80963"/>
            </a:xfrm>
            <a:prstGeom prst="rect">
              <a:avLst/>
            </a:prstGeom>
            <a:solidFill>
              <a:srgbClr val="008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5" name="Rectangle 1472"/>
            <p:cNvSpPr>
              <a:spLocks noChangeArrowheads="1"/>
            </p:cNvSpPr>
            <p:nvPr/>
          </p:nvSpPr>
          <p:spPr bwMode="auto">
            <a:xfrm>
              <a:off x="9378950" y="3700463"/>
              <a:ext cx="84138" cy="80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6" name="Rectangle 1473"/>
            <p:cNvSpPr>
              <a:spLocks noChangeArrowheads="1"/>
            </p:cNvSpPr>
            <p:nvPr/>
          </p:nvSpPr>
          <p:spPr bwMode="auto">
            <a:xfrm>
              <a:off x="9461500" y="3702051"/>
              <a:ext cx="85725" cy="79375"/>
            </a:xfrm>
            <a:prstGeom prst="rect">
              <a:avLst/>
            </a:prstGeom>
            <a:solidFill>
              <a:srgbClr val="00B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7" name="Freeform 1474"/>
            <p:cNvSpPr>
              <a:spLocks/>
            </p:cNvSpPr>
            <p:nvPr/>
          </p:nvSpPr>
          <p:spPr bwMode="auto">
            <a:xfrm>
              <a:off x="9328150" y="3506788"/>
              <a:ext cx="260350" cy="274638"/>
            </a:xfrm>
            <a:custGeom>
              <a:avLst/>
              <a:gdLst>
                <a:gd name="T0" fmla="*/ 327 w 327"/>
                <a:gd name="T1" fmla="*/ 0 h 345"/>
                <a:gd name="T2" fmla="*/ 0 w 327"/>
                <a:gd name="T3" fmla="*/ 0 h 345"/>
                <a:gd name="T4" fmla="*/ 0 w 327"/>
                <a:gd name="T5" fmla="*/ 345 h 345"/>
                <a:gd name="T6" fmla="*/ 63 w 327"/>
                <a:gd name="T7" fmla="*/ 279 h 345"/>
                <a:gd name="T8" fmla="*/ 63 w 327"/>
                <a:gd name="T9" fmla="*/ 244 h 345"/>
                <a:gd name="T10" fmla="*/ 63 w 327"/>
                <a:gd name="T11" fmla="*/ 144 h 345"/>
                <a:gd name="T12" fmla="*/ 63 w 327"/>
                <a:gd name="T13" fmla="*/ 41 h 345"/>
                <a:gd name="T14" fmla="*/ 169 w 327"/>
                <a:gd name="T15" fmla="*/ 41 h 345"/>
                <a:gd name="T16" fmla="*/ 169 w 327"/>
                <a:gd name="T17" fmla="*/ 43 h 345"/>
                <a:gd name="T18" fmla="*/ 275 w 327"/>
                <a:gd name="T19" fmla="*/ 43 h 345"/>
                <a:gd name="T20" fmla="*/ 275 w 327"/>
                <a:gd name="T21" fmla="*/ 56 h 345"/>
                <a:gd name="T22" fmla="*/ 327 w 327"/>
                <a:gd name="T2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7" h="345">
                  <a:moveTo>
                    <a:pt x="327" y="0"/>
                  </a:moveTo>
                  <a:lnTo>
                    <a:pt x="0" y="0"/>
                  </a:lnTo>
                  <a:lnTo>
                    <a:pt x="0" y="345"/>
                  </a:lnTo>
                  <a:lnTo>
                    <a:pt x="63" y="279"/>
                  </a:lnTo>
                  <a:lnTo>
                    <a:pt x="63" y="244"/>
                  </a:lnTo>
                  <a:lnTo>
                    <a:pt x="63" y="144"/>
                  </a:lnTo>
                  <a:lnTo>
                    <a:pt x="63" y="41"/>
                  </a:lnTo>
                  <a:lnTo>
                    <a:pt x="169" y="41"/>
                  </a:lnTo>
                  <a:lnTo>
                    <a:pt x="169" y="43"/>
                  </a:lnTo>
                  <a:lnTo>
                    <a:pt x="275" y="43"/>
                  </a:lnTo>
                  <a:lnTo>
                    <a:pt x="275" y="56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C84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8" name="Freeform 1475"/>
            <p:cNvSpPr>
              <a:spLocks/>
            </p:cNvSpPr>
            <p:nvPr/>
          </p:nvSpPr>
          <p:spPr bwMode="auto">
            <a:xfrm>
              <a:off x="9328150" y="3506788"/>
              <a:ext cx="260350" cy="274638"/>
            </a:xfrm>
            <a:custGeom>
              <a:avLst/>
              <a:gdLst>
                <a:gd name="T0" fmla="*/ 327 w 327"/>
                <a:gd name="T1" fmla="*/ 0 h 345"/>
                <a:gd name="T2" fmla="*/ 0 w 327"/>
                <a:gd name="T3" fmla="*/ 0 h 345"/>
                <a:gd name="T4" fmla="*/ 0 w 327"/>
                <a:gd name="T5" fmla="*/ 345 h 345"/>
                <a:gd name="T6" fmla="*/ 63 w 327"/>
                <a:gd name="T7" fmla="*/ 279 h 345"/>
                <a:gd name="T8" fmla="*/ 63 w 327"/>
                <a:gd name="T9" fmla="*/ 244 h 345"/>
                <a:gd name="T10" fmla="*/ 63 w 327"/>
                <a:gd name="T11" fmla="*/ 144 h 345"/>
                <a:gd name="T12" fmla="*/ 63 w 327"/>
                <a:gd name="T13" fmla="*/ 41 h 345"/>
                <a:gd name="T14" fmla="*/ 169 w 327"/>
                <a:gd name="T15" fmla="*/ 41 h 345"/>
                <a:gd name="T16" fmla="*/ 169 w 327"/>
                <a:gd name="T17" fmla="*/ 43 h 345"/>
                <a:gd name="T18" fmla="*/ 275 w 327"/>
                <a:gd name="T19" fmla="*/ 43 h 345"/>
                <a:gd name="T20" fmla="*/ 275 w 327"/>
                <a:gd name="T21" fmla="*/ 56 h 345"/>
                <a:gd name="T22" fmla="*/ 327 w 327"/>
                <a:gd name="T2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7" h="345">
                  <a:moveTo>
                    <a:pt x="327" y="0"/>
                  </a:moveTo>
                  <a:lnTo>
                    <a:pt x="0" y="0"/>
                  </a:lnTo>
                  <a:lnTo>
                    <a:pt x="0" y="345"/>
                  </a:lnTo>
                  <a:lnTo>
                    <a:pt x="63" y="279"/>
                  </a:lnTo>
                  <a:lnTo>
                    <a:pt x="63" y="244"/>
                  </a:lnTo>
                  <a:lnTo>
                    <a:pt x="63" y="144"/>
                  </a:lnTo>
                  <a:lnTo>
                    <a:pt x="63" y="41"/>
                  </a:lnTo>
                  <a:lnTo>
                    <a:pt x="169" y="41"/>
                  </a:lnTo>
                  <a:lnTo>
                    <a:pt x="169" y="43"/>
                  </a:lnTo>
                  <a:lnTo>
                    <a:pt x="275" y="43"/>
                  </a:lnTo>
                  <a:lnTo>
                    <a:pt x="275" y="56"/>
                  </a:lnTo>
                  <a:lnTo>
                    <a:pt x="3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9" name="Freeform 1476"/>
            <p:cNvSpPr>
              <a:spLocks/>
            </p:cNvSpPr>
            <p:nvPr/>
          </p:nvSpPr>
          <p:spPr bwMode="auto">
            <a:xfrm>
              <a:off x="9378950" y="3540126"/>
              <a:ext cx="84138" cy="80963"/>
            </a:xfrm>
            <a:custGeom>
              <a:avLst/>
              <a:gdLst>
                <a:gd name="T0" fmla="*/ 106 w 106"/>
                <a:gd name="T1" fmla="*/ 0 h 103"/>
                <a:gd name="T2" fmla="*/ 0 w 106"/>
                <a:gd name="T3" fmla="*/ 0 h 103"/>
                <a:gd name="T4" fmla="*/ 0 w 106"/>
                <a:gd name="T5" fmla="*/ 103 h 103"/>
                <a:gd name="T6" fmla="*/ 0 w 106"/>
                <a:gd name="T7" fmla="*/ 101 h 103"/>
                <a:gd name="T8" fmla="*/ 104 w 106"/>
                <a:gd name="T9" fmla="*/ 101 h 103"/>
                <a:gd name="T10" fmla="*/ 104 w 106"/>
                <a:gd name="T11" fmla="*/ 2 h 103"/>
                <a:gd name="T12" fmla="*/ 106 w 106"/>
                <a:gd name="T13" fmla="*/ 2 h 103"/>
                <a:gd name="T14" fmla="*/ 106 w 106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03">
                  <a:moveTo>
                    <a:pt x="106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104" y="101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33C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0" name="Freeform 1477"/>
            <p:cNvSpPr>
              <a:spLocks/>
            </p:cNvSpPr>
            <p:nvPr/>
          </p:nvSpPr>
          <p:spPr bwMode="auto">
            <a:xfrm>
              <a:off x="9378950" y="3540126"/>
              <a:ext cx="84138" cy="80963"/>
            </a:xfrm>
            <a:custGeom>
              <a:avLst/>
              <a:gdLst>
                <a:gd name="T0" fmla="*/ 106 w 106"/>
                <a:gd name="T1" fmla="*/ 0 h 103"/>
                <a:gd name="T2" fmla="*/ 0 w 106"/>
                <a:gd name="T3" fmla="*/ 0 h 103"/>
                <a:gd name="T4" fmla="*/ 0 w 106"/>
                <a:gd name="T5" fmla="*/ 103 h 103"/>
                <a:gd name="T6" fmla="*/ 0 w 106"/>
                <a:gd name="T7" fmla="*/ 101 h 103"/>
                <a:gd name="T8" fmla="*/ 104 w 106"/>
                <a:gd name="T9" fmla="*/ 101 h 103"/>
                <a:gd name="T10" fmla="*/ 104 w 106"/>
                <a:gd name="T11" fmla="*/ 2 h 103"/>
                <a:gd name="T12" fmla="*/ 106 w 106"/>
                <a:gd name="T13" fmla="*/ 2 h 103"/>
                <a:gd name="T14" fmla="*/ 106 w 106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03">
                  <a:moveTo>
                    <a:pt x="106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104" y="101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1" name="Freeform 1478"/>
            <p:cNvSpPr>
              <a:spLocks/>
            </p:cNvSpPr>
            <p:nvPr/>
          </p:nvSpPr>
          <p:spPr bwMode="auto">
            <a:xfrm>
              <a:off x="9378950" y="3619501"/>
              <a:ext cx="82550" cy="80963"/>
            </a:xfrm>
            <a:custGeom>
              <a:avLst/>
              <a:gdLst>
                <a:gd name="T0" fmla="*/ 104 w 104"/>
                <a:gd name="T1" fmla="*/ 0 h 102"/>
                <a:gd name="T2" fmla="*/ 0 w 104"/>
                <a:gd name="T3" fmla="*/ 0 h 102"/>
                <a:gd name="T4" fmla="*/ 0 w 104"/>
                <a:gd name="T5" fmla="*/ 2 h 102"/>
                <a:gd name="T6" fmla="*/ 0 w 104"/>
                <a:gd name="T7" fmla="*/ 102 h 102"/>
                <a:gd name="T8" fmla="*/ 33 w 104"/>
                <a:gd name="T9" fmla="*/ 102 h 102"/>
                <a:gd name="T10" fmla="*/ 104 w 104"/>
                <a:gd name="T11" fmla="*/ 25 h 102"/>
                <a:gd name="T12" fmla="*/ 104 w 104"/>
                <a:gd name="T13" fmla="*/ 2 h 102"/>
                <a:gd name="T14" fmla="*/ 104 w 104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02">
                  <a:moveTo>
                    <a:pt x="10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02"/>
                  </a:lnTo>
                  <a:lnTo>
                    <a:pt x="33" y="102"/>
                  </a:lnTo>
                  <a:lnTo>
                    <a:pt x="104" y="25"/>
                  </a:lnTo>
                  <a:lnTo>
                    <a:pt x="104" y="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2" name="Freeform 1479"/>
            <p:cNvSpPr>
              <a:spLocks/>
            </p:cNvSpPr>
            <p:nvPr/>
          </p:nvSpPr>
          <p:spPr bwMode="auto">
            <a:xfrm>
              <a:off x="9378950" y="3619501"/>
              <a:ext cx="82550" cy="80963"/>
            </a:xfrm>
            <a:custGeom>
              <a:avLst/>
              <a:gdLst>
                <a:gd name="T0" fmla="*/ 104 w 104"/>
                <a:gd name="T1" fmla="*/ 0 h 102"/>
                <a:gd name="T2" fmla="*/ 0 w 104"/>
                <a:gd name="T3" fmla="*/ 0 h 102"/>
                <a:gd name="T4" fmla="*/ 0 w 104"/>
                <a:gd name="T5" fmla="*/ 2 h 102"/>
                <a:gd name="T6" fmla="*/ 0 w 104"/>
                <a:gd name="T7" fmla="*/ 102 h 102"/>
                <a:gd name="T8" fmla="*/ 33 w 104"/>
                <a:gd name="T9" fmla="*/ 102 h 102"/>
                <a:gd name="T10" fmla="*/ 104 w 104"/>
                <a:gd name="T11" fmla="*/ 25 h 102"/>
                <a:gd name="T12" fmla="*/ 104 w 104"/>
                <a:gd name="T13" fmla="*/ 2 h 102"/>
                <a:gd name="T14" fmla="*/ 104 w 104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02">
                  <a:moveTo>
                    <a:pt x="10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02"/>
                  </a:lnTo>
                  <a:lnTo>
                    <a:pt x="33" y="102"/>
                  </a:lnTo>
                  <a:lnTo>
                    <a:pt x="104" y="25"/>
                  </a:lnTo>
                  <a:lnTo>
                    <a:pt x="104" y="2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3" name="Freeform 1480"/>
            <p:cNvSpPr>
              <a:spLocks/>
            </p:cNvSpPr>
            <p:nvPr/>
          </p:nvSpPr>
          <p:spPr bwMode="auto">
            <a:xfrm>
              <a:off x="9461500" y="3541713"/>
              <a:ext cx="85725" cy="79375"/>
            </a:xfrm>
            <a:custGeom>
              <a:avLst/>
              <a:gdLst>
                <a:gd name="T0" fmla="*/ 108 w 108"/>
                <a:gd name="T1" fmla="*/ 0 h 101"/>
                <a:gd name="T2" fmla="*/ 2 w 108"/>
                <a:gd name="T3" fmla="*/ 0 h 101"/>
                <a:gd name="T4" fmla="*/ 0 w 108"/>
                <a:gd name="T5" fmla="*/ 0 h 101"/>
                <a:gd name="T6" fmla="*/ 0 w 108"/>
                <a:gd name="T7" fmla="*/ 99 h 101"/>
                <a:gd name="T8" fmla="*/ 0 w 108"/>
                <a:gd name="T9" fmla="*/ 101 h 101"/>
                <a:gd name="T10" fmla="*/ 0 w 108"/>
                <a:gd name="T11" fmla="*/ 101 h 101"/>
                <a:gd name="T12" fmla="*/ 24 w 108"/>
                <a:gd name="T13" fmla="*/ 101 h 101"/>
                <a:gd name="T14" fmla="*/ 108 w 108"/>
                <a:gd name="T15" fmla="*/ 13 h 101"/>
                <a:gd name="T16" fmla="*/ 108 w 108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01">
                  <a:moveTo>
                    <a:pt x="108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24" y="101"/>
                  </a:lnTo>
                  <a:lnTo>
                    <a:pt x="108" y="13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A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4" name="Freeform 1481"/>
            <p:cNvSpPr>
              <a:spLocks/>
            </p:cNvSpPr>
            <p:nvPr/>
          </p:nvSpPr>
          <p:spPr bwMode="auto">
            <a:xfrm>
              <a:off x="9461500" y="3541713"/>
              <a:ext cx="85725" cy="79375"/>
            </a:xfrm>
            <a:custGeom>
              <a:avLst/>
              <a:gdLst>
                <a:gd name="T0" fmla="*/ 108 w 108"/>
                <a:gd name="T1" fmla="*/ 0 h 101"/>
                <a:gd name="T2" fmla="*/ 2 w 108"/>
                <a:gd name="T3" fmla="*/ 0 h 101"/>
                <a:gd name="T4" fmla="*/ 0 w 108"/>
                <a:gd name="T5" fmla="*/ 0 h 101"/>
                <a:gd name="T6" fmla="*/ 0 w 108"/>
                <a:gd name="T7" fmla="*/ 99 h 101"/>
                <a:gd name="T8" fmla="*/ 0 w 108"/>
                <a:gd name="T9" fmla="*/ 101 h 101"/>
                <a:gd name="T10" fmla="*/ 0 w 108"/>
                <a:gd name="T11" fmla="*/ 101 h 101"/>
                <a:gd name="T12" fmla="*/ 24 w 108"/>
                <a:gd name="T13" fmla="*/ 101 h 101"/>
                <a:gd name="T14" fmla="*/ 108 w 108"/>
                <a:gd name="T15" fmla="*/ 13 h 101"/>
                <a:gd name="T16" fmla="*/ 108 w 108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01">
                  <a:moveTo>
                    <a:pt x="108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24" y="101"/>
                  </a:lnTo>
                  <a:lnTo>
                    <a:pt x="108" y="13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5" name="Freeform 1482"/>
            <p:cNvSpPr>
              <a:spLocks/>
            </p:cNvSpPr>
            <p:nvPr/>
          </p:nvSpPr>
          <p:spPr bwMode="auto">
            <a:xfrm>
              <a:off x="9461500" y="3621088"/>
              <a:ext cx="17463" cy="19050"/>
            </a:xfrm>
            <a:custGeom>
              <a:avLst/>
              <a:gdLst>
                <a:gd name="T0" fmla="*/ 24 w 24"/>
                <a:gd name="T1" fmla="*/ 0 h 23"/>
                <a:gd name="T2" fmla="*/ 0 w 24"/>
                <a:gd name="T3" fmla="*/ 0 h 23"/>
                <a:gd name="T4" fmla="*/ 0 w 24"/>
                <a:gd name="T5" fmla="*/ 0 h 23"/>
                <a:gd name="T6" fmla="*/ 0 w 24"/>
                <a:gd name="T7" fmla="*/ 23 h 23"/>
                <a:gd name="T8" fmla="*/ 24 w 2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03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6" name="Freeform 1483"/>
            <p:cNvSpPr>
              <a:spLocks/>
            </p:cNvSpPr>
            <p:nvPr/>
          </p:nvSpPr>
          <p:spPr bwMode="auto">
            <a:xfrm>
              <a:off x="9461500" y="3621088"/>
              <a:ext cx="17463" cy="19050"/>
            </a:xfrm>
            <a:custGeom>
              <a:avLst/>
              <a:gdLst>
                <a:gd name="T0" fmla="*/ 24 w 24"/>
                <a:gd name="T1" fmla="*/ 0 h 23"/>
                <a:gd name="T2" fmla="*/ 0 w 24"/>
                <a:gd name="T3" fmla="*/ 0 h 23"/>
                <a:gd name="T4" fmla="*/ 0 w 24"/>
                <a:gd name="T5" fmla="*/ 0 h 23"/>
                <a:gd name="T6" fmla="*/ 0 w 24"/>
                <a:gd name="T7" fmla="*/ 23 h 23"/>
                <a:gd name="T8" fmla="*/ 24 w 2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7" name="Freeform 1484"/>
            <p:cNvSpPr>
              <a:spLocks/>
            </p:cNvSpPr>
            <p:nvPr/>
          </p:nvSpPr>
          <p:spPr bwMode="auto">
            <a:xfrm>
              <a:off x="9378950" y="3700463"/>
              <a:ext cx="25400" cy="26988"/>
            </a:xfrm>
            <a:custGeom>
              <a:avLst/>
              <a:gdLst>
                <a:gd name="T0" fmla="*/ 33 w 33"/>
                <a:gd name="T1" fmla="*/ 0 h 35"/>
                <a:gd name="T2" fmla="*/ 0 w 33"/>
                <a:gd name="T3" fmla="*/ 0 h 35"/>
                <a:gd name="T4" fmla="*/ 0 w 33"/>
                <a:gd name="T5" fmla="*/ 35 h 35"/>
                <a:gd name="T6" fmla="*/ 33 w 33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5">
                  <a:moveTo>
                    <a:pt x="33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39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8" name="Freeform 1485"/>
            <p:cNvSpPr>
              <a:spLocks/>
            </p:cNvSpPr>
            <p:nvPr/>
          </p:nvSpPr>
          <p:spPr bwMode="auto">
            <a:xfrm>
              <a:off x="9378950" y="3700463"/>
              <a:ext cx="25400" cy="26988"/>
            </a:xfrm>
            <a:custGeom>
              <a:avLst/>
              <a:gdLst>
                <a:gd name="T0" fmla="*/ 33 w 33"/>
                <a:gd name="T1" fmla="*/ 0 h 35"/>
                <a:gd name="T2" fmla="*/ 0 w 33"/>
                <a:gd name="T3" fmla="*/ 0 h 35"/>
                <a:gd name="T4" fmla="*/ 0 w 33"/>
                <a:gd name="T5" fmla="*/ 35 h 35"/>
                <a:gd name="T6" fmla="*/ 33 w 33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5">
                  <a:moveTo>
                    <a:pt x="33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9" name="Rectangle 1486"/>
            <p:cNvSpPr>
              <a:spLocks noChangeArrowheads="1"/>
            </p:cNvSpPr>
            <p:nvPr/>
          </p:nvSpPr>
          <p:spPr bwMode="auto">
            <a:xfrm>
              <a:off x="9605962" y="3494088"/>
              <a:ext cx="23813" cy="857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0" name="Rectangle 1487"/>
            <p:cNvSpPr>
              <a:spLocks noChangeArrowheads="1"/>
            </p:cNvSpPr>
            <p:nvPr/>
          </p:nvSpPr>
          <p:spPr bwMode="auto">
            <a:xfrm>
              <a:off x="9605962" y="3587751"/>
              <a:ext cx="23813" cy="301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1" name="Rectangle 1488"/>
            <p:cNvSpPr>
              <a:spLocks noChangeArrowheads="1"/>
            </p:cNvSpPr>
            <p:nvPr/>
          </p:nvSpPr>
          <p:spPr bwMode="auto">
            <a:xfrm>
              <a:off x="9110662" y="3495676"/>
              <a:ext cx="71438" cy="107950"/>
            </a:xfrm>
            <a:prstGeom prst="rect">
              <a:avLst/>
            </a:pr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2" name="Rectangle 1489"/>
            <p:cNvSpPr>
              <a:spLocks noChangeArrowheads="1"/>
            </p:cNvSpPr>
            <p:nvPr/>
          </p:nvSpPr>
          <p:spPr bwMode="auto">
            <a:xfrm>
              <a:off x="9110662" y="3495676"/>
              <a:ext cx="7938" cy="107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3" name="Rectangle 1490"/>
            <p:cNvSpPr>
              <a:spLocks noChangeArrowheads="1"/>
            </p:cNvSpPr>
            <p:nvPr/>
          </p:nvSpPr>
          <p:spPr bwMode="auto">
            <a:xfrm>
              <a:off x="9091612" y="3571876"/>
              <a:ext cx="104775" cy="290513"/>
            </a:xfrm>
            <a:prstGeom prst="rect">
              <a:avLst/>
            </a:prstGeom>
            <a:solidFill>
              <a:srgbClr val="BA1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4" name="Rectangle 1491"/>
            <p:cNvSpPr>
              <a:spLocks noChangeArrowheads="1"/>
            </p:cNvSpPr>
            <p:nvPr/>
          </p:nvSpPr>
          <p:spPr bwMode="auto">
            <a:xfrm>
              <a:off x="9128125" y="3571876"/>
              <a:ext cx="68263" cy="290513"/>
            </a:xfrm>
            <a:prstGeom prst="rect">
              <a:avLst/>
            </a:prstGeom>
            <a:solidFill>
              <a:srgbClr val="A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5" name="Rectangle 1492"/>
            <p:cNvSpPr>
              <a:spLocks noChangeArrowheads="1"/>
            </p:cNvSpPr>
            <p:nvPr/>
          </p:nvSpPr>
          <p:spPr bwMode="auto">
            <a:xfrm>
              <a:off x="9128125" y="3524251"/>
              <a:ext cx="15875" cy="11113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6" name="Rectangle 1493"/>
            <p:cNvSpPr>
              <a:spLocks noChangeArrowheads="1"/>
            </p:cNvSpPr>
            <p:nvPr/>
          </p:nvSpPr>
          <p:spPr bwMode="auto">
            <a:xfrm>
              <a:off x="9156700" y="3524251"/>
              <a:ext cx="15875" cy="11113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  <p:sp>
        <p:nvSpPr>
          <p:cNvPr id="167" name="Title 1"/>
          <p:cNvSpPr txBox="1">
            <a:spLocks/>
          </p:cNvSpPr>
          <p:nvPr/>
        </p:nvSpPr>
        <p:spPr>
          <a:xfrm>
            <a:off x="463453" y="1985792"/>
            <a:ext cx="11445655" cy="1158629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70" baseline="0" dirty="0" smtClean="0">
                <a:ln w="3175">
                  <a:noFill/>
                </a:ln>
                <a:solidFill>
                  <a:srgbClr val="0072C6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800"/>
              </a:spcAft>
              <a:buSzPct val="90000"/>
            </a:pPr>
            <a:r>
              <a:rPr lang="en-US" sz="6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Introduction to Node.js</a:t>
            </a:r>
            <a:endParaRPr lang="en-US" sz="60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18643" y="3070478"/>
            <a:ext cx="9593260" cy="677456"/>
          </a:xfrm>
          <a:prstGeom prst="rect">
            <a:avLst/>
          </a:prstGeom>
        </p:spPr>
        <p:txBody>
          <a:bodyPr wrap="square" lIns="179285" tIns="143428" rIns="179285" bIns="143428">
            <a:spAutoFit/>
          </a:bodyPr>
          <a:lstStyle/>
          <a:p>
            <a:pPr>
              <a:lnSpc>
                <a:spcPct val="90000"/>
              </a:lnSpc>
              <a:spcAft>
                <a:spcPts val="1176"/>
              </a:spcAft>
            </a:pPr>
            <a:r>
              <a:rPr lang="en-US" sz="2800" dirty="0" smtClean="0">
                <a:ln w="3175">
                  <a:noFill/>
                </a:ln>
                <a:latin typeface="Segoe UI Light" panose="020B0502040204020203" pitchFamily="34" charset="0"/>
                <a:cs typeface="Segoe UI Light" panose="020B0502040204020203" pitchFamily="34" charset="0"/>
              </a:rPr>
              <a:t>Eric W. Greene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8643" y="6099782"/>
            <a:ext cx="4176719" cy="538956"/>
            <a:chOff x="333574" y="6110330"/>
            <a:chExt cx="4176719" cy="538956"/>
          </a:xfrm>
        </p:grpSpPr>
        <p:sp>
          <p:nvSpPr>
            <p:cNvPr id="169" name="TextBox 168"/>
            <p:cNvSpPr txBox="1"/>
            <p:nvPr/>
          </p:nvSpPr>
          <p:spPr>
            <a:xfrm>
              <a:off x="333574" y="6110330"/>
              <a:ext cx="4176719" cy="538956"/>
            </a:xfrm>
            <a:prstGeom prst="rect">
              <a:avLst/>
            </a:prstGeom>
            <a:noFill/>
          </p:spPr>
          <p:txBody>
            <a:bodyPr wrap="square" lIns="179285" tIns="143428" rIns="179285" bIns="143428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588"/>
                </a:spcAft>
              </a:pPr>
              <a:r>
                <a:rPr lang="en-US" dirty="0"/>
                <a:t>Produced by </a:t>
              </a:r>
            </a:p>
          </p:txBody>
        </p:sp>
        <p:pic>
          <p:nvPicPr>
            <p:cNvPr id="170" name="Picture 53" descr="https://www.wintellectnow.com/assets/img/winnow-logo-web-White-Wintellec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095" y="6150247"/>
              <a:ext cx="972261" cy="398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1" name="Rectangle 170"/>
          <p:cNvSpPr/>
          <p:nvPr/>
        </p:nvSpPr>
        <p:spPr>
          <a:xfrm>
            <a:off x="418643" y="1548700"/>
            <a:ext cx="9593260" cy="677456"/>
          </a:xfrm>
          <a:prstGeom prst="rect">
            <a:avLst/>
          </a:prstGeom>
        </p:spPr>
        <p:txBody>
          <a:bodyPr wrap="square" lIns="179285" tIns="143428" rIns="179285" bIns="143428">
            <a:spAutoFit/>
          </a:bodyPr>
          <a:lstStyle/>
          <a:p>
            <a:pPr>
              <a:lnSpc>
                <a:spcPct val="90000"/>
              </a:lnSpc>
              <a:spcAft>
                <a:spcPts val="1176"/>
              </a:spcAft>
            </a:pPr>
            <a:r>
              <a:rPr lang="en-US" sz="2800" dirty="0" smtClean="0">
                <a:ln w="3175">
                  <a:noFill/>
                </a:ln>
                <a:latin typeface="Segoe UI Light" panose="020B0502040204020203" pitchFamily="34" charset="0"/>
                <a:cs typeface="Segoe UI Light" panose="020B0502040204020203" pitchFamily="34" charset="0"/>
              </a:rPr>
              <a:t>Mastering Node.js, Part 1</a:t>
            </a:r>
          </a:p>
        </p:txBody>
      </p:sp>
    </p:spTree>
    <p:extLst>
      <p:ext uri="{BB962C8B-B14F-4D97-AF65-F5344CB8AC3E}">
        <p14:creationId xmlns:p14="http://schemas.microsoft.com/office/powerpoint/2010/main" val="269567049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Node.js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Node.js programs can be created using JavaScript files which </a:t>
            </a:r>
            <a:r>
              <a:rPr lang="en-US" sz="2800" dirty="0" smtClean="0"/>
              <a:t>are </a:t>
            </a:r>
            <a:r>
              <a:rPr lang="en-US" sz="2800" dirty="0"/>
              <a:t>executed with the Node.js executable</a:t>
            </a:r>
          </a:p>
          <a:p>
            <a:r>
              <a:rPr lang="en-US" sz="2800" dirty="0"/>
              <a:t>JavaScript files contain JavaScript programming statements and expressions, and have a filename extension of ‘.</a:t>
            </a:r>
            <a:r>
              <a:rPr lang="en-US" sz="2800" dirty="0" err="1"/>
              <a:t>js</a:t>
            </a:r>
            <a:r>
              <a:rPr lang="en-US" sz="2800" dirty="0"/>
              <a:t>’</a:t>
            </a:r>
          </a:p>
          <a:p>
            <a:r>
              <a:rPr lang="en-US" sz="2800" dirty="0"/>
              <a:t>To execute a Node.js program, run the Node.js executable for the given environment and pass the name of the file (with or without the JS extension) as the first argument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5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Running Node.js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Managing Packages with NPM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NPM is an acronym for Node.js Package Manager</a:t>
            </a:r>
          </a:p>
          <a:p>
            <a:r>
              <a:rPr lang="en-US" sz="2800" dirty="0" smtClean="0"/>
              <a:t>NPM provides a public package repository, a specification for building packages, and a command line tool for working with packages</a:t>
            </a:r>
          </a:p>
          <a:p>
            <a:pPr lvl="1"/>
            <a:r>
              <a:rPr lang="en-US" sz="2200" dirty="0" smtClean="0"/>
              <a:t>http://</a:t>
            </a:r>
            <a:r>
              <a:rPr lang="en-US" sz="2200" dirty="0" err="1" smtClean="0"/>
              <a:t>www.npmjs.com</a:t>
            </a:r>
            <a:endParaRPr lang="en-US" sz="2200" dirty="0" smtClean="0"/>
          </a:p>
          <a:p>
            <a:r>
              <a:rPr lang="en-US" sz="2800" dirty="0" smtClean="0"/>
              <a:t>The company </a:t>
            </a:r>
            <a:r>
              <a:rPr lang="en-US" sz="2800" dirty="0" err="1" smtClean="0"/>
              <a:t>npm</a:t>
            </a:r>
            <a:r>
              <a:rPr lang="en-US" sz="2800" dirty="0" smtClean="0"/>
              <a:t>, </a:t>
            </a:r>
            <a:r>
              <a:rPr lang="en-US" sz="2800" dirty="0"/>
              <a:t>I</a:t>
            </a:r>
            <a:r>
              <a:rPr lang="en-US" sz="2800" dirty="0" smtClean="0"/>
              <a:t>nc. develops and maintains NPM</a:t>
            </a:r>
          </a:p>
          <a:p>
            <a:r>
              <a:rPr lang="en-US" sz="2800" dirty="0" smtClean="0"/>
              <a:t>Node.js distributes the </a:t>
            </a:r>
            <a:r>
              <a:rPr lang="en-US" sz="2800" b="1" dirty="0" err="1" smtClean="0"/>
              <a:t>npm</a:t>
            </a:r>
            <a:r>
              <a:rPr lang="en-US" sz="2800" dirty="0" smtClean="0"/>
              <a:t> executable along with the </a:t>
            </a:r>
            <a:r>
              <a:rPr lang="en-US" sz="2800" b="1" dirty="0" smtClean="0"/>
              <a:t>node</a:t>
            </a:r>
            <a:r>
              <a:rPr lang="en-US" sz="2800" dirty="0" smtClean="0"/>
              <a:t> executable, but it's actually a separate program with its own versioning </a:t>
            </a:r>
          </a:p>
        </p:txBody>
      </p:sp>
    </p:spTree>
    <p:extLst>
      <p:ext uri="{BB962C8B-B14F-4D97-AF65-F5344CB8AC3E}">
        <p14:creationId xmlns:p14="http://schemas.microsoft.com/office/powerpoint/2010/main" val="9729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NPM Public Repository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04800" y="5407141"/>
            <a:ext cx="11602498" cy="492443"/>
          </a:xfrm>
          <a:prstGeom prst="rect">
            <a:avLst/>
          </a:prstGeom>
          <a:solidFill>
            <a:srgbClr val="E8232B"/>
          </a:solidFill>
          <a:ln w="381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</a:t>
            </a:r>
            <a:r>
              <a:rPr lang="en-US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www.npmjs.com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850" y="1146194"/>
            <a:ext cx="7800398" cy="403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Local vs Global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38" y="1491343"/>
            <a:ext cx="11681693" cy="445405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Packages can be installed locally or globally</a:t>
            </a:r>
          </a:p>
          <a:p>
            <a:r>
              <a:rPr lang="en-US" sz="2800" dirty="0"/>
              <a:t>Local packages are stored locally in a project, in the </a:t>
            </a:r>
            <a:r>
              <a:rPr lang="en-US" sz="2800" b="1" dirty="0" err="1"/>
              <a:t>node_modules</a:t>
            </a:r>
            <a:r>
              <a:rPr lang="en-US" sz="2800" dirty="0"/>
              <a:t> folder</a:t>
            </a:r>
          </a:p>
          <a:p>
            <a:r>
              <a:rPr lang="en-US" sz="2800" dirty="0"/>
              <a:t>Global packages are stored globally on system</a:t>
            </a:r>
          </a:p>
          <a:p>
            <a:r>
              <a:rPr lang="en-US" sz="2800" dirty="0"/>
              <a:t>Typically, local packages are code libraries used by project</a:t>
            </a:r>
          </a:p>
          <a:p>
            <a:r>
              <a:rPr lang="en-US" sz="2800" dirty="0"/>
              <a:t>Typically, global packages are executables used to perform some operation on a project such as running tasks</a:t>
            </a:r>
          </a:p>
          <a:p>
            <a:r>
              <a:rPr lang="en-US" sz="2800" dirty="0"/>
              <a:t>Local packages are available only within their specific project, and global packages are available system wide</a:t>
            </a:r>
          </a:p>
        </p:txBody>
      </p:sp>
    </p:spTree>
    <p:extLst>
      <p:ext uri="{BB962C8B-B14F-4D97-AF65-F5344CB8AC3E}">
        <p14:creationId xmlns:p14="http://schemas.microsoft.com/office/powerpoint/2010/main" val="10166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Installing &amp; Uninstalling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335655"/>
            <a:ext cx="6248400" cy="460974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</a:t>
            </a:r>
            <a:r>
              <a:rPr lang="en-US" sz="2800" b="1" dirty="0" err="1"/>
              <a:t>npm</a:t>
            </a:r>
            <a:r>
              <a:rPr lang="en-US" sz="2800" dirty="0"/>
              <a:t> program is used to manage packages</a:t>
            </a:r>
          </a:p>
          <a:p>
            <a:r>
              <a:rPr lang="en-US" sz="2800" dirty="0"/>
              <a:t>The first argument to the </a:t>
            </a:r>
            <a:r>
              <a:rPr lang="en-US" sz="2800" b="1" dirty="0" err="1"/>
              <a:t>npm</a:t>
            </a:r>
            <a:r>
              <a:rPr lang="en-US" sz="2800" dirty="0"/>
              <a:t> program is the command to be executed</a:t>
            </a:r>
          </a:p>
          <a:p>
            <a:r>
              <a:rPr lang="en-US" sz="2800" dirty="0"/>
              <a:t>Packages can be installed with the </a:t>
            </a:r>
            <a:r>
              <a:rPr lang="en-US" sz="2800" b="1" dirty="0"/>
              <a:t>install</a:t>
            </a:r>
            <a:r>
              <a:rPr lang="en-US" sz="2800" dirty="0"/>
              <a:t> command, and uninstalled with the </a:t>
            </a:r>
            <a:r>
              <a:rPr lang="en-US" sz="2800" b="1" dirty="0"/>
              <a:t>uninstall</a:t>
            </a:r>
            <a:r>
              <a:rPr lang="en-US" sz="2800" dirty="0"/>
              <a:t> command</a:t>
            </a:r>
          </a:p>
          <a:p>
            <a:r>
              <a:rPr lang="en-US" sz="2800" dirty="0"/>
              <a:t>There are many more commands available for NPM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609102"/>
              </p:ext>
            </p:extLst>
          </p:nvPr>
        </p:nvGraphicFramePr>
        <p:xfrm>
          <a:off x="6757487" y="1335654"/>
          <a:ext cx="49403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Document" r:id="rId5" imgW="4940300" imgH="2438400" progId="Word.Document.12">
                  <p:embed/>
                </p:oleObj>
              </mc:Choice>
              <mc:Fallback>
                <p:oleObj name="Document" r:id="rId5" imgW="4940300" imgH="243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57487" y="1335654"/>
                        <a:ext cx="4940300" cy="2438400"/>
                      </a:xfrm>
                      <a:prstGeom prst="rect">
                        <a:avLst/>
                      </a:prstGeom>
                      <a:ln w="12700" cap="flat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57487" y="3774054"/>
            <a:ext cx="494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The </a:t>
            </a:r>
            <a:r>
              <a:rPr lang="en-US" sz="2400" b="1" dirty="0" smtClean="0"/>
              <a:t>–global</a:t>
            </a:r>
            <a:r>
              <a:rPr lang="en-US" sz="2400" dirty="0" smtClean="0"/>
              <a:t> flag installs and uninstalls the package globally, without the global flag, the packages are installed and uninstalled locally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54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Global Packages on Windows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43" y="1520713"/>
            <a:ext cx="4332514" cy="32036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Are global to the user, not the system</a:t>
            </a:r>
          </a:p>
          <a:p>
            <a:r>
              <a:rPr lang="en-US" sz="2800" dirty="0" smtClean="0"/>
              <a:t>Does not require administrative privileges</a:t>
            </a:r>
          </a:p>
          <a:p>
            <a:endParaRPr lang="en-U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31289" y="2196450"/>
            <a:ext cx="6198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Globally Installed Packages </a:t>
            </a:r>
            <a:r>
              <a:rPr lang="en-US" sz="2000" dirty="0"/>
              <a:t>are stored in:</a:t>
            </a:r>
          </a:p>
          <a:p>
            <a:r>
              <a:rPr lang="en-US" sz="2000" dirty="0"/>
              <a:t>C:\Users\&lt;username&gt;\</a:t>
            </a:r>
            <a:r>
              <a:rPr lang="en-US" sz="2000" dirty="0" err="1" smtClean="0"/>
              <a:t>AppData</a:t>
            </a:r>
            <a:r>
              <a:rPr lang="en-US" sz="2000" dirty="0" smtClean="0"/>
              <a:t>\Roaming\</a:t>
            </a:r>
            <a:r>
              <a:rPr lang="en-US" sz="2000" dirty="0" err="1" smtClean="0"/>
              <a:t>npm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289" y="3002643"/>
            <a:ext cx="6603442" cy="26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4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Global Packages on Mac and Linux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43" y="1520713"/>
            <a:ext cx="4332514" cy="32036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By default, are global to the system, not just the user</a:t>
            </a:r>
          </a:p>
          <a:p>
            <a:r>
              <a:rPr lang="en-US" sz="2800" dirty="0" smtClean="0"/>
              <a:t>Requires administrative privileges, unless permissions are fixed</a:t>
            </a:r>
          </a:p>
          <a:p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89771" y="1946079"/>
            <a:ext cx="6339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 a Mac </a:t>
            </a:r>
            <a:r>
              <a:rPr lang="en-US" sz="2000" smtClean="0"/>
              <a:t>by default, Globally </a:t>
            </a:r>
            <a:r>
              <a:rPr lang="en-US" sz="2000" dirty="0" smtClean="0"/>
              <a:t>Installed Packages </a:t>
            </a:r>
            <a:r>
              <a:rPr lang="en-US" sz="2000" dirty="0"/>
              <a:t>are stored in:</a:t>
            </a:r>
          </a:p>
          <a:p>
            <a:r>
              <a:rPr lang="en-US" sz="2000" dirty="0" smtClean="0"/>
              <a:t>/</a:t>
            </a:r>
            <a:r>
              <a:rPr lang="en-US" sz="2000" dirty="0" err="1" smtClean="0"/>
              <a:t>usr</a:t>
            </a:r>
            <a:r>
              <a:rPr lang="en-US" sz="2000" dirty="0" smtClean="0"/>
              <a:t>/local/lib/</a:t>
            </a:r>
            <a:r>
              <a:rPr lang="en-US" sz="2000" dirty="0" err="1" smtClean="0"/>
              <a:t>node_modules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771" y="2946400"/>
            <a:ext cx="6339142" cy="255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5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Permissions for Global Packages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04800" y="5407141"/>
            <a:ext cx="11602498" cy="492443"/>
          </a:xfrm>
          <a:prstGeom prst="rect">
            <a:avLst/>
          </a:prstGeom>
          <a:solidFill>
            <a:srgbClr val="E8232B"/>
          </a:solidFill>
          <a:ln w="381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</a:t>
            </a:r>
            <a:r>
              <a:rPr lang="en-US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docs.npmjs.com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/getting-started/fixing-</a:t>
            </a:r>
            <a:r>
              <a:rPr lang="en-US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npm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-permissions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405" y="1335654"/>
            <a:ext cx="7745287" cy="37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Managing Packages with NPM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7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800" dirty="0"/>
              <a:t>What is Node.js?</a:t>
            </a:r>
          </a:p>
          <a:p>
            <a:r>
              <a:rPr lang="en-US" sz="2800" dirty="0"/>
              <a:t>Installing Node.js</a:t>
            </a:r>
          </a:p>
          <a:p>
            <a:r>
              <a:rPr lang="en-US" sz="2800" dirty="0"/>
              <a:t>Node REPL</a:t>
            </a:r>
          </a:p>
          <a:p>
            <a:r>
              <a:rPr lang="en-US" sz="2800" dirty="0"/>
              <a:t>Node Programs</a:t>
            </a:r>
          </a:p>
          <a:p>
            <a:r>
              <a:rPr lang="en-US" sz="2800" dirty="0"/>
              <a:t>Managing Packages with NPM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Building a Simple Web Server</a:t>
            </a:r>
          </a:p>
          <a:p>
            <a:r>
              <a:rPr lang="en-US" sz="2800" dirty="0"/>
              <a:t>Reading Files from </a:t>
            </a:r>
            <a:r>
              <a:rPr lang="en-US" sz="2800" dirty="0" smtClean="0"/>
              <a:t>Disk</a:t>
            </a:r>
          </a:p>
          <a:p>
            <a:r>
              <a:rPr lang="en-US" sz="2800" dirty="0" smtClean="0"/>
              <a:t>Debugging</a:t>
            </a:r>
            <a:endParaRPr lang="en-US" sz="2800" dirty="0"/>
          </a:p>
          <a:p>
            <a:r>
              <a:rPr lang="en-US" sz="2800" dirty="0"/>
              <a:t>Creating a Package</a:t>
            </a:r>
          </a:p>
          <a:p>
            <a:r>
              <a:rPr lang="en-US" sz="2800" dirty="0"/>
              <a:t>Use NPM to run a package</a:t>
            </a:r>
          </a:p>
        </p:txBody>
      </p:sp>
    </p:spTree>
    <p:extLst>
      <p:ext uri="{BB962C8B-B14F-4D97-AF65-F5344CB8AC3E}">
        <p14:creationId xmlns:p14="http://schemas.microsoft.com/office/powerpoint/2010/main" val="8306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Building a Simple Web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38" y="1362504"/>
            <a:ext cx="11681693" cy="434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One of the core modules for Node.js is the HTTP module, which provides a web server and web client</a:t>
            </a:r>
          </a:p>
          <a:p>
            <a:r>
              <a:rPr lang="en-US" sz="2800" dirty="0" smtClean="0"/>
              <a:t>The web server is very flexible, but requires a lot of boiler plate coding to build even the simplest applications</a:t>
            </a:r>
          </a:p>
          <a:p>
            <a:r>
              <a:rPr lang="en-US" sz="2800" dirty="0" smtClean="0"/>
              <a:t>Commonly, other packages such as Express or </a:t>
            </a:r>
            <a:r>
              <a:rPr lang="en-US" sz="2800" dirty="0" err="1" smtClean="0"/>
              <a:t>Hapi</a:t>
            </a:r>
            <a:r>
              <a:rPr lang="en-US" sz="2800" dirty="0" smtClean="0"/>
              <a:t> are used to configure the web server</a:t>
            </a:r>
          </a:p>
          <a:p>
            <a:r>
              <a:rPr lang="en-US" sz="2800" dirty="0" smtClean="0"/>
              <a:t>Web server are I/O intensive applications making them well suited for Node.js</a:t>
            </a:r>
          </a:p>
          <a:p>
            <a:r>
              <a:rPr lang="en-US" sz="2800" dirty="0" smtClean="0"/>
              <a:t>Node.js is great for web servers because of its easy handling of JSON data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3191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a Simple Web Server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7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Reading Files from Disk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Node.js allows full access to the system (such as accessing the file system), unlike a web browser which only allows sandboxed access</a:t>
            </a:r>
          </a:p>
          <a:p>
            <a:r>
              <a:rPr lang="en-US" sz="2800" dirty="0" smtClean="0"/>
              <a:t>Accessing file system resources can be synchronously and asynchronously</a:t>
            </a:r>
          </a:p>
          <a:p>
            <a:r>
              <a:rPr lang="en-US" sz="2800" dirty="0" smtClean="0"/>
              <a:t>Synchronous access can be used for initial program loading, but only asynchronous access should be used during program operation</a:t>
            </a:r>
          </a:p>
          <a:p>
            <a:r>
              <a:rPr lang="en-US" sz="2800" dirty="0" smtClean="0"/>
              <a:t>Both text and binary data can read and written</a:t>
            </a:r>
          </a:p>
          <a:p>
            <a:r>
              <a:rPr lang="en-US" sz="2800" dirty="0" smtClean="0"/>
              <a:t>Full support for streams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4616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Reading Files from Disk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55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Debugging Node.js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38" y="1436914"/>
            <a:ext cx="11681693" cy="4508482"/>
          </a:xfrm>
        </p:spPr>
        <p:txBody>
          <a:bodyPr>
            <a:noAutofit/>
          </a:bodyPr>
          <a:lstStyle/>
          <a:p>
            <a:r>
              <a:rPr lang="en-US" sz="2800" dirty="0" smtClean="0"/>
              <a:t>Node.js comes with a built in command line debugger, but its limited</a:t>
            </a:r>
          </a:p>
          <a:p>
            <a:r>
              <a:rPr lang="en-US" sz="2800" dirty="0" smtClean="0"/>
              <a:t>Instead, there are many code editors and other tools which greatly simplify debugging of Node.js applications</a:t>
            </a:r>
          </a:p>
          <a:p>
            <a:pPr lvl="1"/>
            <a:r>
              <a:rPr lang="en-US" sz="2000" dirty="0" err="1" smtClean="0"/>
              <a:t>StrongLoop's</a:t>
            </a:r>
            <a:r>
              <a:rPr lang="en-US" sz="2000" dirty="0" smtClean="0"/>
              <a:t> Node </a:t>
            </a:r>
            <a:r>
              <a:rPr lang="en-US" sz="2000" dirty="0"/>
              <a:t>Inspector (free – Windows/Mac/Linux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Microsoft Visual Studio Code (free – Windows/Mac/Linux)</a:t>
            </a:r>
          </a:p>
          <a:p>
            <a:pPr lvl="1"/>
            <a:r>
              <a:rPr lang="en-US" sz="2000" dirty="0" smtClean="0"/>
              <a:t>Microsoft Visual Studio with Node.js Extension (community edition free – Windows only)</a:t>
            </a:r>
          </a:p>
          <a:p>
            <a:pPr lvl="1"/>
            <a:r>
              <a:rPr lang="en-US" sz="2000" dirty="0" smtClean="0"/>
              <a:t>GitHub's Atom with Node Debugger Package (free – Windows/Mac/Linux)</a:t>
            </a:r>
          </a:p>
          <a:p>
            <a:pPr lvl="1"/>
            <a:r>
              <a:rPr lang="en-US" sz="2000" dirty="0" err="1" smtClean="0"/>
              <a:t>JetBrains</a:t>
            </a:r>
            <a:r>
              <a:rPr lang="en-US" sz="2000" dirty="0" smtClean="0"/>
              <a:t>' WebStorm (not free – Windows/Mac/Linux)</a:t>
            </a:r>
          </a:p>
          <a:p>
            <a:r>
              <a:rPr lang="en-US" sz="2800" dirty="0" smtClean="0"/>
              <a:t>These IDEs provide the standard fare of debugging tools such as breakpoint, call stacks, watches, and local variables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641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StrongLoop's</a:t>
            </a:r>
            <a:r>
              <a:rPr lang="en-US" dirty="0" smtClean="0"/>
              <a:t> Node Inspector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04800" y="5407141"/>
            <a:ext cx="11602498" cy="492443"/>
          </a:xfrm>
          <a:prstGeom prst="rect">
            <a:avLst/>
          </a:prstGeom>
          <a:solidFill>
            <a:srgbClr val="E8232B"/>
          </a:solidFill>
          <a:ln w="381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https://github.com/node-inspector/node-inspector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228" y="1217722"/>
            <a:ext cx="9209315" cy="40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Debugging Node.js using Node Inspector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Microsoft's Visual Studio Code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04800" y="5407141"/>
            <a:ext cx="11602498" cy="492443"/>
          </a:xfrm>
          <a:prstGeom prst="rect">
            <a:avLst/>
          </a:prstGeom>
          <a:solidFill>
            <a:srgbClr val="E8232B"/>
          </a:solidFill>
          <a:ln w="381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</a:t>
            </a:r>
            <a:r>
              <a:rPr lang="en-US" sz="2000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code.visualstudio.com</a:t>
            </a:r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130" y="1335654"/>
            <a:ext cx="9301507" cy="391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Debugging Node.js using Visual Studio Code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Microsoft's Visual Studio with Node.js Extension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04800" y="5407141"/>
            <a:ext cx="11602498" cy="492443"/>
          </a:xfrm>
          <a:prstGeom prst="rect">
            <a:avLst/>
          </a:prstGeom>
          <a:solidFill>
            <a:srgbClr val="E8232B"/>
          </a:solidFill>
          <a:ln w="381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</a:t>
            </a:r>
            <a:r>
              <a:rPr lang="en-US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www.visualstudio.com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/products/visual-studio-community-vs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061" y="1130461"/>
            <a:ext cx="8587975" cy="41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Node.js?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Node.js is a </a:t>
            </a:r>
            <a:r>
              <a:rPr lang="en-US" sz="2800" dirty="0" smtClean="0"/>
              <a:t>cross-platform, JavaScript </a:t>
            </a:r>
            <a:r>
              <a:rPr lang="en-US" sz="2800" dirty="0"/>
              <a:t>environment on the server</a:t>
            </a:r>
          </a:p>
          <a:p>
            <a:r>
              <a:rPr lang="en-US" sz="2800" dirty="0"/>
              <a:t>JavaScript is a glue language for C++ modules</a:t>
            </a:r>
          </a:p>
          <a:p>
            <a:r>
              <a:rPr lang="en-US" sz="2800" dirty="0"/>
              <a:t>It is powered by Google’s V8 JavaScript engine</a:t>
            </a:r>
          </a:p>
          <a:p>
            <a:r>
              <a:rPr lang="en-US" sz="2800" dirty="0"/>
              <a:t>Node.js uses an event driven, non-blocking I/O model</a:t>
            </a:r>
          </a:p>
          <a:p>
            <a:r>
              <a:rPr lang="en-US" sz="2800" dirty="0"/>
              <a:t>Node.js is like a web browser with a different set of C++ modules</a:t>
            </a:r>
          </a:p>
          <a:p>
            <a:r>
              <a:rPr lang="en-US" sz="2800" dirty="0"/>
              <a:t>It provides modules for interacting with local system resources such as processes, file system, networking, </a:t>
            </a:r>
            <a:r>
              <a:rPr lang="en-US" sz="2800" dirty="0" err="1"/>
              <a:t>etc</a:t>
            </a:r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647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Debugging Node.js using Visual Studio with Node Extension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GitHub's Atom with the Node Debugger Package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04800" y="5407141"/>
            <a:ext cx="11602498" cy="492443"/>
          </a:xfrm>
          <a:prstGeom prst="rect">
            <a:avLst/>
          </a:prstGeom>
          <a:solidFill>
            <a:srgbClr val="E8232B"/>
          </a:solidFill>
          <a:ln w="381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</a:t>
            </a:r>
            <a:r>
              <a:rPr lang="en-US" sz="2000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atom.io</a:t>
            </a:r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805" y="1335654"/>
            <a:ext cx="8626157" cy="389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Debugging Node.js using Atom with Node Debugger Package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JetBrains</a:t>
            </a:r>
            <a:r>
              <a:rPr lang="en-US" dirty="0" smtClean="0"/>
              <a:t>' WebStorm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04800" y="5407141"/>
            <a:ext cx="11602498" cy="492443"/>
          </a:xfrm>
          <a:prstGeom prst="rect">
            <a:avLst/>
          </a:prstGeom>
          <a:solidFill>
            <a:srgbClr val="E8232B"/>
          </a:solidFill>
          <a:ln w="381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</a:t>
            </a:r>
            <a:r>
              <a:rPr lang="en-US" sz="2000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www.jetbrains.com</a:t>
            </a:r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webstorm</a:t>
            </a:r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344" y="1335654"/>
            <a:ext cx="8475778" cy="387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Debugging Node.js using WebStorm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Creating a Package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38" y="1335655"/>
            <a:ext cx="11681693" cy="4609742"/>
          </a:xfrm>
        </p:spPr>
        <p:txBody>
          <a:bodyPr>
            <a:normAutofit/>
          </a:bodyPr>
          <a:lstStyle/>
          <a:p>
            <a:r>
              <a:rPr lang="en-US" sz="2800" dirty="0"/>
              <a:t>All projects (which are also packages) need to be configured to work with NPM</a:t>
            </a:r>
          </a:p>
          <a:p>
            <a:r>
              <a:rPr lang="en-US" sz="2800" dirty="0"/>
              <a:t>The command </a:t>
            </a:r>
            <a:r>
              <a:rPr lang="en-US" sz="2800" b="1" dirty="0" err="1"/>
              <a:t>npm</a:t>
            </a:r>
            <a:r>
              <a:rPr lang="en-US" sz="2800" b="1" dirty="0"/>
              <a:t> </a:t>
            </a:r>
            <a:r>
              <a:rPr lang="en-US" sz="2800" b="1" dirty="0" err="1"/>
              <a:t>init</a:t>
            </a:r>
            <a:r>
              <a:rPr lang="en-US" sz="2800" dirty="0"/>
              <a:t> is used to configure a project</a:t>
            </a:r>
          </a:p>
          <a:p>
            <a:r>
              <a:rPr lang="en-US" sz="2800" dirty="0"/>
              <a:t>It will ask a series of questions, all of which have default answers, that are used to create and initialize a </a:t>
            </a:r>
            <a:r>
              <a:rPr lang="en-US" sz="2800" b="1" dirty="0" err="1"/>
              <a:t>package.json</a:t>
            </a:r>
            <a:r>
              <a:rPr lang="en-US" sz="2800" dirty="0"/>
              <a:t> file</a:t>
            </a:r>
          </a:p>
          <a:p>
            <a:r>
              <a:rPr lang="en-US" sz="2800" dirty="0"/>
              <a:t>The </a:t>
            </a:r>
            <a:r>
              <a:rPr lang="en-US" sz="2800" b="1" dirty="0" err="1"/>
              <a:t>package.json</a:t>
            </a:r>
            <a:r>
              <a:rPr lang="en-US" sz="2800" dirty="0"/>
              <a:t> file contains metadata about the project, as well as, a list of application and development dependencies</a:t>
            </a:r>
          </a:p>
          <a:p>
            <a:r>
              <a:rPr lang="en-US" sz="2800" dirty="0"/>
              <a:t>When NPM packages are installed, NPM will register them with the </a:t>
            </a:r>
            <a:r>
              <a:rPr lang="en-US" sz="2800" b="1" dirty="0" err="1"/>
              <a:t>package.json</a:t>
            </a:r>
            <a:r>
              <a:rPr lang="en-US" sz="2800" dirty="0"/>
              <a:t> file</a:t>
            </a:r>
          </a:p>
        </p:txBody>
      </p:sp>
    </p:spTree>
    <p:extLst>
      <p:ext uri="{BB962C8B-B14F-4D97-AF65-F5344CB8AC3E}">
        <p14:creationId xmlns:p14="http://schemas.microsoft.com/office/powerpoint/2010/main" val="111569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Saving Package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38" y="1335655"/>
            <a:ext cx="11681693" cy="4609742"/>
          </a:xfrm>
        </p:spPr>
        <p:txBody>
          <a:bodyPr>
            <a:noAutofit/>
          </a:bodyPr>
          <a:lstStyle/>
          <a:p>
            <a:r>
              <a:rPr lang="en-US" sz="2800" dirty="0" smtClean="0"/>
              <a:t>Simply installing packages do not save the dependency in the </a:t>
            </a:r>
            <a:r>
              <a:rPr lang="en-US" sz="2800" b="1" dirty="0" err="1" smtClean="0"/>
              <a:t>package.json</a:t>
            </a:r>
            <a:r>
              <a:rPr lang="en-US" sz="2800" dirty="0" smtClean="0"/>
              <a:t> file</a:t>
            </a:r>
          </a:p>
          <a:p>
            <a:r>
              <a:rPr lang="en-US" sz="2800" dirty="0" smtClean="0"/>
              <a:t>In addition to installing, additional flags need to be specified:</a:t>
            </a:r>
          </a:p>
          <a:p>
            <a:pPr lvl="1"/>
            <a:r>
              <a:rPr lang="en-US" sz="2000" b="1" dirty="0" smtClean="0"/>
              <a:t>--save </a:t>
            </a:r>
            <a:r>
              <a:rPr lang="en-US" sz="2000" dirty="0" smtClean="0"/>
              <a:t>or </a:t>
            </a:r>
            <a:r>
              <a:rPr lang="en-US" sz="2000" b="1" dirty="0" smtClean="0"/>
              <a:t>-S</a:t>
            </a:r>
            <a:r>
              <a:rPr lang="en-US" sz="2000" dirty="0" smtClean="0"/>
              <a:t> will save the package as an application dependency</a:t>
            </a:r>
          </a:p>
          <a:p>
            <a:pPr lvl="1"/>
            <a:r>
              <a:rPr lang="en-US" sz="2000" b="1" dirty="0" smtClean="0"/>
              <a:t>--save-dev</a:t>
            </a:r>
            <a:r>
              <a:rPr lang="en-US" sz="2000" dirty="0" smtClean="0"/>
              <a:t> or </a:t>
            </a:r>
            <a:r>
              <a:rPr lang="en-US" sz="2000" b="1" dirty="0" smtClean="0"/>
              <a:t>-D</a:t>
            </a:r>
            <a:r>
              <a:rPr lang="en-US" sz="2000" dirty="0" smtClean="0"/>
              <a:t> will save the package a development dependency</a:t>
            </a:r>
          </a:p>
          <a:p>
            <a:r>
              <a:rPr lang="en-US" sz="2800" dirty="0" smtClean="0"/>
              <a:t>Application </a:t>
            </a:r>
            <a:r>
              <a:rPr lang="en-US" sz="2800" dirty="0"/>
              <a:t>dependencies are used by the Node.js program when executing (common example would be Express)</a:t>
            </a:r>
          </a:p>
          <a:p>
            <a:r>
              <a:rPr lang="en-US" sz="2800" dirty="0"/>
              <a:t>Development dependencies are used to develop the Node.js program (common example would be Grunt)</a:t>
            </a:r>
          </a:p>
        </p:txBody>
      </p:sp>
    </p:spTree>
    <p:extLst>
      <p:ext uri="{BB962C8B-B14F-4D97-AF65-F5344CB8AC3E}">
        <p14:creationId xmlns:p14="http://schemas.microsoft.com/office/powerpoint/2010/main" val="12291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Saving Package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3566" y="1194138"/>
            <a:ext cx="5859695" cy="4609742"/>
          </a:xfrm>
        </p:spPr>
        <p:txBody>
          <a:bodyPr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The terminal commands to left, will produce a </a:t>
            </a:r>
            <a:r>
              <a:rPr lang="en-US" b="1" dirty="0" err="1"/>
              <a:t>package.json</a:t>
            </a:r>
            <a:r>
              <a:rPr lang="en-US" dirty="0"/>
              <a:t> file similar to the one on the right.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The file is a JSON file, and can be edited by hand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Name is the name of the package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Version follows the SEMVER scheme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The version of each dependency is tracked as well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Main is the main file imported when requiring the module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810767"/>
              </p:ext>
            </p:extLst>
          </p:nvPr>
        </p:nvGraphicFramePr>
        <p:xfrm>
          <a:off x="447716" y="1902835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Document" r:id="rId5" imgW="2743200" imgH="1828800" progId="Word.Document.12">
                  <p:embed/>
                </p:oleObj>
              </mc:Choice>
              <mc:Fallback>
                <p:oleObj name="Document" r:id="rId5" imgW="2743200" imgH="182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716" y="1902835"/>
                        <a:ext cx="27432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7716" y="1520190"/>
            <a:ext cx="2300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Terminal Commands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602390"/>
              </p:ext>
            </p:extLst>
          </p:nvPr>
        </p:nvGraphicFramePr>
        <p:xfrm>
          <a:off x="8631537" y="1779151"/>
          <a:ext cx="3254231" cy="3359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Document" r:id="rId8" imgW="2743200" imgH="2832100" progId="Word.Document.12">
                  <p:embed/>
                </p:oleObj>
              </mc:Choice>
              <mc:Fallback>
                <p:oleObj name="Document" r:id="rId8" imgW="2743200" imgH="283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31537" y="1779151"/>
                        <a:ext cx="3254231" cy="3359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853261" y="152019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Package.json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46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a Package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02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Use NPM to run a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39" y="1601996"/>
            <a:ext cx="7715304" cy="434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addition to managing packages with NPM, packages can be configured to be executed with NPM</a:t>
            </a:r>
          </a:p>
          <a:p>
            <a:r>
              <a:rPr lang="en-US" sz="2800" dirty="0" smtClean="0"/>
              <a:t>To configure the execution of Node packages, the </a:t>
            </a:r>
            <a:r>
              <a:rPr lang="en-US" sz="2800" b="1" dirty="0" smtClean="0"/>
              <a:t>scripts</a:t>
            </a:r>
            <a:r>
              <a:rPr lang="en-US" sz="2800" dirty="0" smtClean="0"/>
              <a:t> option of the </a:t>
            </a:r>
            <a:r>
              <a:rPr lang="en-US" sz="2800" dirty="0" err="1" smtClean="0"/>
              <a:t>package.json</a:t>
            </a:r>
            <a:r>
              <a:rPr lang="en-US" sz="2800" dirty="0" smtClean="0"/>
              <a:t> is configured</a:t>
            </a:r>
          </a:p>
          <a:p>
            <a:r>
              <a:rPr lang="en-US" sz="2800" dirty="0" smtClean="0"/>
              <a:t>To run a Node.js program, the </a:t>
            </a:r>
            <a:r>
              <a:rPr lang="en-US" sz="2800" b="1" dirty="0" smtClean="0"/>
              <a:t>start</a:t>
            </a:r>
            <a:r>
              <a:rPr lang="en-US" sz="2800" dirty="0" smtClean="0"/>
              <a:t> script is configured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057" y="974253"/>
            <a:ext cx="3338827" cy="49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Node.js compared to a Web Browser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52699" y="3393928"/>
            <a:ext cx="1469572" cy="9688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JavaScript</a:t>
            </a:r>
          </a:p>
          <a:p>
            <a:pPr algn="ctr"/>
            <a:r>
              <a:rPr lang="en-US" dirty="0"/>
              <a:t>V8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52699" y="2144484"/>
            <a:ext cx="1469572" cy="9688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DOM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31127" y="2144484"/>
            <a:ext cx="1469572" cy="9688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XHR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31128" y="3393928"/>
            <a:ext cx="1469572" cy="9688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Audio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74271" y="3393928"/>
            <a:ext cx="1469572" cy="9688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File Reader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74271" y="4643373"/>
            <a:ext cx="1469572" cy="9688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Timers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74271" y="2144484"/>
            <a:ext cx="1469572" cy="9688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Web Sockets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52699" y="4643373"/>
            <a:ext cx="1469572" cy="9688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Video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31128" y="4643373"/>
            <a:ext cx="1469572" cy="9688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Many More…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77199" y="3396085"/>
            <a:ext cx="1469572" cy="9688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JavaScript</a:t>
            </a:r>
          </a:p>
          <a:p>
            <a:pPr algn="ctr"/>
            <a:r>
              <a:rPr lang="en-US" dirty="0"/>
              <a:t>V8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077199" y="2144484"/>
            <a:ext cx="1469572" cy="9688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File System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655627" y="2144484"/>
            <a:ext cx="1469572" cy="9688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655628" y="3396085"/>
            <a:ext cx="1469572" cy="9688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Cluster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98771" y="3396085"/>
            <a:ext cx="1469572" cy="9688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HTTP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498771" y="4647686"/>
            <a:ext cx="1469572" cy="9688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Timer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498771" y="2144484"/>
            <a:ext cx="1469572" cy="9688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Process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077199" y="4647686"/>
            <a:ext cx="1469572" cy="9688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Stream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655628" y="4647686"/>
            <a:ext cx="1469572" cy="9688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Many More…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0639" y="1480957"/>
            <a:ext cx="2473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Web Browser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47278" y="1480957"/>
            <a:ext cx="1929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Node.js</a:t>
            </a:r>
          </a:p>
        </p:txBody>
      </p:sp>
    </p:spTree>
    <p:extLst>
      <p:ext uri="{BB962C8B-B14F-4D97-AF65-F5344CB8AC3E}">
        <p14:creationId xmlns:p14="http://schemas.microsoft.com/office/powerpoint/2010/main" val="35746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NPM to run a package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Node.js is a great platform building applications, especially applications which are I/O intensive</a:t>
            </a:r>
          </a:p>
          <a:p>
            <a:r>
              <a:rPr lang="en-US" sz="2800" dirty="0"/>
              <a:t>Working with Node.js involves many tools for managing packages, </a:t>
            </a:r>
            <a:r>
              <a:rPr lang="en-US" sz="2800" dirty="0" smtClean="0"/>
              <a:t>debugging </a:t>
            </a:r>
            <a:r>
              <a:rPr lang="en-US" sz="2800" dirty="0"/>
              <a:t>code, and packaging projects for deployment</a:t>
            </a:r>
          </a:p>
          <a:p>
            <a:r>
              <a:rPr lang="en-US" sz="2800" dirty="0"/>
              <a:t>The Node Package Manager (NPM) is used to install packages, and divide applications into smaller reusable </a:t>
            </a:r>
            <a:r>
              <a:rPr lang="en-US" sz="2800" dirty="0" smtClean="0"/>
              <a:t>parts</a:t>
            </a:r>
          </a:p>
          <a:p>
            <a:r>
              <a:rPr lang="en-US" sz="2800" dirty="0" smtClean="0"/>
              <a:t>Node.js can be used for development tooling, web applications and general purpose applications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30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Node.js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38" y="1502230"/>
            <a:ext cx="11681693" cy="4343400"/>
          </a:xfrm>
        </p:spPr>
        <p:txBody>
          <a:bodyPr>
            <a:noAutofit/>
          </a:bodyPr>
          <a:lstStyle/>
          <a:p>
            <a:r>
              <a:rPr lang="en-US" sz="2800" dirty="0"/>
              <a:t>Node.js can be installed from a platform specific installer, precompiled source code, and compiled from source code</a:t>
            </a:r>
          </a:p>
          <a:p>
            <a:r>
              <a:rPr lang="en-US" sz="2800" dirty="0" smtClean="0"/>
              <a:t>To </a:t>
            </a:r>
            <a:r>
              <a:rPr lang="en-US" sz="2800" dirty="0"/>
              <a:t>download the installer: http://www.nodejs.org</a:t>
            </a:r>
          </a:p>
          <a:p>
            <a:r>
              <a:rPr lang="en-US" sz="2800" dirty="0"/>
              <a:t>When installing using the platform specific installer, most users accept the defaults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60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Node.js 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38" y="1534886"/>
            <a:ext cx="11681693" cy="3973285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installer and pre-compiled binaries can be downloaded for either the Long-Term Support version or Current Version</a:t>
            </a:r>
          </a:p>
          <a:p>
            <a:r>
              <a:rPr lang="en-US" sz="2800" dirty="0"/>
              <a:t>Long-Term Support version is best for applications in production</a:t>
            </a:r>
          </a:p>
          <a:p>
            <a:r>
              <a:rPr lang="en-US" sz="2800" dirty="0"/>
              <a:t>The Current Version is best for working with the newest features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01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Installing Node.js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REPL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REPL stands for Read, Evaluate, Print, Loop</a:t>
            </a:r>
          </a:p>
          <a:p>
            <a:r>
              <a:rPr lang="en-US" sz="2800" dirty="0"/>
              <a:t>Allows the user to enter a JavaScript command, evaluate it, print the results, and loop to enter another command</a:t>
            </a:r>
          </a:p>
          <a:p>
            <a:r>
              <a:rPr lang="en-US" sz="2800" dirty="0"/>
              <a:t>Supports multiline commands, customize command prompt and preconfigured context</a:t>
            </a:r>
          </a:p>
          <a:p>
            <a:r>
              <a:rPr lang="en-US" sz="2800" dirty="0"/>
              <a:t>Sessions can be saved, and reloaded again</a:t>
            </a:r>
          </a:p>
          <a:p>
            <a:r>
              <a:rPr lang="en-US" sz="2800" dirty="0"/>
              <a:t>Useful for learning JavaScript or executing tasks from a JavaScript command line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8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the Node REPL Environment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563C5E3D-9D8A-4F6E-8A5B-B31BE24D232F}" vid="{354556D9-B04B-4A49-8A04-53781BC80C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WintellectNOW</Template>
  <TotalTime>2345</TotalTime>
  <Words>1443</Words>
  <Application>Microsoft Office PowerPoint</Application>
  <PresentationFormat>Widescreen</PresentationFormat>
  <Paragraphs>215</Paragraphs>
  <Slides>41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Consolas</vt:lpstr>
      <vt:lpstr>News Gothic MT</vt:lpstr>
      <vt:lpstr>Segoe UI</vt:lpstr>
      <vt:lpstr>Segoe UI Light</vt:lpstr>
      <vt:lpstr>Wingdings 2</vt:lpstr>
      <vt:lpstr>1_Breeze</vt:lpstr>
      <vt:lpstr>Document</vt:lpstr>
      <vt:lpstr>PowerPoint Presentation</vt:lpstr>
      <vt:lpstr>Course Overview</vt:lpstr>
      <vt:lpstr>What is Node.js?</vt:lpstr>
      <vt:lpstr>Node.js compared to a Web Browser</vt:lpstr>
      <vt:lpstr>Installing Node.js</vt:lpstr>
      <vt:lpstr>Node.js Versions</vt:lpstr>
      <vt:lpstr>Installing Node.js</vt:lpstr>
      <vt:lpstr>Node REPL Environment</vt:lpstr>
      <vt:lpstr>Using the Node REPL Environment</vt:lpstr>
      <vt:lpstr>Node.js Programs</vt:lpstr>
      <vt:lpstr>Running Node.js Program</vt:lpstr>
      <vt:lpstr>Managing Packages with NPM</vt:lpstr>
      <vt:lpstr>NPM Public Repository</vt:lpstr>
      <vt:lpstr>Local vs Global Packages</vt:lpstr>
      <vt:lpstr>Installing &amp; Uninstalling Packages</vt:lpstr>
      <vt:lpstr>Global Packages on Windows</vt:lpstr>
      <vt:lpstr>Global Packages on Mac and Linux</vt:lpstr>
      <vt:lpstr>Fixing Permissions for Global Packages</vt:lpstr>
      <vt:lpstr>Managing Packages with NPM</vt:lpstr>
      <vt:lpstr>Building a Simple Web Server</vt:lpstr>
      <vt:lpstr>Building a Simple Web Server</vt:lpstr>
      <vt:lpstr>Reading Files from Disk</vt:lpstr>
      <vt:lpstr>Reading Files from Disk</vt:lpstr>
      <vt:lpstr>Debugging Node.js</vt:lpstr>
      <vt:lpstr>StrongLoop's Node Inspector</vt:lpstr>
      <vt:lpstr>Debugging Node.js using Node Inspector</vt:lpstr>
      <vt:lpstr>Microsoft's Visual Studio Code</vt:lpstr>
      <vt:lpstr>Debugging Node.js using Visual Studio Code</vt:lpstr>
      <vt:lpstr>Microsoft's Visual Studio with Node.js Extension</vt:lpstr>
      <vt:lpstr>Debugging Node.js using Visual Studio with Node Extension</vt:lpstr>
      <vt:lpstr>GitHub's Atom with the Node Debugger Package</vt:lpstr>
      <vt:lpstr>Debugging Node.js using Atom with Node Debugger Package</vt:lpstr>
      <vt:lpstr>JetBrains' WebStorm</vt:lpstr>
      <vt:lpstr>Debugging Node.js using WebStorm</vt:lpstr>
      <vt:lpstr>Creating a Package</vt:lpstr>
      <vt:lpstr>Saving Package Dependencies</vt:lpstr>
      <vt:lpstr>Saving Package Dependencies</vt:lpstr>
      <vt:lpstr>Creating a Package</vt:lpstr>
      <vt:lpstr>Use NPM to run a package</vt:lpstr>
      <vt:lpstr>Use NPM to run a package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Prosise</dc:creator>
  <cp:lastModifiedBy>Jeff Prosise</cp:lastModifiedBy>
  <cp:revision>142</cp:revision>
  <dcterms:created xsi:type="dcterms:W3CDTF">2013-10-23T14:08:21Z</dcterms:created>
  <dcterms:modified xsi:type="dcterms:W3CDTF">2016-08-14T22:14:53Z</dcterms:modified>
</cp:coreProperties>
</file>