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345" r:id="rId4"/>
  </p:sldMasterIdLst>
  <p:notesMasterIdLst>
    <p:notesMasterId r:id="rId40"/>
  </p:notesMasterIdLst>
  <p:sldIdLst>
    <p:sldId id="256" r:id="rId5"/>
    <p:sldId id="257" r:id="rId6"/>
    <p:sldId id="308" r:id="rId7"/>
    <p:sldId id="263" r:id="rId8"/>
    <p:sldId id="264" r:id="rId9"/>
    <p:sldId id="265" r:id="rId10"/>
    <p:sldId id="266" r:id="rId11"/>
    <p:sldId id="267" r:id="rId12"/>
    <p:sldId id="268" r:id="rId13"/>
    <p:sldId id="269" r:id="rId14"/>
    <p:sldId id="309" r:id="rId15"/>
    <p:sldId id="270" r:id="rId16"/>
    <p:sldId id="271" r:id="rId17"/>
    <p:sldId id="272" r:id="rId18"/>
    <p:sldId id="273" r:id="rId19"/>
    <p:sldId id="274" r:id="rId20"/>
    <p:sldId id="310" r:id="rId21"/>
    <p:sldId id="275" r:id="rId22"/>
    <p:sldId id="276" r:id="rId23"/>
    <p:sldId id="277" r:id="rId24"/>
    <p:sldId id="278" r:id="rId25"/>
    <p:sldId id="279" r:id="rId26"/>
    <p:sldId id="280" r:id="rId27"/>
    <p:sldId id="281" r:id="rId28"/>
    <p:sldId id="282" r:id="rId29"/>
    <p:sldId id="311" r:id="rId30"/>
    <p:sldId id="283" r:id="rId31"/>
    <p:sldId id="284" r:id="rId32"/>
    <p:sldId id="285" r:id="rId33"/>
    <p:sldId id="286" r:id="rId34"/>
    <p:sldId id="287" r:id="rId35"/>
    <p:sldId id="288" r:id="rId36"/>
    <p:sldId id="289" r:id="rId37"/>
    <p:sldId id="290" r:id="rId38"/>
    <p:sldId id="307"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Segoe UI Light" panose="020B0502040204020203" pitchFamily="34" charset="0"/>
      <p:regular r:id="rId45"/>
      <p:italic r:id="rId46"/>
    </p:embeddedFont>
    <p:embeddedFont>
      <p:font typeface="Verdana" panose="020B0604030504040204" pitchFamily="34" charset="0"/>
      <p:regular r:id="rId47"/>
      <p:bold r:id="rId48"/>
      <p:italic r:id="rId49"/>
      <p:boldItalic r:id="rId50"/>
    </p:embeddedFont>
    <p:embeddedFont>
      <p:font typeface="Segoe UI" panose="020B0502040204020203"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53120" autoAdjust="0"/>
  </p:normalViewPr>
  <p:slideViewPr>
    <p:cSldViewPr snapToGrid="0">
      <p:cViewPr varScale="1">
        <p:scale>
          <a:sx n="34" d="100"/>
          <a:sy n="34" d="100"/>
        </p:scale>
        <p:origin x="1764" y="54"/>
      </p:cViewPr>
      <p:guideLst>
        <p:guide orient="horz" pos="2160"/>
        <p:guide pos="3840"/>
      </p:guideLst>
    </p:cSldViewPr>
  </p:slideViewPr>
  <p:notesTextViewPr>
    <p:cViewPr>
      <p:scale>
        <a:sx n="1" d="1"/>
        <a:sy n="1" d="1"/>
      </p:scale>
      <p:origin x="0" y="0"/>
    </p:cViewPr>
  </p:notesTextViewPr>
  <p:notesViewPr>
    <p:cSldViewPr snapToGrid="0">
      <p:cViewPr varScale="1">
        <p:scale>
          <a:sx n="78" d="100"/>
          <a:sy n="78" d="100"/>
        </p:scale>
        <p:origin x="-196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1C249-390A-40F2-A722-2CE5A56B77EB}" type="datetimeFigureOut">
              <a:rPr lang="en-US" smtClean="0"/>
              <a:t>2/20/2014</a:t>
            </a:fld>
            <a:endParaRPr lang="en-US"/>
          </a:p>
        </p:txBody>
      </p:sp>
      <p:sp>
        <p:nvSpPr>
          <p:cNvPr id="4" name="Slide Image Placeholder 3"/>
          <p:cNvSpPr>
            <a:spLocks noGrp="1" noRot="1" noChangeAspect="1"/>
          </p:cNvSpPr>
          <p:nvPr>
            <p:ph type="sldImg" idx="2"/>
          </p:nvPr>
        </p:nvSpPr>
        <p:spPr>
          <a:xfrm>
            <a:off x="3914775" y="73025"/>
            <a:ext cx="3289300" cy="18510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563F-61D7-49FE-930F-78B00FC40A03}" type="slidenum">
              <a:rPr lang="en-US" smtClean="0"/>
              <a:t>‹#›</a:t>
            </a:fld>
            <a:endParaRPr lang="en-US"/>
          </a:p>
        </p:txBody>
      </p:sp>
    </p:spTree>
    <p:extLst>
      <p:ext uri="{BB962C8B-B14F-4D97-AF65-F5344CB8AC3E}">
        <p14:creationId xmlns:p14="http://schemas.microsoft.com/office/powerpoint/2010/main" val="141787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endParaRPr lang="bs-Latn-BA" dirty="0"/>
          </a:p>
        </p:txBody>
      </p:sp>
      <p:sp>
        <p:nvSpPr>
          <p:cNvPr id="4" name="Slide Number Placeholder 3"/>
          <p:cNvSpPr>
            <a:spLocks noGrp="1"/>
          </p:cNvSpPr>
          <p:nvPr>
            <p:ph type="sldNum" sz="quarter" idx="10"/>
          </p:nvPr>
        </p:nvSpPr>
        <p:spPr/>
        <p:txBody>
          <a:bodyPr/>
          <a:lstStyle/>
          <a:p>
            <a:fld id="{21B2563F-61D7-49FE-930F-78B00FC40A03}" type="slidenum">
              <a:rPr lang="en-US" smtClean="0"/>
              <a:t>1</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287109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12</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7132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13</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1874401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14</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136884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15</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2611709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marL="342900" marR="0" lvl="0" indent="-342900">
              <a:lnSpc>
                <a:spcPct val="115000"/>
              </a:lnSpc>
              <a:spcBef>
                <a:spcPts val="0"/>
              </a:spcBef>
              <a:spcAft>
                <a:spcPts val="995"/>
              </a:spcAft>
              <a:buFont typeface="+mj-lt"/>
              <a:buAutoNum type="arabicPeriod"/>
            </a:pPr>
            <a:endParaRPr lang="en-US" dirty="0"/>
          </a:p>
        </p:txBody>
      </p:sp>
      <p:sp>
        <p:nvSpPr>
          <p:cNvPr id="4" name="Slide Number Placeholder 3"/>
          <p:cNvSpPr>
            <a:spLocks noGrp="1"/>
          </p:cNvSpPr>
          <p:nvPr>
            <p:ph type="sldNum" sz="quarter" idx="10"/>
          </p:nvPr>
        </p:nvSpPr>
        <p:spPr/>
        <p:txBody>
          <a:bodyPr/>
          <a:lstStyle/>
          <a:p>
            <a:fld id="{21B2563F-61D7-49FE-930F-78B00FC40A03}" type="slidenum">
              <a:rPr lang="en-US" smtClean="0"/>
              <a:t>16</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
        <p:nvSpPr>
          <p:cNvPr id="7" name="TextBox 6"/>
          <p:cNvSpPr txBox="1"/>
          <p:nvPr/>
        </p:nvSpPr>
        <p:spPr>
          <a:xfrm>
            <a:off x="0" y="8890000"/>
            <a:ext cx="1871025" cy="246221"/>
          </a:xfrm>
          <a:prstGeom prst="rect">
            <a:avLst/>
          </a:prstGeom>
          <a:noFill/>
        </p:spPr>
        <p:txBody>
          <a:bodyPr vert="horz" wrap="none" rtlCol="0">
            <a:spAutoFit/>
          </a:bodyPr>
          <a:lstStyle/>
          <a:p>
            <a:r>
              <a:rPr lang="en-US" sz="1000" smtClean="0">
                <a:latin typeface="Arial" panose="020B0604020202020204" pitchFamily="34" charset="0"/>
              </a:rPr>
              <a:t>(More notes on the next slide)</a:t>
            </a:r>
            <a:endParaRPr lang="en-US" sz="1000">
              <a:latin typeface="Arial" panose="020B0604020202020204" pitchFamily="34" charset="0"/>
            </a:endParaRPr>
          </a:p>
        </p:txBody>
      </p:sp>
    </p:spTree>
    <p:extLst>
      <p:ext uri="{BB962C8B-B14F-4D97-AF65-F5344CB8AC3E}">
        <p14:creationId xmlns:p14="http://schemas.microsoft.com/office/powerpoint/2010/main" val="3341142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18</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135096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dirty="0"/>
          </a:p>
        </p:txBody>
      </p:sp>
      <p:sp>
        <p:nvSpPr>
          <p:cNvPr id="4" name="Slide Number Placeholder 3"/>
          <p:cNvSpPr>
            <a:spLocks noGrp="1"/>
          </p:cNvSpPr>
          <p:nvPr>
            <p:ph type="sldNum" sz="quarter" idx="10"/>
          </p:nvPr>
        </p:nvSpPr>
        <p:spPr/>
        <p:txBody>
          <a:bodyPr/>
          <a:lstStyle/>
          <a:p>
            <a:fld id="{21B2563F-61D7-49FE-930F-78B00FC40A03}" type="slidenum">
              <a:rPr lang="en-US" smtClean="0"/>
              <a:t>19</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31059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dirty="0"/>
          </a:p>
        </p:txBody>
      </p:sp>
      <p:sp>
        <p:nvSpPr>
          <p:cNvPr id="4" name="Slide Number Placeholder 3"/>
          <p:cNvSpPr>
            <a:spLocks noGrp="1"/>
          </p:cNvSpPr>
          <p:nvPr>
            <p:ph type="sldNum" sz="quarter" idx="10"/>
          </p:nvPr>
        </p:nvSpPr>
        <p:spPr/>
        <p:txBody>
          <a:bodyPr/>
          <a:lstStyle/>
          <a:p>
            <a:fld id="{21B2563F-61D7-49FE-930F-78B00FC40A03}" type="slidenum">
              <a:rPr lang="en-US" smtClean="0"/>
              <a:t>20</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478285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21</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3416726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22</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345730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2</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1913128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marL="342900" marR="0" lvl="0" indent="-342900">
              <a:lnSpc>
                <a:spcPct val="115000"/>
              </a:lnSpc>
              <a:spcBef>
                <a:spcPts val="0"/>
              </a:spcBef>
              <a:spcAft>
                <a:spcPts val="995"/>
              </a:spcAft>
              <a:buFont typeface="+mj-lt"/>
              <a:buAutoNum type="arabicPeriod"/>
            </a:pPr>
            <a:endParaRPr lang="en-US" dirty="0"/>
          </a:p>
        </p:txBody>
      </p:sp>
      <p:sp>
        <p:nvSpPr>
          <p:cNvPr id="4" name="Slide Number Placeholder 3"/>
          <p:cNvSpPr>
            <a:spLocks noGrp="1"/>
          </p:cNvSpPr>
          <p:nvPr>
            <p:ph type="sldNum" sz="quarter" idx="10"/>
          </p:nvPr>
        </p:nvSpPr>
        <p:spPr/>
        <p:txBody>
          <a:bodyPr/>
          <a:lstStyle/>
          <a:p>
            <a:fld id="{21B2563F-61D7-49FE-930F-78B00FC40A03}" type="slidenum">
              <a:rPr lang="en-US" smtClean="0"/>
              <a:t>23</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
        <p:nvSpPr>
          <p:cNvPr id="7" name="TextBox 6"/>
          <p:cNvSpPr txBox="1"/>
          <p:nvPr/>
        </p:nvSpPr>
        <p:spPr>
          <a:xfrm>
            <a:off x="0" y="8890000"/>
            <a:ext cx="1871025" cy="246221"/>
          </a:xfrm>
          <a:prstGeom prst="rect">
            <a:avLst/>
          </a:prstGeom>
          <a:noFill/>
        </p:spPr>
        <p:txBody>
          <a:bodyPr vert="horz" wrap="none" rtlCol="0">
            <a:spAutoFit/>
          </a:bodyPr>
          <a:lstStyle/>
          <a:p>
            <a:r>
              <a:rPr lang="en-US" sz="1000" smtClean="0">
                <a:latin typeface="Arial" panose="020B0604020202020204" pitchFamily="34" charset="0"/>
              </a:rPr>
              <a:t>(More notes on the next slide)</a:t>
            </a:r>
            <a:endParaRPr lang="en-US" sz="1000">
              <a:latin typeface="Arial" panose="020B0604020202020204" pitchFamily="34" charset="0"/>
            </a:endParaRPr>
          </a:p>
        </p:txBody>
      </p:sp>
    </p:spTree>
    <p:extLst>
      <p:ext uri="{BB962C8B-B14F-4D97-AF65-F5344CB8AC3E}">
        <p14:creationId xmlns:p14="http://schemas.microsoft.com/office/powerpoint/2010/main" val="1313847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24</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1359922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25</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939617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27</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419438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28</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3565304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29</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518989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Bef>
                <a:spcPts val="600"/>
              </a:spcBef>
              <a:spcAft>
                <a:spcPts val="995"/>
              </a:spcAft>
            </a:pPr>
            <a:endParaRPr lang="en-US" dirty="0"/>
          </a:p>
        </p:txBody>
      </p:sp>
      <p:sp>
        <p:nvSpPr>
          <p:cNvPr id="4" name="Slide Number Placeholder 3"/>
          <p:cNvSpPr>
            <a:spLocks noGrp="1"/>
          </p:cNvSpPr>
          <p:nvPr>
            <p:ph type="sldNum" sz="quarter" idx="10"/>
          </p:nvPr>
        </p:nvSpPr>
        <p:spPr/>
        <p:txBody>
          <a:bodyPr/>
          <a:lstStyle/>
          <a:p>
            <a:fld id="{21B2563F-61D7-49FE-930F-78B00FC40A03}" type="slidenum">
              <a:rPr lang="en-US" smtClean="0"/>
              <a:t>30</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
        <p:nvSpPr>
          <p:cNvPr id="7" name="TextBox 6"/>
          <p:cNvSpPr txBox="1"/>
          <p:nvPr/>
        </p:nvSpPr>
        <p:spPr>
          <a:xfrm>
            <a:off x="0" y="8890000"/>
            <a:ext cx="1871025" cy="246221"/>
          </a:xfrm>
          <a:prstGeom prst="rect">
            <a:avLst/>
          </a:prstGeom>
          <a:noFill/>
        </p:spPr>
        <p:txBody>
          <a:bodyPr vert="horz" wrap="none" rtlCol="0">
            <a:spAutoFit/>
          </a:bodyPr>
          <a:lstStyle/>
          <a:p>
            <a:r>
              <a:rPr lang="en-US" sz="1000" smtClean="0">
                <a:latin typeface="Arial" panose="020B0604020202020204" pitchFamily="34" charset="0"/>
              </a:rPr>
              <a:t>(More notes on the next slide)</a:t>
            </a:r>
            <a:endParaRPr lang="en-US" sz="1000">
              <a:latin typeface="Arial" panose="020B0604020202020204" pitchFamily="34" charset="0"/>
            </a:endParaRPr>
          </a:p>
        </p:txBody>
      </p:sp>
    </p:spTree>
    <p:extLst>
      <p:ext uri="{BB962C8B-B14F-4D97-AF65-F5344CB8AC3E}">
        <p14:creationId xmlns:p14="http://schemas.microsoft.com/office/powerpoint/2010/main" val="3834109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31</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101456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dirty="0"/>
          </a:p>
        </p:txBody>
      </p:sp>
      <p:sp>
        <p:nvSpPr>
          <p:cNvPr id="4" name="Slide Number Placeholder 3"/>
          <p:cNvSpPr>
            <a:spLocks noGrp="1"/>
          </p:cNvSpPr>
          <p:nvPr>
            <p:ph type="sldNum" sz="quarter" idx="10"/>
          </p:nvPr>
        </p:nvSpPr>
        <p:spPr/>
        <p:txBody>
          <a:bodyPr/>
          <a:lstStyle/>
          <a:p>
            <a:fld id="{21B2563F-61D7-49FE-930F-78B00FC40A03}" type="slidenum">
              <a:rPr lang="en-US" smtClean="0"/>
              <a:t>32</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3886670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dirty="0"/>
          </a:p>
        </p:txBody>
      </p:sp>
      <p:sp>
        <p:nvSpPr>
          <p:cNvPr id="4" name="Slide Number Placeholder 3"/>
          <p:cNvSpPr>
            <a:spLocks noGrp="1"/>
          </p:cNvSpPr>
          <p:nvPr>
            <p:ph type="sldNum" sz="quarter" idx="10"/>
          </p:nvPr>
        </p:nvSpPr>
        <p:spPr/>
        <p:txBody>
          <a:bodyPr/>
          <a:lstStyle/>
          <a:p>
            <a:fld id="{21B2563F-61D7-49FE-930F-78B00FC40A03}" type="slidenum">
              <a:rPr lang="en-US" smtClean="0"/>
              <a:t>33</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372259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4</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2050524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5"/>
            <a:ext cx="6153912" cy="6604000"/>
          </a:xfrm>
        </p:spPr>
        <p:txBody>
          <a:bodyPr>
            <a:noAutofit/>
          </a:bodyPr>
          <a:lstStyle/>
          <a:p>
            <a:pPr marL="342900" marR="0" lvl="0" indent="-342900">
              <a:lnSpc>
                <a:spcPct val="115000"/>
              </a:lnSpc>
              <a:spcBef>
                <a:spcPts val="0"/>
              </a:spcBef>
              <a:spcAft>
                <a:spcPts val="995"/>
              </a:spcAft>
              <a:buFont typeface="+mj-lt"/>
              <a:buAutoNum type="arabicPeriod"/>
            </a:pPr>
            <a:endParaRPr lang="en-US" dirty="0"/>
          </a:p>
        </p:txBody>
      </p:sp>
      <p:sp>
        <p:nvSpPr>
          <p:cNvPr id="4" name="Slide Number Placeholder 3"/>
          <p:cNvSpPr>
            <a:spLocks noGrp="1"/>
          </p:cNvSpPr>
          <p:nvPr>
            <p:ph type="sldNum" sz="quarter" idx="10"/>
          </p:nvPr>
        </p:nvSpPr>
        <p:spPr/>
        <p:txBody>
          <a:bodyPr/>
          <a:lstStyle/>
          <a:p>
            <a:fld id="{21B2563F-61D7-49FE-930F-78B00FC40A03}" type="slidenum">
              <a:rPr lang="en-US" smtClean="0"/>
              <a:t>34</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
        <p:nvSpPr>
          <p:cNvPr id="7" name="TextBox 6"/>
          <p:cNvSpPr txBox="1"/>
          <p:nvPr/>
        </p:nvSpPr>
        <p:spPr>
          <a:xfrm>
            <a:off x="0" y="8890000"/>
            <a:ext cx="1871025" cy="246221"/>
          </a:xfrm>
          <a:prstGeom prst="rect">
            <a:avLst/>
          </a:prstGeom>
          <a:noFill/>
        </p:spPr>
        <p:txBody>
          <a:bodyPr vert="horz" wrap="none" rtlCol="0">
            <a:spAutoFit/>
          </a:bodyPr>
          <a:lstStyle/>
          <a:p>
            <a:r>
              <a:rPr lang="en-US" sz="1000" smtClean="0">
                <a:latin typeface="Arial" panose="020B0604020202020204" pitchFamily="34" charset="0"/>
              </a:rPr>
              <a:t>(More notes on the next slide)</a:t>
            </a:r>
            <a:endParaRPr lang="en-US" sz="1000">
              <a:latin typeface="Arial" panose="020B0604020202020204" pitchFamily="34" charset="0"/>
            </a:endParaRPr>
          </a:p>
        </p:txBody>
      </p:sp>
    </p:spTree>
    <p:extLst>
      <p:ext uri="{BB962C8B-B14F-4D97-AF65-F5344CB8AC3E}">
        <p14:creationId xmlns:p14="http://schemas.microsoft.com/office/powerpoint/2010/main" val="269693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5</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178215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6</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421090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7</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93488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dirty="0"/>
          </a:p>
        </p:txBody>
      </p:sp>
      <p:sp>
        <p:nvSpPr>
          <p:cNvPr id="4" name="Slide Number Placeholder 3"/>
          <p:cNvSpPr>
            <a:spLocks noGrp="1"/>
          </p:cNvSpPr>
          <p:nvPr>
            <p:ph type="sldNum" sz="quarter" idx="10"/>
          </p:nvPr>
        </p:nvSpPr>
        <p:spPr/>
        <p:txBody>
          <a:bodyPr/>
          <a:lstStyle/>
          <a:p>
            <a:fld id="{21B2563F-61D7-49FE-930F-78B00FC40A03}" type="slidenum">
              <a:rPr lang="en-US" smtClean="0"/>
              <a:t>8</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299692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endParaRPr lang="en-US" dirty="0"/>
          </a:p>
        </p:txBody>
      </p:sp>
      <p:sp>
        <p:nvSpPr>
          <p:cNvPr id="4" name="Slide Number Placeholder 3"/>
          <p:cNvSpPr>
            <a:spLocks noGrp="1"/>
          </p:cNvSpPr>
          <p:nvPr>
            <p:ph type="sldNum" sz="quarter" idx="10"/>
          </p:nvPr>
        </p:nvSpPr>
        <p:spPr/>
        <p:txBody>
          <a:bodyPr/>
          <a:lstStyle/>
          <a:p>
            <a:fld id="{21B2563F-61D7-49FE-930F-78B00FC40A03}" type="slidenum">
              <a:rPr lang="en-US" smtClean="0"/>
              <a:t>9</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
        <p:nvSpPr>
          <p:cNvPr id="7" name="TextBox 6"/>
          <p:cNvSpPr txBox="1"/>
          <p:nvPr/>
        </p:nvSpPr>
        <p:spPr>
          <a:xfrm>
            <a:off x="0" y="8890000"/>
            <a:ext cx="1871025" cy="246221"/>
          </a:xfrm>
          <a:prstGeom prst="rect">
            <a:avLst/>
          </a:prstGeom>
          <a:noFill/>
        </p:spPr>
        <p:txBody>
          <a:bodyPr vert="horz" wrap="none" rtlCol="0">
            <a:spAutoFit/>
          </a:bodyPr>
          <a:lstStyle/>
          <a:p>
            <a:r>
              <a:rPr lang="en-US" sz="1000" smtClean="0">
                <a:latin typeface="Arial" panose="020B0604020202020204" pitchFamily="34" charset="0"/>
              </a:rPr>
              <a:t>(More notes on the next slide)</a:t>
            </a:r>
            <a:endParaRPr lang="en-US" sz="1000">
              <a:latin typeface="Arial" panose="020B0604020202020204" pitchFamily="34" charset="0"/>
            </a:endParaRPr>
          </a:p>
        </p:txBody>
      </p:sp>
    </p:spTree>
    <p:extLst>
      <p:ext uri="{BB962C8B-B14F-4D97-AF65-F5344CB8AC3E}">
        <p14:creationId xmlns:p14="http://schemas.microsoft.com/office/powerpoint/2010/main" val="230113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4775" y="73025"/>
            <a:ext cx="3289300"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endParaRPr lang="en-US"/>
          </a:p>
        </p:txBody>
      </p:sp>
      <p:sp>
        <p:nvSpPr>
          <p:cNvPr id="4" name="Slide Number Placeholder 3"/>
          <p:cNvSpPr>
            <a:spLocks noGrp="1"/>
          </p:cNvSpPr>
          <p:nvPr>
            <p:ph type="sldNum" sz="quarter" idx="10"/>
          </p:nvPr>
        </p:nvSpPr>
        <p:spPr/>
        <p:txBody>
          <a:bodyPr/>
          <a:lstStyle/>
          <a:p>
            <a:fld id="{21B2563F-61D7-49FE-930F-78B00FC40A03}" type="slidenum">
              <a:rPr lang="en-US" smtClean="0"/>
              <a:t>10</a:t>
            </a:fld>
            <a:endParaRPr lang="en-US"/>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panose="020B0604020202020204" pitchFamily="34" charset="0"/>
              </a:rPr>
              <a:t>20411C</a:t>
            </a:r>
            <a:endParaRPr lang="en-US" sz="1200" b="1">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panose="020B0604020202020204" pitchFamily="34" charset="0"/>
              </a:rPr>
              <a:t>2: Maintaining Active Directory® Domain Services</a:t>
            </a:r>
            <a:endParaRPr lang="en-US" sz="1200" b="1">
              <a:solidFill>
                <a:srgbClr val="336699"/>
              </a:solidFill>
              <a:latin typeface="Arial" panose="020B0604020202020204" pitchFamily="34" charset="0"/>
            </a:endParaRPr>
          </a:p>
        </p:txBody>
      </p:sp>
    </p:spTree>
    <p:extLst>
      <p:ext uri="{BB962C8B-B14F-4D97-AF65-F5344CB8AC3E}">
        <p14:creationId xmlns:p14="http://schemas.microsoft.com/office/powerpoint/2010/main" val="114335849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8903" y="2514600"/>
            <a:ext cx="12192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Segoe UI Light" panose="020B0502040204020203" pitchFamily="34" charset="0"/>
              <a:cs typeface="Segoe UI Light" panose="020B0502040204020203" pitchFamily="34" charset="0"/>
            </a:endParaRPr>
          </a:p>
        </p:txBody>
      </p:sp>
      <p:sp>
        <p:nvSpPr>
          <p:cNvPr id="6" name="TextBox 5"/>
          <p:cNvSpPr txBox="1"/>
          <p:nvPr/>
        </p:nvSpPr>
        <p:spPr>
          <a:xfrm>
            <a:off x="698501" y="1500426"/>
            <a:ext cx="9969500" cy="861774"/>
          </a:xfrm>
          <a:prstGeom prst="rect">
            <a:avLst/>
          </a:prstGeom>
          <a:noFill/>
        </p:spPr>
        <p:txBody>
          <a:bodyPr wrap="square" rtlCol="0">
            <a:spAutoFit/>
          </a:bodyPr>
          <a:lstStyle/>
          <a:p>
            <a:r>
              <a:rPr lang="en-US" sz="4800" dirty="0" smtClean="0">
                <a:solidFill>
                  <a:srgbClr val="000000">
                    <a:lumMod val="65000"/>
                    <a:lumOff val="35000"/>
                  </a:srgbClr>
                </a:solidFill>
                <a:latin typeface="Segoe UI Light" pitchFamily="34" charset="0"/>
                <a:ea typeface="Segoe UI" pitchFamily="34" charset="0"/>
                <a:cs typeface="Segoe UI Light" panose="020B0502040204020203" pitchFamily="34" charset="0"/>
              </a:rPr>
              <a:t>Microsoft</a:t>
            </a:r>
            <a:r>
              <a:rPr lang="en-US" baseline="100000" dirty="0" smtClean="0">
                <a:solidFill>
                  <a:srgbClr val="000000">
                    <a:lumMod val="65000"/>
                    <a:lumOff val="35000"/>
                  </a:srgbClr>
                </a:solidFill>
                <a:latin typeface="Segoe UI Light" pitchFamily="34" charset="0"/>
                <a:ea typeface="Segoe UI" pitchFamily="34" charset="0"/>
                <a:cs typeface="Segoe UI Light" panose="020B0502040204020203" pitchFamily="34" charset="0"/>
              </a:rPr>
              <a:t>®</a:t>
            </a:r>
            <a:r>
              <a:rPr lang="en-US" sz="4400" dirty="0" smtClean="0">
                <a:solidFill>
                  <a:srgbClr val="000000">
                    <a:lumMod val="65000"/>
                    <a:lumOff val="35000"/>
                  </a:srgbClr>
                </a:solidFill>
                <a:latin typeface="Segoe UI Light" pitchFamily="34" charset="0"/>
                <a:ea typeface="Segoe UI" pitchFamily="34" charset="0"/>
                <a:cs typeface="Segoe UI Light" panose="020B0502040204020203" pitchFamily="34" charset="0"/>
              </a:rPr>
              <a:t> </a:t>
            </a:r>
            <a:r>
              <a:rPr lang="en-US" sz="4800" dirty="0" smtClean="0">
                <a:solidFill>
                  <a:srgbClr val="000000">
                    <a:lumMod val="65000"/>
                    <a:lumOff val="35000"/>
                  </a:srgbClr>
                </a:solidFill>
                <a:latin typeface="Segoe UI Light" pitchFamily="34" charset="0"/>
                <a:ea typeface="Segoe UI" pitchFamily="34" charset="0"/>
                <a:cs typeface="Segoe UI Light" panose="020B0502040204020203" pitchFamily="34" charset="0"/>
              </a:rPr>
              <a:t>Virtual Academy</a:t>
            </a:r>
            <a:endParaRPr lang="en-US" sz="4800" dirty="0">
              <a:solidFill>
                <a:srgbClr val="000000">
                  <a:lumMod val="65000"/>
                  <a:lumOff val="35000"/>
                </a:srgbClr>
              </a:solidFill>
              <a:latin typeface="Segoe UI Light" pitchFamily="34" charset="0"/>
              <a:ea typeface="Segoe UI" pitchFamily="34" charset="0"/>
              <a:cs typeface="Segoe UI Light" panose="020B0502040204020203"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753601" y="6248401"/>
            <a:ext cx="1885097"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4084320" cy="2514600"/>
          </a:xfrm>
          <a:prstGeom prst="rect">
            <a:avLst/>
          </a:prstGeom>
        </p:spPr>
      </p:pic>
      <p:sp>
        <p:nvSpPr>
          <p:cNvPr id="726019" name="Rectangle 3"/>
          <p:cNvSpPr>
            <a:spLocks noGrp="1" noChangeArrowheads="1"/>
          </p:cNvSpPr>
          <p:nvPr>
            <p:ph type="ctrTitle" sz="quarter" hasCustomPrompt="1"/>
          </p:nvPr>
        </p:nvSpPr>
        <p:spPr>
          <a:xfrm>
            <a:off x="4142377" y="2774736"/>
            <a:ext cx="7643223"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UI Light" panose="020B0502040204020203" pitchFamily="34" charset="0"/>
                <a:cs typeface="Segoe UI Light" panose="020B0502040204020203"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4161729" y="3925328"/>
            <a:ext cx="770128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dirty="0" smtClean="0"/>
              <a:t>Click to edit Course title</a:t>
            </a:r>
            <a:endParaRPr lang="en-US"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0025" y="6096000"/>
            <a:ext cx="1428750" cy="571500"/>
          </a:xfrm>
          <a:prstGeom prst="rect">
            <a:avLst/>
          </a:prstGeom>
        </p:spPr>
      </p:pic>
    </p:spTree>
    <p:extLst>
      <p:ext uri="{BB962C8B-B14F-4D97-AF65-F5344CB8AC3E}">
        <p14:creationId xmlns:p14="http://schemas.microsoft.com/office/powerpoint/2010/main" val="353951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4345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3579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775" y="2870519"/>
            <a:ext cx="10365317" cy="740664"/>
          </a:xfrm>
          <a:noFill/>
        </p:spPr>
        <p:txBody>
          <a:bodyPr/>
          <a:lstStyle>
            <a:lvl1pPr algn="ct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330133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17961" cy="1587999"/>
          </a:xfrm>
        </p:spPr>
        <p:txBody>
          <a:bodyPr/>
          <a:lstStyle>
            <a:lvl1pPr>
              <a:defRPr>
                <a:solidFill>
                  <a:schemeClr val="bg1">
                    <a:lumMod val="95000"/>
                  </a:schemeClr>
                </a:solidFill>
                <a:latin typeface="+mj-lt"/>
              </a:defRPr>
            </a:lvl1pPr>
            <a:lvl2pPr>
              <a:defRPr>
                <a:solidFill>
                  <a:schemeClr val="bg1">
                    <a:lumMod val="95000"/>
                  </a:schemeClr>
                </a:solidFill>
                <a:latin typeface="+mj-lt"/>
              </a:defRPr>
            </a:lvl2pPr>
            <a:lvl3pPr>
              <a:defRPr>
                <a:solidFill>
                  <a:schemeClr val="bg1">
                    <a:lumMod val="95000"/>
                  </a:schemeClr>
                </a:solidFill>
                <a:latin typeface="+mj-lt"/>
              </a:defRPr>
            </a:lvl3pPr>
            <a:lvl4pPr>
              <a:defRPr>
                <a:solidFill>
                  <a:schemeClr val="bg1">
                    <a:lumMod val="95000"/>
                  </a:schemeClr>
                </a:solidFill>
                <a:latin typeface="+mj-lt"/>
              </a:defRPr>
            </a:lvl4pPr>
            <a:lvl5pPr>
              <a:defRPr>
                <a:solidFill>
                  <a:schemeClr val="bg1">
                    <a:lumMod val="9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chemeClr val="bg1">
                    <a:lumMod val="95000"/>
                  </a:schemeClr>
                </a:solidFill>
                <a:latin typeface="+mj-lt"/>
              </a:defRPr>
            </a:lvl1pPr>
          </a:lstStyle>
          <a:p>
            <a:r>
              <a:rPr lang="en-US" smtClean="0"/>
              <a:t>Click to edit Master title style</a:t>
            </a:r>
            <a:endParaRPr lang="en-US"/>
          </a:p>
        </p:txBody>
      </p:sp>
    </p:spTree>
    <p:extLst>
      <p:ext uri="{BB962C8B-B14F-4D97-AF65-F5344CB8AC3E}">
        <p14:creationId xmlns:p14="http://schemas.microsoft.com/office/powerpoint/2010/main" val="414056054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Content 1st level color tex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587999"/>
          </a:xfrm>
        </p:spPr>
        <p:txBody>
          <a:bodyPr>
            <a:spAutoFit/>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a:solidFill>
                  <a:schemeClr val="bg1">
                    <a:lumMod val="95000"/>
                  </a:schemeClr>
                </a:solidFill>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9162" y="169162"/>
            <a:ext cx="1428750" cy="571500"/>
          </a:xfrm>
          <a:prstGeom prst="rect">
            <a:avLst/>
          </a:prstGeom>
        </p:spPr>
      </p:pic>
    </p:spTree>
    <p:extLst>
      <p:ext uri="{BB962C8B-B14F-4D97-AF65-F5344CB8AC3E}">
        <p14:creationId xmlns:p14="http://schemas.microsoft.com/office/powerpoint/2010/main" val="122946734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Segoe UI Light" panose="020B0502040204020203" pitchFamily="34" charset="0"/>
              <a:cs typeface="Segoe UI Light" panose="020B0502040204020203" pitchFamily="34" charset="0"/>
            </a:endParaRPr>
          </a:p>
        </p:txBody>
      </p:sp>
      <p:sp>
        <p:nvSpPr>
          <p:cNvPr id="725001" name="Rectangle 9"/>
          <p:cNvSpPr>
            <a:spLocks noChangeArrowheads="1"/>
          </p:cNvSpPr>
          <p:nvPr/>
        </p:nvSpPr>
        <p:spPr bwMode="auto">
          <a:xfrm>
            <a:off x="6351" y="731839"/>
            <a:ext cx="12181416" cy="6111875"/>
          </a:xfrm>
          <a:prstGeom prst="rect">
            <a:avLst/>
          </a:prstGeom>
          <a:noFill/>
          <a:ln w="28575" algn="ctr">
            <a:noFill/>
            <a:miter lim="800000"/>
            <a:headEnd/>
            <a:tailEnd/>
          </a:ln>
          <a:effectLst/>
        </p:spPr>
        <p:txBody>
          <a:bodyPr wrap="none" anchor="ctr"/>
          <a:lstStyle/>
          <a:p>
            <a:pPr algn="ctr" eaLnBrk="0" hangingPunct="0">
              <a:defRPr/>
            </a:pPr>
            <a:endParaRPr lang="en-US" dirty="0">
              <a:solidFill>
                <a:srgbClr val="000000"/>
              </a:solidFill>
              <a:latin typeface="Segoe UI Light" panose="020B0502040204020203" pitchFamily="34" charset="0"/>
              <a:cs typeface="Segoe UI Light" panose="020B0502040204020203" pitchFamily="34" charset="0"/>
            </a:endParaRPr>
          </a:p>
        </p:txBody>
      </p:sp>
      <p:sp>
        <p:nvSpPr>
          <p:cNvPr id="1029" name="Rectangle 4"/>
          <p:cNvSpPr>
            <a:spLocks noGrp="1" noChangeArrowheads="1"/>
          </p:cNvSpPr>
          <p:nvPr>
            <p:ph type="title"/>
          </p:nvPr>
        </p:nvSpPr>
        <p:spPr bwMode="auto">
          <a:xfrm>
            <a:off x="613834" y="-2"/>
            <a:ext cx="10365317"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611718" y="1021215"/>
            <a:ext cx="10825541"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11162872"/>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mtClean="0"/>
              <a:t>Module 2</a:t>
            </a:r>
            <a:endParaRPr lang="en-US"/>
          </a:p>
        </p:txBody>
      </p:sp>
      <p:sp>
        <p:nvSpPr>
          <p:cNvPr id="3" name="Subtitle 2"/>
          <p:cNvSpPr>
            <a:spLocks noGrp="1"/>
          </p:cNvSpPr>
          <p:nvPr>
            <p:ph type="subTitle" sz="quarter" idx="1"/>
          </p:nvPr>
        </p:nvSpPr>
        <p:spPr/>
        <p:txBody>
          <a:bodyPr/>
          <a:lstStyle/>
          <a:p>
            <a:r>
              <a:rPr lang="en-US" dirty="0" smtClean="0"/>
              <a:t>Maintaining Active Directory® Domain Services
</a:t>
            </a:r>
            <a:endParaRPr lang="en-US" dirty="0"/>
          </a:p>
        </p:txBody>
      </p:sp>
    </p:spTree>
    <p:extLst>
      <p:ext uri="{BB962C8B-B14F-4D97-AF65-F5344CB8AC3E}">
        <p14:creationId xmlns:p14="http://schemas.microsoft.com/office/powerpoint/2010/main" val="1401033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aa10d1c-f261-4409-b6db-856f6263ac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Domain Controller Virtualization Best Practices</a:t>
            </a:r>
            <a:endParaRPr lang="en-US"/>
          </a:p>
        </p:txBody>
      </p:sp>
      <p:sp>
        <p:nvSpPr>
          <p:cNvPr id="9" name="Text Placeholder 8"/>
          <p:cNvSpPr>
            <a:spLocks noGrp="1"/>
          </p:cNvSpPr>
          <p:nvPr>
            <p:ph type="body" idx="1"/>
          </p:nvPr>
        </p:nvSpPr>
        <p:spPr/>
        <p:txBody>
          <a:bodyPr/>
          <a:lstStyle/>
          <a:p>
            <a:pPr>
              <a:spcBef>
                <a:spcPts val="800"/>
              </a:spcBef>
              <a:buClr>
                <a:schemeClr val="accent2">
                  <a:lumMod val="75000"/>
                </a:schemeClr>
              </a:buClr>
              <a:buSzTx/>
            </a:pPr>
            <a:r>
              <a:rPr lang="en-US" sz="2400" dirty="0"/>
              <a:t>Avoid single points of failure</a:t>
            </a:r>
          </a:p>
          <a:p>
            <a:pPr>
              <a:spcBef>
                <a:spcPts val="800"/>
              </a:spcBef>
              <a:buClr>
                <a:schemeClr val="accent2">
                  <a:lumMod val="75000"/>
                </a:schemeClr>
              </a:buClr>
              <a:buSzTx/>
            </a:pPr>
            <a:r>
              <a:rPr lang="en-US" sz="2400" dirty="0"/>
              <a:t>Ensure that all computers participate in the same time services infrastructure</a:t>
            </a:r>
          </a:p>
          <a:p>
            <a:pPr>
              <a:spcBef>
                <a:spcPts val="800"/>
              </a:spcBef>
              <a:buClr>
                <a:schemeClr val="accent2">
                  <a:lumMod val="75000"/>
                </a:schemeClr>
              </a:buClr>
              <a:buSzTx/>
            </a:pPr>
            <a:r>
              <a:rPr lang="en-US" sz="2400" dirty="0"/>
              <a:t>Use virtualization technology with the Virtual Machine Generation Identifier feature</a:t>
            </a:r>
          </a:p>
          <a:p>
            <a:pPr>
              <a:spcBef>
                <a:spcPts val="800"/>
              </a:spcBef>
              <a:buClr>
                <a:schemeClr val="accent2">
                  <a:lumMod val="75000"/>
                </a:schemeClr>
              </a:buClr>
              <a:buSzTx/>
            </a:pPr>
            <a:r>
              <a:rPr lang="en-US" sz="2400" dirty="0"/>
              <a:t>Use Windows Server 2012 or Windows Server 2012 R2 as virtualization guests</a:t>
            </a:r>
          </a:p>
          <a:p>
            <a:pPr>
              <a:spcBef>
                <a:spcPts val="800"/>
              </a:spcBef>
              <a:buClr>
                <a:schemeClr val="accent2">
                  <a:lumMod val="75000"/>
                </a:schemeClr>
              </a:buClr>
              <a:buSzTx/>
            </a:pPr>
            <a:r>
              <a:rPr lang="en-US" sz="2400" dirty="0"/>
              <a:t>Avoid or disable snapshots</a:t>
            </a:r>
          </a:p>
          <a:p>
            <a:pPr>
              <a:spcBef>
                <a:spcPct val="0"/>
              </a:spcBef>
              <a:buClr>
                <a:schemeClr val="accent2">
                  <a:lumMod val="75000"/>
                </a:schemeClr>
              </a:buClr>
              <a:buSzTx/>
            </a:pPr>
            <a:r>
              <a:rPr lang="en-US" sz="2400" dirty="0"/>
              <a:t>Ensure that the virtualization administrators are as trusted as your Domain Admins</a:t>
            </a:r>
          </a:p>
          <a:p>
            <a:pPr>
              <a:spcBef>
                <a:spcPts val="800"/>
              </a:spcBef>
              <a:buClr>
                <a:schemeClr val="accent2">
                  <a:lumMod val="75000"/>
                </a:schemeClr>
              </a:buClr>
              <a:buSzTx/>
            </a:pPr>
            <a:r>
              <a:rPr lang="en-US" sz="2400" dirty="0"/>
              <a:t>Consider taking advantage of cloning in your deployment or recovery strategy</a:t>
            </a:r>
          </a:p>
          <a:p>
            <a:pPr>
              <a:spcBef>
                <a:spcPts val="800"/>
              </a:spcBef>
              <a:buClr>
                <a:schemeClr val="accent2">
                  <a:lumMod val="75000"/>
                </a:schemeClr>
              </a:buClr>
              <a:buSzTx/>
            </a:pPr>
            <a:r>
              <a:rPr lang="en-US" sz="2400" dirty="0"/>
              <a:t>Start a maximum of 10 new clones at the same time</a:t>
            </a:r>
          </a:p>
          <a:p>
            <a:pPr>
              <a:spcBef>
                <a:spcPts val="800"/>
              </a:spcBef>
              <a:buClr>
                <a:schemeClr val="accent2">
                  <a:lumMod val="75000"/>
                </a:schemeClr>
              </a:buClr>
              <a:buSzTx/>
            </a:pPr>
            <a:r>
              <a:rPr lang="en-US" sz="2400" dirty="0"/>
              <a:t>Consider using virtualization technologies that allow virtual machine guests to move between sites</a:t>
            </a:r>
          </a:p>
          <a:p>
            <a:pPr>
              <a:spcBef>
                <a:spcPts val="800"/>
              </a:spcBef>
              <a:buClr>
                <a:schemeClr val="accent2">
                  <a:lumMod val="75000"/>
                </a:schemeClr>
              </a:buClr>
              <a:buSzTx/>
            </a:pPr>
            <a:r>
              <a:rPr lang="en-US" sz="2400" dirty="0"/>
              <a:t>Adjust your naming strategy to allow domain controller clones</a:t>
            </a:r>
          </a:p>
          <a:p>
            <a:endParaRPr lang="en-US" sz="2400" dirty="0"/>
          </a:p>
        </p:txBody>
      </p:sp>
      <p:sp>
        <p:nvSpPr>
          <p:cNvPr id="4" name="Text Placeholder 3"/>
          <p:cNvSpPr txBox="1">
            <a:spLocks/>
          </p:cNvSpPr>
          <p:nvPr/>
        </p:nvSpPr>
        <p:spPr>
          <a:xfrm>
            <a:off x="1981200" y="887896"/>
            <a:ext cx="8488017" cy="5848184"/>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spcBef>
                <a:spcPts val="800"/>
              </a:spcBef>
              <a:buClr>
                <a:schemeClr val="accent2">
                  <a:lumMod val="75000"/>
                </a:schemeClr>
              </a:buClr>
              <a:buSzTx/>
            </a:pPr>
            <a:endParaRPr lang="en-US" sz="2000" dirty="0"/>
          </a:p>
        </p:txBody>
      </p:sp>
    </p:spTree>
    <p:extLst>
      <p:ext uri="{BB962C8B-B14F-4D97-AF65-F5344CB8AC3E}">
        <p14:creationId xmlns:p14="http://schemas.microsoft.com/office/powerpoint/2010/main" val="150875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Implementing RODCs</a:t>
            </a:r>
          </a:p>
        </p:txBody>
      </p:sp>
    </p:spTree>
    <p:extLst>
      <p:ext uri="{BB962C8B-B14F-4D97-AF65-F5344CB8AC3E}">
        <p14:creationId xmlns:p14="http://schemas.microsoft.com/office/powerpoint/2010/main" val="231262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a:t>
            </a:r>
            <a:r>
              <a:rPr lang="bs-Latn-BA" dirty="0" smtClean="0"/>
              <a:t>2</a:t>
            </a:r>
            <a:r>
              <a:rPr lang="en-US" dirty="0" smtClean="0"/>
              <a:t>: Implementing RODCs</a:t>
            </a:r>
            <a:endParaRPr lang="en-US" dirty="0"/>
          </a:p>
        </p:txBody>
      </p:sp>
      <p:sp>
        <p:nvSpPr>
          <p:cNvPr id="3" name="Text Placeholder 2"/>
          <p:cNvSpPr>
            <a:spLocks noGrp="1"/>
          </p:cNvSpPr>
          <p:nvPr>
            <p:ph type="body" idx="1"/>
          </p:nvPr>
        </p:nvSpPr>
        <p:spPr/>
        <p:txBody>
          <a:bodyPr/>
          <a:lstStyle/>
          <a:p>
            <a:r>
              <a:rPr lang="en-US" smtClean="0"/>
              <a:t>Considerations for Implementing RODCs
Managing Credential Caching on an RODC
Managing Local Administration for RODCs
Demonstration: Configuring RODC Credential Caching</a:t>
            </a:r>
            <a:endParaRPr lang="en-US" dirty="0"/>
          </a:p>
        </p:txBody>
      </p:sp>
    </p:spTree>
    <p:extLst>
      <p:ext uri="{BB962C8B-B14F-4D97-AF65-F5344CB8AC3E}">
        <p14:creationId xmlns:p14="http://schemas.microsoft.com/office/powerpoint/2010/main" val="157858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Considerations for Implementing RODCs</a:t>
            </a:r>
            <a:endParaRPr lang="en-US"/>
          </a:p>
        </p:txBody>
      </p:sp>
      <p:sp>
        <p:nvSpPr>
          <p:cNvPr id="9" name="Text Placeholder 8"/>
          <p:cNvSpPr>
            <a:spLocks noGrp="1"/>
          </p:cNvSpPr>
          <p:nvPr>
            <p:ph type="body" idx="1"/>
          </p:nvPr>
        </p:nvSpPr>
        <p:spPr/>
        <p:txBody>
          <a:bodyPr/>
          <a:lstStyle/>
          <a:p>
            <a:pPr lvl="0"/>
            <a:r>
              <a:rPr lang="en-US" dirty="0">
                <a:solidFill>
                  <a:srgbClr val="000000"/>
                </a:solidFill>
              </a:rPr>
              <a:t>RODCs provide several important functions:</a:t>
            </a:r>
          </a:p>
          <a:p>
            <a:pPr lvl="1"/>
            <a:r>
              <a:rPr lang="en-US" dirty="0">
                <a:solidFill>
                  <a:srgbClr val="000000"/>
                </a:solidFill>
              </a:rPr>
              <a:t>Credential caching</a:t>
            </a:r>
          </a:p>
          <a:p>
            <a:pPr lvl="1"/>
            <a:r>
              <a:rPr lang="en-US" dirty="0">
                <a:solidFill>
                  <a:srgbClr val="000000"/>
                </a:solidFill>
              </a:rPr>
              <a:t>Administrative role separation</a:t>
            </a:r>
          </a:p>
          <a:p>
            <a:pPr lvl="1"/>
            <a:r>
              <a:rPr lang="en-US" dirty="0">
                <a:solidFill>
                  <a:srgbClr val="000000"/>
                </a:solidFill>
              </a:rPr>
              <a:t>Read-only DNS</a:t>
            </a:r>
          </a:p>
          <a:p>
            <a:pPr lvl="1"/>
            <a:endParaRPr lang="en-US" dirty="0">
              <a:solidFill>
                <a:srgbClr val="000000"/>
              </a:solidFill>
            </a:endParaRPr>
          </a:p>
          <a:p>
            <a:pPr lvl="0"/>
            <a:r>
              <a:rPr lang="en-US" dirty="0">
                <a:solidFill>
                  <a:srgbClr val="000000"/>
                </a:solidFill>
              </a:rPr>
              <a:t>To deploy an RODC:</a:t>
            </a:r>
          </a:p>
          <a:p>
            <a:pPr marL="746125" lvl="1" indent="-457200">
              <a:buFont typeface="+mj-lt"/>
              <a:buAutoNum type="arabicPeriod"/>
            </a:pPr>
            <a:r>
              <a:rPr lang="en-US" dirty="0">
                <a:solidFill>
                  <a:srgbClr val="000000"/>
                </a:solidFill>
              </a:rPr>
              <a:t>Ensure there is no computer account in AD DS for the new RODC</a:t>
            </a:r>
          </a:p>
          <a:p>
            <a:pPr marL="746125" lvl="1" indent="-457200">
              <a:buFont typeface="+mj-lt"/>
              <a:buAutoNum type="arabicPeriod"/>
            </a:pPr>
            <a:r>
              <a:rPr lang="en-US" dirty="0" err="1">
                <a:solidFill>
                  <a:srgbClr val="000000"/>
                </a:solidFill>
              </a:rPr>
              <a:t>Precreate</a:t>
            </a:r>
            <a:r>
              <a:rPr lang="en-US" dirty="0">
                <a:solidFill>
                  <a:srgbClr val="000000"/>
                </a:solidFill>
              </a:rPr>
              <a:t> the RODC account in AD DS in the Domain Controllers container</a:t>
            </a:r>
          </a:p>
          <a:p>
            <a:pPr marL="746125" lvl="1" indent="-457200">
              <a:buFont typeface="+mj-lt"/>
              <a:buAutoNum type="arabicPeriod"/>
            </a:pPr>
            <a:r>
              <a:rPr lang="en-US" dirty="0">
                <a:solidFill>
                  <a:srgbClr val="000000"/>
                </a:solidFill>
              </a:rPr>
              <a:t>Run the AD DS installation wizard on the new RODC</a:t>
            </a:r>
          </a:p>
          <a:p>
            <a:pPr lvl="1"/>
            <a:endParaRPr lang="en-US" dirty="0">
              <a:solidFill>
                <a:srgbClr val="000000"/>
              </a:solidFill>
            </a:endParaRP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1"/>
            <a:endParaRPr lang="en-US" kern="0" dirty="0">
              <a:solidFill>
                <a:srgbClr val="000000"/>
              </a:solidFill>
            </a:endParaRPr>
          </a:p>
        </p:txBody>
      </p:sp>
    </p:spTree>
    <p:extLst>
      <p:ext uri="{BB962C8B-B14F-4D97-AF65-F5344CB8AC3E}">
        <p14:creationId xmlns:p14="http://schemas.microsoft.com/office/powerpoint/2010/main" val="1303244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Credential Caching on an RODC</a:t>
            </a:r>
            <a:endParaRPr lang="en-US"/>
          </a:p>
        </p:txBody>
      </p:sp>
      <p:sp>
        <p:nvSpPr>
          <p:cNvPr id="9" name="Text Placeholder 8"/>
          <p:cNvSpPr>
            <a:spLocks noGrp="1"/>
          </p:cNvSpPr>
          <p:nvPr>
            <p:ph type="body" idx="1"/>
          </p:nvPr>
        </p:nvSpPr>
        <p:spPr/>
        <p:txBody>
          <a:bodyPr/>
          <a:lstStyle/>
          <a:p>
            <a:pPr lvl="0"/>
            <a:r>
              <a:rPr lang="en-US" dirty="0">
                <a:solidFill>
                  <a:srgbClr val="000000"/>
                </a:solidFill>
              </a:rPr>
              <a:t>Credential caching is managed through Password Replication Policies</a:t>
            </a:r>
          </a:p>
          <a:p>
            <a:pPr lvl="0"/>
            <a:r>
              <a:rPr lang="en-US" dirty="0">
                <a:solidFill>
                  <a:srgbClr val="000000"/>
                </a:solidFill>
              </a:rPr>
              <a:t>Password Replication Policies:</a:t>
            </a:r>
          </a:p>
          <a:p>
            <a:pPr lvl="1"/>
            <a:r>
              <a:rPr lang="en-US" dirty="0">
                <a:solidFill>
                  <a:srgbClr val="000000"/>
                </a:solidFill>
              </a:rPr>
              <a:t>Determine which credentials to cache on an RODC</a:t>
            </a:r>
          </a:p>
          <a:p>
            <a:pPr lvl="2"/>
            <a:r>
              <a:rPr lang="en-US" dirty="0">
                <a:solidFill>
                  <a:srgbClr val="000000"/>
                </a:solidFill>
              </a:rPr>
              <a:t>User accounts</a:t>
            </a:r>
          </a:p>
          <a:p>
            <a:pPr lvl="2"/>
            <a:r>
              <a:rPr lang="en-US" dirty="0">
                <a:solidFill>
                  <a:srgbClr val="000000"/>
                </a:solidFill>
              </a:rPr>
              <a:t>Computer accounts</a:t>
            </a:r>
          </a:p>
          <a:p>
            <a:pPr lvl="1"/>
            <a:r>
              <a:rPr lang="en-US" dirty="0">
                <a:solidFill>
                  <a:srgbClr val="000000"/>
                </a:solidFill>
              </a:rPr>
              <a:t>Contain an allowed and denied list</a:t>
            </a:r>
          </a:p>
          <a:p>
            <a:pPr lvl="2"/>
            <a:r>
              <a:rPr lang="en-US" dirty="0">
                <a:solidFill>
                  <a:srgbClr val="000000"/>
                </a:solidFill>
              </a:rPr>
              <a:t>Allowed RODC Password Replication Group</a:t>
            </a:r>
          </a:p>
          <a:p>
            <a:pPr lvl="2"/>
            <a:r>
              <a:rPr lang="en-US" dirty="0">
                <a:solidFill>
                  <a:srgbClr val="000000"/>
                </a:solidFill>
              </a:rPr>
              <a:t>Denied RODC Password Replication Group</a:t>
            </a:r>
          </a:p>
          <a:p>
            <a:pPr lvl="0"/>
            <a:r>
              <a:rPr lang="en-US" dirty="0">
                <a:solidFill>
                  <a:srgbClr val="000000"/>
                </a:solidFill>
              </a:rPr>
              <a:t>Do not cache domain administrative accounts</a:t>
            </a:r>
          </a:p>
          <a:p>
            <a:pPr lvl="2"/>
            <a:endParaRPr lang="en-US" dirty="0">
              <a:solidFill>
                <a:srgbClr val="000000"/>
              </a:solidFill>
            </a:endParaRP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2"/>
            <a:endParaRPr lang="en-US" kern="0" dirty="0">
              <a:solidFill>
                <a:srgbClr val="000000"/>
              </a:solidFill>
            </a:endParaRPr>
          </a:p>
        </p:txBody>
      </p:sp>
    </p:spTree>
    <p:extLst>
      <p:ext uri="{BB962C8B-B14F-4D97-AF65-F5344CB8AC3E}">
        <p14:creationId xmlns:p14="http://schemas.microsoft.com/office/powerpoint/2010/main" val="339141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Local Administration for RODCs</a:t>
            </a:r>
            <a:endParaRPr lang="en-US"/>
          </a:p>
        </p:txBody>
      </p:sp>
      <p:sp>
        <p:nvSpPr>
          <p:cNvPr id="9" name="Text Placeholder 8"/>
          <p:cNvSpPr>
            <a:spLocks noGrp="1"/>
          </p:cNvSpPr>
          <p:nvPr>
            <p:ph type="body" idx="1"/>
          </p:nvPr>
        </p:nvSpPr>
        <p:spPr/>
        <p:txBody>
          <a:bodyPr/>
          <a:lstStyle/>
          <a:p>
            <a:pPr lvl="0"/>
            <a:r>
              <a:rPr lang="en-US" dirty="0">
                <a:solidFill>
                  <a:srgbClr val="000000"/>
                </a:solidFill>
              </a:rPr>
              <a:t>Delegate RODC administration to local administrators</a:t>
            </a:r>
          </a:p>
          <a:p>
            <a:pPr lvl="0"/>
            <a:r>
              <a:rPr lang="en-US" dirty="0">
                <a:solidFill>
                  <a:srgbClr val="000000"/>
                </a:solidFill>
              </a:rPr>
              <a:t>Set a single security principal as an administrator</a:t>
            </a:r>
          </a:p>
          <a:p>
            <a:pPr lvl="1"/>
            <a:r>
              <a:rPr lang="en-US" dirty="0">
                <a:solidFill>
                  <a:srgbClr val="000000"/>
                </a:solidFill>
              </a:rPr>
              <a:t>User</a:t>
            </a:r>
          </a:p>
          <a:p>
            <a:pPr lvl="1"/>
            <a:r>
              <a:rPr lang="en-US" dirty="0">
                <a:solidFill>
                  <a:srgbClr val="000000"/>
                </a:solidFill>
              </a:rPr>
              <a:t>Group</a:t>
            </a:r>
          </a:p>
          <a:p>
            <a:pPr lvl="0"/>
            <a:r>
              <a:rPr lang="en-US" dirty="0">
                <a:solidFill>
                  <a:srgbClr val="000000"/>
                </a:solidFill>
              </a:rPr>
              <a:t>Enable by using the following methods:</a:t>
            </a:r>
          </a:p>
          <a:p>
            <a:pPr lvl="1"/>
            <a:r>
              <a:rPr lang="en-US" dirty="0">
                <a:solidFill>
                  <a:srgbClr val="000000"/>
                </a:solidFill>
              </a:rPr>
              <a:t>Managed By tab of RODC</a:t>
            </a:r>
          </a:p>
          <a:p>
            <a:pPr lvl="1"/>
            <a:r>
              <a:rPr lang="en-US" dirty="0" err="1">
                <a:solidFill>
                  <a:srgbClr val="000000"/>
                </a:solidFill>
              </a:rPr>
              <a:t>dsmgmt</a:t>
            </a:r>
            <a:endParaRPr lang="en-US" dirty="0">
              <a:solidFill>
                <a:srgbClr val="000000"/>
              </a:solidFill>
            </a:endParaRPr>
          </a:p>
          <a:p>
            <a:pPr lvl="1"/>
            <a:r>
              <a:rPr lang="en-US" dirty="0" err="1">
                <a:solidFill>
                  <a:srgbClr val="000000"/>
                </a:solidFill>
              </a:rPr>
              <a:t>ntsdutil</a:t>
            </a:r>
            <a:endParaRPr lang="en-US" dirty="0">
              <a:solidFill>
                <a:srgbClr val="000000"/>
              </a:solidFill>
            </a:endParaRPr>
          </a:p>
          <a:p>
            <a:pPr lvl="0"/>
            <a:r>
              <a:rPr lang="en-US" dirty="0">
                <a:solidFill>
                  <a:srgbClr val="000000"/>
                </a:solidFill>
              </a:rPr>
              <a:t>Cache the credentials of delegated administrators</a:t>
            </a:r>
          </a:p>
          <a:p>
            <a:pPr lvl="1"/>
            <a:endParaRPr lang="en-US" dirty="0">
              <a:solidFill>
                <a:srgbClr val="000000"/>
              </a:solidFill>
            </a:endParaRPr>
          </a:p>
          <a:p>
            <a:endParaRPr lang="en-US" dirty="0"/>
          </a:p>
        </p:txBody>
      </p:sp>
      <p:sp>
        <p:nvSpPr>
          <p:cNvPr id="4" name="Content Placeholder 2"/>
          <p:cNvSpPr txBox="1">
            <a:spLocks/>
          </p:cNvSpPr>
          <p:nvPr/>
        </p:nvSpPr>
        <p:spPr>
          <a:xfrm>
            <a:off x="1982788" y="1021215"/>
            <a:ext cx="8336077"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1"/>
            <a:endParaRPr lang="en-US" kern="0" dirty="0">
              <a:solidFill>
                <a:srgbClr val="000000"/>
              </a:solidFill>
            </a:endParaRPr>
          </a:p>
        </p:txBody>
      </p:sp>
    </p:spTree>
    <p:extLst>
      <p:ext uri="{BB962C8B-B14F-4D97-AF65-F5344CB8AC3E}">
        <p14:creationId xmlns:p14="http://schemas.microsoft.com/office/powerpoint/2010/main" val="3441428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02032d85-c3ef-4163-af28-8d506450ac9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Demonstration: Configuring RODC Credential Caching</a:t>
            </a:r>
            <a:endParaRPr lang="en-US"/>
          </a:p>
        </p:txBody>
      </p:sp>
      <p:sp>
        <p:nvSpPr>
          <p:cNvPr id="9" name="Text Placeholder 8"/>
          <p:cNvSpPr>
            <a:spLocks noGrp="1"/>
          </p:cNvSpPr>
          <p:nvPr>
            <p:ph type="body" idx="1"/>
          </p:nvPr>
        </p:nvSpPr>
        <p:spPr/>
        <p:txBody>
          <a:bodyPr/>
          <a:lstStyle/>
          <a:p>
            <a:pPr marL="0" indent="0">
              <a:spcBef>
                <a:spcPts val="800"/>
              </a:spcBef>
              <a:buNone/>
            </a:pPr>
            <a:r>
              <a:rPr lang="en-US" dirty="0">
                <a:solidFill>
                  <a:srgbClr val="000000"/>
                </a:solidFill>
              </a:rPr>
              <a:t>In this demonstration, you will see how to:</a:t>
            </a:r>
          </a:p>
          <a:p>
            <a:pPr lvl="1">
              <a:spcBef>
                <a:spcPts val="800"/>
              </a:spcBef>
            </a:pPr>
            <a:r>
              <a:rPr lang="en-US" dirty="0">
                <a:solidFill>
                  <a:srgbClr val="000000"/>
                </a:solidFill>
              </a:rPr>
              <a:t>Configure password replication groups</a:t>
            </a:r>
          </a:p>
          <a:p>
            <a:pPr lvl="1"/>
            <a:r>
              <a:rPr lang="en-US" dirty="0">
                <a:solidFill>
                  <a:srgbClr val="000000"/>
                </a:solidFill>
              </a:rPr>
              <a:t>Create a group to manage password replication to the remote office RODC</a:t>
            </a:r>
          </a:p>
          <a:p>
            <a:pPr lvl="1"/>
            <a:r>
              <a:rPr lang="en-US" dirty="0">
                <a:solidFill>
                  <a:srgbClr val="000000"/>
                </a:solidFill>
              </a:rPr>
              <a:t>Configure a password replication policy for the remote office</a:t>
            </a:r>
          </a:p>
          <a:p>
            <a:pPr lvl="1"/>
            <a:r>
              <a:rPr lang="en-US" dirty="0">
                <a:solidFill>
                  <a:srgbClr val="000000"/>
                </a:solidFill>
              </a:rPr>
              <a:t>Evaluate the resulting password replication policy</a:t>
            </a:r>
          </a:p>
          <a:p>
            <a:pPr lvl="1"/>
            <a:r>
              <a:rPr lang="en-US" dirty="0">
                <a:solidFill>
                  <a:srgbClr val="000000"/>
                </a:solidFill>
              </a:rPr>
              <a:t>Monitor credential caching</a:t>
            </a:r>
          </a:p>
          <a:p>
            <a:pPr lvl="0"/>
            <a:endParaRPr lang="en-US" dirty="0">
              <a:solidFill>
                <a:srgbClr val="000000"/>
              </a:solidFill>
            </a:endParaRP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4129725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Administering AD DS</a:t>
            </a:r>
          </a:p>
        </p:txBody>
      </p:sp>
    </p:spTree>
    <p:extLst>
      <p:ext uri="{BB962C8B-B14F-4D97-AF65-F5344CB8AC3E}">
        <p14:creationId xmlns:p14="http://schemas.microsoft.com/office/powerpoint/2010/main" val="147463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 Administering AD DS</a:t>
            </a:r>
            <a:endParaRPr lang="en-US" dirty="0"/>
          </a:p>
        </p:txBody>
      </p:sp>
      <p:sp>
        <p:nvSpPr>
          <p:cNvPr id="3" name="Text Placeholder 2"/>
          <p:cNvSpPr>
            <a:spLocks noGrp="1"/>
          </p:cNvSpPr>
          <p:nvPr>
            <p:ph type="body" idx="1"/>
          </p:nvPr>
        </p:nvSpPr>
        <p:spPr/>
        <p:txBody>
          <a:bodyPr/>
          <a:lstStyle/>
          <a:p>
            <a:r>
              <a:rPr lang="en-US" smtClean="0"/>
              <a:t>Overview of Active Directory Administration Snap-ins
Overview of the Active Directory Administrative Center
What Is Ntdsutil?
Overview of the Active Directory Module for Windows PowerShell
Demonstration: Managing AD DS by Using Management Tools
Managing Operations Master Roles
Managing AD DS Backup and Recovery</a:t>
            </a:r>
            <a:endParaRPr lang="en-US"/>
          </a:p>
        </p:txBody>
      </p:sp>
    </p:spTree>
    <p:extLst>
      <p:ext uri="{BB962C8B-B14F-4D97-AF65-F5344CB8AC3E}">
        <p14:creationId xmlns:p14="http://schemas.microsoft.com/office/powerpoint/2010/main" val="175463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Active Directory Administration Snap-ins</a:t>
            </a:r>
            <a:endParaRPr lang="en-US"/>
          </a:p>
        </p:txBody>
      </p:sp>
      <p:sp>
        <p:nvSpPr>
          <p:cNvPr id="9" name="Text Placeholder 8"/>
          <p:cNvSpPr>
            <a:spLocks noGrp="1"/>
          </p:cNvSpPr>
          <p:nvPr>
            <p:ph type="body" idx="1"/>
          </p:nvPr>
        </p:nvSpPr>
        <p:spPr/>
        <p:txBody>
          <a:bodyPr/>
          <a:lstStyle/>
          <a:p>
            <a:pPr lvl="0"/>
            <a:r>
              <a:rPr lang="en-US" dirty="0">
                <a:solidFill>
                  <a:srgbClr val="000000"/>
                </a:solidFill>
              </a:rPr>
              <a:t>Active Directory administration snap-ins consist of four different MMC consoles:</a:t>
            </a:r>
          </a:p>
          <a:p>
            <a:pPr lvl="1"/>
            <a:r>
              <a:rPr lang="en-US" dirty="0">
                <a:solidFill>
                  <a:srgbClr val="000000"/>
                </a:solidFill>
              </a:rPr>
              <a:t>Active Directory Users and Computers</a:t>
            </a:r>
          </a:p>
          <a:p>
            <a:pPr lvl="1"/>
            <a:r>
              <a:rPr lang="en-US" dirty="0">
                <a:solidFill>
                  <a:srgbClr val="000000"/>
                </a:solidFill>
              </a:rPr>
              <a:t>Active Directory Sites and Services</a:t>
            </a:r>
          </a:p>
          <a:p>
            <a:pPr lvl="1"/>
            <a:r>
              <a:rPr lang="en-US" dirty="0">
                <a:solidFill>
                  <a:srgbClr val="000000"/>
                </a:solidFill>
              </a:rPr>
              <a:t>Active Directory Domains and Trusts</a:t>
            </a:r>
          </a:p>
          <a:p>
            <a:pPr lvl="1"/>
            <a:r>
              <a:rPr lang="en-US" dirty="0">
                <a:solidFill>
                  <a:srgbClr val="000000"/>
                </a:solidFill>
              </a:rPr>
              <a:t>Active Directory Schema</a:t>
            </a:r>
          </a:p>
          <a:p>
            <a:pPr lvl="1"/>
            <a:endParaRPr lang="en-US" dirty="0">
              <a:solidFill>
                <a:srgbClr val="000000"/>
              </a:solidFill>
            </a:endParaRPr>
          </a:p>
          <a:p>
            <a:pPr lvl="0"/>
            <a:r>
              <a:rPr lang="en-US" dirty="0">
                <a:solidFill>
                  <a:srgbClr val="000000"/>
                </a:solidFill>
              </a:rPr>
              <a:t>Use RSAT Windows Update to install Snap-ins on non-domain controller computers</a:t>
            </a: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227638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Module Overview</a:t>
            </a:r>
            <a:endParaRPr lang="en-US" dirty="0"/>
          </a:p>
        </p:txBody>
      </p:sp>
      <p:sp>
        <p:nvSpPr>
          <p:cNvPr id="3" name="Text Placeholder 2"/>
          <p:cNvSpPr>
            <a:spLocks noGrp="1"/>
          </p:cNvSpPr>
          <p:nvPr>
            <p:ph type="body" idx="1"/>
          </p:nvPr>
        </p:nvSpPr>
        <p:spPr/>
        <p:txBody>
          <a:bodyPr/>
          <a:lstStyle/>
          <a:p>
            <a:r>
              <a:rPr lang="en-US" smtClean="0"/>
              <a:t>Implementing Virtualized Domain Controllers
Implementing RODCs
Administering AD DS
Managing the AD DS Database</a:t>
            </a:r>
            <a:endParaRPr lang="en-US" dirty="0"/>
          </a:p>
        </p:txBody>
      </p:sp>
    </p:spTree>
    <p:extLst>
      <p:ext uri="{BB962C8B-B14F-4D97-AF65-F5344CB8AC3E}">
        <p14:creationId xmlns:p14="http://schemas.microsoft.com/office/powerpoint/2010/main" val="212012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the Active Directory Administrative Center</a:t>
            </a:r>
            <a:endParaRPr lang="en-US"/>
          </a:p>
        </p:txBody>
      </p:sp>
      <p:sp>
        <p:nvSpPr>
          <p:cNvPr id="10" name="Text Placeholder 9"/>
          <p:cNvSpPr>
            <a:spLocks noGrp="1"/>
          </p:cNvSpPr>
          <p:nvPr>
            <p:ph type="body" idx="1"/>
          </p:nvPr>
        </p:nvSpPr>
        <p:spPr/>
        <p:txBody>
          <a:bodyPr/>
          <a:lstStyle/>
          <a:p>
            <a:pPr lvl="0"/>
            <a:r>
              <a:rPr lang="en-US" dirty="0">
                <a:solidFill>
                  <a:srgbClr val="000000"/>
                </a:solidFill>
              </a:rPr>
              <a:t>Active Directory Administrative Center is a task-oriented tool based on Windows PowerShell</a:t>
            </a:r>
          </a:p>
          <a:p>
            <a:pPr lvl="0"/>
            <a:r>
              <a:rPr lang="en-US" dirty="0">
                <a:solidFill>
                  <a:srgbClr val="000000"/>
                </a:solidFill>
              </a:rPr>
              <a:t>New features in Windows Server 2012</a:t>
            </a:r>
          </a:p>
          <a:p>
            <a:pPr lvl="1"/>
            <a:r>
              <a:rPr lang="en-US" dirty="0">
                <a:solidFill>
                  <a:srgbClr val="000000"/>
                </a:solidFill>
              </a:rPr>
              <a:t>Active Directory </a:t>
            </a:r>
            <a:br>
              <a:rPr lang="en-US" dirty="0">
                <a:solidFill>
                  <a:srgbClr val="000000"/>
                </a:solidFill>
              </a:rPr>
            </a:br>
            <a:r>
              <a:rPr lang="en-US" dirty="0">
                <a:solidFill>
                  <a:srgbClr val="000000"/>
                </a:solidFill>
              </a:rPr>
              <a:t>Recycle Bin</a:t>
            </a:r>
          </a:p>
          <a:p>
            <a:pPr lvl="1"/>
            <a:r>
              <a:rPr lang="en-US" dirty="0">
                <a:solidFill>
                  <a:srgbClr val="000000"/>
                </a:solidFill>
              </a:rPr>
              <a:t>Fine Grained </a:t>
            </a:r>
            <a:br>
              <a:rPr lang="en-US" dirty="0">
                <a:solidFill>
                  <a:srgbClr val="000000"/>
                </a:solidFill>
              </a:rPr>
            </a:br>
            <a:r>
              <a:rPr lang="en-US" dirty="0">
                <a:solidFill>
                  <a:srgbClr val="000000"/>
                </a:solidFill>
              </a:rPr>
              <a:t>Password Policy</a:t>
            </a:r>
          </a:p>
          <a:p>
            <a:pPr lvl="1"/>
            <a:r>
              <a:rPr lang="en-US" dirty="0">
                <a:solidFill>
                  <a:srgbClr val="000000"/>
                </a:solidFill>
              </a:rPr>
              <a:t>Windows PowerShell </a:t>
            </a:r>
            <a:br>
              <a:rPr lang="en-US" dirty="0">
                <a:solidFill>
                  <a:srgbClr val="000000"/>
                </a:solidFill>
              </a:rPr>
            </a:br>
            <a:r>
              <a:rPr lang="en-US" dirty="0">
                <a:solidFill>
                  <a:srgbClr val="000000"/>
                </a:solidFill>
              </a:rPr>
              <a:t>History Viewer</a:t>
            </a:r>
          </a:p>
          <a:p>
            <a:endParaRPr lang="en-US" dirty="0"/>
          </a:p>
        </p:txBody>
      </p:sp>
      <p:sp>
        <p:nvSpPr>
          <p:cNvPr id="4" name="Content Placeholder 2"/>
          <p:cNvSpPr txBox="1">
            <a:spLocks/>
          </p:cNvSpPr>
          <p:nvPr/>
        </p:nvSpPr>
        <p:spPr>
          <a:xfrm>
            <a:off x="1900726" y="1066800"/>
            <a:ext cx="8694469"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pic>
        <p:nvPicPr>
          <p:cNvPr id="5" name="Picture 2" descr="Screenshot of the Active Directory Administrative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14601"/>
            <a:ext cx="4903986" cy="417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750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359f1936-2b61-454d-97b2-9e260d04f50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Ntdsutil?</a:t>
            </a:r>
            <a:endParaRPr lang="en-US"/>
          </a:p>
        </p:txBody>
      </p:sp>
      <p:sp>
        <p:nvSpPr>
          <p:cNvPr id="9" name="Text Placeholder 8"/>
          <p:cNvSpPr>
            <a:spLocks noGrp="1"/>
          </p:cNvSpPr>
          <p:nvPr>
            <p:ph type="body" idx="1"/>
          </p:nvPr>
        </p:nvSpPr>
        <p:spPr/>
        <p:txBody>
          <a:bodyPr/>
          <a:lstStyle/>
          <a:p>
            <a:pPr marL="0" indent="0">
              <a:buNone/>
            </a:pPr>
            <a:r>
              <a:rPr lang="en-US" sz="3200" dirty="0">
                <a:solidFill>
                  <a:srgbClr val="000000"/>
                </a:solidFill>
              </a:rPr>
              <a:t>By using </a:t>
            </a:r>
            <a:r>
              <a:rPr lang="en-US" sz="3200" dirty="0" err="1">
                <a:solidFill>
                  <a:srgbClr val="000000"/>
                </a:solidFill>
              </a:rPr>
              <a:t>NTDSUtil</a:t>
            </a:r>
            <a:r>
              <a:rPr lang="en-US" sz="3200" dirty="0">
                <a:solidFill>
                  <a:srgbClr val="000000"/>
                </a:solidFill>
              </a:rPr>
              <a:t> you can:</a:t>
            </a:r>
          </a:p>
          <a:p>
            <a:pPr lvl="0"/>
            <a:r>
              <a:rPr lang="en-US" dirty="0">
                <a:solidFill>
                  <a:srgbClr val="000000"/>
                </a:solidFill>
              </a:rPr>
              <a:t>Manage and control single master operations</a:t>
            </a:r>
          </a:p>
          <a:p>
            <a:pPr lvl="0"/>
            <a:r>
              <a:rPr lang="en-US" dirty="0">
                <a:solidFill>
                  <a:srgbClr val="000000"/>
                </a:solidFill>
              </a:rPr>
              <a:t>Perform AD DS database maintenance</a:t>
            </a:r>
          </a:p>
          <a:p>
            <a:pPr lvl="1"/>
            <a:r>
              <a:rPr lang="en-US" dirty="0">
                <a:solidFill>
                  <a:srgbClr val="000000"/>
                </a:solidFill>
              </a:rPr>
              <a:t>Perform offline defragmentation</a:t>
            </a:r>
          </a:p>
          <a:p>
            <a:pPr lvl="1"/>
            <a:r>
              <a:rPr lang="en-US" dirty="0">
                <a:solidFill>
                  <a:srgbClr val="000000"/>
                </a:solidFill>
              </a:rPr>
              <a:t>Create and mount snapshots</a:t>
            </a:r>
          </a:p>
          <a:p>
            <a:pPr lvl="1"/>
            <a:r>
              <a:rPr lang="en-US" dirty="0">
                <a:solidFill>
                  <a:srgbClr val="000000"/>
                </a:solidFill>
              </a:rPr>
              <a:t>Move database files</a:t>
            </a:r>
          </a:p>
          <a:p>
            <a:pPr lvl="0"/>
            <a:r>
              <a:rPr lang="en-US" dirty="0">
                <a:solidFill>
                  <a:srgbClr val="000000"/>
                </a:solidFill>
              </a:rPr>
              <a:t>Maintain domain controller metadata</a:t>
            </a:r>
          </a:p>
          <a:p>
            <a:pPr lvl="0"/>
            <a:r>
              <a:rPr lang="en-US" dirty="0">
                <a:solidFill>
                  <a:srgbClr val="000000"/>
                </a:solidFill>
              </a:rPr>
              <a:t>Reset Directory Services Restore Mode password</a:t>
            </a:r>
          </a:p>
          <a:p>
            <a:pPr lvl="0"/>
            <a:endParaRPr lang="en-US" dirty="0">
              <a:solidFill>
                <a:srgbClr val="000000"/>
              </a:solidFill>
            </a:endParaRP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652426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88f9bc03-9a1b-4e94-90a2-cd39670f82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the Active Directory Module for Windows PowerShell</a:t>
            </a:r>
            <a:endParaRPr lang="en-US"/>
          </a:p>
        </p:txBody>
      </p:sp>
      <p:sp>
        <p:nvSpPr>
          <p:cNvPr id="9" name="Text Placeholder 8"/>
          <p:cNvSpPr>
            <a:spLocks noGrp="1"/>
          </p:cNvSpPr>
          <p:nvPr>
            <p:ph type="body" idx="1"/>
          </p:nvPr>
        </p:nvSpPr>
        <p:spPr/>
        <p:txBody>
          <a:bodyPr/>
          <a:lstStyle/>
          <a:p>
            <a:pPr lvl="0"/>
            <a:r>
              <a:rPr lang="en-US" sz="2400" dirty="0">
                <a:solidFill>
                  <a:srgbClr val="000000"/>
                </a:solidFill>
              </a:rPr>
              <a:t>The Active Directory module for Windows PowerShell provides full administrative functionality for:</a:t>
            </a:r>
          </a:p>
          <a:p>
            <a:pPr lvl="1"/>
            <a:r>
              <a:rPr lang="en-US" sz="2000" dirty="0">
                <a:solidFill>
                  <a:srgbClr val="000000"/>
                </a:solidFill>
              </a:rPr>
              <a:t>User management</a:t>
            </a:r>
          </a:p>
          <a:p>
            <a:pPr lvl="1"/>
            <a:r>
              <a:rPr lang="en-US" sz="2000" dirty="0">
                <a:solidFill>
                  <a:srgbClr val="000000"/>
                </a:solidFill>
              </a:rPr>
              <a:t>Computer management</a:t>
            </a:r>
          </a:p>
          <a:p>
            <a:pPr lvl="1"/>
            <a:r>
              <a:rPr lang="en-US" sz="2000" dirty="0">
                <a:solidFill>
                  <a:srgbClr val="000000"/>
                </a:solidFill>
              </a:rPr>
              <a:t>Group management</a:t>
            </a:r>
          </a:p>
          <a:p>
            <a:pPr lvl="1"/>
            <a:r>
              <a:rPr lang="en-US" sz="2000" dirty="0">
                <a:solidFill>
                  <a:srgbClr val="000000"/>
                </a:solidFill>
              </a:rPr>
              <a:t>OU management</a:t>
            </a:r>
          </a:p>
          <a:p>
            <a:pPr lvl="1"/>
            <a:r>
              <a:rPr lang="en-US" sz="2000" dirty="0">
                <a:solidFill>
                  <a:srgbClr val="000000"/>
                </a:solidFill>
              </a:rPr>
              <a:t>Password policy management</a:t>
            </a:r>
          </a:p>
          <a:p>
            <a:pPr lvl="1"/>
            <a:r>
              <a:rPr lang="en-US" sz="2000" dirty="0">
                <a:solidFill>
                  <a:srgbClr val="000000"/>
                </a:solidFill>
              </a:rPr>
              <a:t>Searching and modifying objects</a:t>
            </a:r>
          </a:p>
          <a:p>
            <a:pPr lvl="1"/>
            <a:r>
              <a:rPr lang="en-US" sz="2000" dirty="0">
                <a:solidFill>
                  <a:srgbClr val="000000"/>
                </a:solidFill>
              </a:rPr>
              <a:t>Forest and domain management</a:t>
            </a:r>
          </a:p>
          <a:p>
            <a:pPr lvl="1"/>
            <a:r>
              <a:rPr lang="en-US" sz="2000" dirty="0">
                <a:solidFill>
                  <a:srgbClr val="000000"/>
                </a:solidFill>
              </a:rPr>
              <a:t>Domain controller and operations-masters management</a:t>
            </a:r>
          </a:p>
          <a:p>
            <a:pPr lvl="1"/>
            <a:r>
              <a:rPr lang="en-US" sz="2000" dirty="0">
                <a:solidFill>
                  <a:srgbClr val="000000"/>
                </a:solidFill>
              </a:rPr>
              <a:t>Managed service account management</a:t>
            </a:r>
          </a:p>
          <a:p>
            <a:pPr lvl="1"/>
            <a:r>
              <a:rPr lang="en-US" sz="2000" dirty="0">
                <a:solidFill>
                  <a:srgbClr val="000000"/>
                </a:solidFill>
              </a:rPr>
              <a:t>Site-replication management</a:t>
            </a:r>
          </a:p>
          <a:p>
            <a:pPr lvl="1"/>
            <a:r>
              <a:rPr lang="en-US" sz="2000" dirty="0">
                <a:solidFill>
                  <a:srgbClr val="000000"/>
                </a:solidFill>
              </a:rPr>
              <a:t>Central access and claims management</a:t>
            </a:r>
          </a:p>
          <a:p>
            <a:endParaRPr lang="en-US" dirty="0"/>
          </a:p>
        </p:txBody>
      </p:sp>
      <p:sp>
        <p:nvSpPr>
          <p:cNvPr id="4" name="Content Placeholder 2"/>
          <p:cNvSpPr txBox="1">
            <a:spLocks/>
          </p:cNvSpPr>
          <p:nvPr/>
        </p:nvSpPr>
        <p:spPr>
          <a:xfrm>
            <a:off x="1982788" y="1021215"/>
            <a:ext cx="8119156" cy="5760585"/>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sz="2000" kern="0" dirty="0">
              <a:solidFill>
                <a:srgbClr val="000000"/>
              </a:solidFill>
            </a:endParaRPr>
          </a:p>
        </p:txBody>
      </p:sp>
    </p:spTree>
    <p:extLst>
      <p:ext uri="{BB962C8B-B14F-4D97-AF65-F5344CB8AC3E}">
        <p14:creationId xmlns:p14="http://schemas.microsoft.com/office/powerpoint/2010/main" val="2492407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fc24d2a3-6bc6-4f1d-928f-0f90ebecd0e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Demonstration: Managing AD DS by Using Management Tools</a:t>
            </a:r>
            <a:endParaRPr lang="en-US"/>
          </a:p>
        </p:txBody>
      </p:sp>
      <p:sp>
        <p:nvSpPr>
          <p:cNvPr id="9" name="Text Placeholder 8"/>
          <p:cNvSpPr>
            <a:spLocks noGrp="1"/>
          </p:cNvSpPr>
          <p:nvPr>
            <p:ph type="body" idx="1"/>
          </p:nvPr>
        </p:nvSpPr>
        <p:spPr/>
        <p:txBody>
          <a:bodyPr/>
          <a:lstStyle/>
          <a:p>
            <a:pPr lvl="0"/>
            <a:r>
              <a:rPr lang="en-US" dirty="0">
                <a:solidFill>
                  <a:srgbClr val="000000"/>
                </a:solidFill>
              </a:rPr>
              <a:t>In this demonstration, you will see how to:</a:t>
            </a:r>
          </a:p>
          <a:p>
            <a:pPr lvl="1"/>
            <a:r>
              <a:rPr lang="en-US" dirty="0">
                <a:solidFill>
                  <a:srgbClr val="000000"/>
                </a:solidFill>
              </a:rPr>
              <a:t>Create objects in Active Directory Users and Computers</a:t>
            </a:r>
          </a:p>
          <a:p>
            <a:pPr lvl="1"/>
            <a:r>
              <a:rPr lang="en-US" dirty="0">
                <a:solidFill>
                  <a:srgbClr val="000000"/>
                </a:solidFill>
              </a:rPr>
              <a:t>View object attributes in Active Directory Users and Computers</a:t>
            </a:r>
          </a:p>
          <a:p>
            <a:pPr lvl="1"/>
            <a:r>
              <a:rPr lang="en-US" dirty="0">
                <a:solidFill>
                  <a:srgbClr val="000000"/>
                </a:solidFill>
              </a:rPr>
              <a:t>Navigate within Active Directory Administrative Center</a:t>
            </a:r>
          </a:p>
          <a:p>
            <a:pPr lvl="1"/>
            <a:r>
              <a:rPr lang="en-US" dirty="0">
                <a:solidFill>
                  <a:srgbClr val="000000"/>
                </a:solidFill>
              </a:rPr>
              <a:t>Perform an administrative task in Active Directory Administrative Center</a:t>
            </a:r>
          </a:p>
          <a:p>
            <a:pPr lvl="1"/>
            <a:r>
              <a:rPr lang="en-US" dirty="0">
                <a:solidFill>
                  <a:srgbClr val="000000"/>
                </a:solidFill>
              </a:rPr>
              <a:t>Use the Windows PowerShell Viewer in Active Directory Administrative Center</a:t>
            </a:r>
          </a:p>
          <a:p>
            <a:pPr lvl="1"/>
            <a:r>
              <a:rPr lang="en-US" dirty="0">
                <a:solidFill>
                  <a:srgbClr val="000000"/>
                </a:solidFill>
              </a:rPr>
              <a:t>Manage AD DS objects with Windows PowerShell</a:t>
            </a:r>
          </a:p>
          <a:p>
            <a:pPr lvl="0"/>
            <a:endParaRPr lang="en-US" dirty="0">
              <a:solidFill>
                <a:srgbClr val="000000"/>
              </a:solidFill>
            </a:endParaRP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770519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b4919c2d-3664-4002-815e-e64a1434ce5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Operations Master Roles</a:t>
            </a:r>
            <a:endParaRPr lang="en-US"/>
          </a:p>
        </p:txBody>
      </p:sp>
      <p:sp>
        <p:nvSpPr>
          <p:cNvPr id="9" name="Text Placeholder 8"/>
          <p:cNvSpPr>
            <a:spLocks noGrp="1"/>
          </p:cNvSpPr>
          <p:nvPr>
            <p:ph type="body" idx="1"/>
          </p:nvPr>
        </p:nvSpPr>
        <p:spPr/>
        <p:txBody>
          <a:bodyPr/>
          <a:lstStyle/>
          <a:p>
            <a:pPr lvl="0">
              <a:buNone/>
            </a:pPr>
            <a:r>
              <a:rPr lang="en-US" dirty="0">
                <a:solidFill>
                  <a:srgbClr val="000000"/>
                </a:solidFill>
              </a:rPr>
              <a:t>Operations Master Roles are assigned to </a:t>
            </a:r>
            <a:r>
              <a:rPr lang="en-US" dirty="0" smtClean="0">
                <a:solidFill>
                  <a:srgbClr val="000000"/>
                </a:solidFill>
              </a:rPr>
              <a:t>the domain </a:t>
            </a:r>
            <a:r>
              <a:rPr lang="en-US" dirty="0">
                <a:solidFill>
                  <a:srgbClr val="000000"/>
                </a:solidFill>
              </a:rPr>
              <a:t>controller that is responsible </a:t>
            </a:r>
            <a:r>
              <a:rPr lang="en-US" dirty="0" smtClean="0">
                <a:solidFill>
                  <a:srgbClr val="000000"/>
                </a:solidFill>
              </a:rPr>
              <a:t>for performing </a:t>
            </a:r>
            <a:r>
              <a:rPr lang="en-US" dirty="0">
                <a:solidFill>
                  <a:srgbClr val="000000"/>
                </a:solidFill>
              </a:rPr>
              <a:t>a specific task on the forest or domain</a:t>
            </a:r>
          </a:p>
          <a:p>
            <a:pPr lvl="0">
              <a:buNone/>
            </a:pPr>
            <a:endParaRPr lang="en-US" dirty="0">
              <a:solidFill>
                <a:srgbClr val="000000"/>
              </a:solidFill>
            </a:endParaRPr>
          </a:p>
          <a:p>
            <a:pPr lvl="0"/>
            <a:r>
              <a:rPr lang="en-US" dirty="0">
                <a:solidFill>
                  <a:srgbClr val="000000"/>
                </a:solidFill>
              </a:rPr>
              <a:t>Forest-wide Operations Master Roles</a:t>
            </a:r>
          </a:p>
          <a:p>
            <a:pPr lvl="1"/>
            <a:r>
              <a:rPr lang="en-US" dirty="0">
                <a:solidFill>
                  <a:srgbClr val="000000"/>
                </a:solidFill>
              </a:rPr>
              <a:t>Domain Naming Master Role</a:t>
            </a:r>
          </a:p>
          <a:p>
            <a:pPr lvl="1"/>
            <a:r>
              <a:rPr lang="en-US" dirty="0">
                <a:solidFill>
                  <a:srgbClr val="000000"/>
                </a:solidFill>
              </a:rPr>
              <a:t>Schema Master Role</a:t>
            </a:r>
          </a:p>
          <a:p>
            <a:pPr lvl="0"/>
            <a:r>
              <a:rPr lang="en-US" dirty="0">
                <a:solidFill>
                  <a:srgbClr val="000000"/>
                </a:solidFill>
              </a:rPr>
              <a:t>Domain-wide Operations Master Roles</a:t>
            </a:r>
          </a:p>
          <a:p>
            <a:pPr lvl="1"/>
            <a:r>
              <a:rPr lang="en-US" dirty="0">
                <a:solidFill>
                  <a:srgbClr val="000000"/>
                </a:solidFill>
              </a:rPr>
              <a:t>RID Master Role</a:t>
            </a:r>
          </a:p>
          <a:p>
            <a:pPr lvl="1"/>
            <a:r>
              <a:rPr lang="en-US" dirty="0">
                <a:solidFill>
                  <a:srgbClr val="000000"/>
                </a:solidFill>
              </a:rPr>
              <a:t>Infrastructure Master Role</a:t>
            </a:r>
          </a:p>
          <a:p>
            <a:pPr lvl="1"/>
            <a:r>
              <a:rPr lang="en-US" dirty="0">
                <a:solidFill>
                  <a:srgbClr val="000000"/>
                </a:solidFill>
              </a:rPr>
              <a:t>PDC Emulator Role</a:t>
            </a: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buNone/>
            </a:pPr>
            <a:endParaRPr lang="en-US" kern="0" dirty="0">
              <a:solidFill>
                <a:srgbClr val="000000"/>
              </a:solidFill>
            </a:endParaRPr>
          </a:p>
        </p:txBody>
      </p:sp>
    </p:spTree>
    <p:extLst>
      <p:ext uri="{BB962C8B-B14F-4D97-AF65-F5344CB8AC3E}">
        <p14:creationId xmlns:p14="http://schemas.microsoft.com/office/powerpoint/2010/main" val="2718435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e87daf9-0d1f-4cb9-ba35-5acf19ee43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AD DS Backup and Recovery</a:t>
            </a:r>
            <a:endParaRPr lang="en-US"/>
          </a:p>
        </p:txBody>
      </p:sp>
      <p:sp>
        <p:nvSpPr>
          <p:cNvPr id="9" name="Text Placeholder 8"/>
          <p:cNvSpPr>
            <a:spLocks noGrp="1"/>
          </p:cNvSpPr>
          <p:nvPr>
            <p:ph type="body" idx="1"/>
          </p:nvPr>
        </p:nvSpPr>
        <p:spPr/>
        <p:txBody>
          <a:bodyPr/>
          <a:lstStyle/>
          <a:p>
            <a:pPr marL="228600" indent="-228600">
              <a:spcBef>
                <a:spcPct val="40000"/>
              </a:spcBef>
              <a:buClr>
                <a:srgbClr val="006699"/>
              </a:buClr>
            </a:pPr>
            <a:r>
              <a:rPr lang="en-US" dirty="0">
                <a:solidFill>
                  <a:srgbClr val="000000"/>
                </a:solidFill>
              </a:rPr>
              <a:t>System State or Full backups of the Domain controllers allow the following type of restores:</a:t>
            </a:r>
          </a:p>
          <a:p>
            <a:pPr marL="512763" lvl="1" indent="-228600">
              <a:spcBef>
                <a:spcPct val="40000"/>
              </a:spcBef>
              <a:buClr>
                <a:srgbClr val="006699"/>
              </a:buClr>
            </a:pPr>
            <a:r>
              <a:rPr lang="en-US" dirty="0">
                <a:solidFill>
                  <a:srgbClr val="000000"/>
                </a:solidFill>
              </a:rPr>
              <a:t>Non-authoritative  or normal restore</a:t>
            </a:r>
          </a:p>
          <a:p>
            <a:pPr marL="512763" lvl="1" indent="-228600">
              <a:spcBef>
                <a:spcPct val="40000"/>
              </a:spcBef>
              <a:buClr>
                <a:srgbClr val="006699"/>
              </a:buClr>
            </a:pPr>
            <a:r>
              <a:rPr lang="en-US" dirty="0">
                <a:solidFill>
                  <a:srgbClr val="000000"/>
                </a:solidFill>
              </a:rPr>
              <a:t>Authoritative restore </a:t>
            </a:r>
          </a:p>
          <a:p>
            <a:pPr marL="908050" lvl="2" indent="-228600">
              <a:spcBef>
                <a:spcPct val="40000"/>
              </a:spcBef>
              <a:buClr>
                <a:srgbClr val="006699"/>
              </a:buClr>
            </a:pPr>
            <a:r>
              <a:rPr lang="en-US" dirty="0">
                <a:solidFill>
                  <a:srgbClr val="000000"/>
                </a:solidFill>
              </a:rPr>
              <a:t>Allows deleted objects to be returned on all domain controllers</a:t>
            </a:r>
          </a:p>
          <a:p>
            <a:pPr marL="512763" lvl="1" indent="-228600">
              <a:spcBef>
                <a:spcPct val="40000"/>
              </a:spcBef>
              <a:buClr>
                <a:srgbClr val="006699"/>
              </a:buClr>
            </a:pPr>
            <a:r>
              <a:rPr lang="en-US" dirty="0">
                <a:solidFill>
                  <a:srgbClr val="000000"/>
                </a:solidFill>
              </a:rPr>
              <a:t>Full server restore </a:t>
            </a:r>
          </a:p>
          <a:p>
            <a:pPr marL="908050" lvl="2" indent="-228600">
              <a:spcBef>
                <a:spcPct val="40000"/>
              </a:spcBef>
              <a:buClr>
                <a:srgbClr val="006699"/>
              </a:buClr>
            </a:pPr>
            <a:r>
              <a:rPr lang="en-US" dirty="0">
                <a:solidFill>
                  <a:srgbClr val="000000"/>
                </a:solidFill>
              </a:rPr>
              <a:t>Typically performed in Windows RE</a:t>
            </a:r>
          </a:p>
          <a:p>
            <a:pPr lvl="0"/>
            <a:r>
              <a:rPr lang="en-US" dirty="0">
                <a:solidFill>
                  <a:srgbClr val="000000"/>
                </a:solidFill>
              </a:rPr>
              <a:t>Some tasks require you to stop AD DS service</a:t>
            </a:r>
          </a:p>
          <a:p>
            <a:pPr lvl="0"/>
            <a:r>
              <a:rPr lang="en-US" dirty="0">
                <a:solidFill>
                  <a:srgbClr val="000000"/>
                </a:solidFill>
              </a:rPr>
              <a:t>Use </a:t>
            </a:r>
            <a:r>
              <a:rPr lang="en-US" dirty="0" err="1">
                <a:solidFill>
                  <a:srgbClr val="000000"/>
                </a:solidFill>
              </a:rPr>
              <a:t>NTDSUtil</a:t>
            </a:r>
            <a:r>
              <a:rPr lang="en-US" dirty="0">
                <a:solidFill>
                  <a:srgbClr val="000000"/>
                </a:solidFill>
              </a:rPr>
              <a:t> commands to optimize AD DS and clean up metadata</a:t>
            </a:r>
          </a:p>
          <a:p>
            <a:pPr lvl="1"/>
            <a:r>
              <a:rPr lang="en-US" dirty="0">
                <a:solidFill>
                  <a:srgbClr val="000000"/>
                </a:solidFill>
              </a:rPr>
              <a:t>Offline AD DS database defragmentation</a:t>
            </a:r>
          </a:p>
          <a:p>
            <a:pPr lvl="1"/>
            <a:r>
              <a:rPr lang="en-US" dirty="0">
                <a:solidFill>
                  <a:srgbClr val="000000"/>
                </a:solidFill>
              </a:rPr>
              <a:t>Remove records on deleted domain controllers</a:t>
            </a:r>
          </a:p>
          <a:p>
            <a:endParaRPr lang="en-US" dirty="0"/>
          </a:p>
        </p:txBody>
      </p:sp>
      <p:sp>
        <p:nvSpPr>
          <p:cNvPr id="4" name="Content Placeholder 2"/>
          <p:cNvSpPr txBox="1">
            <a:spLocks/>
          </p:cNvSpPr>
          <p:nvPr/>
        </p:nvSpPr>
        <p:spPr>
          <a:xfrm>
            <a:off x="1982788" y="903231"/>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228600" indent="-228600">
              <a:spcBef>
                <a:spcPct val="40000"/>
              </a:spcBef>
              <a:buClr>
                <a:srgbClr val="006699"/>
              </a:buClr>
            </a:pPr>
            <a:endParaRPr lang="en-US" kern="0" dirty="0">
              <a:solidFill>
                <a:srgbClr val="000000"/>
              </a:solidFill>
            </a:endParaRPr>
          </a:p>
        </p:txBody>
      </p:sp>
    </p:spTree>
    <p:extLst>
      <p:ext uri="{BB962C8B-B14F-4D97-AF65-F5344CB8AC3E}">
        <p14:creationId xmlns:p14="http://schemas.microsoft.com/office/powerpoint/2010/main" val="3627750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Managing the AD DS Database</a:t>
            </a:r>
          </a:p>
        </p:txBody>
      </p:sp>
    </p:spTree>
    <p:extLst>
      <p:ext uri="{BB962C8B-B14F-4D97-AF65-F5344CB8AC3E}">
        <p14:creationId xmlns:p14="http://schemas.microsoft.com/office/powerpoint/2010/main" val="3578125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a861efb0-ba5d-4310-9af5-f0d750e4ff1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 Managing the AD DS Database</a:t>
            </a:r>
            <a:endParaRPr lang="en-US" dirty="0"/>
          </a:p>
        </p:txBody>
      </p:sp>
      <p:sp>
        <p:nvSpPr>
          <p:cNvPr id="3" name="Text Placeholder 2"/>
          <p:cNvSpPr>
            <a:spLocks noGrp="1"/>
          </p:cNvSpPr>
          <p:nvPr>
            <p:ph type="body" idx="1"/>
          </p:nvPr>
        </p:nvSpPr>
        <p:spPr/>
        <p:txBody>
          <a:bodyPr/>
          <a:lstStyle/>
          <a:p>
            <a:r>
              <a:rPr lang="en-US" smtClean="0"/>
              <a:t>Understanding the AD DS Database
Understanding Restartable AD DS
Demonstration: Performing AD DS Database Maintenance
Creating AD DS Snapshots
Understanding How to Restore Deleted Objects
Configuring the Active Directory Recycle Bin
Demonstration: Using the Active Directory Recycle Bin</a:t>
            </a:r>
            <a:endParaRPr lang="en-US"/>
          </a:p>
        </p:txBody>
      </p:sp>
    </p:spTree>
    <p:extLst>
      <p:ext uri="{BB962C8B-B14F-4D97-AF65-F5344CB8AC3E}">
        <p14:creationId xmlns:p14="http://schemas.microsoft.com/office/powerpoint/2010/main" val="2783232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93d28e59-344e-4a66-afbb-96ff8f01058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Understanding the AD DS Database</a:t>
            </a:r>
            <a:endParaRPr lang="en-US"/>
          </a:p>
        </p:txBody>
      </p:sp>
      <p:sp>
        <p:nvSpPr>
          <p:cNvPr id="26" name="Text Placeholder 25"/>
          <p:cNvSpPr>
            <a:spLocks noGrp="1"/>
          </p:cNvSpPr>
          <p:nvPr>
            <p:ph type="body" idx="1"/>
          </p:nvPr>
        </p:nvSpPr>
        <p:spPr/>
        <p:txBody>
          <a:bodyPr/>
          <a:lstStyle/>
          <a:p>
            <a:endParaRPr lang="en-US"/>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kern="0">
                <a:solidFill>
                  <a:srgbClr val="000000"/>
                </a:solidFill>
              </a:rPr>
              <a:t>The AD DS database holds all domain-based information in four partitions</a:t>
            </a:r>
          </a:p>
          <a:p>
            <a:pPr lvl="0"/>
            <a:endParaRPr lang="en-US" kern="0" dirty="0">
              <a:solidFill>
                <a:srgbClr val="000000"/>
              </a:solidFill>
            </a:endParaRPr>
          </a:p>
        </p:txBody>
      </p:sp>
      <p:grpSp>
        <p:nvGrpSpPr>
          <p:cNvPr id="5" name="Group 4" descr="The slide shows a domain controller and the AD DS database.  The database is expanded into separate databases representing the AD DS partitions that make up the AD DS database."/>
          <p:cNvGrpSpPr/>
          <p:nvPr/>
        </p:nvGrpSpPr>
        <p:grpSpPr>
          <a:xfrm>
            <a:off x="2586172" y="2179825"/>
            <a:ext cx="7747204" cy="4087737"/>
            <a:chOff x="1062172" y="2179824"/>
            <a:chExt cx="7747204" cy="4087737"/>
          </a:xfrm>
        </p:grpSpPr>
        <p:cxnSp>
          <p:nvCxnSpPr>
            <p:cNvPr id="6" name="Straight Connector 5"/>
            <p:cNvCxnSpPr/>
            <p:nvPr/>
          </p:nvCxnSpPr>
          <p:spPr bwMode="auto">
            <a:xfrm flipV="1">
              <a:off x="1913171" y="2569482"/>
              <a:ext cx="3283881" cy="1728964"/>
            </a:xfrm>
            <a:prstGeom prst="line">
              <a:avLst/>
            </a:prstGeom>
            <a:gradFill rotWithShape="1">
              <a:gsLst>
                <a:gs pos="0">
                  <a:srgbClr val="E4CD9A"/>
                </a:gs>
                <a:gs pos="100000">
                  <a:srgbClr val="EEEFD7"/>
                </a:gs>
              </a:gsLst>
              <a:lin ang="2700000" scaled="1"/>
            </a:gradFill>
            <a:ln w="25400" cap="flat" cmpd="sng" algn="ctr">
              <a:solidFill>
                <a:schemeClr val="tx1"/>
              </a:solidFill>
              <a:prstDash val="dash"/>
              <a:round/>
              <a:headEnd type="none" w="med" len="med"/>
              <a:tailEnd type="none" w="med" len="med"/>
            </a:ln>
            <a:effectLst/>
          </p:spPr>
        </p:cxnSp>
        <p:sp>
          <p:nvSpPr>
            <p:cNvPr id="7" name="TextBox 6"/>
            <p:cNvSpPr txBox="1"/>
            <p:nvPr/>
          </p:nvSpPr>
          <p:spPr>
            <a:xfrm>
              <a:off x="1667543" y="4723744"/>
              <a:ext cx="1181094" cy="646331"/>
            </a:xfrm>
            <a:prstGeom prst="rect">
              <a:avLst/>
            </a:prstGeom>
            <a:noFill/>
          </p:spPr>
          <p:txBody>
            <a:bodyPr wrap="none" rtlCol="0">
              <a:spAutoFit/>
            </a:bodyPr>
            <a:lstStyle/>
            <a:p>
              <a:pPr lvl="0" algn="ctr" fontAlgn="base">
                <a:spcBef>
                  <a:spcPct val="0"/>
                </a:spcBef>
                <a:spcAft>
                  <a:spcPct val="0"/>
                </a:spcAft>
              </a:pPr>
              <a:r>
                <a:rPr lang="en-US" b="1">
                  <a:solidFill>
                    <a:srgbClr val="000000"/>
                  </a:solidFill>
                  <a:latin typeface="Segoe UI" panose="020B0502040204020203" pitchFamily="34" charset="0"/>
                  <a:cs typeface="Segoe UI" panose="020B0502040204020203" pitchFamily="34" charset="0"/>
                </a:rPr>
                <a:t>AD DS</a:t>
              </a:r>
            </a:p>
            <a:p>
              <a:pPr lvl="0" algn="ctr" fontAlgn="base">
                <a:spcBef>
                  <a:spcPct val="0"/>
                </a:spcBef>
                <a:spcAft>
                  <a:spcPct val="0"/>
                </a:spcAft>
              </a:pPr>
              <a:r>
                <a:rPr lang="en-US" b="1">
                  <a:solidFill>
                    <a:srgbClr val="000000"/>
                  </a:solidFill>
                  <a:latin typeface="Segoe UI" panose="020B0502040204020203" pitchFamily="34" charset="0"/>
                  <a:cs typeface="Segoe UI" panose="020B0502040204020203" pitchFamily="34" charset="0"/>
                </a:rPr>
                <a:t>Database</a:t>
              </a:r>
              <a:endParaRPr lang="en-US" b="1" dirty="0">
                <a:solidFill>
                  <a:srgbClr val="000000"/>
                </a:solidFill>
                <a:latin typeface="Segoe UI" panose="020B0502040204020203" pitchFamily="34" charset="0"/>
                <a:cs typeface="Segoe UI" panose="020B0502040204020203" pitchFamily="34" charset="0"/>
              </a:endParaRPr>
            </a:p>
          </p:txBody>
        </p:sp>
        <p:cxnSp>
          <p:nvCxnSpPr>
            <p:cNvPr id="8" name="Straight Connector 7"/>
            <p:cNvCxnSpPr/>
            <p:nvPr/>
          </p:nvCxnSpPr>
          <p:spPr bwMode="auto">
            <a:xfrm flipV="1">
              <a:off x="1913171" y="3683372"/>
              <a:ext cx="3283881" cy="615074"/>
            </a:xfrm>
            <a:prstGeom prst="line">
              <a:avLst/>
            </a:prstGeom>
            <a:gradFill rotWithShape="1">
              <a:gsLst>
                <a:gs pos="0">
                  <a:srgbClr val="E4CD9A"/>
                </a:gs>
                <a:gs pos="100000">
                  <a:srgbClr val="EEEFD7"/>
                </a:gs>
              </a:gsLst>
              <a:lin ang="2700000" scaled="1"/>
            </a:gradFill>
            <a:ln w="25400" cap="flat" cmpd="sng" algn="ctr">
              <a:solidFill>
                <a:schemeClr val="tx1"/>
              </a:solidFill>
              <a:prstDash val="dash"/>
              <a:round/>
              <a:headEnd type="none" w="med" len="med"/>
              <a:tailEnd type="none" w="med" len="med"/>
            </a:ln>
            <a:effectLst/>
          </p:spPr>
        </p:cxnSp>
        <p:cxnSp>
          <p:nvCxnSpPr>
            <p:cNvPr id="9" name="Straight Connector 8"/>
            <p:cNvCxnSpPr/>
            <p:nvPr/>
          </p:nvCxnSpPr>
          <p:spPr bwMode="auto">
            <a:xfrm>
              <a:off x="1913171" y="4298446"/>
              <a:ext cx="3283881" cy="498816"/>
            </a:xfrm>
            <a:prstGeom prst="line">
              <a:avLst/>
            </a:prstGeom>
            <a:gradFill rotWithShape="1">
              <a:gsLst>
                <a:gs pos="0">
                  <a:srgbClr val="E4CD9A"/>
                </a:gs>
                <a:gs pos="100000">
                  <a:srgbClr val="EEEFD7"/>
                </a:gs>
              </a:gsLst>
              <a:lin ang="2700000" scaled="1"/>
            </a:gradFill>
            <a:ln w="25400" cap="flat" cmpd="sng" algn="ctr">
              <a:solidFill>
                <a:schemeClr val="tx1"/>
              </a:solidFill>
              <a:prstDash val="dash"/>
              <a:round/>
              <a:headEnd type="none" w="med" len="med"/>
              <a:tailEnd type="none" w="med" len="med"/>
            </a:ln>
            <a:effectLst/>
          </p:spPr>
        </p:cxnSp>
        <p:cxnSp>
          <p:nvCxnSpPr>
            <p:cNvPr id="10" name="Straight Connector 9"/>
            <p:cNvCxnSpPr/>
            <p:nvPr/>
          </p:nvCxnSpPr>
          <p:spPr bwMode="auto">
            <a:xfrm>
              <a:off x="1913171" y="4298446"/>
              <a:ext cx="3283881" cy="1612705"/>
            </a:xfrm>
            <a:prstGeom prst="line">
              <a:avLst/>
            </a:prstGeom>
            <a:gradFill rotWithShape="1">
              <a:gsLst>
                <a:gs pos="0">
                  <a:srgbClr val="E4CD9A"/>
                </a:gs>
                <a:gs pos="100000">
                  <a:srgbClr val="EEEFD7"/>
                </a:gs>
              </a:gsLst>
              <a:lin ang="2700000" scaled="1"/>
            </a:gradFill>
            <a:ln w="25400" cap="flat" cmpd="sng" algn="ctr">
              <a:solidFill>
                <a:schemeClr val="tx1"/>
              </a:solidFill>
              <a:prstDash val="dash"/>
              <a:round/>
              <a:headEnd type="none" w="med" len="med"/>
              <a:tailEnd type="none" w="med" len="med"/>
            </a:ln>
            <a:effectLst/>
          </p:spPr>
        </p:cxnSp>
        <p:sp>
          <p:nvSpPr>
            <p:cNvPr id="11" name="TextBox 10"/>
            <p:cNvSpPr txBox="1"/>
            <p:nvPr/>
          </p:nvSpPr>
          <p:spPr>
            <a:xfrm>
              <a:off x="1062172" y="4964768"/>
              <a:ext cx="498855" cy="369332"/>
            </a:xfrm>
            <a:prstGeom prst="rect">
              <a:avLst/>
            </a:prstGeom>
            <a:noFill/>
          </p:spPr>
          <p:txBody>
            <a:bodyPr wrap="none" rtlCol="0">
              <a:spAutoFit/>
            </a:bodyPr>
            <a:lstStyle/>
            <a:p>
              <a:pPr lvl="0" fontAlgn="base">
                <a:spcBef>
                  <a:spcPct val="0"/>
                </a:spcBef>
                <a:spcAft>
                  <a:spcPct val="0"/>
                </a:spcAft>
              </a:pPr>
              <a:r>
                <a:rPr lang="en-US" b="1">
                  <a:solidFill>
                    <a:srgbClr val="000000"/>
                  </a:solidFill>
                  <a:latin typeface="Segoe UI" panose="020B0502040204020203" pitchFamily="34" charset="0"/>
                  <a:cs typeface="Segoe UI" panose="020B0502040204020203" pitchFamily="34" charset="0"/>
                </a:rPr>
                <a:t>DC</a:t>
              </a:r>
              <a:endParaRPr lang="en-US" b="1" dirty="0">
                <a:solidFill>
                  <a:srgbClr val="000000"/>
                </a:solidFill>
                <a:latin typeface="Segoe UI" panose="020B0502040204020203" pitchFamily="34" charset="0"/>
                <a:cs typeface="Segoe UI" panose="020B0502040204020203" pitchFamily="34" charset="0"/>
              </a:endParaRPr>
            </a:p>
          </p:txBody>
        </p:sp>
        <p:sp>
          <p:nvSpPr>
            <p:cNvPr id="12" name="TextBox 11"/>
            <p:cNvSpPr txBox="1"/>
            <p:nvPr/>
          </p:nvSpPr>
          <p:spPr>
            <a:xfrm>
              <a:off x="6432507" y="4595436"/>
              <a:ext cx="2037033" cy="369332"/>
            </a:xfrm>
            <a:prstGeom prst="rect">
              <a:avLst/>
            </a:prstGeom>
            <a:noFill/>
          </p:spPr>
          <p:txBody>
            <a:bodyPr wrap="none" rtlCol="0">
              <a:spAutoFit/>
            </a:bodyPr>
            <a:lstStyle/>
            <a:p>
              <a:pPr lvl="0" fontAlgn="base">
                <a:spcBef>
                  <a:spcPct val="0"/>
                </a:spcBef>
                <a:spcAft>
                  <a:spcPct val="0"/>
                </a:spcAft>
              </a:pPr>
              <a:r>
                <a:rPr lang="en-US" b="1">
                  <a:solidFill>
                    <a:srgbClr val="000000"/>
                  </a:solidFill>
                  <a:latin typeface="Segoe UI" panose="020B0502040204020203" pitchFamily="34" charset="0"/>
                  <a:cs typeface="Segoe UI" panose="020B0502040204020203" pitchFamily="34" charset="0"/>
                </a:rPr>
                <a:t>Schema Partition</a:t>
              </a:r>
              <a:endParaRPr lang="en-US" b="1" dirty="0">
                <a:solidFill>
                  <a:srgbClr val="000000"/>
                </a:solidFill>
                <a:latin typeface="Segoe UI" panose="020B0502040204020203" pitchFamily="34" charset="0"/>
                <a:cs typeface="Segoe UI" panose="020B0502040204020203" pitchFamily="34" charset="0"/>
              </a:endParaRPr>
            </a:p>
          </p:txBody>
        </p:sp>
        <p:sp>
          <p:nvSpPr>
            <p:cNvPr id="13" name="TextBox 12"/>
            <p:cNvSpPr txBox="1"/>
            <p:nvPr/>
          </p:nvSpPr>
          <p:spPr>
            <a:xfrm>
              <a:off x="6432507" y="5587984"/>
              <a:ext cx="2376869" cy="646331"/>
            </a:xfrm>
            <a:prstGeom prst="rect">
              <a:avLst/>
            </a:prstGeom>
            <a:noFill/>
          </p:spPr>
          <p:txBody>
            <a:bodyPr wrap="none" rtlCol="0">
              <a:spAutoFit/>
            </a:bodyPr>
            <a:lstStyle/>
            <a:p>
              <a:pPr lvl="0" fontAlgn="base">
                <a:spcBef>
                  <a:spcPct val="0"/>
                </a:spcBef>
                <a:spcAft>
                  <a:spcPct val="0"/>
                </a:spcAft>
              </a:pPr>
              <a:r>
                <a:rPr lang="en-US" b="1">
                  <a:solidFill>
                    <a:srgbClr val="000000"/>
                  </a:solidFill>
                  <a:latin typeface="Segoe UI" panose="020B0502040204020203" pitchFamily="34" charset="0"/>
                  <a:cs typeface="Segoe UI" panose="020B0502040204020203" pitchFamily="34" charset="0"/>
                </a:rPr>
                <a:t>Application</a:t>
              </a:r>
              <a:br>
                <a:rPr lang="en-US" b="1">
                  <a:solidFill>
                    <a:srgbClr val="000000"/>
                  </a:solidFill>
                  <a:latin typeface="Segoe UI" panose="020B0502040204020203" pitchFamily="34" charset="0"/>
                  <a:cs typeface="Segoe UI" panose="020B0502040204020203" pitchFamily="34" charset="0"/>
                </a:rPr>
              </a:br>
              <a:r>
                <a:rPr lang="en-US" b="1">
                  <a:solidFill>
                    <a:srgbClr val="000000"/>
                  </a:solidFill>
                  <a:latin typeface="Segoe UI" panose="020B0502040204020203" pitchFamily="34" charset="0"/>
                  <a:cs typeface="Segoe UI" panose="020B0502040204020203" pitchFamily="34" charset="0"/>
                </a:rPr>
                <a:t>Partitions (optional)</a:t>
              </a:r>
              <a:endParaRPr lang="en-US" b="1" dirty="0">
                <a:solidFill>
                  <a:srgbClr val="000000"/>
                </a:solidFill>
                <a:latin typeface="Segoe UI" panose="020B0502040204020203" pitchFamily="34" charset="0"/>
                <a:cs typeface="Segoe UI" panose="020B0502040204020203" pitchFamily="34" charset="0"/>
              </a:endParaRPr>
            </a:p>
          </p:txBody>
        </p:sp>
        <p:sp>
          <p:nvSpPr>
            <p:cNvPr id="14" name="TextBox 13"/>
            <p:cNvSpPr txBox="1"/>
            <p:nvPr/>
          </p:nvSpPr>
          <p:spPr>
            <a:xfrm>
              <a:off x="6432508" y="3360206"/>
              <a:ext cx="1696298" cy="646331"/>
            </a:xfrm>
            <a:prstGeom prst="rect">
              <a:avLst/>
            </a:prstGeom>
            <a:noFill/>
          </p:spPr>
          <p:txBody>
            <a:bodyPr wrap="none" rtlCol="0">
              <a:spAutoFit/>
            </a:bodyPr>
            <a:lstStyle/>
            <a:p>
              <a:pPr lvl="0" fontAlgn="base">
                <a:spcBef>
                  <a:spcPct val="0"/>
                </a:spcBef>
                <a:spcAft>
                  <a:spcPct val="0"/>
                </a:spcAft>
              </a:pPr>
              <a:r>
                <a:rPr lang="en-US" b="1">
                  <a:solidFill>
                    <a:srgbClr val="000000"/>
                  </a:solidFill>
                  <a:latin typeface="Segoe UI" panose="020B0502040204020203" pitchFamily="34" charset="0"/>
                  <a:cs typeface="Segoe UI" panose="020B0502040204020203" pitchFamily="34" charset="0"/>
                </a:rPr>
                <a:t>Configuration</a:t>
              </a:r>
              <a:br>
                <a:rPr lang="en-US" b="1">
                  <a:solidFill>
                    <a:srgbClr val="000000"/>
                  </a:solidFill>
                  <a:latin typeface="Segoe UI" panose="020B0502040204020203" pitchFamily="34" charset="0"/>
                  <a:cs typeface="Segoe UI" panose="020B0502040204020203" pitchFamily="34" charset="0"/>
                </a:rPr>
              </a:br>
              <a:r>
                <a:rPr lang="en-US" b="1">
                  <a:solidFill>
                    <a:srgbClr val="000000"/>
                  </a:solidFill>
                  <a:latin typeface="Segoe UI" panose="020B0502040204020203" pitchFamily="34" charset="0"/>
                  <a:cs typeface="Segoe UI" panose="020B0502040204020203" pitchFamily="34" charset="0"/>
                </a:rPr>
                <a:t>Partition</a:t>
              </a:r>
              <a:endParaRPr lang="en-US" b="1" dirty="0">
                <a:solidFill>
                  <a:srgbClr val="000000"/>
                </a:solidFill>
                <a:latin typeface="Segoe UI" panose="020B0502040204020203" pitchFamily="34" charset="0"/>
                <a:cs typeface="Segoe UI" panose="020B0502040204020203" pitchFamily="34" charset="0"/>
              </a:endParaRPr>
            </a:p>
          </p:txBody>
        </p:sp>
        <p:sp>
          <p:nvSpPr>
            <p:cNvPr id="15" name="TextBox 14"/>
            <p:cNvSpPr txBox="1"/>
            <p:nvPr/>
          </p:nvSpPr>
          <p:spPr>
            <a:xfrm>
              <a:off x="6432508" y="2384815"/>
              <a:ext cx="2048253" cy="369332"/>
            </a:xfrm>
            <a:prstGeom prst="rect">
              <a:avLst/>
            </a:prstGeom>
            <a:noFill/>
          </p:spPr>
          <p:txBody>
            <a:bodyPr wrap="none" rtlCol="0">
              <a:spAutoFit/>
            </a:bodyPr>
            <a:lstStyle/>
            <a:p>
              <a:pPr lvl="0" fontAlgn="base">
                <a:spcBef>
                  <a:spcPct val="0"/>
                </a:spcBef>
                <a:spcAft>
                  <a:spcPct val="0"/>
                </a:spcAft>
              </a:pPr>
              <a:r>
                <a:rPr lang="en-US" b="1">
                  <a:solidFill>
                    <a:srgbClr val="000000"/>
                  </a:solidFill>
                  <a:latin typeface="Segoe UI" panose="020B0502040204020203" pitchFamily="34" charset="0"/>
                  <a:cs typeface="Segoe UI" panose="020B0502040204020203" pitchFamily="34" charset="0"/>
                </a:rPr>
                <a:t>Domain Partition</a:t>
              </a:r>
              <a:endParaRPr lang="en-US" b="1" dirty="0">
                <a:solidFill>
                  <a:srgbClr val="000000"/>
                </a:solidFill>
                <a:latin typeface="Segoe UI" panose="020B0502040204020203" pitchFamily="34" charset="0"/>
                <a:cs typeface="Segoe UI" panose="020B0502040204020203"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7052" y="2179824"/>
              <a:ext cx="1083124" cy="71282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7052" y="3293713"/>
              <a:ext cx="1083124" cy="712824"/>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7052" y="4398791"/>
              <a:ext cx="1083124" cy="71282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7052" y="5554737"/>
              <a:ext cx="1083124" cy="71282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159" y="3025963"/>
              <a:ext cx="1007765" cy="1787168"/>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9727" y="4002076"/>
              <a:ext cx="976726" cy="642801"/>
            </a:xfrm>
            <a:prstGeom prst="rect">
              <a:avLst/>
            </a:prstGeom>
          </p:spPr>
        </p:pic>
      </p:grpSp>
    </p:spTree>
    <p:extLst>
      <p:ext uri="{BB962C8B-B14F-4D97-AF65-F5344CB8AC3E}">
        <p14:creationId xmlns:p14="http://schemas.microsoft.com/office/powerpoint/2010/main" val="133988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6f3160b6-958e-4340-acbc-7813d69b6d4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Understanding Restartable AD DS</a:t>
            </a:r>
            <a:endParaRPr lang="en-US"/>
          </a:p>
        </p:txBody>
      </p:sp>
      <p:sp>
        <p:nvSpPr>
          <p:cNvPr id="9" name="Text Placeholder 8"/>
          <p:cNvSpPr>
            <a:spLocks noGrp="1"/>
          </p:cNvSpPr>
          <p:nvPr>
            <p:ph type="body" idx="1"/>
          </p:nvPr>
        </p:nvSpPr>
        <p:spPr/>
        <p:txBody>
          <a:bodyPr/>
          <a:lstStyle/>
          <a:p>
            <a:pPr lvl="0"/>
            <a:r>
              <a:rPr lang="hr-HR" dirty="0">
                <a:solidFill>
                  <a:srgbClr val="000000"/>
                </a:solidFill>
              </a:rPr>
              <a:t>AD DS can be started or stopped by using </a:t>
            </a:r>
            <a:r>
              <a:rPr lang="en-US" dirty="0">
                <a:solidFill>
                  <a:srgbClr val="000000"/>
                </a:solidFill>
              </a:rPr>
              <a:t>the </a:t>
            </a:r>
            <a:r>
              <a:rPr lang="hr-HR" dirty="0">
                <a:solidFill>
                  <a:srgbClr val="000000"/>
                </a:solidFill>
              </a:rPr>
              <a:t>Services console</a:t>
            </a:r>
          </a:p>
          <a:p>
            <a:pPr lvl="0"/>
            <a:r>
              <a:rPr lang="hr-HR" dirty="0">
                <a:solidFill>
                  <a:srgbClr val="000000"/>
                </a:solidFill>
              </a:rPr>
              <a:t>AD DS can be in </a:t>
            </a:r>
            <a:r>
              <a:rPr lang="en-US" dirty="0">
                <a:solidFill>
                  <a:srgbClr val="000000"/>
                </a:solidFill>
              </a:rPr>
              <a:t>one of </a:t>
            </a:r>
            <a:r>
              <a:rPr lang="hr-HR" dirty="0">
                <a:solidFill>
                  <a:srgbClr val="000000"/>
                </a:solidFill>
              </a:rPr>
              <a:t>three states :</a:t>
            </a:r>
          </a:p>
          <a:p>
            <a:pPr lvl="1"/>
            <a:r>
              <a:rPr lang="en-US" sz="2000" dirty="0">
                <a:solidFill>
                  <a:srgbClr val="000000"/>
                </a:solidFill>
              </a:rPr>
              <a:t>AD DS Started</a:t>
            </a:r>
          </a:p>
          <a:p>
            <a:pPr lvl="1"/>
            <a:r>
              <a:rPr lang="en-US" sz="2000" dirty="0">
                <a:solidFill>
                  <a:srgbClr val="000000"/>
                </a:solidFill>
              </a:rPr>
              <a:t>AD DS Stopped</a:t>
            </a:r>
          </a:p>
          <a:p>
            <a:pPr lvl="1"/>
            <a:r>
              <a:rPr lang="en-US" sz="2000" dirty="0">
                <a:solidFill>
                  <a:srgbClr val="000000"/>
                </a:solidFill>
              </a:rPr>
              <a:t>DSRM</a:t>
            </a:r>
          </a:p>
          <a:p>
            <a:pPr lvl="0"/>
            <a:r>
              <a:rPr lang="hr-HR" dirty="0">
                <a:solidFill>
                  <a:srgbClr val="000000"/>
                </a:solidFill>
              </a:rPr>
              <a:t>It is not possible to perform</a:t>
            </a:r>
            <a:r>
              <a:rPr lang="en-US" dirty="0">
                <a:solidFill>
                  <a:srgbClr val="000000"/>
                </a:solidFill>
              </a:rPr>
              <a:t> a</a:t>
            </a:r>
            <a:r>
              <a:rPr lang="hr-HR" dirty="0">
                <a:solidFill>
                  <a:srgbClr val="000000"/>
                </a:solidFill>
              </a:rPr>
              <a:t> system state restore while AD DS is in Stopped state</a:t>
            </a:r>
          </a:p>
          <a:p>
            <a:pPr lvl="0"/>
            <a:endParaRPr lang="en-US" dirty="0">
              <a:solidFill>
                <a:srgbClr val="000000"/>
              </a:solidFill>
            </a:endParaRP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82189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Implementing Virtualized Domain Controllers</a:t>
            </a:r>
          </a:p>
        </p:txBody>
      </p:sp>
    </p:spTree>
    <p:extLst>
      <p:ext uri="{BB962C8B-B14F-4D97-AF65-F5344CB8AC3E}">
        <p14:creationId xmlns:p14="http://schemas.microsoft.com/office/powerpoint/2010/main" val="2068746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28d90957-f5c6-41d3-a250-738bac12459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Demonstration: Performing AD DS Database Maintenance</a:t>
            </a:r>
            <a:endParaRPr lang="en-US"/>
          </a:p>
        </p:txBody>
      </p:sp>
      <p:sp>
        <p:nvSpPr>
          <p:cNvPr id="9" name="Text Placeholder 8"/>
          <p:cNvSpPr>
            <a:spLocks noGrp="1"/>
          </p:cNvSpPr>
          <p:nvPr>
            <p:ph type="body" idx="1"/>
          </p:nvPr>
        </p:nvSpPr>
        <p:spPr/>
        <p:txBody>
          <a:bodyPr/>
          <a:lstStyle/>
          <a:p>
            <a:pPr marL="0" indent="0">
              <a:buNone/>
            </a:pPr>
            <a:r>
              <a:rPr lang="en-US" dirty="0">
                <a:solidFill>
                  <a:srgbClr val="000000"/>
                </a:solidFill>
              </a:rPr>
              <a:t>In this demonstration, you will see how to:</a:t>
            </a:r>
          </a:p>
          <a:p>
            <a:pPr lvl="0"/>
            <a:r>
              <a:rPr lang="en-US" dirty="0">
                <a:solidFill>
                  <a:srgbClr val="000000"/>
                </a:solidFill>
              </a:rPr>
              <a:t>Stop AD DS</a:t>
            </a:r>
          </a:p>
          <a:p>
            <a:pPr lvl="0"/>
            <a:r>
              <a:rPr lang="en-US" dirty="0">
                <a:solidFill>
                  <a:srgbClr val="000000"/>
                </a:solidFill>
              </a:rPr>
              <a:t>Perform offline defragmentation of the AD DS database</a:t>
            </a:r>
          </a:p>
          <a:p>
            <a:pPr lvl="0"/>
            <a:r>
              <a:rPr lang="en-US" dirty="0">
                <a:solidFill>
                  <a:srgbClr val="000000"/>
                </a:solidFill>
              </a:rPr>
              <a:t>Check the integrity of the AD DS database</a:t>
            </a:r>
          </a:p>
          <a:p>
            <a:pPr lvl="0"/>
            <a:r>
              <a:rPr lang="en-US" dirty="0">
                <a:solidFill>
                  <a:srgbClr val="000000"/>
                </a:solidFill>
              </a:rPr>
              <a:t>Start AD DS</a:t>
            </a: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endParaRPr lang="en-US" kern="0" dirty="0">
              <a:solidFill>
                <a:srgbClr val="000000"/>
              </a:solidFill>
            </a:endParaRPr>
          </a:p>
        </p:txBody>
      </p:sp>
    </p:spTree>
    <p:extLst>
      <p:ext uri="{BB962C8B-B14F-4D97-AF65-F5344CB8AC3E}">
        <p14:creationId xmlns:p14="http://schemas.microsoft.com/office/powerpoint/2010/main" val="3441451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fb52256e-e974-4306-810c-1ef4261429b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Creating AD DS Snapshots</a:t>
            </a:r>
            <a:endParaRPr lang="en-US"/>
          </a:p>
        </p:txBody>
      </p:sp>
      <p:sp>
        <p:nvSpPr>
          <p:cNvPr id="9" name="Text Placeholder 8"/>
          <p:cNvSpPr>
            <a:spLocks noGrp="1"/>
          </p:cNvSpPr>
          <p:nvPr>
            <p:ph type="body" idx="1"/>
          </p:nvPr>
        </p:nvSpPr>
        <p:spPr/>
        <p:txBody>
          <a:bodyPr/>
          <a:lstStyle/>
          <a:p>
            <a:pPr lvl="0"/>
            <a:r>
              <a:rPr lang="en-US" dirty="0">
                <a:solidFill>
                  <a:srgbClr val="000000"/>
                </a:solidFill>
              </a:rPr>
              <a:t>Create a snapshot of the AD DS</a:t>
            </a:r>
          </a:p>
          <a:p>
            <a:pPr lvl="1"/>
            <a:r>
              <a:rPr lang="en-US" sz="1800" dirty="0">
                <a:solidFill>
                  <a:srgbClr val="000000"/>
                </a:solidFill>
              </a:rPr>
              <a:t>Use </a:t>
            </a:r>
            <a:r>
              <a:rPr lang="en-US" sz="1800" dirty="0" err="1">
                <a:solidFill>
                  <a:srgbClr val="000000"/>
                </a:solidFill>
              </a:rPr>
              <a:t>NTDSUtil</a:t>
            </a:r>
            <a:endParaRPr lang="en-US" sz="1800" dirty="0">
              <a:solidFill>
                <a:srgbClr val="000000"/>
              </a:solidFill>
            </a:endParaRPr>
          </a:p>
          <a:p>
            <a:pPr lvl="0"/>
            <a:r>
              <a:rPr lang="en-US" dirty="0">
                <a:solidFill>
                  <a:srgbClr val="000000"/>
                </a:solidFill>
              </a:rPr>
              <a:t>Mount the snapshot to a unique port</a:t>
            </a:r>
          </a:p>
          <a:p>
            <a:pPr lvl="1"/>
            <a:r>
              <a:rPr lang="en-US" sz="1800" dirty="0">
                <a:solidFill>
                  <a:srgbClr val="000000"/>
                </a:solidFill>
              </a:rPr>
              <a:t>Use </a:t>
            </a:r>
            <a:r>
              <a:rPr lang="en-US" sz="1800" dirty="0" err="1">
                <a:solidFill>
                  <a:srgbClr val="000000"/>
                </a:solidFill>
              </a:rPr>
              <a:t>NTDSUtil</a:t>
            </a:r>
            <a:endParaRPr lang="en-US" sz="1800" dirty="0">
              <a:solidFill>
                <a:srgbClr val="000000"/>
              </a:solidFill>
            </a:endParaRPr>
          </a:p>
          <a:p>
            <a:pPr lvl="0"/>
            <a:r>
              <a:rPr lang="en-US" dirty="0">
                <a:solidFill>
                  <a:srgbClr val="000000"/>
                </a:solidFill>
              </a:rPr>
              <a:t>Expose the snapshot</a:t>
            </a:r>
          </a:p>
          <a:p>
            <a:pPr lvl="1"/>
            <a:r>
              <a:rPr lang="en-US" sz="1800" dirty="0">
                <a:solidFill>
                  <a:srgbClr val="000000"/>
                </a:solidFill>
              </a:rPr>
              <a:t>Right-click the root node of Active Directory Users and Computers, and choose Connect to Domain Controller</a:t>
            </a:r>
          </a:p>
          <a:p>
            <a:pPr lvl="1"/>
            <a:r>
              <a:rPr lang="en-US" sz="1800" dirty="0">
                <a:solidFill>
                  <a:srgbClr val="000000"/>
                </a:solidFill>
              </a:rPr>
              <a:t>Enter </a:t>
            </a:r>
            <a:r>
              <a:rPr lang="en-US" sz="1800" dirty="0" err="1">
                <a:solidFill>
                  <a:srgbClr val="000000"/>
                </a:solidFill>
              </a:rPr>
              <a:t>serverFQDN:port</a:t>
            </a:r>
            <a:endParaRPr lang="en-US" sz="1800" dirty="0">
              <a:solidFill>
                <a:srgbClr val="000000"/>
              </a:solidFill>
            </a:endParaRPr>
          </a:p>
          <a:p>
            <a:pPr lvl="0"/>
            <a:r>
              <a:rPr lang="en-US" dirty="0">
                <a:solidFill>
                  <a:srgbClr val="000000"/>
                </a:solidFill>
              </a:rPr>
              <a:t>View (read-only) snapshot</a:t>
            </a:r>
          </a:p>
          <a:p>
            <a:pPr lvl="1"/>
            <a:r>
              <a:rPr lang="en-US" sz="1800" dirty="0">
                <a:solidFill>
                  <a:srgbClr val="000000"/>
                </a:solidFill>
              </a:rPr>
              <a:t>Cannot directly restore data from the snapshot</a:t>
            </a:r>
          </a:p>
          <a:p>
            <a:pPr lvl="0"/>
            <a:r>
              <a:rPr lang="en-US" dirty="0">
                <a:solidFill>
                  <a:srgbClr val="000000"/>
                </a:solidFill>
              </a:rPr>
              <a:t>Recover data</a:t>
            </a:r>
          </a:p>
          <a:p>
            <a:pPr lvl="1"/>
            <a:r>
              <a:rPr lang="en-US" sz="1800" dirty="0">
                <a:solidFill>
                  <a:srgbClr val="000000"/>
                </a:solidFill>
              </a:rPr>
              <a:t>Connect to the mounted snapshot, and export/reimport objects with LDIFDE</a:t>
            </a:r>
          </a:p>
          <a:p>
            <a:pPr lvl="1"/>
            <a:r>
              <a:rPr lang="en-US" sz="1800" dirty="0">
                <a:solidFill>
                  <a:srgbClr val="000000"/>
                </a:solidFill>
              </a:rPr>
              <a:t>Restore a backup from the same date as the snapshot</a:t>
            </a:r>
          </a:p>
          <a:p>
            <a:pPr lvl="1"/>
            <a:r>
              <a:rPr lang="en-US" sz="1800" dirty="0">
                <a:solidFill>
                  <a:srgbClr val="000000"/>
                </a:solidFill>
              </a:rPr>
              <a:t>Manually reenter data</a:t>
            </a:r>
          </a:p>
          <a:p>
            <a:pPr lvl="1"/>
            <a:endParaRPr lang="en-US" sz="1800" dirty="0">
              <a:solidFill>
                <a:srgbClr val="000000"/>
              </a:solidFill>
            </a:endParaRPr>
          </a:p>
          <a:p>
            <a:pPr lvl="0"/>
            <a:endParaRPr lang="en-US" dirty="0">
              <a:solidFill>
                <a:srgbClr val="000000"/>
              </a:solidFill>
            </a:endParaRPr>
          </a:p>
          <a:p>
            <a:endParaRPr lang="en-US" dirty="0"/>
          </a:p>
        </p:txBody>
      </p:sp>
      <p:sp>
        <p:nvSpPr>
          <p:cNvPr id="4" name="Content Placeholder 2"/>
          <p:cNvSpPr txBox="1">
            <a:spLocks/>
          </p:cNvSpPr>
          <p:nvPr/>
        </p:nvSpPr>
        <p:spPr>
          <a:xfrm>
            <a:off x="1982788" y="962223"/>
            <a:ext cx="8119156" cy="5474178"/>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2069133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b23546df-c600-4700-9091-866e7f11485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Understanding How to Restore Deleted Objects</a:t>
            </a:r>
            <a:endParaRPr lang="en-US"/>
          </a:p>
        </p:txBody>
      </p:sp>
      <p:sp>
        <p:nvSpPr>
          <p:cNvPr id="22" name="Text Placeholder 21"/>
          <p:cNvSpPr>
            <a:spLocks noGrp="1"/>
          </p:cNvSpPr>
          <p:nvPr>
            <p:ph type="body" idx="1"/>
          </p:nvPr>
        </p:nvSpPr>
        <p:spPr/>
        <p:txBody>
          <a:bodyPr/>
          <a:lstStyle/>
          <a:p>
            <a:pPr lvl="0"/>
            <a:r>
              <a:rPr lang="hr-HR" dirty="0">
                <a:solidFill>
                  <a:srgbClr val="000000"/>
                </a:solidFill>
              </a:rPr>
              <a:t>Deleted objects are recovered through tombstone reanimation</a:t>
            </a:r>
          </a:p>
          <a:p>
            <a:pPr lvl="0"/>
            <a:r>
              <a:rPr lang="hr-HR" dirty="0">
                <a:solidFill>
                  <a:srgbClr val="000000"/>
                </a:solidFill>
              </a:rPr>
              <a:t>When </a:t>
            </a:r>
            <a:r>
              <a:rPr lang="en-US" dirty="0">
                <a:solidFill>
                  <a:srgbClr val="000000"/>
                </a:solidFill>
              </a:rPr>
              <a:t>an </a:t>
            </a:r>
            <a:r>
              <a:rPr lang="hr-HR" dirty="0">
                <a:solidFill>
                  <a:srgbClr val="000000"/>
                </a:solidFill>
              </a:rPr>
              <a:t>object is deleted</a:t>
            </a:r>
            <a:r>
              <a:rPr lang="en-CA" dirty="0">
                <a:solidFill>
                  <a:srgbClr val="000000"/>
                </a:solidFill>
              </a:rPr>
              <a:t>,</a:t>
            </a:r>
            <a:r>
              <a:rPr lang="hr-HR" dirty="0">
                <a:solidFill>
                  <a:srgbClr val="000000"/>
                </a:solidFill>
              </a:rPr>
              <a:t> most of attributes are cleared</a:t>
            </a:r>
          </a:p>
          <a:p>
            <a:pPr lvl="0"/>
            <a:r>
              <a:rPr lang="hr-HR" dirty="0">
                <a:solidFill>
                  <a:srgbClr val="000000"/>
                </a:solidFill>
              </a:rPr>
              <a:t>Authoritative restore requires AD DS downtime</a:t>
            </a:r>
          </a:p>
          <a:p>
            <a:endParaRPr lang="en-US" dirty="0"/>
          </a:p>
        </p:txBody>
      </p:sp>
      <p:sp>
        <p:nvSpPr>
          <p:cNvPr id="4" name="Content Placeholder 2"/>
          <p:cNvSpPr txBox="1">
            <a:spLocks/>
          </p:cNvSpPr>
          <p:nvPr/>
        </p:nvSpPr>
        <p:spPr>
          <a:xfrm>
            <a:off x="1982787" y="992189"/>
            <a:ext cx="8140464" cy="4979987"/>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hr-HR" sz="2400" kern="0" dirty="0">
              <a:solidFill>
                <a:srgbClr val="000000"/>
              </a:solidFill>
            </a:endParaRPr>
          </a:p>
        </p:txBody>
      </p:sp>
      <p:grpSp>
        <p:nvGrpSpPr>
          <p:cNvPr id="5" name="Group 4" descr="A diagram with 3 objects: a live object, a tombstoned object, and a physically deleted object. Arrows illustrate the clockwise movement of a live object being deleted and becoming a tombstoned object. The tombstoned object is reanimated though an authoritative restore. The third object is a physically deleted object that has not been through the process of reanimation. An arrow from the tombstoned object to the physically deleted object illustrates the garbage collection process."/>
          <p:cNvGrpSpPr/>
          <p:nvPr/>
        </p:nvGrpSpPr>
        <p:grpSpPr>
          <a:xfrm>
            <a:off x="2549302" y="2799350"/>
            <a:ext cx="7172211" cy="3606101"/>
            <a:chOff x="1025301" y="2799349"/>
            <a:chExt cx="7172211" cy="3606101"/>
          </a:xfrm>
        </p:grpSpPr>
        <p:sp>
          <p:nvSpPr>
            <p:cNvPr id="6" name="Rectangle 5"/>
            <p:cNvSpPr/>
            <p:nvPr/>
          </p:nvSpPr>
          <p:spPr bwMode="auto">
            <a:xfrm>
              <a:off x="6385881" y="4205965"/>
              <a:ext cx="1541076" cy="699547"/>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b="1">
                <a:solidFill>
                  <a:srgbClr val="000000"/>
                </a:solidFill>
                <a:latin typeface="Verdana" pitchFamily="34" charset="0"/>
              </a:endParaRPr>
            </a:p>
          </p:txBody>
        </p:sp>
        <p:sp>
          <p:nvSpPr>
            <p:cNvPr id="7" name="Rectangle 6"/>
            <p:cNvSpPr/>
            <p:nvPr/>
          </p:nvSpPr>
          <p:spPr bwMode="auto">
            <a:xfrm>
              <a:off x="3258101" y="4198724"/>
              <a:ext cx="1541076" cy="54911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b="1">
                <a:solidFill>
                  <a:srgbClr val="000000"/>
                </a:solidFill>
                <a:latin typeface="Verdana" pitchFamily="34" charset="0"/>
              </a:endParaRPr>
            </a:p>
          </p:txBody>
        </p:sp>
        <p:sp>
          <p:nvSpPr>
            <p:cNvPr id="8" name="Rectangle 7"/>
            <p:cNvSpPr/>
            <p:nvPr/>
          </p:nvSpPr>
          <p:spPr bwMode="auto">
            <a:xfrm>
              <a:off x="1025301" y="4252987"/>
              <a:ext cx="1179871" cy="54911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b="1">
                <a:solidFill>
                  <a:srgbClr val="000000"/>
                </a:solidFill>
                <a:latin typeface="Verdana" pitchFamily="34" charset="0"/>
              </a:endParaRPr>
            </a:p>
          </p:txBody>
        </p:sp>
        <p:sp>
          <p:nvSpPr>
            <p:cNvPr id="9" name="TextBox 8"/>
            <p:cNvSpPr txBox="1"/>
            <p:nvPr/>
          </p:nvSpPr>
          <p:spPr>
            <a:xfrm>
              <a:off x="1327872" y="4342880"/>
              <a:ext cx="616836" cy="369332"/>
            </a:xfrm>
            <a:prstGeom prst="rect">
              <a:avLst/>
            </a:prstGeom>
            <a:noFill/>
          </p:spPr>
          <p:txBody>
            <a:bodyPr wrap="none" rtlCol="0">
              <a:spAutoFit/>
            </a:bodyPr>
            <a:lstStyle/>
            <a:p>
              <a:pPr lvl="0" fontAlgn="base">
                <a:spcBef>
                  <a:spcPct val="0"/>
                </a:spcBef>
                <a:spcAft>
                  <a:spcPct val="0"/>
                </a:spcAft>
              </a:pPr>
              <a:r>
                <a:rPr lang="en-US" b="1">
                  <a:solidFill>
                    <a:srgbClr val="000000"/>
                  </a:solidFill>
                  <a:latin typeface="Segoe UI" pitchFamily="34" charset="0"/>
                  <a:ea typeface="Segoe UI" pitchFamily="34" charset="0"/>
                  <a:cs typeface="Segoe UI" pitchFamily="34" charset="0"/>
                </a:rPr>
                <a:t>Live</a:t>
              </a:r>
              <a:endParaRPr lang="en-US" b="1" dirty="0">
                <a:solidFill>
                  <a:srgbClr val="000000"/>
                </a:solidFill>
                <a:latin typeface="Segoe UI" pitchFamily="34" charset="0"/>
                <a:ea typeface="Segoe UI" pitchFamily="34" charset="0"/>
                <a:cs typeface="Segoe UI" pitchFamily="34" charset="0"/>
              </a:endParaRPr>
            </a:p>
          </p:txBody>
        </p:sp>
        <p:sp>
          <p:nvSpPr>
            <p:cNvPr id="10" name="TextBox 9"/>
            <p:cNvSpPr txBox="1"/>
            <p:nvPr/>
          </p:nvSpPr>
          <p:spPr>
            <a:xfrm>
              <a:off x="3272590" y="4267199"/>
              <a:ext cx="1588168" cy="369332"/>
            </a:xfrm>
            <a:prstGeom prst="rect">
              <a:avLst/>
            </a:prstGeom>
            <a:noFill/>
          </p:spPr>
          <p:txBody>
            <a:bodyPr wrap="square" rtlCol="0">
              <a:spAutoFit/>
            </a:bodyPr>
            <a:lstStyle/>
            <a:p>
              <a:pPr lvl="0" fontAlgn="base">
                <a:spcBef>
                  <a:spcPct val="0"/>
                </a:spcBef>
                <a:spcAft>
                  <a:spcPct val="0"/>
                </a:spcAft>
              </a:pPr>
              <a:r>
                <a:rPr lang="en-US" b="1">
                  <a:solidFill>
                    <a:srgbClr val="000000"/>
                  </a:solidFill>
                  <a:latin typeface="Segoe UI" pitchFamily="34" charset="0"/>
                  <a:ea typeface="Segoe UI" pitchFamily="34" charset="0"/>
                  <a:cs typeface="Segoe UI" pitchFamily="34" charset="0"/>
                </a:rPr>
                <a:t>Tombstoned</a:t>
              </a:r>
              <a:endParaRPr lang="en-US" b="1" dirty="0">
                <a:solidFill>
                  <a:srgbClr val="000000"/>
                </a:solidFill>
                <a:latin typeface="Segoe UI" pitchFamily="34" charset="0"/>
                <a:ea typeface="Segoe UI" pitchFamily="34" charset="0"/>
                <a:cs typeface="Segoe UI" pitchFamily="34" charset="0"/>
              </a:endParaRPr>
            </a:p>
          </p:txBody>
        </p:sp>
        <p:sp>
          <p:nvSpPr>
            <p:cNvPr id="11" name="TextBox 10"/>
            <p:cNvSpPr txBox="1"/>
            <p:nvPr/>
          </p:nvSpPr>
          <p:spPr>
            <a:xfrm>
              <a:off x="6617364" y="4259181"/>
              <a:ext cx="1580148" cy="646331"/>
            </a:xfrm>
            <a:prstGeom prst="rect">
              <a:avLst/>
            </a:prstGeom>
            <a:noFill/>
          </p:spPr>
          <p:txBody>
            <a:bodyPr wrap="square" rtlCol="0">
              <a:spAutoFit/>
            </a:bodyPr>
            <a:lstStyle/>
            <a:p>
              <a:pPr lvl="0" fontAlgn="base">
                <a:spcBef>
                  <a:spcPct val="0"/>
                </a:spcBef>
                <a:spcAft>
                  <a:spcPct val="0"/>
                </a:spcAft>
              </a:pPr>
              <a:r>
                <a:rPr lang="en-US" b="1">
                  <a:solidFill>
                    <a:srgbClr val="000000"/>
                  </a:solidFill>
                  <a:latin typeface="Segoe UI" pitchFamily="34" charset="0"/>
                  <a:ea typeface="Segoe UI" pitchFamily="34" charset="0"/>
                  <a:cs typeface="Segoe UI" pitchFamily="34" charset="0"/>
                </a:rPr>
                <a:t>Physically deleted</a:t>
              </a:r>
              <a:endParaRPr lang="en-US" b="1" dirty="0">
                <a:solidFill>
                  <a:srgbClr val="000000"/>
                </a:solidFill>
                <a:latin typeface="Segoe UI" pitchFamily="34" charset="0"/>
                <a:ea typeface="Segoe UI" pitchFamily="34" charset="0"/>
                <a:cs typeface="Segoe UI" pitchFamily="34" charset="0"/>
              </a:endParaRPr>
            </a:p>
          </p:txBody>
        </p:sp>
        <p:sp>
          <p:nvSpPr>
            <p:cNvPr id="12" name="TextBox 11"/>
            <p:cNvSpPr txBox="1"/>
            <p:nvPr/>
          </p:nvSpPr>
          <p:spPr>
            <a:xfrm>
              <a:off x="4973049" y="3785937"/>
              <a:ext cx="1580148" cy="646331"/>
            </a:xfrm>
            <a:prstGeom prst="rect">
              <a:avLst/>
            </a:prstGeom>
            <a:noFill/>
          </p:spPr>
          <p:txBody>
            <a:bodyPr wrap="square" rtlCol="0">
              <a:spAutoFit/>
            </a:bodyPr>
            <a:lstStyle/>
            <a:p>
              <a:pPr lvl="0" fontAlgn="base">
                <a:spcBef>
                  <a:spcPct val="0"/>
                </a:spcBef>
                <a:spcAft>
                  <a:spcPct val="0"/>
                </a:spcAft>
              </a:pPr>
              <a:r>
                <a:rPr lang="en-US" b="1">
                  <a:solidFill>
                    <a:srgbClr val="000000"/>
                  </a:solidFill>
                  <a:latin typeface="Segoe UI" pitchFamily="34" charset="0"/>
                  <a:ea typeface="Segoe UI" pitchFamily="34" charset="0"/>
                  <a:cs typeface="Segoe UI" pitchFamily="34" charset="0"/>
                </a:rPr>
                <a:t>Garbage collect</a:t>
              </a:r>
              <a:endParaRPr lang="en-US" b="1" dirty="0">
                <a:solidFill>
                  <a:srgbClr val="000000"/>
                </a:solidFill>
                <a:latin typeface="Segoe UI" pitchFamily="34" charset="0"/>
                <a:ea typeface="Segoe UI" pitchFamily="34" charset="0"/>
                <a:cs typeface="Segoe UI" pitchFamily="34" charset="0"/>
              </a:endParaRPr>
            </a:p>
          </p:txBody>
        </p:sp>
        <p:sp>
          <p:nvSpPr>
            <p:cNvPr id="13" name="TextBox 12"/>
            <p:cNvSpPr txBox="1"/>
            <p:nvPr/>
          </p:nvSpPr>
          <p:spPr>
            <a:xfrm>
              <a:off x="2366207" y="2799349"/>
              <a:ext cx="1580148" cy="369332"/>
            </a:xfrm>
            <a:prstGeom prst="rect">
              <a:avLst/>
            </a:prstGeom>
            <a:noFill/>
          </p:spPr>
          <p:txBody>
            <a:bodyPr wrap="square" rtlCol="0">
              <a:spAutoFit/>
            </a:bodyPr>
            <a:lstStyle/>
            <a:p>
              <a:pPr lvl="0" fontAlgn="base">
                <a:spcBef>
                  <a:spcPct val="0"/>
                </a:spcBef>
                <a:spcAft>
                  <a:spcPct val="0"/>
                </a:spcAft>
              </a:pPr>
              <a:r>
                <a:rPr lang="en-US" b="1">
                  <a:solidFill>
                    <a:srgbClr val="000000"/>
                  </a:solidFill>
                  <a:latin typeface="Segoe UI" pitchFamily="34" charset="0"/>
                  <a:ea typeface="Segoe UI" pitchFamily="34" charset="0"/>
                  <a:cs typeface="Segoe UI" pitchFamily="34" charset="0"/>
                </a:rPr>
                <a:t>Delete</a:t>
              </a:r>
              <a:endParaRPr lang="en-US" b="1" dirty="0">
                <a:solidFill>
                  <a:srgbClr val="000000"/>
                </a:solidFill>
                <a:latin typeface="Segoe UI" pitchFamily="34" charset="0"/>
                <a:ea typeface="Segoe UI" pitchFamily="34" charset="0"/>
                <a:cs typeface="Segoe UI" pitchFamily="34" charset="0"/>
              </a:endParaRPr>
            </a:p>
          </p:txBody>
        </p:sp>
        <p:sp>
          <p:nvSpPr>
            <p:cNvPr id="14" name="TextBox 13"/>
            <p:cNvSpPr txBox="1"/>
            <p:nvPr/>
          </p:nvSpPr>
          <p:spPr>
            <a:xfrm>
              <a:off x="1636290" y="5759119"/>
              <a:ext cx="3192383" cy="646331"/>
            </a:xfrm>
            <a:prstGeom prst="rect">
              <a:avLst/>
            </a:prstGeom>
            <a:noFill/>
          </p:spPr>
          <p:txBody>
            <a:bodyPr wrap="square" rtlCol="0">
              <a:spAutoFit/>
            </a:bodyPr>
            <a:lstStyle/>
            <a:p>
              <a:pPr lvl="0" fontAlgn="base">
                <a:spcBef>
                  <a:spcPct val="0"/>
                </a:spcBef>
                <a:spcAft>
                  <a:spcPct val="0"/>
                </a:spcAft>
              </a:pPr>
              <a:r>
                <a:rPr lang="en-US" b="1">
                  <a:solidFill>
                    <a:srgbClr val="000000"/>
                  </a:solidFill>
                  <a:latin typeface="Segoe UI" pitchFamily="34" charset="0"/>
                  <a:ea typeface="Segoe UI" pitchFamily="34" charset="0"/>
                  <a:cs typeface="Segoe UI" pitchFamily="34" charset="0"/>
                </a:rPr>
                <a:t>Reanimate tombstone/</a:t>
              </a:r>
            </a:p>
            <a:p>
              <a:pPr lvl="0" fontAlgn="base">
                <a:spcBef>
                  <a:spcPct val="0"/>
                </a:spcBef>
                <a:spcAft>
                  <a:spcPct val="0"/>
                </a:spcAft>
              </a:pPr>
              <a:r>
                <a:rPr lang="en-US" b="1">
                  <a:solidFill>
                    <a:srgbClr val="000000"/>
                  </a:solidFill>
                  <a:latin typeface="Segoe UI" pitchFamily="34" charset="0"/>
                  <a:ea typeface="Segoe UI" pitchFamily="34" charset="0"/>
                  <a:cs typeface="Segoe UI" pitchFamily="34" charset="0"/>
                </a:rPr>
                <a:t>autoritative restore</a:t>
              </a:r>
              <a:endParaRPr lang="en-US" b="1" dirty="0">
                <a:solidFill>
                  <a:srgbClr val="000000"/>
                </a:solidFill>
                <a:latin typeface="Segoe UI" pitchFamily="34" charset="0"/>
                <a:ea typeface="Segoe UI" pitchFamily="34" charset="0"/>
                <a:cs typeface="Segoe UI" pitchFamily="34" charset="0"/>
              </a:endParaRPr>
            </a:p>
          </p:txBody>
        </p:sp>
        <p:pic>
          <p:nvPicPr>
            <p:cNvPr id="15" name="Picture 3" descr="C:\PowerPoint Library\PowerPoint Library\Graphics\arrow09_04.png"/>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rot="16200000">
              <a:off x="2412532" y="2513565"/>
              <a:ext cx="958691" cy="2426108"/>
            </a:xfrm>
            <a:prstGeom prst="rect">
              <a:avLst/>
            </a:prstGeom>
            <a:noFill/>
          </p:spPr>
        </p:pic>
        <p:pic>
          <p:nvPicPr>
            <p:cNvPr id="16" name="Picture 3" descr="C:\PowerPoint Library\PowerPoint Library\Graphics\arrow09_04.png"/>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rot="5400000">
              <a:off x="2327811" y="3997755"/>
              <a:ext cx="989554" cy="2504212"/>
            </a:xfrm>
            <a:prstGeom prst="rect">
              <a:avLst/>
            </a:prstGeom>
            <a:noFill/>
          </p:spPr>
        </p:pic>
        <p:pic>
          <p:nvPicPr>
            <p:cNvPr id="17" name="Picture 4" descr="C:\PowerPoint Library\PowerPoint Library\Graphics\arrow03.png"/>
            <p:cNvPicPr>
              <a:picLocks noChangeAspect="1" noChangeArrowheads="1"/>
            </p:cNvPicPr>
            <p:nvPr/>
          </p:nvPicPr>
          <p:blipFill>
            <a:blip r:embed="rId4">
              <a:duotone>
                <a:schemeClr val="accent2">
                  <a:shade val="45000"/>
                  <a:satMod val="135000"/>
                </a:schemeClr>
                <a:prstClr val="white"/>
              </a:duotone>
            </a:blip>
            <a:srcRect/>
            <a:stretch>
              <a:fillRect/>
            </a:stretch>
          </p:blipFill>
          <p:spPr bwMode="auto">
            <a:xfrm>
              <a:off x="4755835" y="4331368"/>
              <a:ext cx="1446861" cy="284079"/>
            </a:xfrm>
            <a:prstGeom prst="rect">
              <a:avLst/>
            </a:prstGeom>
            <a:noFill/>
          </p:spPr>
        </p:pic>
      </p:grpSp>
    </p:spTree>
    <p:extLst>
      <p:ext uri="{BB962C8B-B14F-4D97-AF65-F5344CB8AC3E}">
        <p14:creationId xmlns:p14="http://schemas.microsoft.com/office/powerpoint/2010/main" val="3391994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47318505-1448-4e0a-ab67-33b5a027ef6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the Active Directory Recycle Bin</a:t>
            </a:r>
            <a:endParaRPr lang="en-US"/>
          </a:p>
        </p:txBody>
      </p:sp>
      <p:sp>
        <p:nvSpPr>
          <p:cNvPr id="10" name="Text Placeholder 9"/>
          <p:cNvSpPr>
            <a:spLocks noGrp="1"/>
          </p:cNvSpPr>
          <p:nvPr>
            <p:ph type="body" idx="1"/>
          </p:nvPr>
        </p:nvSpPr>
        <p:spPr/>
        <p:txBody>
          <a:bodyPr/>
          <a:lstStyle/>
          <a:p>
            <a:pPr lvl="0"/>
            <a:r>
              <a:rPr lang="en-US" sz="2400" dirty="0">
                <a:solidFill>
                  <a:srgbClr val="000000"/>
                </a:solidFill>
              </a:rPr>
              <a:t>Active Directory Recycle Bin </a:t>
            </a:r>
          </a:p>
          <a:p>
            <a:pPr lvl="1"/>
            <a:r>
              <a:rPr lang="en-US" dirty="0">
                <a:solidFill>
                  <a:srgbClr val="000000"/>
                </a:solidFill>
              </a:rPr>
              <a:t>Provides a way to restore deleted objects without AD DS downtime</a:t>
            </a:r>
          </a:p>
          <a:p>
            <a:pPr lvl="1"/>
            <a:r>
              <a:rPr lang="hr-HR" dirty="0">
                <a:solidFill>
                  <a:srgbClr val="000000"/>
                </a:solidFill>
              </a:rPr>
              <a:t>Uses Windows PowerShell with Active Directory Module</a:t>
            </a:r>
            <a:r>
              <a:rPr lang="en-US" dirty="0">
                <a:solidFill>
                  <a:srgbClr val="000000"/>
                </a:solidFill>
              </a:rPr>
              <a:t> or the Active Directory Administrative Center to restore objects</a:t>
            </a:r>
            <a:endParaRPr lang="hr-HR" dirty="0">
              <a:solidFill>
                <a:srgbClr val="000000"/>
              </a:solidFill>
            </a:endParaRPr>
          </a:p>
          <a:p>
            <a:endParaRPr lang="en-US" dirty="0"/>
          </a:p>
        </p:txBody>
      </p:sp>
      <p:sp>
        <p:nvSpPr>
          <p:cNvPr id="4" name="Content Placeholder 2"/>
          <p:cNvSpPr txBox="1">
            <a:spLocks/>
          </p:cNvSpPr>
          <p:nvPr/>
        </p:nvSpPr>
        <p:spPr>
          <a:xfrm>
            <a:off x="1806938" y="992188"/>
            <a:ext cx="8685213"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hr-HR" kern="0" dirty="0">
              <a:solidFill>
                <a:srgbClr val="000000"/>
              </a:solidFill>
            </a:endParaRPr>
          </a:p>
        </p:txBody>
      </p:sp>
      <p:pic>
        <p:nvPicPr>
          <p:cNvPr id="5" name="Content Placeholder 1" descr="Four boxes in a diagram represent objects in four different states, right to left: Live, Deleted, Recycled, and Physically deleted. Arrows illustrate the clockwise movement of objects, Live and Deleted, that are being deleted and undeleted though an authoritative restore. The third object, Recycled, shows the recycled object as it is recycled from the deleted object. An arrow illustrates the garbage collection process from the recycled object to the physically deleted object. There are two lines that illustrate both the deleted and recycled object lifetimes."/>
          <p:cNvPicPr>
            <a:picLocks noChangeAspect="1"/>
          </p:cNvPicPr>
          <p:nvPr/>
        </p:nvPicPr>
        <p:blipFill rotWithShape="1">
          <a:blip r:embed="rId3">
            <a:extLst>
              <a:ext uri="{28A0092B-C50C-407E-A947-70E740481C1C}">
                <a14:useLocalDpi xmlns:a14="http://schemas.microsoft.com/office/drawing/2010/main" val="0"/>
              </a:ext>
            </a:extLst>
          </a:blip>
          <a:srcRect t="14687"/>
          <a:stretch/>
        </p:blipFill>
        <p:spPr bwMode="auto">
          <a:xfrm>
            <a:off x="2037310" y="3137401"/>
            <a:ext cx="8066087" cy="364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809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08ffacbb-ff36-4170-a347-76e0de3751d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Demonstration: Using the Active Directory Recycle Bin</a:t>
            </a:r>
            <a:endParaRPr lang="en-US"/>
          </a:p>
        </p:txBody>
      </p:sp>
      <p:sp>
        <p:nvSpPr>
          <p:cNvPr id="9" name="Text Placeholder 8"/>
          <p:cNvSpPr>
            <a:spLocks noGrp="1"/>
          </p:cNvSpPr>
          <p:nvPr>
            <p:ph type="body" idx="1"/>
          </p:nvPr>
        </p:nvSpPr>
        <p:spPr/>
        <p:txBody>
          <a:bodyPr/>
          <a:lstStyle/>
          <a:p>
            <a:pPr marL="0" indent="0">
              <a:buNone/>
            </a:pPr>
            <a:r>
              <a:rPr lang="en-US" dirty="0">
                <a:solidFill>
                  <a:srgbClr val="000000"/>
                </a:solidFill>
              </a:rPr>
              <a:t>In this demonstration, you will see how to:</a:t>
            </a:r>
          </a:p>
          <a:p>
            <a:pPr lvl="1"/>
            <a:r>
              <a:rPr lang="en-GB" dirty="0">
                <a:solidFill>
                  <a:srgbClr val="000000"/>
                </a:solidFill>
              </a:rPr>
              <a:t>Enable the Active Directory Recycle Bin</a:t>
            </a:r>
          </a:p>
          <a:p>
            <a:pPr lvl="1"/>
            <a:r>
              <a:rPr lang="en-GB" dirty="0">
                <a:solidFill>
                  <a:srgbClr val="000000"/>
                </a:solidFill>
              </a:rPr>
              <a:t>Create and then delete test accounts</a:t>
            </a:r>
          </a:p>
          <a:p>
            <a:pPr lvl="1"/>
            <a:r>
              <a:rPr lang="en-GB" dirty="0">
                <a:solidFill>
                  <a:srgbClr val="000000"/>
                </a:solidFill>
              </a:rPr>
              <a:t>Restore deleted accounts</a:t>
            </a:r>
          </a:p>
          <a:p>
            <a:pPr lvl="0"/>
            <a:endParaRPr lang="en-US" dirty="0">
              <a:solidFill>
                <a:srgbClr val="000000"/>
              </a:solidFill>
            </a:endParaRP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4238562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1"/>
            <a:endParaRPr lang="en-US" smtClean="0"/>
          </a:p>
          <a:p>
            <a:endParaRPr lang="en-US" dirty="0"/>
          </a:p>
        </p:txBody>
      </p:sp>
      <p:sp>
        <p:nvSpPr>
          <p:cNvPr id="3" name="Title 2"/>
          <p:cNvSpPr>
            <a:spLocks noGrp="1"/>
          </p:cNvSpPr>
          <p:nvPr>
            <p:ph type="title"/>
          </p:nvPr>
        </p:nvSpPr>
        <p:spPr/>
        <p:txBody>
          <a:bodyPr/>
          <a:lstStyle/>
          <a:p>
            <a:r>
              <a:rPr lang="en-US" smtClean="0"/>
              <a:t>Additional Resources &amp; Next Steps</a:t>
            </a:r>
            <a:endParaRPr lang="en-US" dirty="0"/>
          </a:p>
        </p:txBody>
      </p:sp>
      <p:sp>
        <p:nvSpPr>
          <p:cNvPr id="4" name="TextBox 3"/>
          <p:cNvSpPr txBox="1"/>
          <p:nvPr/>
        </p:nvSpPr>
        <p:spPr>
          <a:xfrm>
            <a:off x="457200" y="3302598"/>
            <a:ext cx="4007224" cy="2840018"/>
          </a:xfrm>
          <a:prstGeom prst="rect">
            <a:avLst/>
          </a:prstGeom>
          <a:solidFill>
            <a:schemeClr val="accent6"/>
          </a:solidFill>
        </p:spPr>
        <p:txBody>
          <a:bodyPr wrap="square" lIns="182880" tIns="146304" rIns="182880" bIns="146304" rtlCol="0">
            <a:noAutofit/>
          </a:bodyPr>
          <a:lstStyle/>
          <a:p>
            <a:pPr>
              <a:lnSpc>
                <a:spcPct val="90000"/>
              </a:lnSpc>
              <a:spcAft>
                <a:spcPts val="600"/>
              </a:spcAft>
            </a:pPr>
            <a:r>
              <a:rPr lang="en-US" sz="3200" u="sng" dirty="0" smtClean="0">
                <a:solidFill>
                  <a:srgbClr val="FFFFFF">
                    <a:lumMod val="95000"/>
                  </a:srgbClr>
                </a:solidFill>
                <a:latin typeface="Segoe UI Light" panose="020B0502040204020203" pitchFamily="34" charset="0"/>
                <a:cs typeface="Segoe UI Light" panose="020B0502040204020203" pitchFamily="34" charset="0"/>
              </a:rPr>
              <a:t>Books</a:t>
            </a:r>
            <a:endParaRPr lang="en-US" sz="3200" u="sng" dirty="0">
              <a:solidFill>
                <a:srgbClr val="FFFFFF">
                  <a:lumMod val="95000"/>
                </a:srgbClr>
              </a:solidFill>
              <a:latin typeface="Segoe UI Light" panose="020B0502040204020203" pitchFamily="34" charset="0"/>
              <a:cs typeface="Segoe UI Light" panose="020B0502040204020203" pitchFamily="34" charset="0"/>
            </a:endParaRPr>
          </a:p>
          <a:p>
            <a:pPr marL="342900" indent="-342900">
              <a:lnSpc>
                <a:spcPct val="90000"/>
              </a:lnSpc>
              <a:spcAft>
                <a:spcPts val="600"/>
              </a:spcAft>
              <a:buFont typeface="Arial" panose="020B0604020202020204" pitchFamily="34" charset="0"/>
              <a:buChar char="•"/>
            </a:pPr>
            <a:r>
              <a:rPr lang="en-US" sz="2000" dirty="0">
                <a:solidFill>
                  <a:srgbClr val="FFFFFF">
                    <a:lumMod val="95000"/>
                  </a:srgbClr>
                </a:solidFill>
                <a:latin typeface="Segoe UI Light" panose="020B0502040204020203" pitchFamily="34" charset="0"/>
                <a:cs typeface="Segoe UI Light" panose="020B0502040204020203" pitchFamily="34" charset="0"/>
              </a:rPr>
              <a:t>Exam Ref </a:t>
            </a:r>
            <a:r>
              <a:rPr lang="en-US" sz="2000" dirty="0" smtClean="0">
                <a:solidFill>
                  <a:srgbClr val="FFFFFF">
                    <a:lumMod val="95000"/>
                  </a:srgbClr>
                </a:solidFill>
                <a:latin typeface="Segoe UI Light" panose="020B0502040204020203" pitchFamily="34" charset="0"/>
                <a:cs typeface="Segoe UI Light" panose="020B0502040204020203" pitchFamily="34" charset="0"/>
              </a:rPr>
              <a:t>70-411: Administering </a:t>
            </a:r>
            <a:r>
              <a:rPr lang="en-US" sz="2000" dirty="0">
                <a:solidFill>
                  <a:srgbClr val="FFFFFF">
                    <a:lumMod val="95000"/>
                  </a:srgbClr>
                </a:solidFill>
                <a:latin typeface="Segoe UI Light" panose="020B0502040204020203" pitchFamily="34" charset="0"/>
                <a:cs typeface="Segoe UI Light" panose="020B0502040204020203" pitchFamily="34" charset="0"/>
              </a:rPr>
              <a:t>Windows Server 2012</a:t>
            </a:r>
          </a:p>
        </p:txBody>
      </p:sp>
      <p:sp>
        <p:nvSpPr>
          <p:cNvPr id="5" name="TextBox 4"/>
          <p:cNvSpPr txBox="1"/>
          <p:nvPr/>
        </p:nvSpPr>
        <p:spPr>
          <a:xfrm>
            <a:off x="3388659" y="1143055"/>
            <a:ext cx="4711849" cy="2310150"/>
          </a:xfrm>
          <a:prstGeom prst="rect">
            <a:avLst/>
          </a:prstGeom>
          <a:solidFill>
            <a:schemeClr val="accent2"/>
          </a:solidFill>
        </p:spPr>
        <p:txBody>
          <a:bodyPr wrap="square" lIns="182880" tIns="146304" rIns="182880" bIns="146304" rtlCol="0">
            <a:noAutofit/>
          </a:bodyPr>
          <a:lstStyle/>
          <a:p>
            <a:pPr defTabSz="685845">
              <a:lnSpc>
                <a:spcPct val="90000"/>
              </a:lnSpc>
              <a:spcBef>
                <a:spcPct val="20000"/>
              </a:spcBef>
              <a:buSzPct val="90000"/>
            </a:pPr>
            <a:r>
              <a:rPr lang="en-US" sz="3200" u="sng" dirty="0">
                <a:solidFill>
                  <a:srgbClr val="FFFFFF">
                    <a:lumMod val="95000"/>
                  </a:srgbClr>
                </a:solidFill>
                <a:latin typeface="Segoe UI Light"/>
              </a:rPr>
              <a:t>Instructor-Led </a:t>
            </a:r>
            <a:r>
              <a:rPr lang="en-US" sz="3200" u="sng" dirty="0" smtClean="0">
                <a:solidFill>
                  <a:srgbClr val="FFFFFF">
                    <a:lumMod val="95000"/>
                  </a:srgbClr>
                </a:solidFill>
                <a:latin typeface="Segoe UI Light"/>
              </a:rPr>
              <a:t>Courses</a:t>
            </a:r>
            <a:endParaRPr lang="en-US" sz="3200" u="sng" dirty="0">
              <a:solidFill>
                <a:srgbClr val="FFFFFF">
                  <a:lumMod val="95000"/>
                </a:srgbClr>
              </a:solidFill>
              <a:latin typeface="Segoe UI Light"/>
            </a:endParaRPr>
          </a:p>
          <a:p>
            <a:pPr marL="429562" lvl="1" indent="-177428" defTabSz="685845">
              <a:lnSpc>
                <a:spcPct val="90000"/>
              </a:lnSpc>
              <a:spcBef>
                <a:spcPct val="20000"/>
              </a:spcBef>
              <a:buSzPct val="90000"/>
              <a:buFont typeface="Arial" pitchFamily="34" charset="0"/>
              <a:buChar char="•"/>
            </a:pPr>
            <a:r>
              <a:rPr lang="en-US" sz="2000" dirty="0" smtClean="0">
                <a:solidFill>
                  <a:srgbClr val="FFFFFF">
                    <a:lumMod val="95000"/>
                  </a:srgbClr>
                </a:solidFill>
                <a:latin typeface="Segoe UI Light"/>
              </a:rPr>
              <a:t>20411C: Administering Windows Server 2012</a:t>
            </a:r>
            <a:endParaRPr lang="en-US" sz="2000" dirty="0">
              <a:solidFill>
                <a:srgbClr val="FFFFFF">
                  <a:lumMod val="95000"/>
                </a:srgbClr>
              </a:solidFill>
              <a:latin typeface="Segoe UI Light"/>
            </a:endParaRPr>
          </a:p>
        </p:txBody>
      </p:sp>
      <p:sp>
        <p:nvSpPr>
          <p:cNvPr id="6" name="TextBox 5"/>
          <p:cNvSpPr txBox="1"/>
          <p:nvPr/>
        </p:nvSpPr>
        <p:spPr>
          <a:xfrm>
            <a:off x="7132320" y="3302598"/>
            <a:ext cx="4432184" cy="2840018"/>
          </a:xfrm>
          <a:prstGeom prst="rect">
            <a:avLst/>
          </a:prstGeom>
          <a:solidFill>
            <a:schemeClr val="accent6"/>
          </a:solidFill>
        </p:spPr>
        <p:txBody>
          <a:bodyPr wrap="square" lIns="182880" tIns="146304" rIns="182880" bIns="146304" rtlCol="0">
            <a:noAutofit/>
          </a:bodyPr>
          <a:lstStyle/>
          <a:p>
            <a:pPr defTabSz="685845">
              <a:lnSpc>
                <a:spcPct val="90000"/>
              </a:lnSpc>
              <a:spcBef>
                <a:spcPct val="20000"/>
              </a:spcBef>
              <a:buSzPct val="90000"/>
            </a:pPr>
            <a:r>
              <a:rPr lang="en-US" sz="3200" u="sng" dirty="0">
                <a:solidFill>
                  <a:srgbClr val="FFFFFF">
                    <a:lumMod val="95000"/>
                  </a:srgbClr>
                </a:solidFill>
                <a:latin typeface="Segoe UI Light"/>
              </a:rPr>
              <a:t>Exams &amp; </a:t>
            </a:r>
            <a:r>
              <a:rPr lang="en-US" sz="3200" u="sng" dirty="0" smtClean="0">
                <a:solidFill>
                  <a:srgbClr val="FFFFFF">
                    <a:lumMod val="95000"/>
                  </a:srgbClr>
                </a:solidFill>
                <a:latin typeface="Segoe UI Light"/>
              </a:rPr>
              <a:t>Certifications</a:t>
            </a:r>
            <a:endParaRPr lang="en-US" sz="3200" dirty="0">
              <a:solidFill>
                <a:srgbClr val="FFFFFF">
                  <a:lumMod val="95000"/>
                </a:srgbClr>
              </a:solidFill>
              <a:latin typeface="Segoe UI Light"/>
            </a:endParaRPr>
          </a:p>
          <a:p>
            <a:pPr marL="429562" lvl="1" indent="-177428" defTabSz="685845">
              <a:lnSpc>
                <a:spcPct val="90000"/>
              </a:lnSpc>
              <a:spcBef>
                <a:spcPct val="20000"/>
              </a:spcBef>
              <a:buSzPct val="90000"/>
              <a:buFont typeface="Arial" pitchFamily="34" charset="0"/>
              <a:buChar char="•"/>
            </a:pPr>
            <a:r>
              <a:rPr lang="en-US" sz="2000" dirty="0">
                <a:solidFill>
                  <a:srgbClr val="FFFFFF">
                    <a:lumMod val="95000"/>
                  </a:srgbClr>
                </a:solidFill>
                <a:latin typeface="Segoe UI Light"/>
              </a:rPr>
              <a:t>Exam </a:t>
            </a:r>
            <a:r>
              <a:rPr lang="en-US" sz="2000" dirty="0" smtClean="0">
                <a:solidFill>
                  <a:srgbClr val="FFFFFF">
                    <a:lumMod val="95000"/>
                  </a:srgbClr>
                </a:solidFill>
                <a:latin typeface="Segoe UI Light"/>
              </a:rPr>
              <a:t>70-411: Administering Windows Server 2012</a:t>
            </a:r>
            <a:endParaRPr lang="en-US" sz="2000" dirty="0">
              <a:solidFill>
                <a:srgbClr val="FFFFFF">
                  <a:lumMod val="95000"/>
                </a:srgbClr>
              </a:solidFill>
              <a:latin typeface="Segoe UI Light"/>
            </a:endParaRPr>
          </a:p>
        </p:txBody>
      </p:sp>
      <p:pic>
        <p:nvPicPr>
          <p:cNvPr id="7" name="Picture 6"/>
          <p:cNvPicPr>
            <a:picLocks noChangeAspect="1"/>
          </p:cNvPicPr>
          <p:nvPr/>
        </p:nvPicPr>
        <p:blipFill>
          <a:blip r:embed="rId2"/>
          <a:stretch>
            <a:fillRect/>
          </a:stretch>
        </p:blipFill>
        <p:spPr>
          <a:xfrm>
            <a:off x="5048256" y="2597185"/>
            <a:ext cx="1496471" cy="1543781"/>
          </a:xfrm>
          <a:prstGeom prst="rect">
            <a:avLst/>
          </a:prstGeom>
        </p:spPr>
      </p:pic>
      <p:pic>
        <p:nvPicPr>
          <p:cNvPr id="8" name="Picture 7"/>
          <p:cNvPicPr>
            <a:picLocks noChangeAspect="1"/>
          </p:cNvPicPr>
          <p:nvPr/>
        </p:nvPicPr>
        <p:blipFill>
          <a:blip r:embed="rId3"/>
          <a:stretch>
            <a:fillRect/>
          </a:stretch>
        </p:blipFill>
        <p:spPr>
          <a:xfrm>
            <a:off x="10467317" y="4703456"/>
            <a:ext cx="1023667" cy="2154544"/>
          </a:xfrm>
          <a:prstGeom prst="rect">
            <a:avLst/>
          </a:prstGeom>
        </p:spPr>
      </p:pic>
      <p:pic>
        <p:nvPicPr>
          <p:cNvPr id="9" name="Picture 8"/>
          <p:cNvPicPr>
            <a:picLocks noChangeAspect="1"/>
          </p:cNvPicPr>
          <p:nvPr/>
        </p:nvPicPr>
        <p:blipFill>
          <a:blip r:embed="rId4"/>
          <a:stretch>
            <a:fillRect/>
          </a:stretch>
        </p:blipFill>
        <p:spPr>
          <a:xfrm>
            <a:off x="924018" y="5069914"/>
            <a:ext cx="1201757" cy="1593750"/>
          </a:xfrm>
          <a:prstGeom prst="rect">
            <a:avLst/>
          </a:prstGeom>
        </p:spPr>
      </p:pic>
    </p:spTree>
    <p:extLst>
      <p:ext uri="{BB962C8B-B14F-4D97-AF65-F5344CB8AC3E}">
        <p14:creationId xmlns:p14="http://schemas.microsoft.com/office/powerpoint/2010/main" val="338294398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a:t>
            </a:r>
            <a:r>
              <a:rPr lang="bs-Latn-BA" dirty="0" smtClean="0"/>
              <a:t>1</a:t>
            </a:r>
            <a:r>
              <a:rPr lang="en-US" dirty="0" smtClean="0"/>
              <a:t>: Implementing Virtualized Domain Controllers</a:t>
            </a:r>
            <a:endParaRPr lang="en-US" dirty="0"/>
          </a:p>
        </p:txBody>
      </p:sp>
      <p:sp>
        <p:nvSpPr>
          <p:cNvPr id="3" name="Text Placeholder 2"/>
          <p:cNvSpPr>
            <a:spLocks noGrp="1"/>
          </p:cNvSpPr>
          <p:nvPr>
            <p:ph type="body" idx="1"/>
          </p:nvPr>
        </p:nvSpPr>
        <p:spPr/>
        <p:txBody>
          <a:bodyPr/>
          <a:lstStyle/>
          <a:p>
            <a:r>
              <a:rPr lang="en-US" smtClean="0"/>
              <a:t>Considerations for Virtual Domain Controller Deployment
How Checkpoints Affect Domain Controllers
Domain Controller Virtualization in Windows Server 2012
Domain Controller Cloning
Demonstration: Cloning Domain Controllers
Domain Controller Virtualization Best Practices</a:t>
            </a:r>
            <a:endParaRPr lang="en-US"/>
          </a:p>
        </p:txBody>
      </p:sp>
    </p:spTree>
    <p:extLst>
      <p:ext uri="{BB962C8B-B14F-4D97-AF65-F5344CB8AC3E}">
        <p14:creationId xmlns:p14="http://schemas.microsoft.com/office/powerpoint/2010/main" val="260589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ca041ca1-0ea4-4c32-8e54-b95bce51100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Considerations for Virtual Domain Controller Deployment</a:t>
            </a:r>
            <a:endParaRPr lang="en-US"/>
          </a:p>
        </p:txBody>
      </p:sp>
      <p:sp>
        <p:nvSpPr>
          <p:cNvPr id="9" name="Text Placeholder 8"/>
          <p:cNvSpPr>
            <a:spLocks noGrp="1"/>
          </p:cNvSpPr>
          <p:nvPr>
            <p:ph type="body" idx="1"/>
          </p:nvPr>
        </p:nvSpPr>
        <p:spPr/>
        <p:txBody>
          <a:bodyPr/>
          <a:lstStyle/>
          <a:p>
            <a:pPr>
              <a:spcBef>
                <a:spcPts val="800"/>
              </a:spcBef>
            </a:pPr>
            <a:r>
              <a:rPr lang="en-US" dirty="0">
                <a:solidFill>
                  <a:srgbClr val="000000"/>
                </a:solidFill>
              </a:rPr>
              <a:t>Virtualization benefits of domain controllers:</a:t>
            </a:r>
          </a:p>
          <a:p>
            <a:pPr lvl="1">
              <a:spcBef>
                <a:spcPts val="800"/>
              </a:spcBef>
            </a:pPr>
            <a:r>
              <a:rPr lang="en-US" dirty="0">
                <a:solidFill>
                  <a:srgbClr val="000000"/>
                </a:solidFill>
              </a:rPr>
              <a:t>Scalability</a:t>
            </a:r>
          </a:p>
          <a:p>
            <a:pPr lvl="1">
              <a:spcBef>
                <a:spcPts val="800"/>
              </a:spcBef>
            </a:pPr>
            <a:r>
              <a:rPr lang="en-US" dirty="0">
                <a:solidFill>
                  <a:srgbClr val="000000"/>
                </a:solidFill>
              </a:rPr>
              <a:t>Independence from hardware</a:t>
            </a:r>
          </a:p>
          <a:p>
            <a:pPr lvl="1">
              <a:spcBef>
                <a:spcPts val="800"/>
              </a:spcBef>
            </a:pPr>
            <a:r>
              <a:rPr lang="en-US" dirty="0">
                <a:solidFill>
                  <a:srgbClr val="000000"/>
                </a:solidFill>
              </a:rPr>
              <a:t>Quicker recovery</a:t>
            </a:r>
          </a:p>
          <a:p>
            <a:pPr>
              <a:spcBef>
                <a:spcPts val="800"/>
              </a:spcBef>
            </a:pPr>
            <a:r>
              <a:rPr lang="en-US" dirty="0">
                <a:solidFill>
                  <a:srgbClr val="000000"/>
                </a:solidFill>
              </a:rPr>
              <a:t>Windows Server 2012 is cloud-ready and virtualization aware</a:t>
            </a:r>
          </a:p>
          <a:p>
            <a:pPr>
              <a:spcBef>
                <a:spcPts val="800"/>
              </a:spcBef>
            </a:pPr>
            <a:r>
              <a:rPr lang="en-US" dirty="0">
                <a:solidFill>
                  <a:srgbClr val="000000"/>
                </a:solidFill>
              </a:rPr>
              <a:t>Considerations for virtualization include:</a:t>
            </a:r>
          </a:p>
          <a:p>
            <a:pPr lvl="1">
              <a:spcBef>
                <a:spcPts val="800"/>
              </a:spcBef>
            </a:pPr>
            <a:r>
              <a:rPr lang="en-US" dirty="0">
                <a:solidFill>
                  <a:srgbClr val="000000"/>
                </a:solidFill>
              </a:rPr>
              <a:t>Time synchronization</a:t>
            </a:r>
          </a:p>
          <a:p>
            <a:pPr lvl="1">
              <a:spcBef>
                <a:spcPts val="800"/>
              </a:spcBef>
            </a:pPr>
            <a:r>
              <a:rPr lang="en-US" dirty="0">
                <a:solidFill>
                  <a:srgbClr val="000000"/>
                </a:solidFill>
              </a:rPr>
              <a:t>Domain membership of the virtualization host</a:t>
            </a:r>
          </a:p>
          <a:p>
            <a:pPr lvl="1">
              <a:spcBef>
                <a:spcPts val="800"/>
              </a:spcBef>
            </a:pPr>
            <a:r>
              <a:rPr lang="en-US" dirty="0">
                <a:solidFill>
                  <a:srgbClr val="000000"/>
                </a:solidFill>
              </a:rPr>
              <a:t>Single point of failure</a:t>
            </a:r>
          </a:p>
          <a:p>
            <a:pPr lvl="1">
              <a:spcBef>
                <a:spcPts val="800"/>
              </a:spcBef>
            </a:pPr>
            <a:r>
              <a:rPr lang="en-US" dirty="0">
                <a:solidFill>
                  <a:srgbClr val="000000"/>
                </a:solidFill>
              </a:rPr>
              <a:t>Moving AD DS to the cloud</a:t>
            </a:r>
          </a:p>
          <a:p>
            <a:pPr lvl="1"/>
            <a:endParaRPr lang="en-US" dirty="0">
              <a:solidFill>
                <a:srgbClr val="000000"/>
              </a:solidFill>
            </a:endParaRPr>
          </a:p>
          <a:p>
            <a:endParaRPr lang="en-US" dirty="0"/>
          </a:p>
        </p:txBody>
      </p:sp>
      <p:sp>
        <p:nvSpPr>
          <p:cNvPr id="4" name="Text Placeholder 1"/>
          <p:cNvSpPr txBox="1">
            <a:spLocks/>
          </p:cNvSpPr>
          <p:nvPr/>
        </p:nvSpPr>
        <p:spPr>
          <a:xfrm>
            <a:off x="1982788" y="1021215"/>
            <a:ext cx="8208134"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1"/>
            <a:endParaRPr lang="en-US" kern="0" dirty="0">
              <a:solidFill>
                <a:srgbClr val="000000"/>
              </a:solidFill>
            </a:endParaRPr>
          </a:p>
        </p:txBody>
      </p:sp>
    </p:spTree>
    <p:extLst>
      <p:ext uri="{BB962C8B-B14F-4D97-AF65-F5344CB8AC3E}">
        <p14:creationId xmlns:p14="http://schemas.microsoft.com/office/powerpoint/2010/main" val="281434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82a5420a-48ca-4a4f-9640-855795f4c52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Checkpoints Affect Domain Controllers</a:t>
            </a:r>
            <a:endParaRPr lang="en-US"/>
          </a:p>
        </p:txBody>
      </p:sp>
      <p:sp>
        <p:nvSpPr>
          <p:cNvPr id="9" name="Text Placeholder 8"/>
          <p:cNvSpPr>
            <a:spLocks noGrp="1"/>
          </p:cNvSpPr>
          <p:nvPr>
            <p:ph type="body" idx="1"/>
          </p:nvPr>
        </p:nvSpPr>
        <p:spPr/>
        <p:txBody>
          <a:bodyPr/>
          <a:lstStyle/>
          <a:p>
            <a:pPr lvl="0"/>
            <a:r>
              <a:rPr lang="en-US" dirty="0" smtClean="0"/>
              <a:t>Checkpoints are useful for testing and developing environments, but can corrupt an AD DS database</a:t>
            </a:r>
          </a:p>
          <a:p>
            <a:pPr lvl="0"/>
            <a:r>
              <a:rPr lang="en-US" dirty="0" smtClean="0"/>
              <a:t>Replication between domain controllers is a complex, multistep process</a:t>
            </a:r>
          </a:p>
          <a:p>
            <a:r>
              <a:rPr lang="en-US" dirty="0" smtClean="0"/>
              <a:t>Changes are made at attribute, not object level</a:t>
            </a:r>
          </a:p>
          <a:p>
            <a:r>
              <a:rPr lang="en-US" dirty="0" smtClean="0"/>
              <a:t>Each domain controller tracks attribute changes from all other domain controllers, and assigns USNs to all changes</a:t>
            </a:r>
          </a:p>
          <a:p>
            <a:r>
              <a:rPr lang="en-US" dirty="0" smtClean="0"/>
              <a:t>Restoring a checkpoint could wipe out USNs</a:t>
            </a:r>
          </a:p>
          <a:p>
            <a:r>
              <a:rPr lang="en-US" dirty="0" smtClean="0"/>
              <a:t>Change replication could be stopped or incomplete between domain controllers that had checkpoints restored and those that did not</a:t>
            </a:r>
          </a:p>
          <a:p>
            <a:endParaRPr lang="en-US" dirty="0"/>
          </a:p>
        </p:txBody>
      </p:sp>
    </p:spTree>
    <p:extLst>
      <p:ext uri="{BB962C8B-B14F-4D97-AF65-F5344CB8AC3E}">
        <p14:creationId xmlns:p14="http://schemas.microsoft.com/office/powerpoint/2010/main" val="168655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543fb75f-c147-4eeb-9125-5b0b407ff9c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Domain Controller Virtualization in Windows Server 2012</a:t>
            </a:r>
            <a:endParaRPr lang="en-US"/>
          </a:p>
        </p:txBody>
      </p:sp>
      <p:sp>
        <p:nvSpPr>
          <p:cNvPr id="10" name="Text Placeholder 9"/>
          <p:cNvSpPr>
            <a:spLocks noGrp="1"/>
          </p:cNvSpPr>
          <p:nvPr>
            <p:ph type="body" idx="1"/>
          </p:nvPr>
        </p:nvSpPr>
        <p:spPr/>
        <p:txBody>
          <a:bodyPr/>
          <a:lstStyle/>
          <a:p>
            <a:pPr marL="0" indent="0">
              <a:spcBef>
                <a:spcPts val="800"/>
              </a:spcBef>
              <a:buClrTx/>
              <a:buSzTx/>
              <a:buNone/>
            </a:pPr>
            <a:r>
              <a:rPr lang="en-US" dirty="0">
                <a:solidFill>
                  <a:srgbClr val="000000"/>
                </a:solidFill>
              </a:rPr>
              <a:t>To support safe virtualization of domain controllers:</a:t>
            </a:r>
          </a:p>
          <a:p>
            <a:pPr lvl="1">
              <a:spcBef>
                <a:spcPts val="800"/>
              </a:spcBef>
              <a:buClr>
                <a:schemeClr val="accent2">
                  <a:lumMod val="75000"/>
                </a:schemeClr>
              </a:buClr>
              <a:buSzTx/>
            </a:pPr>
            <a:r>
              <a:rPr lang="en-US" dirty="0">
                <a:solidFill>
                  <a:srgbClr val="000000"/>
                </a:solidFill>
              </a:rPr>
              <a:t>Hypervisor needs to support a Virtual Machine Generation Identifier, such as Hyper-V on Windows Server 2012</a:t>
            </a:r>
          </a:p>
          <a:p>
            <a:pPr lvl="1">
              <a:spcBef>
                <a:spcPts val="800"/>
              </a:spcBef>
              <a:buClr>
                <a:schemeClr val="accent2">
                  <a:lumMod val="75000"/>
                </a:schemeClr>
              </a:buClr>
              <a:buSzTx/>
            </a:pPr>
            <a:r>
              <a:rPr lang="en-US" dirty="0">
                <a:solidFill>
                  <a:srgbClr val="000000"/>
                </a:solidFill>
              </a:rPr>
              <a:t>Virtual guest domain controller needs to be on Windows Server 2012 or newer</a:t>
            </a:r>
          </a:p>
          <a:p>
            <a:pPr marL="0" indent="0">
              <a:spcBef>
                <a:spcPts val="800"/>
              </a:spcBef>
              <a:buClrTx/>
              <a:buSzTx/>
              <a:buNone/>
            </a:pPr>
            <a:r>
              <a:rPr lang="en-US" dirty="0">
                <a:solidFill>
                  <a:srgbClr val="000000"/>
                </a:solidFill>
              </a:rPr>
              <a:t>Safeguards are triggered when:</a:t>
            </a:r>
          </a:p>
          <a:p>
            <a:pPr lvl="1">
              <a:spcBef>
                <a:spcPts val="800"/>
              </a:spcBef>
              <a:buClr>
                <a:schemeClr val="accent2">
                  <a:lumMod val="75000"/>
                </a:schemeClr>
              </a:buClr>
              <a:buSzTx/>
            </a:pPr>
            <a:r>
              <a:rPr lang="en-US" dirty="0">
                <a:solidFill>
                  <a:srgbClr val="000000"/>
                </a:solidFill>
              </a:rPr>
              <a:t>A snapshot is restored during guest shutdown</a:t>
            </a:r>
          </a:p>
          <a:p>
            <a:pPr lvl="1">
              <a:spcBef>
                <a:spcPts val="800"/>
              </a:spcBef>
              <a:buClr>
                <a:schemeClr val="accent2">
                  <a:lumMod val="75000"/>
                </a:schemeClr>
              </a:buClr>
              <a:buSzTx/>
            </a:pPr>
            <a:r>
              <a:rPr lang="en-US" dirty="0">
                <a:solidFill>
                  <a:srgbClr val="000000"/>
                </a:solidFill>
              </a:rPr>
              <a:t>A snapshot is restored while machine is running</a:t>
            </a:r>
          </a:p>
          <a:p>
            <a:pPr marL="0" indent="0">
              <a:spcBef>
                <a:spcPts val="800"/>
              </a:spcBef>
              <a:buClrTx/>
              <a:buSzTx/>
              <a:buNone/>
            </a:pPr>
            <a:r>
              <a:rPr lang="en-US" dirty="0">
                <a:solidFill>
                  <a:srgbClr val="000000"/>
                </a:solidFill>
              </a:rPr>
              <a:t>Guest employs virtualization safeguards by</a:t>
            </a:r>
          </a:p>
          <a:p>
            <a:pPr lvl="1">
              <a:spcBef>
                <a:spcPts val="800"/>
              </a:spcBef>
              <a:buClr>
                <a:schemeClr val="accent2">
                  <a:lumMod val="75000"/>
                </a:schemeClr>
              </a:buClr>
              <a:buSzTx/>
            </a:pPr>
            <a:r>
              <a:rPr lang="en-US" dirty="0">
                <a:solidFill>
                  <a:srgbClr val="000000"/>
                </a:solidFill>
              </a:rPr>
              <a:t>Invalidating the local RID pool</a:t>
            </a:r>
          </a:p>
          <a:p>
            <a:pPr lvl="1">
              <a:spcBef>
                <a:spcPts val="800"/>
              </a:spcBef>
              <a:buClr>
                <a:schemeClr val="accent2">
                  <a:lumMod val="75000"/>
                </a:schemeClr>
              </a:buClr>
              <a:buSzTx/>
            </a:pPr>
            <a:r>
              <a:rPr lang="en-US" dirty="0">
                <a:solidFill>
                  <a:srgbClr val="000000"/>
                </a:solidFill>
              </a:rPr>
              <a:t>Setting a new invocation ID for the domain controller database, effectively presenting itself as new domain controller and verifying all objects and attributes</a:t>
            </a:r>
          </a:p>
          <a:p>
            <a:pPr marL="0" indent="0">
              <a:spcBef>
                <a:spcPts val="800"/>
              </a:spcBef>
              <a:buClrTx/>
              <a:buSzTx/>
              <a:buNone/>
            </a:pPr>
            <a:endParaRPr lang="en-US" sz="2400" dirty="0">
              <a:solidFill>
                <a:srgbClr val="000000"/>
              </a:solidFill>
              <a:latin typeface="Verdana" pitchFamily="34" charset="0"/>
              <a:cs typeface="Arial" charset="0"/>
            </a:endParaRPr>
          </a:p>
          <a:p>
            <a:endParaRPr lang="en-US" dirty="0"/>
          </a:p>
        </p:txBody>
      </p:sp>
      <p:sp>
        <p:nvSpPr>
          <p:cNvPr id="4" name="Text Placeholder 2"/>
          <p:cNvSpPr txBox="1">
            <a:spLocks/>
          </p:cNvSpPr>
          <p:nvPr/>
        </p:nvSpPr>
        <p:spPr>
          <a:xfrm>
            <a:off x="1981200" y="1066800"/>
            <a:ext cx="8229600" cy="5105400"/>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spcBef>
                <a:spcPts val="800"/>
              </a:spcBef>
              <a:buClrTx/>
              <a:buSzTx/>
              <a:buNone/>
            </a:pPr>
            <a:endParaRPr lang="en-US" sz="2000" kern="0" dirty="0">
              <a:solidFill>
                <a:srgbClr val="000000"/>
              </a:solidFill>
              <a:latin typeface="Verdana" pitchFamily="34" charset="0"/>
              <a:cs typeface="Arial" charset="0"/>
            </a:endParaRPr>
          </a:p>
        </p:txBody>
      </p:sp>
      <p:sp>
        <p:nvSpPr>
          <p:cNvPr id="5" name="Text Placeholder 1"/>
          <p:cNvSpPr txBox="1">
            <a:spLocks/>
          </p:cNvSpPr>
          <p:nvPr/>
        </p:nvSpPr>
        <p:spPr>
          <a:xfrm>
            <a:off x="1847850" y="906666"/>
            <a:ext cx="8652882" cy="5833347"/>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spcBef>
                <a:spcPts val="800"/>
              </a:spcBef>
              <a:buClrTx/>
              <a:buSzTx/>
              <a:buNone/>
            </a:pPr>
            <a:endParaRPr lang="en-US" sz="2400" kern="0" dirty="0">
              <a:solidFill>
                <a:srgbClr val="000000"/>
              </a:solidFill>
              <a:latin typeface="Verdana" pitchFamily="34" charset="0"/>
              <a:cs typeface="Arial" charset="0"/>
            </a:endParaRPr>
          </a:p>
        </p:txBody>
      </p:sp>
    </p:spTree>
    <p:extLst>
      <p:ext uri="{BB962C8B-B14F-4D97-AF65-F5344CB8AC3E}">
        <p14:creationId xmlns:p14="http://schemas.microsoft.com/office/powerpoint/2010/main" val="398663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997d4416-57b8-4e23-b359-e63dfe141a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Domain Controller Cloning</a:t>
            </a:r>
            <a:endParaRPr lang="en-US"/>
          </a:p>
        </p:txBody>
      </p:sp>
      <p:sp>
        <p:nvSpPr>
          <p:cNvPr id="9" name="Text Placeholder 8"/>
          <p:cNvSpPr>
            <a:spLocks noGrp="1"/>
          </p:cNvSpPr>
          <p:nvPr>
            <p:ph type="body" idx="1"/>
          </p:nvPr>
        </p:nvSpPr>
        <p:spPr/>
        <p:txBody>
          <a:bodyPr/>
          <a:lstStyle/>
          <a:p>
            <a:pPr marL="0" indent="0">
              <a:spcBef>
                <a:spcPts val="800"/>
              </a:spcBef>
              <a:buClrTx/>
              <a:buSzTx/>
              <a:buNone/>
            </a:pPr>
            <a:r>
              <a:rPr lang="en-US" dirty="0">
                <a:solidFill>
                  <a:srgbClr val="000000"/>
                </a:solidFill>
              </a:rPr>
              <a:t>Domain controllers can be cloned for:</a:t>
            </a:r>
          </a:p>
          <a:p>
            <a:pPr lvl="1">
              <a:spcBef>
                <a:spcPts val="800"/>
              </a:spcBef>
              <a:buClr>
                <a:schemeClr val="accent2">
                  <a:lumMod val="75000"/>
                </a:schemeClr>
              </a:buClr>
              <a:buSzTx/>
            </a:pPr>
            <a:r>
              <a:rPr lang="en-US" dirty="0">
                <a:solidFill>
                  <a:srgbClr val="000000"/>
                </a:solidFill>
              </a:rPr>
              <a:t>Rapid deployment</a:t>
            </a:r>
          </a:p>
          <a:p>
            <a:pPr lvl="1">
              <a:spcBef>
                <a:spcPts val="800"/>
              </a:spcBef>
              <a:buClr>
                <a:schemeClr val="accent2">
                  <a:lumMod val="75000"/>
                </a:schemeClr>
              </a:buClr>
              <a:buSzTx/>
            </a:pPr>
            <a:r>
              <a:rPr lang="en-US" dirty="0">
                <a:solidFill>
                  <a:srgbClr val="000000"/>
                </a:solidFill>
              </a:rPr>
              <a:t>Private clouds</a:t>
            </a:r>
          </a:p>
          <a:p>
            <a:pPr lvl="1">
              <a:spcBef>
                <a:spcPts val="800"/>
              </a:spcBef>
              <a:buClr>
                <a:schemeClr val="accent2">
                  <a:lumMod val="75000"/>
                </a:schemeClr>
              </a:buClr>
              <a:buSzTx/>
            </a:pPr>
            <a:r>
              <a:rPr lang="en-US" dirty="0">
                <a:solidFill>
                  <a:srgbClr val="000000"/>
                </a:solidFill>
              </a:rPr>
              <a:t>Recovery strategies</a:t>
            </a:r>
          </a:p>
          <a:p>
            <a:pPr marL="0" indent="0">
              <a:spcBef>
                <a:spcPts val="800"/>
              </a:spcBef>
              <a:buClrTx/>
              <a:buSzTx/>
              <a:buNone/>
            </a:pPr>
            <a:r>
              <a:rPr lang="en-US" dirty="0">
                <a:solidFill>
                  <a:srgbClr val="000000"/>
                </a:solidFill>
              </a:rPr>
              <a:t>To clone a source domain controller:</a:t>
            </a:r>
          </a:p>
          <a:p>
            <a:pPr lvl="1">
              <a:spcBef>
                <a:spcPts val="800"/>
              </a:spcBef>
              <a:buClr>
                <a:schemeClr val="accent2">
                  <a:lumMod val="75000"/>
                </a:schemeClr>
              </a:buClr>
              <a:buSzTx/>
            </a:pPr>
            <a:r>
              <a:rPr lang="en-US" dirty="0">
                <a:solidFill>
                  <a:srgbClr val="000000"/>
                </a:solidFill>
              </a:rPr>
              <a:t>Add the domain controller to the </a:t>
            </a:r>
            <a:r>
              <a:rPr lang="en-US" dirty="0" err="1">
                <a:solidFill>
                  <a:srgbClr val="000000"/>
                </a:solidFill>
              </a:rPr>
              <a:t>Cloneable</a:t>
            </a:r>
            <a:r>
              <a:rPr lang="en-US" dirty="0">
                <a:solidFill>
                  <a:srgbClr val="000000"/>
                </a:solidFill>
              </a:rPr>
              <a:t> Domain Controllers group</a:t>
            </a:r>
          </a:p>
          <a:p>
            <a:pPr lvl="1">
              <a:spcBef>
                <a:spcPts val="800"/>
              </a:spcBef>
              <a:buClr>
                <a:schemeClr val="accent2">
                  <a:lumMod val="75000"/>
                </a:schemeClr>
              </a:buClr>
              <a:buSzTx/>
            </a:pPr>
            <a:r>
              <a:rPr lang="en-US" dirty="0">
                <a:solidFill>
                  <a:srgbClr val="000000"/>
                </a:solidFill>
              </a:rPr>
              <a:t>Verify application and service compatibility</a:t>
            </a:r>
          </a:p>
          <a:p>
            <a:pPr lvl="1">
              <a:spcBef>
                <a:spcPts val="800"/>
              </a:spcBef>
              <a:buClr>
                <a:schemeClr val="accent2">
                  <a:lumMod val="75000"/>
                </a:schemeClr>
              </a:buClr>
              <a:buSzTx/>
            </a:pPr>
            <a:r>
              <a:rPr lang="en-US" dirty="0">
                <a:solidFill>
                  <a:srgbClr val="000000"/>
                </a:solidFill>
              </a:rPr>
              <a:t>Create a DCCloneConfig.xml file</a:t>
            </a:r>
          </a:p>
          <a:p>
            <a:pPr lvl="1">
              <a:spcBef>
                <a:spcPts val="800"/>
              </a:spcBef>
              <a:buClr>
                <a:schemeClr val="accent2">
                  <a:lumMod val="75000"/>
                </a:schemeClr>
              </a:buClr>
              <a:buSzTx/>
            </a:pPr>
            <a:r>
              <a:rPr lang="en-US" dirty="0">
                <a:solidFill>
                  <a:srgbClr val="000000"/>
                </a:solidFill>
              </a:rPr>
              <a:t>Export once and create as many clones as needed</a:t>
            </a:r>
          </a:p>
          <a:p>
            <a:pPr lvl="1">
              <a:spcBef>
                <a:spcPts val="800"/>
              </a:spcBef>
              <a:buClr>
                <a:schemeClr val="accent2">
                  <a:lumMod val="75000"/>
                </a:schemeClr>
              </a:buClr>
              <a:buSzTx/>
            </a:pPr>
            <a:r>
              <a:rPr lang="en-US" dirty="0">
                <a:solidFill>
                  <a:srgbClr val="000000"/>
                </a:solidFill>
              </a:rPr>
              <a:t>Start the clones</a:t>
            </a:r>
          </a:p>
          <a:p>
            <a:pPr marL="0" indent="0">
              <a:spcBef>
                <a:spcPct val="0"/>
              </a:spcBef>
              <a:buClrTx/>
              <a:buSzTx/>
              <a:buNone/>
            </a:pPr>
            <a:endParaRPr lang="en-US" sz="2400" dirty="0">
              <a:solidFill>
                <a:srgbClr val="000000"/>
              </a:solidFill>
              <a:latin typeface="Verdana" pitchFamily="34" charset="0"/>
              <a:cs typeface="Arial" charset="0"/>
            </a:endParaRPr>
          </a:p>
          <a:p>
            <a:endParaRPr lang="en-US" dirty="0"/>
          </a:p>
        </p:txBody>
      </p:sp>
      <p:sp>
        <p:nvSpPr>
          <p:cNvPr id="4" name="Text Placeholder 2"/>
          <p:cNvSpPr txBox="1">
            <a:spLocks/>
          </p:cNvSpPr>
          <p:nvPr/>
        </p:nvSpPr>
        <p:spPr>
          <a:xfrm>
            <a:off x="1981200" y="1066800"/>
            <a:ext cx="8269357" cy="5105400"/>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spcBef>
                <a:spcPct val="0"/>
              </a:spcBef>
              <a:buClrTx/>
              <a:buSzTx/>
              <a:buNone/>
            </a:pPr>
            <a:endParaRPr lang="en-US" sz="2400" kern="0" dirty="0">
              <a:solidFill>
                <a:srgbClr val="000000"/>
              </a:solidFill>
              <a:latin typeface="Verdana" pitchFamily="34" charset="0"/>
              <a:cs typeface="Arial" charset="0"/>
            </a:endParaRPr>
          </a:p>
        </p:txBody>
      </p:sp>
    </p:spTree>
    <p:extLst>
      <p:ext uri="{BB962C8B-B14F-4D97-AF65-F5344CB8AC3E}">
        <p14:creationId xmlns:p14="http://schemas.microsoft.com/office/powerpoint/2010/main" val="168732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98835a83-8a65-442c-bf08-be321106e86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Demonstration: Cloning Domain Controllers</a:t>
            </a:r>
            <a:endParaRPr lang="en-US"/>
          </a:p>
        </p:txBody>
      </p:sp>
      <p:sp>
        <p:nvSpPr>
          <p:cNvPr id="9" name="Text Placeholder 8"/>
          <p:cNvSpPr>
            <a:spLocks noGrp="1"/>
          </p:cNvSpPr>
          <p:nvPr>
            <p:ph type="body" idx="1"/>
          </p:nvPr>
        </p:nvSpPr>
        <p:spPr/>
        <p:txBody>
          <a:bodyPr/>
          <a:lstStyle/>
          <a:p>
            <a:pPr marL="0" indent="0">
              <a:spcBef>
                <a:spcPts val="800"/>
              </a:spcBef>
              <a:buNone/>
            </a:pPr>
            <a:r>
              <a:rPr lang="en-US" dirty="0" smtClean="0">
                <a:solidFill>
                  <a:srgbClr val="000000"/>
                </a:solidFill>
              </a:rPr>
              <a:t>In </a:t>
            </a:r>
            <a:r>
              <a:rPr lang="en-US" dirty="0">
                <a:solidFill>
                  <a:srgbClr val="000000"/>
                </a:solidFill>
              </a:rPr>
              <a:t>this demonstration, you will see how to:</a:t>
            </a:r>
          </a:p>
          <a:p>
            <a:pPr lvl="1">
              <a:spcBef>
                <a:spcPts val="800"/>
              </a:spcBef>
            </a:pPr>
            <a:r>
              <a:rPr lang="en-US" dirty="0">
                <a:solidFill>
                  <a:srgbClr val="000000"/>
                </a:solidFill>
              </a:rPr>
              <a:t>Prepare a source domain controller that is to be cloned</a:t>
            </a:r>
          </a:p>
          <a:p>
            <a:pPr lvl="1"/>
            <a:r>
              <a:rPr lang="en-US" dirty="0">
                <a:solidFill>
                  <a:srgbClr val="000000"/>
                </a:solidFill>
              </a:rPr>
              <a:t>Export the source virtual machine</a:t>
            </a:r>
          </a:p>
          <a:p>
            <a:pPr lvl="1"/>
            <a:r>
              <a:rPr lang="en-US" dirty="0">
                <a:solidFill>
                  <a:srgbClr val="000000"/>
                </a:solidFill>
              </a:rPr>
              <a:t>Create and start the cloned domain controller</a:t>
            </a:r>
          </a:p>
          <a:p>
            <a:pPr lvl="0"/>
            <a:endParaRPr lang="en-US" dirty="0">
              <a:solidFill>
                <a:srgbClr val="000000"/>
              </a:solidFill>
            </a:endParaRPr>
          </a:p>
          <a:p>
            <a:endParaRPr lang="en-US" dirty="0"/>
          </a:p>
        </p:txBody>
      </p:sp>
      <p:sp>
        <p:nvSpPr>
          <p:cNvPr id="4" name="Content Placeholder 2"/>
          <p:cNvSpPr txBox="1">
            <a:spLocks/>
          </p:cNvSpPr>
          <p:nvPr/>
        </p:nvSpPr>
        <p:spPr>
          <a:xfrm>
            <a:off x="1982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endParaRPr lang="en-US" kern="0" dirty="0">
              <a:solidFill>
                <a:srgbClr val="000000"/>
              </a:solidFill>
            </a:endParaRPr>
          </a:p>
        </p:txBody>
      </p:sp>
    </p:spTree>
    <p:extLst>
      <p:ext uri="{BB962C8B-B14F-4D97-AF65-F5344CB8AC3E}">
        <p14:creationId xmlns:p14="http://schemas.microsoft.com/office/powerpoint/2010/main" val="1172152495"/>
      </p:ext>
    </p:extLst>
  </p:cSld>
  <p:clrMapOvr>
    <a:masterClrMapping/>
  </p:clrMapOvr>
</p:sld>
</file>

<file path=ppt/theme/theme1.xml><?xml version="1.0" encoding="utf-8"?>
<a:theme xmlns:a="http://schemas.openxmlformats.org/drawingml/2006/main" name="5_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56841E353D34498B91795144D21AD2" ma:contentTypeVersion="0" ma:contentTypeDescription="Create a new document." ma:contentTypeScope="" ma:versionID="780fc228520dac97823522825e247626">
  <xsd:schema xmlns:xsd="http://www.w3.org/2001/XMLSchema" xmlns:xs="http://www.w3.org/2001/XMLSchema" xmlns:p="http://schemas.microsoft.com/office/2006/metadata/properties" targetNamespace="http://schemas.microsoft.com/office/2006/metadata/properties" ma:root="true" ma:fieldsID="bfb825bc048ec528a16da57a60840d9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B1414B-1FE8-44D9-9225-3FA1FA05C768}"/>
</file>

<file path=customXml/itemProps2.xml><?xml version="1.0" encoding="utf-8"?>
<ds:datastoreItem xmlns:ds="http://schemas.openxmlformats.org/officeDocument/2006/customXml" ds:itemID="{671CDDDB-31C9-45B1-B2FA-5668598D1134}"/>
</file>

<file path=customXml/itemProps3.xml><?xml version="1.0" encoding="utf-8"?>
<ds:datastoreItem xmlns:ds="http://schemas.openxmlformats.org/officeDocument/2006/customXml" ds:itemID="{D6C89F55-A335-4745-9D78-F5314E12C114}"/>
</file>

<file path=docProps/app.xml><?xml version="1.0" encoding="utf-8"?>
<Properties xmlns="http://schemas.openxmlformats.org/officeDocument/2006/extended-properties" xmlns:vt="http://schemas.openxmlformats.org/officeDocument/2006/docPropsVTypes">
  <Template>NG_MOC_Core_ModuleNew</Template>
  <TotalTime>147</TotalTime>
  <Words>1582</Words>
  <Application>Microsoft Office PowerPoint</Application>
  <PresentationFormat>Widescreen</PresentationFormat>
  <Paragraphs>332</Paragraphs>
  <Slides>35</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Wingdings</vt:lpstr>
      <vt:lpstr>Calibri</vt:lpstr>
      <vt:lpstr>Arial</vt:lpstr>
      <vt:lpstr>Segoe UI Light</vt:lpstr>
      <vt:lpstr>Verdana</vt:lpstr>
      <vt:lpstr>Segoe UI</vt:lpstr>
      <vt:lpstr>5_Presentation1</vt:lpstr>
      <vt:lpstr>Module 2</vt:lpstr>
      <vt:lpstr>Module Overview</vt:lpstr>
      <vt:lpstr>Implementing Virtualized Domain Controllers</vt:lpstr>
      <vt:lpstr>Lesson 1: Implementing Virtualized Domain Controllers</vt:lpstr>
      <vt:lpstr>Considerations for Virtual Domain Controller Deployment</vt:lpstr>
      <vt:lpstr>How Checkpoints Affect Domain Controllers</vt:lpstr>
      <vt:lpstr>Domain Controller Virtualization in Windows Server 2012</vt:lpstr>
      <vt:lpstr>Domain Controller Cloning</vt:lpstr>
      <vt:lpstr>Demonstration: Cloning Domain Controllers</vt:lpstr>
      <vt:lpstr>Domain Controller Virtualization Best Practices</vt:lpstr>
      <vt:lpstr>Implementing RODCs</vt:lpstr>
      <vt:lpstr>Lesson 2: Implementing RODCs</vt:lpstr>
      <vt:lpstr>Considerations for Implementing RODCs</vt:lpstr>
      <vt:lpstr>Managing Credential Caching on an RODC</vt:lpstr>
      <vt:lpstr>Managing Local Administration for RODCs</vt:lpstr>
      <vt:lpstr>Demonstration: Configuring RODC Credential Caching</vt:lpstr>
      <vt:lpstr>Administering AD DS</vt:lpstr>
      <vt:lpstr>Lesson 3: Administering AD DS</vt:lpstr>
      <vt:lpstr>Overview of Active Directory Administration Snap-ins</vt:lpstr>
      <vt:lpstr>Overview of the Active Directory Administrative Center</vt:lpstr>
      <vt:lpstr>What Is Ntdsutil?</vt:lpstr>
      <vt:lpstr>Overview of the Active Directory Module for Windows PowerShell</vt:lpstr>
      <vt:lpstr>Demonstration: Managing AD DS by Using Management Tools</vt:lpstr>
      <vt:lpstr>Managing Operations Master Roles</vt:lpstr>
      <vt:lpstr>Managing AD DS Backup and Recovery</vt:lpstr>
      <vt:lpstr>Managing the AD DS Database</vt:lpstr>
      <vt:lpstr>Lesson 4: Managing the AD DS Database</vt:lpstr>
      <vt:lpstr>Understanding the AD DS Database</vt:lpstr>
      <vt:lpstr>Understanding Restartable AD DS</vt:lpstr>
      <vt:lpstr>Demonstration: Performing AD DS Database Maintenance</vt:lpstr>
      <vt:lpstr>Creating AD DS Snapshots</vt:lpstr>
      <vt:lpstr>Understanding How to Restore Deleted Objects</vt:lpstr>
      <vt:lpstr>Configuring the Active Directory Recycle Bin</vt:lpstr>
      <vt:lpstr>Demonstration: Using the Active Directory Recycle Bin</vt:lpstr>
      <vt:lpstr>Additional Resources &amp; Next Steps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Anindya Pattanayak</dc:creator>
  <cp:lastModifiedBy>Christopher Chapman</cp:lastModifiedBy>
  <cp:revision>29</cp:revision>
  <dcterms:created xsi:type="dcterms:W3CDTF">2013-12-19T07:48:31Z</dcterms:created>
  <dcterms:modified xsi:type="dcterms:W3CDTF">2014-02-20T16:53:55Z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0x010100E956841E353D34498B91795144D21AD2</vt:lpwstr>
  </property>
</Properties>
</file>