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46" r:id="rId4"/>
    <p:sldMasterId id="2147484076" r:id="rId5"/>
    <p:sldMasterId id="2147484083" r:id="rId6"/>
  </p:sldMasterIdLst>
  <p:notesMasterIdLst>
    <p:notesMasterId r:id="rId29"/>
  </p:notesMasterIdLst>
  <p:sldIdLst>
    <p:sldId id="256" r:id="rId7"/>
    <p:sldId id="257" r:id="rId8"/>
    <p:sldId id="288" r:id="rId9"/>
    <p:sldId id="258" r:id="rId10"/>
    <p:sldId id="259" r:id="rId11"/>
    <p:sldId id="260" r:id="rId12"/>
    <p:sldId id="261" r:id="rId13"/>
    <p:sldId id="262" r:id="rId14"/>
    <p:sldId id="263" r:id="rId15"/>
    <p:sldId id="264" r:id="rId16"/>
    <p:sldId id="265" r:id="rId17"/>
    <p:sldId id="289" r:id="rId18"/>
    <p:sldId id="266" r:id="rId19"/>
    <p:sldId id="267" r:id="rId20"/>
    <p:sldId id="268" r:id="rId21"/>
    <p:sldId id="269" r:id="rId22"/>
    <p:sldId id="270" r:id="rId23"/>
    <p:sldId id="290" r:id="rId24"/>
    <p:sldId id="271" r:id="rId25"/>
    <p:sldId id="276" r:id="rId26"/>
    <p:sldId id="277" r:id="rId27"/>
    <p:sldId id="287" r:id="rId28"/>
  </p:sldIdLst>
  <p:sldSz cx="12192000" cy="6858000"/>
  <p:notesSz cx="6858000" cy="9144000"/>
  <p:embeddedFontLst>
    <p:embeddedFont>
      <p:font typeface="Segoe UI Light" panose="020B0502040204020203" pitchFamily="34" charset="0"/>
      <p:regular r:id="rId30"/>
      <p:italic r:id="rId31"/>
    </p:embeddedFont>
    <p:embeddedFont>
      <p:font typeface="Segoe Light" panose="020B0604020202020204" charset="0"/>
      <p:regular r:id="rId32"/>
      <p:italic r:id="rId33"/>
    </p:embeddedFont>
    <p:embeddedFont>
      <p:font typeface="Segoe UI" panose="020B0502040204020203" pitchFamily="34" charset="0"/>
      <p:regular r:id="rId34"/>
      <p:bold r:id="rId35"/>
      <p:italic r:id="rId36"/>
      <p:boldItalic r:id="rId37"/>
    </p:embeddedFont>
    <p:embeddedFont>
      <p:font typeface="Verdana" panose="020B0604030504040204" pitchFamily="3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97" autoAdjust="0"/>
    <p:restoredTop sz="51524" autoAdjust="0"/>
  </p:normalViewPr>
  <p:slideViewPr>
    <p:cSldViewPr snapToGrid="0">
      <p:cViewPr varScale="1">
        <p:scale>
          <a:sx n="41" d="100"/>
          <a:sy n="41" d="100"/>
        </p:scale>
        <p:origin x="1698" y="42"/>
      </p:cViewPr>
      <p:guideLst>
        <p:guide orient="horz" pos="2160"/>
        <p:guide pos="3840"/>
      </p:guideLst>
    </p:cSldViewPr>
  </p:slideViewPr>
  <p:notesTextViewPr>
    <p:cViewPr>
      <p:scale>
        <a:sx n="1" d="1"/>
        <a:sy n="1" d="1"/>
      </p:scale>
      <p:origin x="0" y="0"/>
    </p:cViewPr>
  </p:notesTextViewPr>
  <p:notesViewPr>
    <p:cSldViewPr snapToGrid="0">
      <p:cViewPr varScale="1">
        <p:scale>
          <a:sx n="78" d="100"/>
          <a:sy n="78" d="100"/>
        </p:scale>
        <p:origin x="-196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B8F6FD-4893-4AB7-8B54-DF7713F1E61A}" type="datetimeFigureOut">
              <a:rPr lang="en-US" smtClean="0"/>
              <a:t>2/20/2014</a:t>
            </a:fld>
            <a:endParaRPr lang="en-US"/>
          </a:p>
        </p:txBody>
      </p:sp>
      <p:sp>
        <p:nvSpPr>
          <p:cNvPr id="4" name="Slide Image Placeholder 3"/>
          <p:cNvSpPr>
            <a:spLocks noGrp="1" noRot="1" noChangeAspect="1"/>
          </p:cNvSpPr>
          <p:nvPr>
            <p:ph type="sldImg" idx="2"/>
          </p:nvPr>
        </p:nvSpPr>
        <p:spPr>
          <a:xfrm>
            <a:off x="3914775" y="73025"/>
            <a:ext cx="3289300" cy="18510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1EC0F3-CEA5-4BAA-94EC-7B78670B1942}" type="slidenum">
              <a:rPr lang="en-US" smtClean="0"/>
              <a:t>‹#›</a:t>
            </a:fld>
            <a:endParaRPr lang="en-US"/>
          </a:p>
        </p:txBody>
      </p:sp>
    </p:spTree>
    <p:extLst>
      <p:ext uri="{BB962C8B-B14F-4D97-AF65-F5344CB8AC3E}">
        <p14:creationId xmlns:p14="http://schemas.microsoft.com/office/powerpoint/2010/main" val="412994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US" sz="1000" b="1" dirty="0" smtClean="0">
                <a:effectLst/>
                <a:latin typeface="Arial" panose="020B0604020202020204" pitchFamily="34" charset="0"/>
                <a:ea typeface="Calibri" panose="020F0502020204030204" pitchFamily="34" charset="0"/>
                <a:cs typeface="Segoe UI" panose="020B0502040204020203" pitchFamily="34" charset="0"/>
              </a:rPr>
              <a:t>Presentation:</a:t>
            </a:r>
            <a:r>
              <a:rPr lang="en-US" sz="1000" dirty="0" smtClean="0">
                <a:effectLst/>
                <a:latin typeface="Arial" panose="020B0604020202020204" pitchFamily="34" charset="0"/>
                <a:ea typeface="Calibri" panose="020F0502020204030204" pitchFamily="34" charset="0"/>
                <a:cs typeface="Segoe UI" panose="020B0502040204020203" pitchFamily="34" charset="0"/>
              </a:rPr>
              <a:t> </a:t>
            </a:r>
            <a:r>
              <a:rPr lang="en-US" sz="1000" b="1" dirty="0" smtClean="0">
                <a:effectLst/>
                <a:latin typeface="Arial" panose="020B0604020202020204" pitchFamily="34" charset="0"/>
                <a:ea typeface="Calibri" panose="020F0502020204030204" pitchFamily="34" charset="0"/>
                <a:cs typeface="Times New Roman" panose="02020603050405020304" pitchFamily="18" charset="0"/>
              </a:rPr>
              <a:t>40 minutes</a:t>
            </a:r>
            <a:endParaRPr lang="en-US"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dirty="0" smtClean="0">
                <a:effectLst/>
                <a:latin typeface="Arial" panose="020B0604020202020204" pitchFamily="34" charset="0"/>
                <a:ea typeface="Calibri" panose="020F0502020204030204" pitchFamily="34" charset="0"/>
                <a:cs typeface="Segoe UI" panose="020B0502040204020203" pitchFamily="34" charset="0"/>
              </a:rPr>
              <a:t>After completing this module, students will be able to:</a:t>
            </a:r>
            <a:endParaRPr lang="en-US" sz="1000"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995"/>
              </a:spcAft>
              <a:buFont typeface="Symbol" panose="05050102010706020507" pitchFamily="18" charset="2"/>
              <a:buChar char=""/>
            </a:pPr>
            <a:r>
              <a:rPr lang="en-US" sz="1000" dirty="0" smtClean="0">
                <a:solidFill>
                  <a:srgbClr val="000000"/>
                </a:solidFill>
                <a:effectLst/>
                <a:latin typeface="Arial" panose="020B0604020202020204" pitchFamily="34" charset="0"/>
                <a:ea typeface="Times New Roman" panose="02020603050405020304" pitchFamily="18" charset="0"/>
                <a:cs typeface="Segoe UI" panose="020B0502040204020203" pitchFamily="34" charset="0"/>
              </a:rPr>
              <a:t>Secure data by using Windows</a:t>
            </a:r>
            <a:r>
              <a:rPr lang="en-US" sz="1000" baseline="30000" dirty="0" smtClean="0">
                <a:solidFill>
                  <a:srgbClr val="000000"/>
                </a:solidFill>
                <a:effectLst/>
                <a:latin typeface="Arial" panose="020B0604020202020204" pitchFamily="34" charset="0"/>
                <a:ea typeface="Times New Roman" panose="02020603050405020304" pitchFamily="18" charset="0"/>
                <a:cs typeface="Segoe UI" panose="020B0502040204020203" pitchFamily="34" charset="0"/>
              </a:rPr>
              <a:t>®</a:t>
            </a:r>
            <a:r>
              <a:rPr lang="en-US" sz="1000" dirty="0" smtClean="0">
                <a:solidFill>
                  <a:srgbClr val="000000"/>
                </a:solidFill>
                <a:effectLst/>
                <a:latin typeface="Arial" panose="020B0604020202020204" pitchFamily="34" charset="0"/>
                <a:ea typeface="Times New Roman" panose="02020603050405020304" pitchFamily="18" charset="0"/>
                <a:cs typeface="Segoe UI" panose="020B0502040204020203" pitchFamily="34" charset="0"/>
              </a:rPr>
              <a:t> BitLocker Drive Encryption.</a:t>
            </a:r>
            <a:endParaRPr lang="en-US"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995"/>
              </a:spcAft>
              <a:buFont typeface="Symbol" panose="05050102010706020507" pitchFamily="18" charset="2"/>
              <a:buChar char=""/>
            </a:pPr>
            <a:r>
              <a:rPr lang="en-US" sz="1000" dirty="0" smtClean="0">
                <a:solidFill>
                  <a:srgbClr val="000000"/>
                </a:solidFill>
                <a:effectLst/>
                <a:latin typeface="Arial" panose="020B0604020202020204" pitchFamily="34" charset="0"/>
                <a:ea typeface="Times New Roman" panose="02020603050405020304" pitchFamily="18" charset="0"/>
                <a:cs typeface="Segoe UI" panose="020B0502040204020203" pitchFamily="34" charset="0"/>
              </a:rPr>
              <a:t>Encrypt files by using </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Encrypting File System</a:t>
            </a:r>
            <a:r>
              <a:rPr lang="en-US" sz="1000" dirty="0" smtClean="0">
                <a:solidFill>
                  <a:srgbClr val="000000"/>
                </a:solidFill>
                <a:effectLst/>
                <a:latin typeface="Arial" panose="020B0604020202020204" pitchFamily="34" charset="0"/>
                <a:ea typeface="Times New Roman" panose="02020603050405020304" pitchFamily="18" charset="0"/>
                <a:cs typeface="Segoe UI" panose="020B0502040204020203" pitchFamily="34" charset="0"/>
              </a:rPr>
              <a:t> (EFS).</a:t>
            </a:r>
            <a:endParaRPr lang="en-US"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995"/>
              </a:spcAft>
              <a:buFont typeface="Symbol" panose="05050102010706020507" pitchFamily="18" charset="2"/>
              <a:buChar char=""/>
            </a:pPr>
            <a:r>
              <a:rPr lang="en-US" sz="1000" dirty="0" smtClean="0">
                <a:solidFill>
                  <a:srgbClr val="000000"/>
                </a:solidFill>
                <a:effectLst/>
                <a:latin typeface="Arial" panose="020B0604020202020204" pitchFamily="34" charset="0"/>
                <a:ea typeface="Times New Roman" panose="02020603050405020304" pitchFamily="18" charset="0"/>
                <a:cs typeface="Segoe UI" panose="020B0502040204020203" pitchFamily="34" charset="0"/>
              </a:rPr>
              <a:t>Configure advanced auditing.</a:t>
            </a:r>
            <a:endParaRPr lang="en-US"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300"/>
              </a:lnSpc>
              <a:spcBef>
                <a:spcPts val="900"/>
              </a:spcBef>
              <a:spcAft>
                <a:spcPts val="300"/>
              </a:spcAft>
            </a:pPr>
            <a:r>
              <a:rPr lang="en-US" sz="1000" b="1" dirty="0" smtClean="0">
                <a:effectLst/>
                <a:latin typeface="Arial" panose="020B0604020202020204" pitchFamily="34" charset="0"/>
                <a:ea typeface="Times New Roman" panose="02020603050405020304" pitchFamily="18" charset="0"/>
                <a:cs typeface="Segoe UI" panose="020B0502040204020203" pitchFamily="34" charset="0"/>
              </a:rPr>
              <a:t>Required materials</a:t>
            </a:r>
          </a:p>
          <a:p>
            <a:pPr>
              <a:lnSpc>
                <a:spcPct val="107000"/>
              </a:lnSpc>
              <a:spcAft>
                <a:spcPts val="800"/>
              </a:spcAft>
            </a:pPr>
            <a:r>
              <a:rPr lang="en-US" sz="1000" dirty="0" smtClean="0">
                <a:effectLst/>
                <a:latin typeface="Arial" panose="020B0604020202020204" pitchFamily="34" charset="0"/>
                <a:ea typeface="Calibri" panose="020F0502020204030204" pitchFamily="34" charset="0"/>
                <a:cs typeface="Segoe UI" panose="020B0502040204020203" pitchFamily="34" charset="0"/>
              </a:rPr>
              <a:t>To teach this module, you need the </a:t>
            </a:r>
            <a:r>
              <a:rPr lang="en-US" sz="1000" dirty="0" smtClean="0">
                <a:effectLst/>
                <a:latin typeface="Arial" panose="020B0604020202020204" pitchFamily="34" charset="0"/>
                <a:ea typeface="Calibri" panose="020F0502020204030204" pitchFamily="34" charset="0"/>
                <a:cs typeface="Times New Roman" panose="02020603050405020304" pitchFamily="18" charset="0"/>
              </a:rPr>
              <a:t>Microsoft</a:t>
            </a:r>
            <a:r>
              <a:rPr lang="en-US" sz="1000" baseline="30000" dirty="0" smtClean="0">
                <a:effectLst/>
                <a:latin typeface="Arial" panose="020B0604020202020204" pitchFamily="34" charset="0"/>
                <a:ea typeface="Calibri" panose="020F0502020204030204" pitchFamily="34" charset="0"/>
                <a:cs typeface="Times New Roman" panose="02020603050405020304" pitchFamily="18" charset="0"/>
              </a:rPr>
              <a:t>®</a:t>
            </a:r>
            <a:r>
              <a:rPr lang="en-US" sz="1000" dirty="0" smtClean="0">
                <a:effectLst/>
                <a:latin typeface="Arial" panose="020B0604020202020204" pitchFamily="34" charset="0"/>
                <a:ea typeface="Calibri" panose="020F0502020204030204" pitchFamily="34" charset="0"/>
                <a:cs typeface="Times New Roman" panose="02020603050405020304" pitchFamily="18" charset="0"/>
              </a:rPr>
              <a:t> Office PowerPoint</a:t>
            </a:r>
            <a:r>
              <a:rPr lang="en-US" sz="1000" baseline="30000" dirty="0" smtClean="0">
                <a:effectLst/>
                <a:latin typeface="Arial" panose="020B0604020202020204" pitchFamily="34" charset="0"/>
                <a:ea typeface="Calibri" panose="020F0502020204030204" pitchFamily="34" charset="0"/>
                <a:cs typeface="Times New Roman" panose="02020603050405020304" pitchFamily="18" charset="0"/>
              </a:rPr>
              <a:t>®</a:t>
            </a:r>
            <a:r>
              <a:rPr lang="en-US" sz="1000" dirty="0" smtClean="0">
                <a:effectLst/>
                <a:latin typeface="Arial" panose="020B0604020202020204" pitchFamily="34" charset="0"/>
                <a:ea typeface="Calibri" panose="020F0502020204030204" pitchFamily="34" charset="0"/>
                <a:cs typeface="Times New Roman" panose="02020603050405020304" pitchFamily="18" charset="0"/>
              </a:rPr>
              <a:t> file</a:t>
            </a:r>
            <a:r>
              <a:rPr lang="en-US" sz="1000" dirty="0" smtClean="0">
                <a:effectLst/>
                <a:latin typeface="Arial" panose="020B0604020202020204" pitchFamily="34" charset="0"/>
                <a:ea typeface="Calibri" panose="020F0502020204030204" pitchFamily="34" charset="0"/>
                <a:cs typeface="Segoe UI" panose="020B0502040204020203" pitchFamily="34" charset="0"/>
              </a:rPr>
              <a:t> 20411C_</a:t>
            </a:r>
            <a:r>
              <a:rPr lang="bs-Latn-BA" sz="1000" dirty="0" smtClean="0">
                <a:effectLst/>
                <a:latin typeface="Arial" panose="020B0604020202020204" pitchFamily="34" charset="0"/>
                <a:ea typeface="Calibri" panose="020F0502020204030204" pitchFamily="34" charset="0"/>
                <a:cs typeface="Segoe UI" panose="020B0502040204020203" pitchFamily="34" charset="0"/>
              </a:rPr>
              <a:t>MVA_09</a:t>
            </a:r>
            <a:r>
              <a:rPr lang="en-US" sz="1000" dirty="0" smtClean="0">
                <a:effectLst/>
                <a:latin typeface="Arial" panose="020B0604020202020204" pitchFamily="34" charset="0"/>
                <a:ea typeface="Calibri" panose="020F0502020204030204" pitchFamily="34" charset="0"/>
                <a:cs typeface="Segoe UI" panose="020B0502040204020203" pitchFamily="34" charset="0"/>
              </a:rPr>
              <a:t>.</a:t>
            </a:r>
            <a:r>
              <a:rPr lang="en-US" sz="1000" dirty="0" err="1" smtClean="0">
                <a:effectLst/>
                <a:latin typeface="Arial" panose="020B0604020202020204" pitchFamily="34" charset="0"/>
                <a:ea typeface="Calibri" panose="020F0502020204030204" pitchFamily="34" charset="0"/>
                <a:cs typeface="Segoe UI" panose="020B0502040204020203" pitchFamily="34" charset="0"/>
              </a:rPr>
              <a:t>pptx</a:t>
            </a:r>
            <a:r>
              <a:rPr lang="en-US" sz="1000" dirty="0" smtClean="0">
                <a:effectLst/>
                <a:latin typeface="Arial" panose="020B0604020202020204" pitchFamily="34" charset="0"/>
                <a:ea typeface="Calibri" panose="020F0502020204030204" pitchFamily="34" charset="0"/>
                <a:cs typeface="Segoe UI" panose="020B0502040204020203" pitchFamily="34" charset="0"/>
              </a:rPr>
              <a:t>.</a:t>
            </a:r>
            <a:endParaRPr lang="en-US"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b="1" dirty="0" smtClean="0">
                <a:effectLst/>
                <a:latin typeface="Arial" panose="020B0604020202020204" pitchFamily="34" charset="0"/>
                <a:ea typeface="Calibri" panose="020F0502020204030204" pitchFamily="34" charset="0"/>
                <a:cs typeface="Segoe UI" panose="020B0502040204020203" pitchFamily="34" charset="0"/>
              </a:rPr>
              <a:t>Important:</a:t>
            </a:r>
            <a:r>
              <a:rPr lang="en-US" sz="1000" dirty="0" smtClean="0">
                <a:effectLst/>
                <a:latin typeface="Arial" panose="020B0604020202020204" pitchFamily="34" charset="0"/>
                <a:ea typeface="Calibri" panose="020F0502020204030204" pitchFamily="34" charset="0"/>
                <a:cs typeface="Segoe UI" panose="020B0502040204020203" pitchFamily="34" charset="0"/>
              </a:rPr>
              <a:t> We recommend that you use Office PowerPoint 2007 or a newer version to display the slides for this course. If you use PowerPoint Viewer or an older version of Office PowerPoint, all the features of the slides might not display correctly.</a:t>
            </a:r>
            <a:endParaRPr lang="en-US"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ts val="1300"/>
              </a:lnSpc>
              <a:spcBef>
                <a:spcPts val="900"/>
              </a:spcBef>
              <a:spcAft>
                <a:spcPts val="300"/>
              </a:spcAft>
            </a:pPr>
            <a:r>
              <a:rPr lang="en-US" sz="1000" b="1" dirty="0" smtClean="0">
                <a:effectLst/>
                <a:latin typeface="Arial"/>
                <a:ea typeface="Times New Roman"/>
                <a:cs typeface="Segoe UI"/>
              </a:rPr>
              <a:t>Preparation Tasks</a:t>
            </a:r>
          </a:p>
          <a:p>
            <a:pPr>
              <a:lnSpc>
                <a:spcPct val="115000"/>
              </a:lnSpc>
              <a:spcAft>
                <a:spcPts val="1000"/>
              </a:spcAft>
            </a:pPr>
            <a:r>
              <a:rPr lang="en-US" sz="1000" dirty="0" smtClean="0">
                <a:latin typeface="Arial"/>
                <a:ea typeface="Calibri"/>
                <a:cs typeface="Segoe UI"/>
              </a:rPr>
              <a:t>To prepare for this module:</a:t>
            </a:r>
            <a:endParaRPr lang="en-US" sz="1000" dirty="0" smtClean="0">
              <a:latin typeface="Arial"/>
              <a:ea typeface="Calibri"/>
              <a:cs typeface="Times New Roman"/>
            </a:endParaRPr>
          </a:p>
          <a:p>
            <a:pPr marL="342900" marR="0" lvl="0" indent="-342900">
              <a:spcBef>
                <a:spcPts val="0"/>
              </a:spcBef>
              <a:spcAft>
                <a:spcPts val="995"/>
              </a:spcAft>
              <a:buFont typeface="Symbol"/>
              <a:buChar char=""/>
            </a:pPr>
            <a:r>
              <a:rPr lang="en-US" sz="1000" dirty="0" smtClean="0">
                <a:effectLst/>
                <a:latin typeface="Arial"/>
                <a:ea typeface="Times New Roman"/>
                <a:cs typeface="Segoe UI"/>
              </a:rPr>
              <a:t>Read all of the materials for this module.</a:t>
            </a:r>
            <a:endParaRPr lang="en-US" sz="1000" dirty="0" smtClean="0">
              <a:effectLst/>
              <a:latin typeface="Arial"/>
            </a:endParaRPr>
          </a:p>
          <a:p>
            <a:pPr marL="342900" marR="0" lvl="0" indent="-342900">
              <a:spcBef>
                <a:spcPts val="0"/>
              </a:spcBef>
              <a:spcAft>
                <a:spcPts val="995"/>
              </a:spcAft>
              <a:buFont typeface="Symbol"/>
              <a:buChar char=""/>
            </a:pPr>
            <a:r>
              <a:rPr lang="en-US" sz="1000" dirty="0" smtClean="0">
                <a:effectLst/>
                <a:latin typeface="Arial"/>
                <a:ea typeface="Times New Roman"/>
                <a:cs typeface="Segoe UI"/>
              </a:rPr>
              <a:t>Practice performing the </a:t>
            </a:r>
            <a:r>
              <a:rPr lang="bs-Latn-BA" sz="1000" dirty="0" smtClean="0">
                <a:effectLst/>
                <a:latin typeface="Arial"/>
                <a:ea typeface="Times New Roman"/>
                <a:cs typeface="Segoe UI"/>
              </a:rPr>
              <a:t>demonstrations</a:t>
            </a:r>
            <a:r>
              <a:rPr lang="en-US" sz="1000" dirty="0" smtClean="0">
                <a:effectLst/>
                <a:latin typeface="Arial"/>
                <a:ea typeface="Times New Roman"/>
                <a:cs typeface="Segoe UI"/>
              </a:rPr>
              <a:t>.</a:t>
            </a:r>
            <a:endParaRPr lang="bs-Latn-BA" sz="1000" dirty="0" smtClean="0">
              <a:effectLst/>
              <a:latin typeface="Arial"/>
              <a:ea typeface="Times New Roman"/>
              <a:cs typeface="Segoe UI"/>
            </a:endParaRPr>
          </a:p>
          <a:p>
            <a:pPr marL="0" marR="0" lvl="0" indent="0">
              <a:spcBef>
                <a:spcPts val="0"/>
              </a:spcBef>
              <a:spcAft>
                <a:spcPts val="995"/>
              </a:spcAft>
              <a:buFont typeface="Symbol"/>
              <a:buNone/>
            </a:pPr>
            <a:endParaRPr lang="bs-Latn-BA" sz="1000" dirty="0" smtClean="0">
              <a:effectLst/>
              <a:latin typeface="Arial"/>
              <a:cs typeface="+mn-cs"/>
            </a:endParaRPr>
          </a:p>
          <a:p>
            <a:pPr marL="0" marR="0" lvl="0" indent="0">
              <a:spcBef>
                <a:spcPts val="0"/>
              </a:spcBef>
              <a:spcAft>
                <a:spcPts val="995"/>
              </a:spcAft>
              <a:buFont typeface="Symbol"/>
              <a:buNone/>
            </a:pPr>
            <a:r>
              <a:rPr lang="bs-Latn-BA" sz="1000" b="1" dirty="0" smtClean="0">
                <a:effectLst/>
                <a:latin typeface="Arial"/>
                <a:cs typeface="+mn-cs"/>
              </a:rPr>
              <a:t>Preparation for demonstrations</a:t>
            </a:r>
          </a:p>
          <a:p>
            <a:r>
              <a:rPr lang="en-US" sz="1200" kern="1200" dirty="0" smtClean="0">
                <a:solidFill>
                  <a:schemeClr val="tx1"/>
                </a:solidFill>
                <a:effectLst/>
                <a:latin typeface="+mn-lt"/>
                <a:ea typeface="+mn-ea"/>
                <a:cs typeface="+mn-cs"/>
              </a:rPr>
              <a:t>For this module, you will use the available virtual machine environment. Before you begin the module, you must complete the following steps:</a:t>
            </a:r>
            <a:endParaRPr lang="bs-Latn-BA"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On the host computer, click </a:t>
            </a:r>
            <a:r>
              <a:rPr lang="en-US" sz="1200" b="1" kern="1200" dirty="0" smtClean="0">
                <a:solidFill>
                  <a:schemeClr val="tx1"/>
                </a:solidFill>
                <a:effectLst/>
                <a:latin typeface="+mn-lt"/>
                <a:ea typeface="+mn-ea"/>
                <a:cs typeface="+mn-cs"/>
              </a:rPr>
              <a:t>Start</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Administrative Tools</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Hyper‑V Manager</a:t>
            </a:r>
            <a:r>
              <a:rPr lang="en-US" sz="1200" kern="1200" dirty="0" smtClean="0">
                <a:solidFill>
                  <a:schemeClr val="tx1"/>
                </a:solidFill>
                <a:effectLst/>
                <a:latin typeface="+mn-lt"/>
                <a:ea typeface="+mn-ea"/>
                <a:cs typeface="+mn-cs"/>
              </a:rPr>
              <a:t>.</a:t>
            </a:r>
            <a:endParaRPr lang="bs-Latn-BA"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In Hyper‑V Manager, click </a:t>
            </a:r>
            <a:r>
              <a:rPr lang="en-US" sz="1200" b="1" kern="1200" dirty="0" smtClean="0">
                <a:solidFill>
                  <a:schemeClr val="tx1"/>
                </a:solidFill>
                <a:effectLst/>
                <a:latin typeface="+mn-lt"/>
                <a:ea typeface="+mn-ea"/>
                <a:cs typeface="+mn-cs"/>
              </a:rPr>
              <a:t>2041</a:t>
            </a:r>
            <a:r>
              <a:rPr lang="bs-Latn-BA" sz="1200" b="1" kern="1200" dirty="0" smtClean="0">
                <a:solidFill>
                  <a:schemeClr val="tx1"/>
                </a:solidFill>
                <a:effectLst/>
                <a:latin typeface="+mn-lt"/>
                <a:ea typeface="+mn-ea"/>
                <a:cs typeface="+mn-cs"/>
              </a:rPr>
              <a:t>1</a:t>
            </a:r>
            <a:r>
              <a:rPr lang="en-US" sz="1200" b="1" kern="1200" dirty="0" smtClean="0">
                <a:solidFill>
                  <a:schemeClr val="tx1"/>
                </a:solidFill>
                <a:effectLst/>
                <a:latin typeface="+mn-lt"/>
                <a:ea typeface="+mn-ea"/>
                <a:cs typeface="+mn-cs"/>
              </a:rPr>
              <a:t>C‑LON‑DC1</a:t>
            </a:r>
            <a:r>
              <a:rPr lang="en-US" sz="1200" kern="1200" dirty="0" smtClean="0">
                <a:solidFill>
                  <a:schemeClr val="tx1"/>
                </a:solidFill>
                <a:effectLst/>
                <a:latin typeface="+mn-lt"/>
                <a:ea typeface="+mn-ea"/>
                <a:cs typeface="+mn-cs"/>
              </a:rPr>
              <a:t>, and in the Actions pane, click </a:t>
            </a:r>
            <a:r>
              <a:rPr lang="en-US" sz="1200" b="1" kern="1200" dirty="0" smtClean="0">
                <a:solidFill>
                  <a:schemeClr val="tx1"/>
                </a:solidFill>
                <a:effectLst/>
                <a:latin typeface="+mn-lt"/>
                <a:ea typeface="+mn-ea"/>
                <a:cs typeface="+mn-cs"/>
              </a:rPr>
              <a:t>Start</a:t>
            </a:r>
            <a:r>
              <a:rPr lang="en-US" sz="1200" kern="1200" dirty="0" smtClean="0">
                <a:solidFill>
                  <a:schemeClr val="tx1"/>
                </a:solidFill>
                <a:effectLst/>
                <a:latin typeface="+mn-lt"/>
                <a:ea typeface="+mn-ea"/>
                <a:cs typeface="+mn-cs"/>
              </a:rPr>
              <a:t>.</a:t>
            </a:r>
            <a:endParaRPr lang="bs-Latn-BA"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In the Actions pane, click </a:t>
            </a:r>
            <a:r>
              <a:rPr lang="en-US" sz="1200" b="1" kern="1200" dirty="0" smtClean="0">
                <a:solidFill>
                  <a:schemeClr val="tx1"/>
                </a:solidFill>
                <a:effectLst/>
                <a:latin typeface="+mn-lt"/>
                <a:ea typeface="+mn-ea"/>
                <a:cs typeface="+mn-cs"/>
              </a:rPr>
              <a:t>Connect</a:t>
            </a:r>
            <a:r>
              <a:rPr lang="en-US" sz="1200" kern="1200" dirty="0" smtClean="0">
                <a:solidFill>
                  <a:schemeClr val="tx1"/>
                </a:solidFill>
                <a:effectLst/>
                <a:latin typeface="+mn-lt"/>
                <a:ea typeface="+mn-ea"/>
                <a:cs typeface="+mn-cs"/>
              </a:rPr>
              <a:t>. Wait until the virtual machine starts. </a:t>
            </a:r>
            <a:endParaRPr lang="bs-Latn-BA"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Sign in using the following credentials: </a:t>
            </a:r>
            <a:endParaRPr lang="bs-Latn-BA" sz="12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User name: </a:t>
            </a:r>
            <a:r>
              <a:rPr lang="en-US" sz="1200" b="1" kern="1200" dirty="0" err="1" smtClean="0">
                <a:solidFill>
                  <a:schemeClr val="tx1"/>
                </a:solidFill>
                <a:effectLst/>
                <a:latin typeface="+mn-lt"/>
                <a:ea typeface="+mn-ea"/>
                <a:cs typeface="+mn-cs"/>
              </a:rPr>
              <a:t>Adatum</a:t>
            </a:r>
            <a:r>
              <a:rPr lang="en-US" sz="1200" b="1" kern="1200" dirty="0" smtClean="0">
                <a:solidFill>
                  <a:schemeClr val="tx1"/>
                </a:solidFill>
                <a:effectLst/>
                <a:latin typeface="+mn-lt"/>
                <a:ea typeface="+mn-ea"/>
                <a:cs typeface="+mn-cs"/>
              </a:rPr>
              <a:t>\Administrator</a:t>
            </a:r>
            <a:endParaRPr lang="bs-Latn-BA" sz="12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Password: </a:t>
            </a:r>
            <a:r>
              <a:rPr lang="en-US" sz="1200" b="1" kern="1200" dirty="0" smtClean="0">
                <a:solidFill>
                  <a:schemeClr val="tx1"/>
                </a:solidFill>
                <a:effectLst/>
                <a:latin typeface="+mn-lt"/>
                <a:ea typeface="+mn-ea"/>
                <a:cs typeface="+mn-cs"/>
              </a:rPr>
              <a:t>Pa$$w0rd</a:t>
            </a:r>
            <a:endParaRPr lang="bs-Latn-BA"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Repeat steps 2 through 4 for </a:t>
            </a:r>
            <a:r>
              <a:rPr lang="en-US" sz="1200" b="1" kern="1200" dirty="0" smtClean="0">
                <a:solidFill>
                  <a:schemeClr val="tx1"/>
                </a:solidFill>
                <a:effectLst/>
                <a:latin typeface="+mn-lt"/>
                <a:ea typeface="+mn-ea"/>
                <a:cs typeface="+mn-cs"/>
              </a:rPr>
              <a:t>2041</a:t>
            </a:r>
            <a:r>
              <a:rPr lang="bs-Latn-BA" sz="1200" b="1" kern="1200" dirty="0" smtClean="0">
                <a:solidFill>
                  <a:schemeClr val="tx1"/>
                </a:solidFill>
                <a:effectLst/>
                <a:latin typeface="+mn-lt"/>
                <a:ea typeface="+mn-ea"/>
                <a:cs typeface="+mn-cs"/>
              </a:rPr>
              <a:t>1</a:t>
            </a:r>
            <a:r>
              <a:rPr lang="en-US" sz="1200" b="1" kern="1200" dirty="0" smtClean="0">
                <a:solidFill>
                  <a:schemeClr val="tx1"/>
                </a:solidFill>
                <a:effectLst/>
                <a:latin typeface="+mn-lt"/>
                <a:ea typeface="+mn-ea"/>
                <a:cs typeface="+mn-cs"/>
              </a:rPr>
              <a:t>C-LON-</a:t>
            </a:r>
            <a:r>
              <a:rPr lang="bs-Latn-BA" sz="1200" b="1" kern="1200" dirty="0" smtClean="0">
                <a:solidFill>
                  <a:schemeClr val="tx1"/>
                </a:solidFill>
                <a:effectLst/>
                <a:latin typeface="+mn-lt"/>
                <a:ea typeface="+mn-ea"/>
                <a:cs typeface="+mn-cs"/>
              </a:rPr>
              <a:t>SVR1 </a:t>
            </a:r>
            <a:r>
              <a:rPr lang="bs-Latn-BA" sz="1200" b="0" kern="1200" dirty="0" smtClean="0">
                <a:solidFill>
                  <a:schemeClr val="tx1"/>
                </a:solidFill>
                <a:effectLst/>
                <a:latin typeface="+mn-lt"/>
                <a:ea typeface="+mn-ea"/>
                <a:cs typeface="+mn-cs"/>
              </a:rPr>
              <a:t>and</a:t>
            </a:r>
            <a:r>
              <a:rPr lang="bs-Latn-BA" sz="1200" b="1" kern="1200" dirty="0" smtClean="0">
                <a:solidFill>
                  <a:schemeClr val="tx1"/>
                </a:solidFill>
                <a:effectLst/>
                <a:latin typeface="+mn-lt"/>
                <a:ea typeface="+mn-ea"/>
                <a:cs typeface="+mn-cs"/>
              </a:rPr>
              <a:t> 20411C-LON-CL1</a:t>
            </a:r>
            <a:r>
              <a:rPr lang="bs-Latn-BA" sz="1200" kern="1200" baseline="0" dirty="0" smtClean="0">
                <a:solidFill>
                  <a:schemeClr val="tx1"/>
                </a:solidFill>
                <a:effectLst/>
                <a:latin typeface="+mn-lt"/>
                <a:ea typeface="+mn-ea"/>
                <a:cs typeface="+mn-cs"/>
              </a:rPr>
              <a:t>.</a:t>
            </a:r>
          </a:p>
          <a:p>
            <a:pPr marL="0" indent="0">
              <a:buFont typeface="+mj-lt"/>
              <a:buNone/>
            </a:pPr>
            <a:endParaRPr lang="bs-Latn-BA" sz="1050" kern="1200" baseline="0" dirty="0" smtClean="0">
              <a:solidFill>
                <a:schemeClr val="tx1"/>
              </a:solidFill>
              <a:effectLst/>
              <a:latin typeface="Arial"/>
              <a:ea typeface="+mn-ea"/>
              <a:cs typeface="Segoe UI"/>
            </a:endParaRPr>
          </a:p>
          <a:p>
            <a:pPr marL="0" indent="0">
              <a:buFont typeface="+mj-lt"/>
              <a:buNone/>
            </a:pPr>
            <a:r>
              <a:rPr lang="bs-Latn-BA" sz="1050" b="1" kern="1200" baseline="0" dirty="0" smtClean="0">
                <a:solidFill>
                  <a:schemeClr val="tx1"/>
                </a:solidFill>
                <a:effectLst/>
                <a:latin typeface="Arial"/>
                <a:ea typeface="+mn-ea"/>
                <a:cs typeface="Segoe UI"/>
              </a:rPr>
              <a:t>Note:</a:t>
            </a:r>
            <a:r>
              <a:rPr lang="bs-Latn-BA" sz="1050" kern="1200" baseline="0" dirty="0" smtClean="0">
                <a:solidFill>
                  <a:schemeClr val="tx1"/>
                </a:solidFill>
                <a:effectLst/>
                <a:latin typeface="Arial"/>
                <a:ea typeface="+mn-ea"/>
                <a:cs typeface="Segoe UI"/>
              </a:rPr>
              <a:t> When you are done with demonstrations in this module, revert all virtual machines to their initial checkpoint.</a:t>
            </a:r>
            <a:endParaRPr lang="bs-Latn-BA"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1EC0F3-CEA5-4BAA-94EC-7B78670B1942}" type="slidenum">
              <a:rPr lang="en-US" smtClean="0"/>
              <a:t>1</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10: Configuring Encryption and Advanced Auditing</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772660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US" sz="1000" smtClean="0">
                <a:effectLst/>
                <a:latin typeface="Arial" panose="020B0604020202020204" pitchFamily="34" charset="0"/>
                <a:ea typeface="Calibri" panose="020F0502020204030204" pitchFamily="34" charset="0"/>
                <a:cs typeface="Times New Roman" panose="02020603050405020304" pitchFamily="18" charset="0"/>
              </a:rPr>
              <a:t>Discuss some of the ramifications of moving forward with BitLocker before having security policies in place, configuring Group Policy, and educating users. Possible ramifications include inconsistent recovery options, the inability for the Information Technology (IT) department to recover drives protected by BitLocker quickly and easily, different levels of security settings, and the difficulty of achieving a consistent experience and configuration across the entire computing environment.</a:t>
            </a:r>
            <a:endParaRPr lang="en-US"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11EC0F3-CEA5-4BAA-94EC-7B78670B1942}" type="slidenum">
              <a:rPr lang="en-US" smtClean="0"/>
              <a:t>11</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10: Configuring Encryption and Advanced Auditing</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3595466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US" sz="1000" smtClean="0">
                <a:effectLst/>
                <a:latin typeface="Arial" panose="020B0604020202020204" pitchFamily="34" charset="0"/>
                <a:ea typeface="Calibri" panose="020F0502020204030204" pitchFamily="34" charset="0"/>
                <a:cs typeface="Segoe UI" panose="020B0502040204020203" pitchFamily="34" charset="0"/>
              </a:rPr>
              <a:t>Briefly describe the lesson content.</a:t>
            </a:r>
            <a:endParaRPr lang="en-US"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11EC0F3-CEA5-4BAA-94EC-7B78670B1942}" type="slidenum">
              <a:rPr lang="en-US" smtClean="0"/>
              <a:t>13</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10: Configuring Encryption and Advanced Auditing</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527751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US" sz="1000" smtClean="0">
                <a:effectLst/>
                <a:latin typeface="Arial" panose="020B0604020202020204" pitchFamily="34" charset="0"/>
                <a:ea typeface="Calibri" panose="020F0502020204030204" pitchFamily="34" charset="0"/>
                <a:cs typeface="Segoe UI" panose="020B0502040204020203" pitchFamily="34" charset="0"/>
              </a:rPr>
              <a:t>EFS is used more often to protect data on mobile computers than to protect data on file shares. Because users can save  EFS-protected files on file shares, students should be aware of the possibility.</a:t>
            </a:r>
            <a:endParaRPr lang="en-US"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11EC0F3-CEA5-4BAA-94EC-7B78670B1942}" type="slidenum">
              <a:rPr lang="en-US" smtClean="0"/>
              <a:t>14</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10: Configuring Encryption and Advanced Auditing</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2642448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US" sz="1000" smtClean="0">
                <a:effectLst/>
                <a:latin typeface="Arial" panose="020B0604020202020204" pitchFamily="34" charset="0"/>
                <a:ea typeface="Calibri" panose="020F0502020204030204" pitchFamily="34" charset="0"/>
                <a:cs typeface="Segoe UI" panose="020B0502040204020203" pitchFamily="34" charset="0"/>
              </a:rPr>
              <a:t>If the concept of encryption is new to your students, spend a few minutes discussing symmetric key versus public-key encryption. Also, be sure to link public key encryption with the concepts of certificates, the public key, and the private key.</a:t>
            </a:r>
            <a:endParaRPr lang="en-US" sz="100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smtClean="0">
                <a:effectLst/>
                <a:latin typeface="Arial" panose="020B0604020202020204" pitchFamily="34" charset="0"/>
                <a:ea typeface="Calibri" panose="020F0502020204030204" pitchFamily="34" charset="0"/>
                <a:cs typeface="Segoe UI" panose="020B0502040204020203" pitchFamily="34" charset="0"/>
              </a:rPr>
              <a:t>If users share EFS files, the FEK is encrypted and stored once for each user.</a:t>
            </a:r>
            <a:endParaRPr lang="en-US"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11EC0F3-CEA5-4BAA-94EC-7B78670B1942}" type="slidenum">
              <a:rPr lang="en-US" smtClean="0"/>
              <a:t>15</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10: Configuring Encryption and Advanced Auditing</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1431854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US" sz="1000" smtClean="0">
                <a:effectLst/>
                <a:latin typeface="Arial" panose="020B0604020202020204" pitchFamily="34" charset="0"/>
                <a:ea typeface="Calibri" panose="020F0502020204030204" pitchFamily="34" charset="0"/>
                <a:cs typeface="Segoe UI" panose="020B0502040204020203" pitchFamily="34" charset="0"/>
              </a:rPr>
              <a:t>Stress to students that if their organizations will use and support EFS, they should obtain certificates from a certification authority (CA) so that they can be distributed and backed up automatically.</a:t>
            </a:r>
            <a:endParaRPr lang="en-US"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11EC0F3-CEA5-4BAA-94EC-7B78670B1942}" type="slidenum">
              <a:rPr lang="en-US" smtClean="0"/>
              <a:t>16</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10: Configuring Encryption and Advanced Auditing</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1568980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US" sz="1000" b="1"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US" sz="100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smtClean="0">
                <a:effectLst/>
                <a:latin typeface="Arial" panose="020B0604020202020204" pitchFamily="34" charset="0"/>
                <a:ea typeface="Calibri" panose="020F0502020204030204" pitchFamily="34" charset="0"/>
                <a:cs typeface="Segoe UI" panose="020B0502040204020203" pitchFamily="34" charset="0"/>
              </a:rPr>
              <a:t>Start the </a:t>
            </a:r>
            <a:r>
              <a:rPr lang="en-US" sz="1000" b="1" smtClean="0">
                <a:effectLst/>
                <a:latin typeface="Arial" panose="020B0604020202020204" pitchFamily="34" charset="0"/>
                <a:ea typeface="Calibri" panose="020F0502020204030204" pitchFamily="34" charset="0"/>
                <a:cs typeface="Times New Roman" panose="02020603050405020304" pitchFamily="18" charset="0"/>
              </a:rPr>
              <a:t>20411C-LON-DC1</a:t>
            </a:r>
            <a:r>
              <a:rPr lang="en-US" sz="1000" smtClean="0">
                <a:effectLst/>
                <a:latin typeface="Arial" panose="020B0604020202020204" pitchFamily="34" charset="0"/>
                <a:ea typeface="Calibri" panose="020F0502020204030204" pitchFamily="34" charset="0"/>
                <a:cs typeface="Segoe UI" panose="020B0502040204020203" pitchFamily="34" charset="0"/>
              </a:rPr>
              <a:t> and </a:t>
            </a:r>
            <a:r>
              <a:rPr lang="en-US" sz="1000" b="1" smtClean="0">
                <a:effectLst/>
                <a:latin typeface="Arial" panose="020B0604020202020204" pitchFamily="34" charset="0"/>
                <a:ea typeface="Calibri" panose="020F0502020204030204" pitchFamily="34" charset="0"/>
                <a:cs typeface="Times New Roman" panose="02020603050405020304" pitchFamily="18" charset="0"/>
              </a:rPr>
              <a:t>20411C-LON-CL1</a:t>
            </a:r>
            <a:r>
              <a:rPr lang="en-US" sz="1000" smtClean="0">
                <a:effectLst/>
                <a:latin typeface="Arial" panose="020B0604020202020204" pitchFamily="34" charset="0"/>
                <a:ea typeface="Calibri" panose="020F0502020204030204" pitchFamily="34" charset="0"/>
                <a:cs typeface="Segoe UI" panose="020B0502040204020203" pitchFamily="34" charset="0"/>
              </a:rPr>
              <a:t> virtual machines. Log in to </a:t>
            </a:r>
            <a:r>
              <a:rPr lang="en-US" sz="1000" b="1" smtClean="0">
                <a:effectLst/>
                <a:latin typeface="Arial" panose="020B0604020202020204" pitchFamily="34" charset="0"/>
                <a:ea typeface="Calibri" panose="020F0502020204030204" pitchFamily="34" charset="0"/>
                <a:cs typeface="Times New Roman" panose="02020603050405020304" pitchFamily="18" charset="0"/>
              </a:rPr>
              <a:t>20411C-LON-DC1</a:t>
            </a:r>
            <a:r>
              <a:rPr lang="en-US" sz="1000" smtClean="0">
                <a:effectLst/>
                <a:latin typeface="Arial" panose="020B0604020202020204" pitchFamily="34" charset="0"/>
                <a:ea typeface="Calibri" panose="020F0502020204030204" pitchFamily="34" charset="0"/>
                <a:cs typeface="Segoe UI" panose="020B0502040204020203" pitchFamily="34" charset="0"/>
              </a:rPr>
              <a:t> as </a:t>
            </a:r>
            <a:r>
              <a:rPr lang="en-US" sz="1000" b="1" smtClean="0">
                <a:effectLst/>
                <a:latin typeface="Arial" panose="020B0604020202020204" pitchFamily="34" charset="0"/>
                <a:ea typeface="Calibri" panose="020F0502020204030204" pitchFamily="34" charset="0"/>
                <a:cs typeface="Times New Roman" panose="02020603050405020304" pitchFamily="18" charset="0"/>
              </a:rPr>
              <a:t>Adatum\Administrator</a:t>
            </a:r>
            <a:r>
              <a:rPr lang="en-US" sz="1000" smtClean="0">
                <a:effectLst/>
                <a:latin typeface="Arial" panose="020B0604020202020204" pitchFamily="34" charset="0"/>
                <a:ea typeface="Calibri" panose="020F0502020204030204" pitchFamily="34" charset="0"/>
                <a:cs typeface="Segoe UI" panose="020B0502040204020203" pitchFamily="34" charset="0"/>
              </a:rPr>
              <a:t> with the password of </a:t>
            </a:r>
            <a:r>
              <a:rPr lang="en-US" sz="1000" b="1" smtClean="0">
                <a:effectLst/>
                <a:latin typeface="Arial" panose="020B0604020202020204" pitchFamily="34" charset="0"/>
                <a:ea typeface="Calibri" panose="020F0502020204030204" pitchFamily="34" charset="0"/>
                <a:cs typeface="Times New Roman" panose="02020603050405020304" pitchFamily="18" charset="0"/>
              </a:rPr>
              <a:t>Pa$$w0rd</a:t>
            </a:r>
            <a:r>
              <a:rPr lang="en-US" sz="1000" smtClean="0">
                <a:effectLst/>
                <a:latin typeface="Arial" panose="020B0604020202020204" pitchFamily="34" charset="0"/>
                <a:ea typeface="Calibri" panose="020F0502020204030204" pitchFamily="34" charset="0"/>
                <a:cs typeface="Segoe UI" panose="020B0502040204020203" pitchFamily="34" charset="0"/>
              </a:rPr>
              <a:t>. Do not log in to </a:t>
            </a:r>
            <a:r>
              <a:rPr lang="en-US" sz="1000" b="1" smtClean="0">
                <a:effectLst/>
                <a:latin typeface="Arial" panose="020B0604020202020204" pitchFamily="34" charset="0"/>
                <a:ea typeface="Calibri" panose="020F0502020204030204" pitchFamily="34" charset="0"/>
                <a:cs typeface="Times New Roman" panose="02020603050405020304" pitchFamily="18" charset="0"/>
              </a:rPr>
              <a:t>20411C-LON-CL1</a:t>
            </a:r>
            <a:r>
              <a:rPr lang="en-US" sz="1000" smtClean="0">
                <a:effectLst/>
                <a:latin typeface="Arial" panose="020B0604020202020204" pitchFamily="34" charset="0"/>
                <a:ea typeface="Calibri" panose="020F0502020204030204" pitchFamily="34" charset="0"/>
                <a:cs typeface="Segoe UI" panose="020B0502040204020203" pitchFamily="34" charset="0"/>
              </a:rPr>
              <a:t> until directed to do so.</a:t>
            </a:r>
            <a:endParaRPr lang="en-US" sz="100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b="1"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US" sz="1000" smtClean="0">
              <a:effectLst/>
              <a:latin typeface="Arial" panose="020B0604020202020204" pitchFamily="34" charset="0"/>
              <a:ea typeface="Calibri" panose="020F0502020204030204" pitchFamily="34" charset="0"/>
              <a:cs typeface="Times New Roman" panose="02020603050405020304" pitchFamily="18" charset="0"/>
            </a:endParaRPr>
          </a:p>
          <a:p>
            <a:pPr>
              <a:lnSpc>
                <a:spcPts val="1300"/>
              </a:lnSpc>
              <a:spcBef>
                <a:spcPts val="900"/>
              </a:spcBef>
              <a:spcAft>
                <a:spcPts val="300"/>
              </a:spcAft>
            </a:pPr>
            <a:r>
              <a:rPr lang="en-US" sz="1000" b="1" smtClean="0">
                <a:effectLst/>
                <a:latin typeface="Arial" panose="020B0604020202020204" pitchFamily="34" charset="0"/>
                <a:ea typeface="Times New Roman" panose="02020603050405020304" pitchFamily="18" charset="0"/>
                <a:cs typeface="Segoe UI" panose="020B0502040204020203" pitchFamily="34" charset="0"/>
              </a:rPr>
              <a:t>Verify that a computer account supports EFS on a network share</a:t>
            </a:r>
          </a:p>
          <a:p>
            <a:pPr marL="342900" marR="0" lvl="0" indent="-342900">
              <a:lnSpc>
                <a:spcPct val="115000"/>
              </a:lnSpc>
              <a:spcBef>
                <a:spcPts val="0"/>
              </a:spcBef>
              <a:spcAft>
                <a:spcPts val="995"/>
              </a:spcAft>
              <a:buFont typeface="+mj-lt"/>
              <a:buAutoNum type="arabicPeriod"/>
            </a:pPr>
            <a:r>
              <a:rPr lang="en-US" sz="1000" smtClean="0">
                <a:effectLst/>
                <a:latin typeface="Arial" panose="020B0604020202020204" pitchFamily="34" charset="0"/>
                <a:ea typeface="Times New Roman" panose="02020603050405020304" pitchFamily="18" charset="0"/>
                <a:cs typeface="Segoe UI" panose="020B0502040204020203" pitchFamily="34" charset="0"/>
              </a:rPr>
              <a:t>On LON-DC1, in Server Manager, click </a:t>
            </a:r>
            <a:r>
              <a:rPr lang="en-US" sz="1000" b="1" smtClean="0">
                <a:effectLst/>
                <a:latin typeface="Arial" panose="020B0604020202020204" pitchFamily="34" charset="0"/>
                <a:ea typeface="Times New Roman" panose="02020603050405020304" pitchFamily="18" charset="0"/>
                <a:cs typeface="Times New Roman" panose="02020603050405020304" pitchFamily="18" charset="0"/>
              </a:rPr>
              <a:t>Tools</a:t>
            </a:r>
            <a:r>
              <a:rPr lang="en-US" sz="1000" smtClean="0">
                <a:effectLst/>
                <a:latin typeface="Arial" panose="020B0604020202020204" pitchFamily="34" charset="0"/>
                <a:ea typeface="Times New Roman" panose="02020603050405020304" pitchFamily="18" charset="0"/>
                <a:cs typeface="Segoe UI" panose="020B0502040204020203" pitchFamily="34" charset="0"/>
              </a:rPr>
              <a:t>, and then click </a:t>
            </a:r>
            <a:r>
              <a:rPr lang="en-US" sz="1000" b="1" smtClean="0">
                <a:effectLst/>
                <a:latin typeface="Arial" panose="020B0604020202020204" pitchFamily="34" charset="0"/>
                <a:ea typeface="Times New Roman" panose="02020603050405020304" pitchFamily="18" charset="0"/>
                <a:cs typeface="Times New Roman" panose="02020603050405020304" pitchFamily="18" charset="0"/>
              </a:rPr>
              <a:t>Active Directory Users and Computers</a:t>
            </a:r>
            <a:r>
              <a:rPr lang="en-US" sz="1000" smtClean="0">
                <a:effectLst/>
                <a:latin typeface="Arial" panose="020B0604020202020204" pitchFamily="34" charset="0"/>
                <a:ea typeface="Times New Roman" panose="02020603050405020304" pitchFamily="18" charset="0"/>
                <a:cs typeface="Segoe UI" panose="020B0502040204020203" pitchFamily="34" charset="0"/>
              </a:rPr>
              <a:t>.</a:t>
            </a:r>
            <a:endParaRPr lang="en-US" sz="100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995"/>
              </a:spcAft>
              <a:buFont typeface="+mj-lt"/>
              <a:buAutoNum type="arabicPeriod"/>
            </a:pPr>
            <a:r>
              <a:rPr lang="en-US" sz="1000" smtClean="0">
                <a:effectLst/>
                <a:latin typeface="Arial" panose="020B0604020202020204" pitchFamily="34" charset="0"/>
                <a:ea typeface="Times New Roman" panose="02020603050405020304" pitchFamily="18" charset="0"/>
                <a:cs typeface="Segoe UI" panose="020B0502040204020203" pitchFamily="34" charset="0"/>
              </a:rPr>
              <a:t>In Active Directory Users and Computers, if necessary, expand </a:t>
            </a:r>
            <a:r>
              <a:rPr lang="en-US" sz="1000" b="1" smtClean="0">
                <a:effectLst/>
                <a:latin typeface="Arial" panose="020B0604020202020204" pitchFamily="34" charset="0"/>
                <a:ea typeface="Times New Roman" panose="02020603050405020304" pitchFamily="18" charset="0"/>
                <a:cs typeface="Times New Roman" panose="02020603050405020304" pitchFamily="18" charset="0"/>
              </a:rPr>
              <a:t>Adatum.com</a:t>
            </a:r>
            <a:r>
              <a:rPr lang="en-US" sz="1000" smtClean="0">
                <a:effectLst/>
                <a:latin typeface="Arial" panose="020B0604020202020204" pitchFamily="34" charset="0"/>
                <a:ea typeface="Times New Roman" panose="02020603050405020304" pitchFamily="18" charset="0"/>
                <a:cs typeface="Segoe UI" panose="020B0502040204020203" pitchFamily="34" charset="0"/>
              </a:rPr>
              <a:t>, and then click </a:t>
            </a:r>
            <a:r>
              <a:rPr lang="en-US" sz="1000" b="1" smtClean="0">
                <a:effectLst/>
                <a:latin typeface="Arial" panose="020B0604020202020204" pitchFamily="34" charset="0"/>
                <a:ea typeface="Times New Roman" panose="02020603050405020304" pitchFamily="18" charset="0"/>
                <a:cs typeface="Times New Roman" panose="02020603050405020304" pitchFamily="18" charset="0"/>
              </a:rPr>
              <a:t>Domain Controllers</a:t>
            </a:r>
            <a:r>
              <a:rPr lang="en-US" sz="1000" smtClean="0">
                <a:effectLst/>
                <a:latin typeface="Arial" panose="020B0604020202020204" pitchFamily="34" charset="0"/>
                <a:ea typeface="Times New Roman" panose="02020603050405020304" pitchFamily="18" charset="0"/>
                <a:cs typeface="Segoe UI" panose="020B0502040204020203" pitchFamily="34" charset="0"/>
              </a:rPr>
              <a:t>.</a:t>
            </a:r>
            <a:endParaRPr lang="en-US" sz="100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995"/>
              </a:spcAft>
              <a:buFont typeface="+mj-lt"/>
              <a:buAutoNum type="arabicPeriod"/>
            </a:pPr>
            <a:r>
              <a:rPr lang="en-US" sz="1000" smtClean="0">
                <a:effectLst/>
                <a:latin typeface="Arial" panose="020B0604020202020204" pitchFamily="34" charset="0"/>
                <a:ea typeface="Times New Roman" panose="02020603050405020304" pitchFamily="18" charset="0"/>
                <a:cs typeface="Segoe UI" panose="020B0502040204020203" pitchFamily="34" charset="0"/>
              </a:rPr>
              <a:t>Right-click </a:t>
            </a:r>
            <a:r>
              <a:rPr lang="en-US" sz="1000" b="1" smtClean="0">
                <a:effectLst/>
                <a:latin typeface="Arial" panose="020B0604020202020204" pitchFamily="34" charset="0"/>
                <a:ea typeface="Times New Roman" panose="02020603050405020304" pitchFamily="18" charset="0"/>
                <a:cs typeface="Times New Roman" panose="02020603050405020304" pitchFamily="18" charset="0"/>
              </a:rPr>
              <a:t>LON-DC1</a:t>
            </a:r>
            <a:r>
              <a:rPr lang="en-US" sz="1000" smtClean="0">
                <a:effectLst/>
                <a:latin typeface="Arial" panose="020B0604020202020204" pitchFamily="34" charset="0"/>
                <a:ea typeface="Times New Roman" panose="02020603050405020304" pitchFamily="18" charset="0"/>
                <a:cs typeface="Segoe UI" panose="020B0502040204020203" pitchFamily="34" charset="0"/>
              </a:rPr>
              <a:t>, and then click </a:t>
            </a:r>
            <a:r>
              <a:rPr lang="en-US" sz="1000" b="1" smtClean="0">
                <a:effectLst/>
                <a:latin typeface="Arial" panose="020B0604020202020204" pitchFamily="34" charset="0"/>
                <a:ea typeface="Times New Roman" panose="02020603050405020304" pitchFamily="18" charset="0"/>
                <a:cs typeface="Times New Roman" panose="02020603050405020304" pitchFamily="18" charset="0"/>
              </a:rPr>
              <a:t>Properties</a:t>
            </a:r>
            <a:r>
              <a:rPr lang="en-US" sz="1000" smtClean="0">
                <a:effectLst/>
                <a:latin typeface="Arial" panose="020B0604020202020204" pitchFamily="34" charset="0"/>
                <a:ea typeface="Times New Roman" panose="02020603050405020304" pitchFamily="18" charset="0"/>
                <a:cs typeface="Segoe UI" panose="020B0502040204020203" pitchFamily="34" charset="0"/>
              </a:rPr>
              <a:t>.</a:t>
            </a:r>
            <a:endParaRPr lang="en-US" sz="100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995"/>
              </a:spcAft>
              <a:buFont typeface="+mj-lt"/>
              <a:buAutoNum type="arabicPeriod"/>
            </a:pPr>
            <a:r>
              <a:rPr lang="en-US" sz="1000" smtClean="0">
                <a:effectLst/>
                <a:latin typeface="Arial" panose="020B0604020202020204" pitchFamily="34" charset="0"/>
                <a:ea typeface="Times New Roman" panose="02020603050405020304" pitchFamily="18" charset="0"/>
                <a:cs typeface="Segoe UI" panose="020B0502040204020203" pitchFamily="34" charset="0"/>
              </a:rPr>
              <a:t>In the </a:t>
            </a:r>
            <a:r>
              <a:rPr lang="en-US" sz="1000" b="1" smtClean="0">
                <a:effectLst/>
                <a:latin typeface="Arial" panose="020B0604020202020204" pitchFamily="34" charset="0"/>
                <a:ea typeface="Times New Roman" panose="02020603050405020304" pitchFamily="18" charset="0"/>
                <a:cs typeface="Times New Roman" panose="02020603050405020304" pitchFamily="18" charset="0"/>
              </a:rPr>
              <a:t>LON-DC1 Properties</a:t>
            </a:r>
            <a:r>
              <a:rPr lang="en-US" sz="1000" smtClean="0">
                <a:effectLst/>
                <a:latin typeface="Arial" panose="020B0604020202020204" pitchFamily="34" charset="0"/>
                <a:ea typeface="Times New Roman" panose="02020603050405020304" pitchFamily="18" charset="0"/>
                <a:cs typeface="Segoe UI" panose="020B0502040204020203" pitchFamily="34" charset="0"/>
              </a:rPr>
              <a:t> dialog box, on the </a:t>
            </a:r>
            <a:r>
              <a:rPr lang="en-US" sz="1000" b="1" smtClean="0">
                <a:effectLst/>
                <a:latin typeface="Arial" panose="020B0604020202020204" pitchFamily="34" charset="0"/>
                <a:ea typeface="Times New Roman" panose="02020603050405020304" pitchFamily="18" charset="0"/>
                <a:cs typeface="Times New Roman" panose="02020603050405020304" pitchFamily="18" charset="0"/>
              </a:rPr>
              <a:t>Delegation</a:t>
            </a:r>
            <a:r>
              <a:rPr lang="en-US" sz="1000" smtClean="0">
                <a:effectLst/>
                <a:latin typeface="Arial" panose="020B0604020202020204" pitchFamily="34" charset="0"/>
                <a:ea typeface="Times New Roman" panose="02020603050405020304" pitchFamily="18" charset="0"/>
                <a:cs typeface="Segoe UI" panose="020B0502040204020203" pitchFamily="34" charset="0"/>
              </a:rPr>
              <a:t> tab, verify that </a:t>
            </a:r>
            <a:r>
              <a:rPr lang="en-US" sz="1000" b="1" smtClean="0">
                <a:effectLst/>
                <a:latin typeface="Arial" panose="020B0604020202020204" pitchFamily="34" charset="0"/>
                <a:ea typeface="Times New Roman" panose="02020603050405020304" pitchFamily="18" charset="0"/>
                <a:cs typeface="Times New Roman" panose="02020603050405020304" pitchFamily="18" charset="0"/>
              </a:rPr>
              <a:t>Trust this computer for delegation to any service (Kerberos only)</a:t>
            </a:r>
            <a:r>
              <a:rPr lang="en-US" sz="1000" smtClean="0">
                <a:effectLst/>
                <a:latin typeface="Arial" panose="020B0604020202020204" pitchFamily="34" charset="0"/>
                <a:ea typeface="Times New Roman" panose="02020603050405020304" pitchFamily="18" charset="0"/>
                <a:cs typeface="Segoe UI" panose="020B0502040204020203" pitchFamily="34" charset="0"/>
              </a:rPr>
              <a:t> is selected, and then click </a:t>
            </a:r>
            <a:r>
              <a:rPr lang="en-US" sz="1000" b="1" smtClean="0">
                <a:effectLst/>
                <a:latin typeface="Arial" panose="020B0604020202020204" pitchFamily="34" charset="0"/>
                <a:ea typeface="Times New Roman" panose="02020603050405020304" pitchFamily="18" charset="0"/>
                <a:cs typeface="Times New Roman" panose="02020603050405020304" pitchFamily="18" charset="0"/>
              </a:rPr>
              <a:t>Cancel</a:t>
            </a:r>
            <a:r>
              <a:rPr lang="en-US" sz="1000" smtClean="0">
                <a:effectLst/>
                <a:latin typeface="Arial" panose="020B0604020202020204" pitchFamily="34" charset="0"/>
                <a:ea typeface="Times New Roman" panose="02020603050405020304" pitchFamily="18" charset="0"/>
                <a:cs typeface="Segoe UI" panose="020B0502040204020203" pitchFamily="34" charset="0"/>
              </a:rPr>
              <a:t>. This setting is on by default for domain controllers, but needs to be enabled for most file servers to support EFS.</a:t>
            </a:r>
            <a:endParaRPr lang="en-US" sz="100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995"/>
              </a:spcAft>
              <a:buFont typeface="+mj-lt"/>
              <a:buAutoNum type="arabicPeriod"/>
            </a:pPr>
            <a:r>
              <a:rPr lang="en-US" sz="1000" smtClean="0">
                <a:effectLst/>
                <a:latin typeface="Arial" panose="020B0604020202020204" pitchFamily="34" charset="0"/>
                <a:ea typeface="Times New Roman" panose="02020603050405020304" pitchFamily="18" charset="0"/>
                <a:cs typeface="Segoe UI" panose="020B0502040204020203" pitchFamily="34" charset="0"/>
              </a:rPr>
              <a:t>Close Active Directory Users and Computers.</a:t>
            </a:r>
            <a:endParaRPr lang="en-US" sz="1000" smtClean="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300"/>
              </a:lnSpc>
              <a:spcBef>
                <a:spcPts val="900"/>
              </a:spcBef>
              <a:spcAft>
                <a:spcPts val="300"/>
              </a:spcAft>
            </a:pPr>
            <a:r>
              <a:rPr lang="en-US" sz="1000" b="1" smtClean="0">
                <a:effectLst/>
                <a:latin typeface="Arial" panose="020B0604020202020204" pitchFamily="34" charset="0"/>
                <a:ea typeface="Times New Roman" panose="02020603050405020304" pitchFamily="18" charset="0"/>
                <a:cs typeface="Segoe UI" panose="020B0502040204020203" pitchFamily="34" charset="0"/>
              </a:rPr>
              <a:t>Use EFS to encrypt a file on a network share</a:t>
            </a:r>
          </a:p>
          <a:p>
            <a:pPr marL="342900" marR="0" lvl="0" indent="-342900">
              <a:lnSpc>
                <a:spcPct val="115000"/>
              </a:lnSpc>
              <a:spcBef>
                <a:spcPts val="0"/>
              </a:spcBef>
              <a:spcAft>
                <a:spcPts val="995"/>
              </a:spcAft>
              <a:buFont typeface="+mj-lt"/>
              <a:buAutoNum type="arabicPeriod"/>
            </a:pPr>
            <a:r>
              <a:rPr lang="en-US" sz="1000" smtClean="0">
                <a:effectLst/>
                <a:latin typeface="Arial" panose="020B0604020202020204" pitchFamily="34" charset="0"/>
                <a:ea typeface="Times New Roman" panose="02020603050405020304" pitchFamily="18" charset="0"/>
                <a:cs typeface="Segoe UI" panose="020B0502040204020203" pitchFamily="34" charset="0"/>
              </a:rPr>
              <a:t>On LON-CL1, log in as </a:t>
            </a:r>
            <a:r>
              <a:rPr lang="en-US" sz="1000" b="1" smtClean="0">
                <a:effectLst/>
                <a:latin typeface="Arial" panose="020B0604020202020204" pitchFamily="34" charset="0"/>
                <a:ea typeface="Times New Roman" panose="02020603050405020304" pitchFamily="18" charset="0"/>
                <a:cs typeface="Times New Roman" panose="02020603050405020304" pitchFamily="18" charset="0"/>
              </a:rPr>
              <a:t>Adatum\Doug</a:t>
            </a:r>
            <a:r>
              <a:rPr lang="en-US" sz="1000" smtClean="0">
                <a:effectLst/>
                <a:latin typeface="Arial" panose="020B0604020202020204" pitchFamily="34" charset="0"/>
                <a:ea typeface="Times New Roman" panose="02020603050405020304" pitchFamily="18" charset="0"/>
                <a:cs typeface="Segoe UI" panose="020B0502040204020203" pitchFamily="34" charset="0"/>
              </a:rPr>
              <a:t> with a password of </a:t>
            </a:r>
            <a:r>
              <a:rPr lang="en-US" sz="1000" b="1" smtClean="0">
                <a:effectLst/>
                <a:latin typeface="Arial" panose="020B0604020202020204" pitchFamily="34" charset="0"/>
                <a:ea typeface="Times New Roman" panose="02020603050405020304" pitchFamily="18" charset="0"/>
                <a:cs typeface="Times New Roman" panose="02020603050405020304" pitchFamily="18" charset="0"/>
              </a:rPr>
              <a:t>Pa$$w0rd</a:t>
            </a:r>
            <a:r>
              <a:rPr lang="en-US" sz="1000" smtClean="0">
                <a:effectLst/>
                <a:latin typeface="Arial" panose="020B0604020202020204" pitchFamily="34" charset="0"/>
                <a:ea typeface="Times New Roman" panose="02020603050405020304" pitchFamily="18" charset="0"/>
                <a:cs typeface="Segoe UI" panose="020B0502040204020203" pitchFamily="34" charset="0"/>
              </a:rPr>
              <a:t>.</a:t>
            </a:r>
            <a:endParaRPr lang="en-US" sz="100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995"/>
              </a:spcAft>
              <a:buFont typeface="+mj-lt"/>
              <a:buAutoNum type="arabicPeriod"/>
            </a:pPr>
            <a:r>
              <a:rPr lang="en-US" sz="1000" smtClean="0">
                <a:effectLst/>
                <a:latin typeface="Arial" panose="020B0604020202020204" pitchFamily="34" charset="0"/>
                <a:ea typeface="Times New Roman" panose="02020603050405020304" pitchFamily="18" charset="0"/>
                <a:cs typeface="Segoe UI" panose="020B0502040204020203" pitchFamily="34" charset="0"/>
              </a:rPr>
              <a:t>On the </a:t>
            </a:r>
            <a:r>
              <a:rPr lang="en-US" sz="1000" b="1" smtClean="0">
                <a:effectLst/>
                <a:latin typeface="Arial" panose="020B0604020202020204" pitchFamily="34" charset="0"/>
                <a:ea typeface="Times New Roman" panose="02020603050405020304" pitchFamily="18" charset="0"/>
                <a:cs typeface="Times New Roman" panose="02020603050405020304" pitchFamily="18" charset="0"/>
              </a:rPr>
              <a:t>Start </a:t>
            </a:r>
            <a:r>
              <a:rPr lang="en-US" sz="1000" smtClean="0">
                <a:effectLst/>
                <a:latin typeface="Arial" panose="020B0604020202020204" pitchFamily="34" charset="0"/>
                <a:ea typeface="Times New Roman" panose="02020603050405020304" pitchFamily="18" charset="0"/>
                <a:cs typeface="Segoe UI" panose="020B0502040204020203" pitchFamily="34" charset="0"/>
              </a:rPr>
              <a:t>screen, type </a:t>
            </a:r>
            <a:r>
              <a:rPr lang="en-US" sz="1000" b="1" smtClean="0">
                <a:effectLst/>
                <a:latin typeface="Arial" panose="020B0604020202020204" pitchFamily="34" charset="0"/>
                <a:ea typeface="Times New Roman" panose="02020603050405020304" pitchFamily="18" charset="0"/>
                <a:cs typeface="Times New Roman" panose="02020603050405020304" pitchFamily="18" charset="0"/>
              </a:rPr>
              <a:t>\\LON-DC1\Mod10Share</a:t>
            </a:r>
            <a:r>
              <a:rPr lang="en-US" sz="1000" smtClean="0">
                <a:effectLst/>
                <a:latin typeface="Arial" panose="020B0604020202020204" pitchFamily="34" charset="0"/>
                <a:ea typeface="Times New Roman" panose="02020603050405020304" pitchFamily="18" charset="0"/>
                <a:cs typeface="Segoe UI" panose="020B0502040204020203" pitchFamily="34" charset="0"/>
              </a:rPr>
              <a:t>, and then press Enter.</a:t>
            </a:r>
            <a:endParaRPr lang="en-US" sz="100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995"/>
              </a:spcAft>
              <a:buFont typeface="+mj-lt"/>
              <a:buAutoNum type="arabicPeriod"/>
            </a:pPr>
            <a:r>
              <a:rPr lang="en-US" sz="1000" smtClean="0">
                <a:effectLst/>
                <a:latin typeface="Arial" panose="020B0604020202020204" pitchFamily="34" charset="0"/>
                <a:ea typeface="Times New Roman" panose="02020603050405020304" pitchFamily="18" charset="0"/>
                <a:cs typeface="Segoe UI" panose="020B0502040204020203" pitchFamily="34" charset="0"/>
              </a:rPr>
              <a:t>In File Explorer, right-click an open area, point to </a:t>
            </a:r>
            <a:r>
              <a:rPr lang="en-US" sz="1000" b="1" smtClean="0">
                <a:effectLst/>
                <a:latin typeface="Arial" panose="020B0604020202020204" pitchFamily="34" charset="0"/>
                <a:ea typeface="Times New Roman" panose="02020603050405020304" pitchFamily="18" charset="0"/>
                <a:cs typeface="Times New Roman" panose="02020603050405020304" pitchFamily="18" charset="0"/>
              </a:rPr>
              <a:t>New</a:t>
            </a:r>
            <a:r>
              <a:rPr lang="en-US" sz="1000" smtClean="0">
                <a:effectLst/>
                <a:latin typeface="Arial" panose="020B0604020202020204" pitchFamily="34" charset="0"/>
                <a:ea typeface="Times New Roman" panose="02020603050405020304" pitchFamily="18" charset="0"/>
                <a:cs typeface="Segoe UI" panose="020B0502040204020203" pitchFamily="34" charset="0"/>
              </a:rPr>
              <a:t>, and then click </a:t>
            </a:r>
            <a:r>
              <a:rPr lang="en-US" sz="1000" b="1" smtClean="0">
                <a:effectLst/>
                <a:latin typeface="Arial" panose="020B0604020202020204" pitchFamily="34" charset="0"/>
                <a:ea typeface="Times New Roman" panose="02020603050405020304" pitchFamily="18" charset="0"/>
                <a:cs typeface="Times New Roman" panose="02020603050405020304" pitchFamily="18" charset="0"/>
              </a:rPr>
              <a:t>Microsoft Word Document</a:t>
            </a:r>
            <a:r>
              <a:rPr lang="en-US" sz="1000" smtClean="0">
                <a:effectLst/>
                <a:latin typeface="Arial" panose="020B0604020202020204" pitchFamily="34" charset="0"/>
                <a:ea typeface="Times New Roman" panose="02020603050405020304" pitchFamily="18" charset="0"/>
                <a:cs typeface="Segoe UI" panose="020B0502040204020203" pitchFamily="34" charset="0"/>
              </a:rPr>
              <a:t>.</a:t>
            </a:r>
            <a:endParaRPr lang="en-US" sz="100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995"/>
              </a:spcAft>
              <a:buFont typeface="+mj-lt"/>
              <a:buAutoNum type="arabicPeriod"/>
            </a:pPr>
            <a:r>
              <a:rPr lang="en-US" sz="1000" smtClean="0">
                <a:effectLst/>
                <a:latin typeface="Arial" panose="020B0604020202020204" pitchFamily="34" charset="0"/>
                <a:ea typeface="Times New Roman" panose="02020603050405020304" pitchFamily="18" charset="0"/>
                <a:cs typeface="Segoe UI" panose="020B0502040204020203" pitchFamily="34" charset="0"/>
              </a:rPr>
              <a:t>Type </a:t>
            </a:r>
            <a:r>
              <a:rPr lang="en-US" sz="1000" b="1" smtClean="0">
                <a:effectLst/>
                <a:latin typeface="Arial" panose="020B0604020202020204" pitchFamily="34" charset="0"/>
                <a:ea typeface="Times New Roman" panose="02020603050405020304" pitchFamily="18" charset="0"/>
                <a:cs typeface="Times New Roman" panose="02020603050405020304" pitchFamily="18" charset="0"/>
              </a:rPr>
              <a:t>MyEncryptedFile</a:t>
            </a:r>
            <a:r>
              <a:rPr lang="en-US" sz="1000" smtClean="0">
                <a:effectLst/>
                <a:latin typeface="Arial" panose="020B0604020202020204" pitchFamily="34" charset="0"/>
                <a:ea typeface="Times New Roman" panose="02020603050405020304" pitchFamily="18" charset="0"/>
                <a:cs typeface="Segoe UI" panose="020B0502040204020203" pitchFamily="34" charset="0"/>
              </a:rPr>
              <a:t>, and then press Enter to name the file.</a:t>
            </a:r>
            <a:endParaRPr lang="en-US" sz="100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995"/>
              </a:spcAft>
              <a:buFont typeface="+mj-lt"/>
              <a:buAutoNum type="arabicPeriod"/>
            </a:pPr>
            <a:r>
              <a:rPr lang="en-US" sz="1000" smtClean="0">
                <a:effectLst/>
                <a:latin typeface="Arial" panose="020B0604020202020204" pitchFamily="34" charset="0"/>
                <a:ea typeface="Times New Roman" panose="02020603050405020304" pitchFamily="18" charset="0"/>
                <a:cs typeface="Segoe UI" panose="020B0502040204020203" pitchFamily="34" charset="0"/>
              </a:rPr>
              <a:t>Double-click </a:t>
            </a:r>
            <a:r>
              <a:rPr lang="en-US" sz="1000" b="1" smtClean="0">
                <a:effectLst/>
                <a:latin typeface="Arial" panose="020B0604020202020204" pitchFamily="34" charset="0"/>
                <a:ea typeface="Times New Roman" panose="02020603050405020304" pitchFamily="18" charset="0"/>
                <a:cs typeface="Times New Roman" panose="02020603050405020304" pitchFamily="18" charset="0"/>
              </a:rPr>
              <a:t>MyEncryptedFile</a:t>
            </a:r>
            <a:r>
              <a:rPr lang="en-US" sz="1000" smtClean="0">
                <a:effectLst/>
                <a:latin typeface="Arial" panose="020B0604020202020204" pitchFamily="34" charset="0"/>
                <a:ea typeface="Times New Roman" panose="02020603050405020304" pitchFamily="18" charset="0"/>
                <a:cs typeface="Segoe UI" panose="020B0502040204020203" pitchFamily="34" charset="0"/>
              </a:rPr>
              <a:t> to open it.</a:t>
            </a:r>
            <a:endParaRPr lang="en-US" sz="100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995"/>
              </a:spcAft>
              <a:buFont typeface="+mj-lt"/>
              <a:buAutoNum type="arabicPeriod"/>
            </a:pPr>
            <a:r>
              <a:rPr lang="en-US" sz="1000" smtClean="0">
                <a:effectLst/>
                <a:latin typeface="Arial" panose="020B0604020202020204" pitchFamily="34" charset="0"/>
                <a:ea typeface="Times New Roman" panose="02020603050405020304" pitchFamily="18" charset="0"/>
                <a:cs typeface="Segoe UI" panose="020B0502040204020203" pitchFamily="34" charset="0"/>
              </a:rPr>
              <a:t>If necessary, click </a:t>
            </a:r>
            <a:r>
              <a:rPr lang="en-US" sz="1000" b="1" smtClean="0">
                <a:effectLst/>
                <a:latin typeface="Arial" panose="020B0604020202020204" pitchFamily="34" charset="0"/>
                <a:ea typeface="Times New Roman" panose="02020603050405020304" pitchFamily="18" charset="0"/>
                <a:cs typeface="Segoe UI" panose="020B0502040204020203" pitchFamily="34" charset="0"/>
              </a:rPr>
              <a:t>Close</a:t>
            </a:r>
            <a:r>
              <a:rPr lang="en-US" sz="1000" smtClean="0">
                <a:effectLst/>
                <a:latin typeface="Arial" panose="020B0604020202020204" pitchFamily="34" charset="0"/>
                <a:ea typeface="Times New Roman" panose="02020603050405020304" pitchFamily="18" charset="0"/>
                <a:cs typeface="Segoe UI" panose="020B0502040204020203" pitchFamily="34" charset="0"/>
              </a:rPr>
              <a:t> on the Microsoft Office Activation Wizard, click </a:t>
            </a:r>
            <a:r>
              <a:rPr lang="en-US" sz="1000" b="1" smtClean="0">
                <a:effectLst/>
                <a:latin typeface="Arial" panose="020B0604020202020204" pitchFamily="34" charset="0"/>
                <a:ea typeface="Times New Roman" panose="02020603050405020304" pitchFamily="18" charset="0"/>
                <a:cs typeface="Times New Roman" panose="02020603050405020304" pitchFamily="18" charset="0"/>
              </a:rPr>
              <a:t>Ask me later</a:t>
            </a:r>
            <a:r>
              <a:rPr lang="en-US" sz="1000" smtClean="0">
                <a:effectLst/>
                <a:latin typeface="Arial" panose="020B0604020202020204" pitchFamily="34" charset="0"/>
                <a:ea typeface="Times New Roman" panose="02020603050405020304" pitchFamily="18" charset="0"/>
                <a:cs typeface="Segoe UI" panose="020B0502040204020203" pitchFamily="34" charset="0"/>
              </a:rPr>
              <a:t> on the First things first window about update installations, and then click </a:t>
            </a:r>
            <a:r>
              <a:rPr lang="en-US" sz="1000" b="1" smtClean="0">
                <a:effectLst/>
                <a:latin typeface="Arial" panose="020B0604020202020204" pitchFamily="34" charset="0"/>
                <a:ea typeface="Times New Roman" panose="02020603050405020304" pitchFamily="18" charset="0"/>
                <a:cs typeface="Times New Roman" panose="02020603050405020304" pitchFamily="18" charset="0"/>
              </a:rPr>
              <a:t>Accept to close the window</a:t>
            </a:r>
            <a:r>
              <a:rPr lang="en-US" sz="1000" smtClean="0">
                <a:effectLst/>
                <a:latin typeface="Arial" panose="020B0604020202020204" pitchFamily="34" charset="0"/>
                <a:ea typeface="Times New Roman" panose="02020603050405020304" pitchFamily="18" charset="0"/>
                <a:cs typeface="Segoe UI" panose="020B0502040204020203" pitchFamily="34" charset="0"/>
              </a:rPr>
              <a:t>.</a:t>
            </a:r>
            <a:endParaRPr lang="en-US" sz="100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995"/>
              </a:spcAft>
              <a:buFont typeface="+mj-lt"/>
              <a:buAutoNum type="arabicPeriod"/>
            </a:pPr>
            <a:endParaRPr lang="en-US"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11EC0F3-CEA5-4BAA-94EC-7B78670B1942}" type="slidenum">
              <a:rPr lang="en-US" smtClean="0"/>
              <a:t>17</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10: Configuring Encryption and Advanced Auditing</a:t>
            </a:r>
            <a:endParaRPr lang="en-US" sz="1200" b="1">
              <a:solidFill>
                <a:srgbClr val="336699"/>
              </a:solidFill>
              <a:latin typeface="Arial" panose="020B0604020202020204" pitchFamily="34" charset="0"/>
            </a:endParaRPr>
          </a:p>
        </p:txBody>
      </p:sp>
      <p:sp>
        <p:nvSpPr>
          <p:cNvPr id="7" name="TextBox 6"/>
          <p:cNvSpPr txBox="1"/>
          <p:nvPr/>
        </p:nvSpPr>
        <p:spPr>
          <a:xfrm>
            <a:off x="0" y="8890000"/>
            <a:ext cx="1871025" cy="246221"/>
          </a:xfrm>
          <a:prstGeom prst="rect">
            <a:avLst/>
          </a:prstGeom>
          <a:noFill/>
        </p:spPr>
        <p:txBody>
          <a:bodyPr vert="horz" wrap="none" rtlCol="0">
            <a:spAutoFit/>
          </a:bodyPr>
          <a:lstStyle/>
          <a:p>
            <a:r>
              <a:rPr lang="en-US" sz="1000" smtClean="0">
                <a:latin typeface="Arial" panose="020B0604020202020204" pitchFamily="34" charset="0"/>
              </a:rPr>
              <a:t>(More notes on the next slide)</a:t>
            </a:r>
            <a:endParaRPr lang="en-US" sz="1000">
              <a:latin typeface="Arial" panose="020B0604020202020204" pitchFamily="34" charset="0"/>
            </a:endParaRPr>
          </a:p>
        </p:txBody>
      </p:sp>
    </p:spTree>
    <p:extLst>
      <p:ext uri="{BB962C8B-B14F-4D97-AF65-F5344CB8AC3E}">
        <p14:creationId xmlns:p14="http://schemas.microsoft.com/office/powerpoint/2010/main" val="2210819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US" sz="1000" smtClean="0">
                <a:effectLst/>
                <a:latin typeface="Arial" panose="020B0604020202020204" pitchFamily="34" charset="0"/>
                <a:ea typeface="Calibri" panose="020F0502020204030204" pitchFamily="34" charset="0"/>
                <a:cs typeface="Segoe UI" panose="020B0502040204020203" pitchFamily="34" charset="0"/>
              </a:rPr>
              <a:t>Briefly describe the lesson content.</a:t>
            </a:r>
            <a:endParaRPr lang="en-US"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11EC0F3-CEA5-4BAA-94EC-7B78670B1942}" type="slidenum">
              <a:rPr lang="en-US" smtClean="0"/>
              <a:t>19</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10: Configuring Encryption and Advanced Auditing</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483730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US" sz="1000" smtClean="0">
                <a:effectLst/>
                <a:latin typeface="Arial" panose="020B0604020202020204" pitchFamily="34" charset="0"/>
                <a:ea typeface="Calibri" panose="020F0502020204030204" pitchFamily="34" charset="0"/>
                <a:cs typeface="Segoe UI" panose="020B0502040204020203" pitchFamily="34" charset="0"/>
              </a:rPr>
              <a:t>Explain the Advanced Audit Policy Configuration settings to the students, and describe how they provide greater control over auditing capability in Windows Server 2012 and Windows Server 2008 R2.</a:t>
            </a:r>
            <a:endParaRPr lang="en-US" sz="100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smtClean="0">
                <a:effectLst/>
                <a:latin typeface="Arial" panose="020B0604020202020204" pitchFamily="34" charset="0"/>
                <a:ea typeface="Calibri" panose="020F0502020204030204" pitchFamily="34" charset="0"/>
                <a:cs typeface="Segoe UI" panose="020B0502040204020203" pitchFamily="34" charset="0"/>
              </a:rPr>
              <a:t>Consider opening a Group Policy Object (GPO) on LON-DC1 in the Group Policy Management Editor to show students the specific settings available in each group. These settings are under: </a:t>
            </a:r>
            <a:r>
              <a:rPr lang="en-US" sz="1000" b="1" smtClean="0">
                <a:effectLst/>
                <a:latin typeface="Arial" panose="020B0604020202020204" pitchFamily="34" charset="0"/>
                <a:ea typeface="Calibri" panose="020F0502020204030204" pitchFamily="34" charset="0"/>
                <a:cs typeface="Times New Roman" panose="02020603050405020304" pitchFamily="18" charset="0"/>
              </a:rPr>
              <a:t>Computer Configuration\Policies\Windows Settings\Security Settings\Advanced Audit Policy Configuration\Audit Policies.</a:t>
            </a:r>
            <a:endParaRPr lang="en-US"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11EC0F3-CEA5-4BAA-94EC-7B78670B1942}" type="slidenum">
              <a:rPr lang="en-US" smtClean="0"/>
              <a:t>20</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10: Configuring Encryption and Advanced Auditing</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3680726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US"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US"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dirty="0" smtClean="0">
                <a:effectLst/>
                <a:latin typeface="Arial" panose="020B0604020202020204" pitchFamily="34" charset="0"/>
                <a:ea typeface="Calibri" panose="020F0502020204030204" pitchFamily="34" charset="0"/>
                <a:cs typeface="Segoe UI" panose="020B0502040204020203" pitchFamily="34" charset="0"/>
              </a:rPr>
              <a:t>To perform this demonstration, you will need the </a:t>
            </a:r>
            <a:r>
              <a:rPr lang="en-US" sz="1000" b="1" dirty="0" smtClean="0">
                <a:effectLst/>
                <a:latin typeface="Arial" panose="020B0604020202020204" pitchFamily="34" charset="0"/>
                <a:ea typeface="Calibri" panose="020F0502020204030204" pitchFamily="34" charset="0"/>
                <a:cs typeface="Times New Roman" panose="02020603050405020304" pitchFamily="18" charset="0"/>
              </a:rPr>
              <a:t>20411C-LON-DC1</a:t>
            </a:r>
            <a:r>
              <a:rPr lang="en-US" sz="1000" dirty="0" smtClean="0">
                <a:effectLst/>
                <a:latin typeface="Arial" panose="020B0604020202020204" pitchFamily="34" charset="0"/>
                <a:ea typeface="Calibri" panose="020F0502020204030204" pitchFamily="34" charset="0"/>
                <a:cs typeface="Segoe UI" panose="020B0502040204020203" pitchFamily="34" charset="0"/>
              </a:rPr>
              <a:t> virtual machine. This machine should be running from the previous demonstration.</a:t>
            </a:r>
            <a:endParaRPr lang="en-US"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US"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ts val="1300"/>
              </a:lnSpc>
              <a:spcBef>
                <a:spcPts val="900"/>
              </a:spcBef>
              <a:spcAft>
                <a:spcPts val="300"/>
              </a:spcAft>
            </a:pPr>
            <a:r>
              <a:rPr lang="en-US" sz="1000" b="1" dirty="0" smtClean="0">
                <a:effectLst/>
                <a:latin typeface="Arial" panose="020B0604020202020204" pitchFamily="34" charset="0"/>
                <a:ea typeface="Times New Roman" panose="02020603050405020304" pitchFamily="18" charset="0"/>
                <a:cs typeface="Segoe UI" panose="020B0502040204020203" pitchFamily="34" charset="0"/>
              </a:rPr>
              <a:t>Create and edit a GPO for audit policy configuration</a:t>
            </a:r>
          </a:p>
          <a:p>
            <a:pPr marL="342900" marR="0" lvl="0" indent="-342900">
              <a:lnSpc>
                <a:spcPct val="115000"/>
              </a:lnSpc>
              <a:spcBef>
                <a:spcPts val="0"/>
              </a:spcBef>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On LON-DC1, in Server Manager,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Tools</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Group Policy Management</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a:t>
            </a:r>
            <a:endParaRPr lang="en-US"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In Group Policy Management, double-click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Forest: Adatum.com</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 double-click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Domains</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 double-click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Adatum.com</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 right-click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Group Policy Objects</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New</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a:t>
            </a:r>
            <a:endParaRPr lang="en-US"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In the New GPO window, type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File Audit in the Name field</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 and then press Enter.</a:t>
            </a:r>
            <a:endParaRPr lang="en-US"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Double-click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Group Policy Objects</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 container, right-click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File Audit</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Edit</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a:t>
            </a:r>
            <a:endParaRPr lang="en-US"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In the Group Policy Management Editor, under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Computer Configuration</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 expand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Policies</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 expand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Windows Settings</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 expand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Security Settings</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 expand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Advanced Audit Policy Configuration</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 expand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Audit Policies</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Object Access</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a:t>
            </a:r>
            <a:endParaRPr lang="en-US"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Double-click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Audit Detailed File Share</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a:t>
            </a:r>
            <a:endParaRPr lang="en-US"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In the Properties window, select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Configure the following audit events</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 check box.</a:t>
            </a:r>
            <a:endParaRPr lang="en-US"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Select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Success </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and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Failure</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 check boxes,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OK</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a:t>
            </a:r>
            <a:endParaRPr lang="en-US"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Double-click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Audit Removable Storage</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a:t>
            </a:r>
            <a:endParaRPr lang="en-US"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In the Properties window, select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Configure the following audit events</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 check box.</a:t>
            </a:r>
            <a:endParaRPr lang="en-US"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Select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Success </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and</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 Failure</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 check box,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OK</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a:t>
            </a:r>
            <a:endParaRPr lang="en-US"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Close the Group Policy Management Editor.</a:t>
            </a:r>
            <a:endParaRPr lang="en-US"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Close Group Policy Management.</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11EC0F3-CEA5-4BAA-94EC-7B78670B1942}" type="slidenum">
              <a:rPr lang="en-US" smtClean="0"/>
              <a:t>21</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10: Configuring Encryption and Advanced Auditing</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380022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US" sz="1000" smtClean="0">
                <a:effectLst/>
                <a:latin typeface="Arial" panose="020B0604020202020204" pitchFamily="34" charset="0"/>
                <a:ea typeface="Calibri" panose="020F0502020204030204" pitchFamily="34" charset="0"/>
                <a:cs typeface="Times New Roman" panose="02020603050405020304" pitchFamily="18" charset="0"/>
              </a:rPr>
              <a:t> </a:t>
            </a:r>
            <a:r>
              <a:rPr lang="en-US" sz="1000" smtClean="0">
                <a:effectLst/>
                <a:latin typeface="Arial" panose="020B0604020202020204" pitchFamily="34" charset="0"/>
                <a:ea typeface="Calibri" panose="020F0502020204030204" pitchFamily="34" charset="0"/>
                <a:cs typeface="Segoe UI" panose="020B0502040204020203" pitchFamily="34" charset="0"/>
              </a:rPr>
              <a:t>Briefly describe the module content.</a:t>
            </a:r>
            <a:endParaRPr lang="en-US"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11EC0F3-CEA5-4BAA-94EC-7B78670B1942}" type="slidenum">
              <a:rPr lang="en-US" smtClean="0"/>
              <a:t>2</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10: Configuring Encryption and Advanced Auditing</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2544271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US" sz="1000" smtClean="0">
                <a:effectLst/>
                <a:latin typeface="Arial" panose="020B0604020202020204" pitchFamily="34" charset="0"/>
                <a:ea typeface="Calibri" panose="020F0502020204030204" pitchFamily="34" charset="0"/>
                <a:cs typeface="Times New Roman" panose="02020603050405020304" pitchFamily="18" charset="0"/>
              </a:rPr>
              <a:t>Briefly describe the lesson content.</a:t>
            </a:r>
            <a:endParaRPr lang="en-US"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11EC0F3-CEA5-4BAA-94EC-7B78670B1942}" type="slidenum">
              <a:rPr lang="en-US" smtClean="0"/>
              <a:t>4</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10: Configuring Encryption and Advanced Auditing</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2243057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US" sz="1000" smtClean="0">
                <a:effectLst/>
                <a:latin typeface="Arial" panose="020B0604020202020204" pitchFamily="34" charset="0"/>
                <a:ea typeface="Calibri" panose="020F0502020204030204" pitchFamily="34" charset="0"/>
                <a:cs typeface="Times New Roman" panose="02020603050405020304" pitchFamily="18" charset="0"/>
              </a:rPr>
              <a:t>Mention some of the differences between EFS and BitLocker. Briefly mention that Trusted Platform Module (TPM) chips are available on many of the computers sold for the last several years.</a:t>
            </a:r>
            <a:endParaRPr lang="en-US"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11EC0F3-CEA5-4BAA-94EC-7B78670B1942}" type="slidenum">
              <a:rPr lang="en-US" smtClean="0"/>
              <a:t>5</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10: Configuring Encryption and Advanced Auditing</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1422257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US" sz="1000" smtClean="0">
                <a:effectLst/>
                <a:latin typeface="Arial" panose="020B0604020202020204" pitchFamily="34" charset="0"/>
                <a:ea typeface="Calibri" panose="020F0502020204030204" pitchFamily="34" charset="0"/>
                <a:cs typeface="Times New Roman" panose="02020603050405020304" pitchFamily="18" charset="0"/>
              </a:rPr>
              <a:t>Discuss the benefits of encrypting only used space on a hard disk. Also discuss when encrypting the entire hard drive is the best choice. Discuss which choice would be best when a server has been in production for a long time and you would not want the unused space vulnerable to data recovery. Also mention the pros and cons of 128-bit encryption versus 256-bit encryption. Your discussion should include that 128-bit encryption offers faster performance but less security.</a:t>
            </a:r>
            <a:endParaRPr lang="en-US"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11EC0F3-CEA5-4BAA-94EC-7B78670B1942}" type="slidenum">
              <a:rPr lang="en-US" smtClean="0"/>
              <a:t>6</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10: Configuring Encryption and Advanced Auditing</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3760430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US" sz="1000" smtClean="0">
                <a:effectLst/>
                <a:latin typeface="Arial" panose="020B0604020202020204" pitchFamily="34" charset="0"/>
                <a:ea typeface="Calibri" panose="020F0502020204030204" pitchFamily="34" charset="0"/>
                <a:cs typeface="Times New Roman" panose="02020603050405020304" pitchFamily="18" charset="0"/>
              </a:rPr>
              <a:t>Discuss the different options for multifactor authentication and the situations that might call for multifactor authentication, such as compliance, regulations, and high security environments. Mention that virtual machines do not have a virtual TPM available, which means that hard drives encrypted by BitLocker on virtual machines are not as secure as hard drives encrypted by BitLocker on physical computers with TPMs.</a:t>
            </a:r>
            <a:endParaRPr lang="en-US"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11EC0F3-CEA5-4BAA-94EC-7B78670B1942}" type="slidenum">
              <a:rPr lang="en-US" smtClean="0"/>
              <a:t>7</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10: Configuring Encryption and Advanced Auditing</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1553397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US" sz="1000" smtClean="0">
                <a:effectLst/>
                <a:latin typeface="Arial" panose="020B0604020202020204" pitchFamily="34" charset="0"/>
                <a:ea typeface="Calibri" panose="020F0502020204030204" pitchFamily="34" charset="0"/>
                <a:cs typeface="Times New Roman" panose="02020603050405020304" pitchFamily="18" charset="0"/>
              </a:rPr>
              <a:t>Mention that TPM is enabled in the BIOS on a computer. Emphasize that Group Policy, which is covered in the next topic, handles most of the configuration of BitLocker. Also, mention that students can manage BitLocker through Windows PowerShell</a:t>
            </a:r>
            <a:r>
              <a:rPr lang="en-US" sz="1000" baseline="30000" smtClean="0">
                <a:effectLst/>
                <a:latin typeface="Arial" panose="020B0604020202020204" pitchFamily="34" charset="0"/>
                <a:ea typeface="Calibri" panose="020F0502020204030204" pitchFamily="34" charset="0"/>
                <a:cs typeface="Times New Roman" panose="02020603050405020304" pitchFamily="18" charset="0"/>
              </a:rPr>
              <a:t>®</a:t>
            </a:r>
            <a:r>
              <a:rPr lang="en-US" sz="1000" smtClean="0">
                <a:effectLst/>
                <a:latin typeface="Arial" panose="020B0604020202020204" pitchFamily="34" charset="0"/>
                <a:ea typeface="Calibri" panose="020F0502020204030204" pitchFamily="34" charset="0"/>
                <a:cs typeface="Times New Roman" panose="02020603050405020304" pitchFamily="18" charset="0"/>
              </a:rPr>
              <a:t> and the </a:t>
            </a:r>
            <a:r>
              <a:rPr lang="en-US" sz="1000" b="1" smtClean="0">
                <a:effectLst/>
                <a:latin typeface="Arial" panose="020B0604020202020204" pitchFamily="34" charset="0"/>
                <a:ea typeface="Calibri" panose="020F0502020204030204" pitchFamily="34" charset="0"/>
                <a:cs typeface="Times New Roman" panose="02020603050405020304" pitchFamily="18" charset="0"/>
              </a:rPr>
              <a:t>manage-bde</a:t>
            </a:r>
            <a:r>
              <a:rPr lang="en-US" sz="1000" smtClean="0">
                <a:effectLst/>
                <a:latin typeface="Arial" panose="020B0604020202020204" pitchFamily="34" charset="0"/>
                <a:ea typeface="Calibri" panose="020F0502020204030204" pitchFamily="34" charset="0"/>
                <a:cs typeface="Times New Roman" panose="02020603050405020304" pitchFamily="18" charset="0"/>
              </a:rPr>
              <a:t> command-line utility.</a:t>
            </a:r>
            <a:endParaRPr lang="en-US"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11EC0F3-CEA5-4BAA-94EC-7B78670B1942}" type="slidenum">
              <a:rPr lang="en-US" smtClean="0"/>
              <a:t>8</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10: Configuring Encryption and Advanced Auditing</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1652399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US" sz="1000" smtClean="0">
                <a:effectLst/>
                <a:latin typeface="Arial" panose="020B0604020202020204" pitchFamily="34" charset="0"/>
                <a:ea typeface="Calibri" panose="020F0502020204030204" pitchFamily="34" charset="0"/>
                <a:cs typeface="Times New Roman" panose="02020603050405020304" pitchFamily="18" charset="0"/>
              </a:rPr>
              <a:t>Discuss the strategy for deploying BitLocker across a large organization and some of the things to consider in such a deployment. Topics you could address with students include how to configure TPM-enabled computers only, how to used higher-security with BitLocker for portable computers, and how to use Group Policy to minimize the administrative overhead of supporting the deployment.</a:t>
            </a:r>
            <a:endParaRPr lang="en-US"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11EC0F3-CEA5-4BAA-94EC-7B78670B1942}" type="slidenum">
              <a:rPr lang="en-US" smtClean="0"/>
              <a:t>9</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10: Configuring Encryption and Advanced Auditing</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2797012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US" sz="1000" dirty="0" smtClean="0">
                <a:effectLst/>
                <a:latin typeface="Arial" panose="020B0604020202020204" pitchFamily="34" charset="0"/>
                <a:ea typeface="Calibri" panose="020F0502020204030204" pitchFamily="34" charset="0"/>
                <a:cs typeface="Times New Roman" panose="02020603050405020304" pitchFamily="18" charset="0"/>
              </a:rPr>
              <a:t>Run Active Directory Users and Computers, find the computer object for LON-SVR1, and then go to the BitLocker Recovery tab. Show students the recovery information on the tab. Mention that this is stored in (Active Directory</a:t>
            </a:r>
            <a:r>
              <a:rPr lang="en-US" sz="1000" baseline="30000" dirty="0" smtClean="0">
                <a:effectLst/>
                <a:latin typeface="Arial" panose="020B0604020202020204" pitchFamily="34" charset="0"/>
                <a:ea typeface="Calibri" panose="020F0502020204030204" pitchFamily="34" charset="0"/>
                <a:cs typeface="Times New Roman" panose="02020603050405020304" pitchFamily="18" charset="0"/>
              </a:rPr>
              <a:t>®</a:t>
            </a:r>
            <a:r>
              <a:rPr lang="en-US" sz="1000" dirty="0" smtClean="0">
                <a:effectLst/>
                <a:latin typeface="Arial" panose="020B0604020202020204" pitchFamily="34" charset="0"/>
                <a:ea typeface="Calibri" panose="020F0502020204030204" pitchFamily="34" charset="0"/>
                <a:cs typeface="Times New Roman" panose="02020603050405020304" pitchFamily="18" charset="0"/>
              </a:rPr>
              <a:t> Domain Services (AD DS) because of the Group Policy settings that were enabled as part of the demonstration.</a:t>
            </a:r>
          </a:p>
          <a:p>
            <a:pPr>
              <a:lnSpc>
                <a:spcPct val="107000"/>
              </a:lnSpc>
              <a:spcAft>
                <a:spcPts val="800"/>
              </a:spcAft>
            </a:pPr>
            <a:r>
              <a:rPr lang="en-US"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US"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dirty="0" smtClean="0">
                <a:effectLst/>
                <a:latin typeface="Arial" panose="020B0604020202020204" pitchFamily="34" charset="0"/>
                <a:ea typeface="Calibri" panose="020F0502020204030204" pitchFamily="34" charset="0"/>
                <a:cs typeface="Segoe UI" panose="020B0502040204020203" pitchFamily="34" charset="0"/>
              </a:rPr>
              <a:t>To perform this demonstration, you will need the </a:t>
            </a:r>
            <a:r>
              <a:rPr lang="en-US" sz="1000" b="1" dirty="0" smtClean="0">
                <a:effectLst/>
                <a:latin typeface="Arial" panose="020B0604020202020204" pitchFamily="34" charset="0"/>
                <a:ea typeface="Calibri" panose="020F0502020204030204" pitchFamily="34" charset="0"/>
                <a:cs typeface="Segoe UI" panose="020B0502040204020203" pitchFamily="34" charset="0"/>
              </a:rPr>
              <a:t>20411C-LON-DC1</a:t>
            </a:r>
            <a:r>
              <a:rPr lang="en-US" sz="1000" dirty="0" smtClean="0">
                <a:effectLst/>
                <a:latin typeface="Arial" panose="020B0604020202020204" pitchFamily="34" charset="0"/>
                <a:ea typeface="Calibri" panose="020F0502020204030204" pitchFamily="34" charset="0"/>
                <a:cs typeface="Segoe UI" panose="020B0502040204020203" pitchFamily="34" charset="0"/>
              </a:rPr>
              <a:t> virtual machine and the </a:t>
            </a:r>
            <a:r>
              <a:rPr lang="en-US" sz="1000" b="1" dirty="0" smtClean="0">
                <a:effectLst/>
                <a:latin typeface="Arial" panose="020B0604020202020204" pitchFamily="34" charset="0"/>
                <a:ea typeface="Calibri" panose="020F0502020204030204" pitchFamily="34" charset="0"/>
                <a:cs typeface="Times New Roman" panose="02020603050405020304" pitchFamily="18" charset="0"/>
              </a:rPr>
              <a:t>20411C-LON-SVR1</a:t>
            </a:r>
            <a:r>
              <a:rPr lang="en-US" sz="1000" dirty="0" smtClean="0">
                <a:effectLst/>
                <a:latin typeface="Arial" panose="020B0604020202020204" pitchFamily="34" charset="0"/>
                <a:ea typeface="Calibri" panose="020F0502020204030204" pitchFamily="34" charset="0"/>
                <a:cs typeface="Segoe UI" panose="020B0502040204020203" pitchFamily="34" charset="0"/>
              </a:rPr>
              <a:t> virtual machine. Start the virtual machines before the demonstration.</a:t>
            </a:r>
          </a:p>
          <a:p>
            <a:pPr>
              <a:lnSpc>
                <a:spcPct val="107000"/>
              </a:lnSpc>
              <a:spcAft>
                <a:spcPts val="800"/>
              </a:spcAft>
            </a:pPr>
            <a:r>
              <a:rPr lang="en-US" sz="1000" b="1" dirty="0" smtClean="0">
                <a:effectLst/>
                <a:latin typeface="Arial" panose="020B0604020202020204" pitchFamily="34" charset="0"/>
                <a:ea typeface="Calibri" panose="020F0502020204030204" pitchFamily="34" charset="0"/>
                <a:cs typeface="Segoe UI" panose="020B0502040204020203" pitchFamily="34" charset="0"/>
              </a:rPr>
              <a:t>Demonstration Steps</a:t>
            </a:r>
            <a:endParaRPr lang="en-US" sz="1000" b="1"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b="1" dirty="0" smtClean="0">
                <a:effectLst/>
                <a:latin typeface="Arial" panose="020B0604020202020204" pitchFamily="34" charset="0"/>
                <a:ea typeface="Calibri" panose="020F0502020204030204" pitchFamily="34" charset="0"/>
                <a:cs typeface="Times New Roman" panose="02020603050405020304" pitchFamily="18" charset="0"/>
              </a:rPr>
              <a:t>Edit Group Policy to configure BitLocker:</a:t>
            </a:r>
            <a:endParaRPr lang="en-US" sz="1000"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995"/>
              </a:spcAft>
              <a:buFont typeface="+mj-lt"/>
              <a:buAutoNum type="arabicPeriod"/>
            </a:pP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Log in to LON-DC1 as </a:t>
            </a:r>
            <a:r>
              <a:rPr lang="en-US" sz="1000" b="1" dirty="0" err="1"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Adatum</a:t>
            </a:r>
            <a:r>
              <a:rPr lang="en-US" sz="10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\Administrator</a:t>
            </a: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with the password </a:t>
            </a:r>
            <a:r>
              <a:rPr lang="en-US" sz="10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Pa$$w0rd</a:t>
            </a: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995"/>
              </a:spcAft>
              <a:buFont typeface="+mj-lt"/>
              <a:buAutoNum type="arabicPeriod"/>
            </a:pP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a:t>
            </a:r>
            <a:r>
              <a:rPr lang="en-US" sz="10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Server Manager</a:t>
            </a: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click </a:t>
            </a:r>
            <a:r>
              <a:rPr lang="en-US" sz="10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Tools</a:t>
            </a: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Group Policy Management</a:t>
            </a: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In </a:t>
            </a:r>
            <a:r>
              <a:rPr lang="en-US" sz="1000" b="1" dirty="0" smtClean="0">
                <a:effectLst/>
                <a:latin typeface="Arial" panose="020B0604020202020204" pitchFamily="34" charset="0"/>
                <a:ea typeface="Times New Roman" panose="02020603050405020304" pitchFamily="18" charset="0"/>
                <a:cs typeface="Segoe UI" panose="020B0502040204020203" pitchFamily="34" charset="0"/>
              </a:rPr>
              <a:t>Group Policy Management</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 double-click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Forest: Adatum.com</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 double-click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Domains</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 double-click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Adatum.com</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 expand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Group Policy Objects, right-click the Default Domain Policy and then click Edit..</a:t>
            </a:r>
            <a:endParaRPr lang="en-US"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In the </a:t>
            </a:r>
            <a:r>
              <a:rPr lang="en-US" sz="1000" b="1" dirty="0" smtClean="0">
                <a:effectLst/>
                <a:latin typeface="Arial" panose="020B0604020202020204" pitchFamily="34" charset="0"/>
                <a:ea typeface="Times New Roman" panose="02020603050405020304" pitchFamily="18" charset="0"/>
                <a:cs typeface="Segoe UI" panose="020B0502040204020203" pitchFamily="34" charset="0"/>
              </a:rPr>
              <a:t>Group Policy Management Editor</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 under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Computer Configuration</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 expand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Policies</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 expand </a:t>
            </a:r>
            <a:r>
              <a:rPr lang="en-US" sz="1000" b="1" dirty="0" smtClean="0">
                <a:effectLst/>
                <a:latin typeface="Arial" panose="020B0604020202020204" pitchFamily="34" charset="0"/>
                <a:ea typeface="Times New Roman" panose="02020603050405020304" pitchFamily="18" charset="0"/>
                <a:cs typeface="Segoe UI" panose="020B0502040204020203" pitchFamily="34" charset="0"/>
              </a:rPr>
              <a:t>Administrative Templates</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 expand </a:t>
            </a:r>
            <a:r>
              <a:rPr lang="en-US" sz="1000" b="1" dirty="0" smtClean="0">
                <a:effectLst/>
                <a:latin typeface="Arial" panose="020B0604020202020204" pitchFamily="34" charset="0"/>
                <a:ea typeface="Times New Roman" panose="02020603050405020304" pitchFamily="18" charset="0"/>
                <a:cs typeface="Segoe UI" panose="020B0502040204020203" pitchFamily="34" charset="0"/>
              </a:rPr>
              <a:t>Windows Components</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 expand </a:t>
            </a:r>
            <a:r>
              <a:rPr lang="en-US" sz="1000" b="1" dirty="0" smtClean="0">
                <a:effectLst/>
                <a:latin typeface="Arial" panose="020B0604020202020204" pitchFamily="34" charset="0"/>
                <a:ea typeface="Times New Roman" panose="02020603050405020304" pitchFamily="18" charset="0"/>
                <a:cs typeface="Segoe UI" panose="020B0502040204020203" pitchFamily="34" charset="0"/>
              </a:rPr>
              <a:t>BitLocker Drive Encryption</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 and then click </a:t>
            </a:r>
            <a:r>
              <a:rPr lang="en-US" sz="1000" b="1" dirty="0" smtClean="0">
                <a:effectLst/>
                <a:latin typeface="Arial" panose="020B0604020202020204" pitchFamily="34" charset="0"/>
                <a:ea typeface="Times New Roman" panose="02020603050405020304" pitchFamily="18" charset="0"/>
                <a:cs typeface="Segoe UI" panose="020B0502040204020203" pitchFamily="34" charset="0"/>
              </a:rPr>
              <a:t>Fixed Data Drives</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a:t>
            </a:r>
            <a:endParaRPr lang="en-US"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In the right pane, double-click the </a:t>
            </a:r>
            <a:r>
              <a:rPr lang="en-US" sz="1000" b="1" dirty="0" smtClean="0">
                <a:effectLst/>
                <a:latin typeface="Arial" panose="020B0604020202020204" pitchFamily="34" charset="0"/>
                <a:ea typeface="Times New Roman" panose="02020603050405020304" pitchFamily="18" charset="0"/>
                <a:cs typeface="Segoe UI" panose="020B0502040204020203" pitchFamily="34" charset="0"/>
              </a:rPr>
              <a:t>Choose how BitLocker-protected fixed drives can be recovered</a:t>
            </a:r>
            <a:r>
              <a:rPr lang="en-US" sz="1000" dirty="0" smtClean="0">
                <a:effectLst/>
                <a:latin typeface="Arial" panose="020B0604020202020204" pitchFamily="34" charset="0"/>
                <a:ea typeface="Times New Roman" panose="02020603050405020304" pitchFamily="18" charset="0"/>
                <a:cs typeface="Segoe UI" panose="020B0502040204020203" pitchFamily="34" charset="0"/>
              </a:rPr>
              <a:t> setting.</a:t>
            </a:r>
            <a:endParaRPr lang="en-US"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995"/>
              </a:spcAft>
              <a:buFont typeface="+mj-lt"/>
              <a:buAutoNum type="arabicPeriod"/>
            </a:pP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the Choose how BitLocker-protected fixed drives can be recovered window, click </a:t>
            </a:r>
            <a:r>
              <a:rPr lang="en-US" sz="10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Enabled</a:t>
            </a: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ensure that the checkbox next to the </a:t>
            </a:r>
            <a:r>
              <a:rPr lang="en-US" sz="10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Save BitLocker recovery information to AD DS for fixed data drives</a:t>
            </a: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option is selected, and then click the </a:t>
            </a:r>
            <a:r>
              <a:rPr lang="en-US" sz="10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 not enable BitLocker until recovery information is stored to AD DS for fixed data drives</a:t>
            </a: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option. Then click </a:t>
            </a:r>
            <a:r>
              <a:rPr lang="en-US" sz="10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OK</a:t>
            </a: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995"/>
              </a:spcAft>
              <a:buFont typeface="+mj-lt"/>
              <a:buAutoNum type="arabicPeriod"/>
            </a:pP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Close the Group Policy Management console and the Group Policy Management Editor.</a:t>
            </a:r>
            <a:endParaRPr lang="en-US"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995"/>
              </a:spcAft>
              <a:buFont typeface="+mj-lt"/>
              <a:buAutoNum type="arabicPeriod"/>
            </a:pPr>
            <a:r>
              <a:rPr lang="en-US"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Switch to LON-SVR1.</a:t>
            </a:r>
            <a:endParaRPr lang="en-US"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995"/>
              </a:spcAft>
              <a:buFont typeface="+mj-lt"/>
              <a:buAutoNum type="arabicPeriod"/>
            </a:pP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11EC0F3-CEA5-4BAA-94EC-7B78670B1942}" type="slidenum">
              <a:rPr lang="en-US" smtClean="0"/>
              <a:t>10</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10: Configuring Encryption and Advanced Auditing</a:t>
            </a:r>
            <a:endParaRPr lang="en-US" sz="1200" b="1">
              <a:solidFill>
                <a:srgbClr val="336699"/>
              </a:solidFill>
              <a:latin typeface="Arial" panose="020B0604020202020204" pitchFamily="34" charset="0"/>
            </a:endParaRPr>
          </a:p>
        </p:txBody>
      </p:sp>
      <p:sp>
        <p:nvSpPr>
          <p:cNvPr id="7" name="TextBox 6"/>
          <p:cNvSpPr txBox="1"/>
          <p:nvPr/>
        </p:nvSpPr>
        <p:spPr>
          <a:xfrm>
            <a:off x="0" y="8890000"/>
            <a:ext cx="1871025" cy="246221"/>
          </a:xfrm>
          <a:prstGeom prst="rect">
            <a:avLst/>
          </a:prstGeom>
          <a:noFill/>
        </p:spPr>
        <p:txBody>
          <a:bodyPr vert="horz" wrap="none" rtlCol="0">
            <a:spAutoFit/>
          </a:bodyPr>
          <a:lstStyle/>
          <a:p>
            <a:r>
              <a:rPr lang="en-US" sz="1000" smtClean="0">
                <a:latin typeface="Arial" panose="020B0604020202020204" pitchFamily="34" charset="0"/>
              </a:rPr>
              <a:t>(More notes on the next slide)</a:t>
            </a:r>
            <a:endParaRPr lang="en-US" sz="1000">
              <a:latin typeface="Arial" panose="020B0604020202020204" pitchFamily="34" charset="0"/>
            </a:endParaRPr>
          </a:p>
        </p:txBody>
      </p:sp>
    </p:spTree>
    <p:extLst>
      <p:ext uri="{BB962C8B-B14F-4D97-AF65-F5344CB8AC3E}">
        <p14:creationId xmlns:p14="http://schemas.microsoft.com/office/powerpoint/2010/main" val="154230126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8903" y="2514600"/>
            <a:ext cx="12192000" cy="2514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Box 5"/>
          <p:cNvSpPr txBox="1"/>
          <p:nvPr/>
        </p:nvSpPr>
        <p:spPr>
          <a:xfrm>
            <a:off x="698501" y="1500426"/>
            <a:ext cx="9969500" cy="861774"/>
          </a:xfrm>
          <a:prstGeom prst="rect">
            <a:avLst/>
          </a:prstGeom>
          <a:noFill/>
        </p:spPr>
        <p:txBody>
          <a:bodyPr wrap="square" rtlCol="0">
            <a:spAutoFit/>
          </a:bodyPr>
          <a:lstStyle/>
          <a:p>
            <a:r>
              <a:rPr lang="en-US" sz="4800" dirty="0" smtClean="0">
                <a:solidFill>
                  <a:schemeClr val="tx1">
                    <a:lumMod val="65000"/>
                    <a:lumOff val="35000"/>
                  </a:schemeClr>
                </a:solidFill>
                <a:latin typeface="Segoe UI Light" pitchFamily="34" charset="0"/>
                <a:ea typeface="Segoe UI" pitchFamily="34" charset="0"/>
                <a:cs typeface="Segoe UI" pitchFamily="34" charset="0"/>
              </a:rPr>
              <a:t>Microsoft</a:t>
            </a:r>
            <a:r>
              <a:rPr lang="en-US" sz="1800" baseline="100000" dirty="0" smtClean="0">
                <a:solidFill>
                  <a:schemeClr val="tx1">
                    <a:lumMod val="65000"/>
                    <a:lumOff val="35000"/>
                  </a:schemeClr>
                </a:solidFill>
                <a:latin typeface="Segoe UI Light" pitchFamily="34" charset="0"/>
                <a:ea typeface="Segoe UI" pitchFamily="34" charset="0"/>
                <a:cs typeface="Segoe UI" pitchFamily="34" charset="0"/>
              </a:rPr>
              <a:t>®</a:t>
            </a:r>
            <a:r>
              <a:rPr lang="en-US" sz="4400" dirty="0" smtClean="0">
                <a:solidFill>
                  <a:schemeClr val="tx1">
                    <a:lumMod val="65000"/>
                    <a:lumOff val="35000"/>
                  </a:schemeClr>
                </a:solidFill>
                <a:latin typeface="Segoe UI Light" pitchFamily="34" charset="0"/>
                <a:ea typeface="Segoe UI" pitchFamily="34" charset="0"/>
                <a:cs typeface="Segoe UI" pitchFamily="34" charset="0"/>
              </a:rPr>
              <a:t> </a:t>
            </a:r>
            <a:r>
              <a:rPr lang="en-US" sz="4800" dirty="0" smtClean="0">
                <a:solidFill>
                  <a:schemeClr val="tx1">
                    <a:lumMod val="65000"/>
                    <a:lumOff val="35000"/>
                  </a:schemeClr>
                </a:solidFill>
                <a:latin typeface="Segoe UI Light" pitchFamily="34" charset="0"/>
                <a:ea typeface="Segoe UI" pitchFamily="34" charset="0"/>
                <a:cs typeface="Segoe UI" pitchFamily="34" charset="0"/>
              </a:rPr>
              <a:t>Official Course</a:t>
            </a:r>
            <a:endParaRPr lang="en-US" sz="4800" dirty="0">
              <a:solidFill>
                <a:schemeClr val="tx1">
                  <a:lumMod val="65000"/>
                  <a:lumOff val="35000"/>
                </a:schemeClr>
              </a:solidFill>
              <a:latin typeface="Segoe UI Light" pitchFamily="34" charset="0"/>
              <a:ea typeface="Segoe UI" pitchFamily="34" charset="0"/>
              <a:cs typeface="Segoe UI" pitchFamily="34" charset="0"/>
            </a:endParaRPr>
          </a:p>
        </p:txBody>
      </p:sp>
      <p:pic>
        <p:nvPicPr>
          <p:cNvPr id="7" name="Picture 6"/>
          <p:cNvPicPr>
            <a:picLocks noChangeAspect="1"/>
          </p:cNvPicPr>
          <p:nvPr/>
        </p:nvPicPr>
        <p:blipFill>
          <a:blip r:embed="rId2"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9753601" y="6248401"/>
            <a:ext cx="1885097" cy="23020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2514600"/>
            <a:ext cx="4084320" cy="2514600"/>
          </a:xfrm>
          <a:prstGeom prst="rect">
            <a:avLst/>
          </a:prstGeom>
        </p:spPr>
      </p:pic>
      <p:sp>
        <p:nvSpPr>
          <p:cNvPr id="726019" name="Rectangle 3"/>
          <p:cNvSpPr>
            <a:spLocks noGrp="1" noChangeArrowheads="1"/>
          </p:cNvSpPr>
          <p:nvPr>
            <p:ph type="ctrTitle" sz="quarter" hasCustomPrompt="1"/>
          </p:nvPr>
        </p:nvSpPr>
        <p:spPr>
          <a:xfrm>
            <a:off x="4142377" y="2774736"/>
            <a:ext cx="7643223" cy="1129607"/>
          </a:xfrm>
          <a:ln algn="ctr"/>
        </p:spPr>
        <p:txBody>
          <a:bodyPr wrap="square" tIns="0" rIns="0" bIns="0">
            <a:spAutoFit/>
          </a:bodyPr>
          <a:lstStyle>
            <a:lvl1pPr algn="l">
              <a:spcBef>
                <a:spcPct val="60000"/>
              </a:spcBef>
              <a:buClr>
                <a:schemeClr val="hlink"/>
              </a:buClr>
              <a:buSzPct val="90000"/>
              <a:buFontTx/>
              <a:buNone/>
              <a:defRPr sz="8400" baseline="0">
                <a:solidFill>
                  <a:schemeClr val="bg1"/>
                </a:solidFill>
                <a:latin typeface="Segoe Light"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4161729" y="3925328"/>
            <a:ext cx="770128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726273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8903" y="2514600"/>
            <a:ext cx="12192000" cy="2514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Segoe UI Light" panose="020B0502040204020203" pitchFamily="34" charset="0"/>
              <a:cs typeface="Segoe UI Light" panose="020B0502040204020203" pitchFamily="34" charset="0"/>
            </a:endParaRPr>
          </a:p>
        </p:txBody>
      </p:sp>
      <p:sp>
        <p:nvSpPr>
          <p:cNvPr id="6" name="TextBox 5"/>
          <p:cNvSpPr txBox="1"/>
          <p:nvPr/>
        </p:nvSpPr>
        <p:spPr>
          <a:xfrm>
            <a:off x="698501" y="1500426"/>
            <a:ext cx="9969500" cy="861774"/>
          </a:xfrm>
          <a:prstGeom prst="rect">
            <a:avLst/>
          </a:prstGeom>
          <a:noFill/>
        </p:spPr>
        <p:txBody>
          <a:bodyPr wrap="square" rtlCol="0">
            <a:spAutoFit/>
          </a:bodyPr>
          <a:lstStyle/>
          <a:p>
            <a:r>
              <a:rPr lang="en-US" sz="4800" dirty="0" smtClean="0">
                <a:solidFill>
                  <a:srgbClr val="000000">
                    <a:lumMod val="65000"/>
                    <a:lumOff val="35000"/>
                  </a:srgbClr>
                </a:solidFill>
                <a:latin typeface="Segoe UI Light" pitchFamily="34" charset="0"/>
                <a:ea typeface="Segoe UI" pitchFamily="34" charset="0"/>
                <a:cs typeface="Segoe UI Light" panose="020B0502040204020203" pitchFamily="34" charset="0"/>
              </a:rPr>
              <a:t>Microsoft</a:t>
            </a:r>
            <a:r>
              <a:rPr lang="en-US" baseline="100000" dirty="0" smtClean="0">
                <a:solidFill>
                  <a:srgbClr val="000000">
                    <a:lumMod val="65000"/>
                    <a:lumOff val="35000"/>
                  </a:srgbClr>
                </a:solidFill>
                <a:latin typeface="Segoe UI Light" pitchFamily="34" charset="0"/>
                <a:ea typeface="Segoe UI" pitchFamily="34" charset="0"/>
                <a:cs typeface="Segoe UI Light" panose="020B0502040204020203" pitchFamily="34" charset="0"/>
              </a:rPr>
              <a:t>®</a:t>
            </a:r>
            <a:r>
              <a:rPr lang="en-US" sz="4400" dirty="0" smtClean="0">
                <a:solidFill>
                  <a:srgbClr val="000000">
                    <a:lumMod val="65000"/>
                    <a:lumOff val="35000"/>
                  </a:srgbClr>
                </a:solidFill>
                <a:latin typeface="Segoe UI Light" pitchFamily="34" charset="0"/>
                <a:ea typeface="Segoe UI" pitchFamily="34" charset="0"/>
                <a:cs typeface="Segoe UI Light" panose="020B0502040204020203" pitchFamily="34" charset="0"/>
              </a:rPr>
              <a:t> </a:t>
            </a:r>
            <a:r>
              <a:rPr lang="en-US" sz="4800" dirty="0" smtClean="0">
                <a:solidFill>
                  <a:srgbClr val="000000">
                    <a:lumMod val="65000"/>
                    <a:lumOff val="35000"/>
                  </a:srgbClr>
                </a:solidFill>
                <a:latin typeface="Segoe UI Light" pitchFamily="34" charset="0"/>
                <a:ea typeface="Segoe UI" pitchFamily="34" charset="0"/>
                <a:cs typeface="Segoe UI Light" panose="020B0502040204020203" pitchFamily="34" charset="0"/>
              </a:rPr>
              <a:t>Virtual Academy</a:t>
            </a:r>
            <a:endParaRPr lang="en-US" sz="4800" dirty="0">
              <a:solidFill>
                <a:srgbClr val="000000">
                  <a:lumMod val="65000"/>
                  <a:lumOff val="35000"/>
                </a:srgbClr>
              </a:solidFill>
              <a:latin typeface="Segoe UI Light" pitchFamily="34" charset="0"/>
              <a:ea typeface="Segoe UI" pitchFamily="34" charset="0"/>
              <a:cs typeface="Segoe UI Light" panose="020B0502040204020203" pitchFamily="34" charset="0"/>
            </a:endParaRPr>
          </a:p>
        </p:txBody>
      </p:sp>
      <p:pic>
        <p:nvPicPr>
          <p:cNvPr id="7" name="Picture 6"/>
          <p:cNvPicPr>
            <a:picLocks noChangeAspect="1"/>
          </p:cNvPicPr>
          <p:nvPr/>
        </p:nvPicPr>
        <p:blipFill>
          <a:blip r:embed="rId2"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9753601" y="6248401"/>
            <a:ext cx="1885097" cy="23020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2514600"/>
            <a:ext cx="4084320" cy="2514600"/>
          </a:xfrm>
          <a:prstGeom prst="rect">
            <a:avLst/>
          </a:prstGeom>
        </p:spPr>
      </p:pic>
      <p:sp>
        <p:nvSpPr>
          <p:cNvPr id="726019" name="Rectangle 3"/>
          <p:cNvSpPr>
            <a:spLocks noGrp="1" noChangeArrowheads="1"/>
          </p:cNvSpPr>
          <p:nvPr>
            <p:ph type="ctrTitle" sz="quarter" hasCustomPrompt="1"/>
          </p:nvPr>
        </p:nvSpPr>
        <p:spPr>
          <a:xfrm>
            <a:off x="4142377" y="2774736"/>
            <a:ext cx="7643223" cy="1129607"/>
          </a:xfrm>
          <a:ln algn="ctr"/>
        </p:spPr>
        <p:txBody>
          <a:bodyPr wrap="square" tIns="0" rIns="0" bIns="0">
            <a:spAutoFit/>
          </a:bodyPr>
          <a:lstStyle>
            <a:lvl1pPr algn="l">
              <a:spcBef>
                <a:spcPct val="60000"/>
              </a:spcBef>
              <a:buClr>
                <a:schemeClr val="hlink"/>
              </a:buClr>
              <a:buSzPct val="90000"/>
              <a:buFontTx/>
              <a:buNone/>
              <a:defRPr sz="8400" baseline="0">
                <a:solidFill>
                  <a:schemeClr val="bg1"/>
                </a:solidFill>
                <a:latin typeface="Segoe UI Light" panose="020B0502040204020203" pitchFamily="34" charset="0"/>
                <a:cs typeface="Segoe UI Light" panose="020B0502040204020203"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4161729" y="3925328"/>
            <a:ext cx="770128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Light" panose="020B0502040204020203" pitchFamily="34" charset="0"/>
                <a:ea typeface="Segoe UI Light" panose="020B0502040204020203" pitchFamily="34" charset="0"/>
                <a:cs typeface="Segoe UI Light" panose="020B0502040204020203" pitchFamily="34" charset="0"/>
              </a:defRPr>
            </a:lvl1pPr>
          </a:lstStyle>
          <a:p>
            <a:r>
              <a:rPr lang="en-US" dirty="0" smtClean="0"/>
              <a:t>Click to edit Course title</a:t>
            </a:r>
            <a:endParaRPr lang="en-US" dirty="0"/>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0025" y="6096000"/>
            <a:ext cx="1428750" cy="571500"/>
          </a:xfrm>
          <a:prstGeom prst="rect">
            <a:avLst/>
          </a:prstGeom>
        </p:spPr>
      </p:pic>
    </p:spTree>
    <p:extLst>
      <p:ext uri="{BB962C8B-B14F-4D97-AF65-F5344CB8AC3E}">
        <p14:creationId xmlns:p14="http://schemas.microsoft.com/office/powerpoint/2010/main" val="1956865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965034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45439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775" y="2870519"/>
            <a:ext cx="10365317" cy="740664"/>
          </a:xfrm>
          <a:noFill/>
        </p:spPr>
        <p:txBody>
          <a:bodyPr/>
          <a:lstStyle>
            <a:lvl1pPr algn="ctr">
              <a:defRPr sz="4000"/>
            </a:lvl1pPr>
          </a:lstStyle>
          <a:p>
            <a:r>
              <a:rPr lang="en-US" dirty="0" smtClean="0"/>
              <a:t>Click to edit Master title style</a:t>
            </a:r>
            <a:endParaRPr lang="en-US" dirty="0"/>
          </a:p>
        </p:txBody>
      </p:sp>
    </p:spTree>
    <p:extLst>
      <p:ext uri="{BB962C8B-B14F-4D97-AF65-F5344CB8AC3E}">
        <p14:creationId xmlns:p14="http://schemas.microsoft.com/office/powerpoint/2010/main" val="5149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and Content">
    <p:bg>
      <p:bgPr>
        <a:solidFill>
          <a:srgbClr val="0072C6"/>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17961" cy="1587999"/>
          </a:xfrm>
        </p:spPr>
        <p:txBody>
          <a:bodyPr/>
          <a:lstStyle>
            <a:lvl1pPr>
              <a:defRPr>
                <a:solidFill>
                  <a:schemeClr val="bg1">
                    <a:lumMod val="95000"/>
                  </a:schemeClr>
                </a:solidFill>
                <a:latin typeface="+mj-lt"/>
              </a:defRPr>
            </a:lvl1pPr>
            <a:lvl2pPr>
              <a:defRPr>
                <a:solidFill>
                  <a:schemeClr val="bg1">
                    <a:lumMod val="95000"/>
                  </a:schemeClr>
                </a:solidFill>
                <a:latin typeface="+mj-lt"/>
              </a:defRPr>
            </a:lvl2pPr>
            <a:lvl3pPr>
              <a:defRPr>
                <a:solidFill>
                  <a:schemeClr val="bg1">
                    <a:lumMod val="95000"/>
                  </a:schemeClr>
                </a:solidFill>
                <a:latin typeface="+mj-lt"/>
              </a:defRPr>
            </a:lvl3pPr>
            <a:lvl4pPr>
              <a:defRPr>
                <a:solidFill>
                  <a:schemeClr val="bg1">
                    <a:lumMod val="95000"/>
                  </a:schemeClr>
                </a:solidFill>
                <a:latin typeface="+mj-lt"/>
              </a:defRPr>
            </a:lvl4pPr>
            <a:lvl5pPr>
              <a:defRPr>
                <a:solidFill>
                  <a:schemeClr val="bg1">
                    <a:lumMod val="95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lvl1pPr>
              <a:defRPr>
                <a:solidFill>
                  <a:schemeClr val="bg1">
                    <a:lumMod val="95000"/>
                  </a:schemeClr>
                </a:solidFill>
                <a:latin typeface="+mj-lt"/>
              </a:defRPr>
            </a:lvl1pPr>
          </a:lstStyle>
          <a:p>
            <a:r>
              <a:rPr lang="en-US" smtClean="0"/>
              <a:t>Click to edit Master title style</a:t>
            </a:r>
            <a:endParaRPr lang="en-US"/>
          </a:p>
        </p:txBody>
      </p:sp>
    </p:spTree>
    <p:extLst>
      <p:ext uri="{BB962C8B-B14F-4D97-AF65-F5344CB8AC3E}">
        <p14:creationId xmlns:p14="http://schemas.microsoft.com/office/powerpoint/2010/main" val="2464140806"/>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and Content 1st level color text">
    <p:bg>
      <p:bgPr>
        <a:solidFill>
          <a:srgbClr val="0072C6"/>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587999"/>
          </a:xfrm>
        </p:spPr>
        <p:txBody>
          <a:bodyPr>
            <a:spAutoFit/>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lvl1pPr>
              <a:defRPr>
                <a:solidFill>
                  <a:schemeClr val="bg1">
                    <a:lumMod val="95000"/>
                  </a:schemeClr>
                </a:solidFill>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2099" y="180313"/>
            <a:ext cx="1428750" cy="571500"/>
          </a:xfrm>
          <a:prstGeom prst="rect">
            <a:avLst/>
          </a:prstGeom>
        </p:spPr>
      </p:pic>
    </p:spTree>
    <p:extLst>
      <p:ext uri="{BB962C8B-B14F-4D97-AF65-F5344CB8AC3E}">
        <p14:creationId xmlns:p14="http://schemas.microsoft.com/office/powerpoint/2010/main" val="34429954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11782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4583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8903" y="2514600"/>
            <a:ext cx="12192000" cy="2514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latin typeface="Segoe UI Light" panose="020B0502040204020203" pitchFamily="34" charset="0"/>
              <a:cs typeface="Segoe UI Light" panose="020B0502040204020203" pitchFamily="34" charset="0"/>
            </a:endParaRPr>
          </a:p>
        </p:txBody>
      </p:sp>
      <p:sp>
        <p:nvSpPr>
          <p:cNvPr id="6" name="TextBox 5"/>
          <p:cNvSpPr txBox="1"/>
          <p:nvPr/>
        </p:nvSpPr>
        <p:spPr>
          <a:xfrm>
            <a:off x="698502" y="1500426"/>
            <a:ext cx="9969500" cy="646331"/>
          </a:xfrm>
          <a:prstGeom prst="rect">
            <a:avLst/>
          </a:prstGeom>
          <a:noFill/>
        </p:spPr>
        <p:txBody>
          <a:bodyPr wrap="square" rtlCol="0">
            <a:spAutoFit/>
          </a:bodyPr>
          <a:lstStyle/>
          <a:p>
            <a:r>
              <a:rPr lang="en-US" sz="3600" dirty="0" smtClean="0">
                <a:solidFill>
                  <a:srgbClr val="000000">
                    <a:lumMod val="65000"/>
                    <a:lumOff val="35000"/>
                  </a:srgbClr>
                </a:solidFill>
                <a:latin typeface="Segoe UI Light" pitchFamily="34" charset="0"/>
                <a:ea typeface="Segoe UI" pitchFamily="34" charset="0"/>
                <a:cs typeface="Segoe UI Light" panose="020B0502040204020203" pitchFamily="34" charset="0"/>
              </a:rPr>
              <a:t>Microsoft</a:t>
            </a:r>
            <a:r>
              <a:rPr lang="en-US" sz="1350" baseline="100000" dirty="0" smtClean="0">
                <a:solidFill>
                  <a:srgbClr val="000000">
                    <a:lumMod val="65000"/>
                    <a:lumOff val="35000"/>
                  </a:srgbClr>
                </a:solidFill>
                <a:latin typeface="Segoe UI Light" pitchFamily="34" charset="0"/>
                <a:ea typeface="Segoe UI" pitchFamily="34" charset="0"/>
                <a:cs typeface="Segoe UI Light" panose="020B0502040204020203" pitchFamily="34" charset="0"/>
              </a:rPr>
              <a:t>®</a:t>
            </a:r>
            <a:r>
              <a:rPr lang="en-US" sz="3300" dirty="0" smtClean="0">
                <a:solidFill>
                  <a:srgbClr val="000000">
                    <a:lumMod val="65000"/>
                    <a:lumOff val="35000"/>
                  </a:srgbClr>
                </a:solidFill>
                <a:latin typeface="Segoe UI Light" pitchFamily="34" charset="0"/>
                <a:ea typeface="Segoe UI" pitchFamily="34" charset="0"/>
                <a:cs typeface="Segoe UI Light" panose="020B0502040204020203" pitchFamily="34" charset="0"/>
              </a:rPr>
              <a:t> </a:t>
            </a:r>
            <a:r>
              <a:rPr lang="en-US" sz="3600" dirty="0" smtClean="0">
                <a:solidFill>
                  <a:srgbClr val="000000">
                    <a:lumMod val="65000"/>
                    <a:lumOff val="35000"/>
                  </a:srgbClr>
                </a:solidFill>
                <a:latin typeface="Segoe UI Light" pitchFamily="34" charset="0"/>
                <a:ea typeface="Segoe UI" pitchFamily="34" charset="0"/>
                <a:cs typeface="Segoe UI Light" panose="020B0502040204020203" pitchFamily="34" charset="0"/>
              </a:rPr>
              <a:t>Virtual Academy</a:t>
            </a:r>
            <a:endParaRPr lang="en-US" sz="3600" dirty="0">
              <a:solidFill>
                <a:srgbClr val="000000">
                  <a:lumMod val="65000"/>
                  <a:lumOff val="35000"/>
                </a:srgbClr>
              </a:solidFill>
              <a:latin typeface="Segoe UI Light" pitchFamily="34" charset="0"/>
              <a:ea typeface="Segoe UI" pitchFamily="34" charset="0"/>
              <a:cs typeface="Segoe UI Light" panose="020B0502040204020203" pitchFamily="34" charset="0"/>
            </a:endParaRPr>
          </a:p>
        </p:txBody>
      </p:sp>
      <p:pic>
        <p:nvPicPr>
          <p:cNvPr id="7" name="Picture 6"/>
          <p:cNvPicPr>
            <a:picLocks noChangeAspect="1"/>
          </p:cNvPicPr>
          <p:nvPr/>
        </p:nvPicPr>
        <p:blipFill>
          <a:blip r:embed="rId2"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9753602" y="6248403"/>
            <a:ext cx="1885097" cy="23020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2514600"/>
            <a:ext cx="4084320" cy="2514600"/>
          </a:xfrm>
          <a:prstGeom prst="rect">
            <a:avLst/>
          </a:prstGeom>
        </p:spPr>
      </p:pic>
      <p:sp>
        <p:nvSpPr>
          <p:cNvPr id="726019" name="Rectangle 3"/>
          <p:cNvSpPr>
            <a:spLocks noGrp="1" noChangeArrowheads="1"/>
          </p:cNvSpPr>
          <p:nvPr>
            <p:ph type="ctrTitle" sz="quarter" hasCustomPrompt="1"/>
          </p:nvPr>
        </p:nvSpPr>
        <p:spPr>
          <a:xfrm>
            <a:off x="4142378" y="2927504"/>
            <a:ext cx="7643223" cy="824072"/>
          </a:xfrm>
          <a:ln algn="ctr"/>
        </p:spPr>
        <p:txBody>
          <a:bodyPr wrap="square" tIns="0" rIns="0" bIns="0">
            <a:spAutoFit/>
          </a:bodyPr>
          <a:lstStyle>
            <a:lvl1pPr algn="l">
              <a:spcBef>
                <a:spcPct val="60000"/>
              </a:spcBef>
              <a:buClr>
                <a:schemeClr val="hlink"/>
              </a:buClr>
              <a:buSzPct val="90000"/>
              <a:buFontTx/>
              <a:buNone/>
              <a:defRPr sz="6300" baseline="0">
                <a:solidFill>
                  <a:schemeClr val="bg1"/>
                </a:solidFill>
                <a:latin typeface="Segoe UI Light" panose="020B0502040204020203" pitchFamily="34" charset="0"/>
                <a:cs typeface="Segoe UI Light" panose="020B0502040204020203"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4161729" y="3925328"/>
            <a:ext cx="7701280" cy="1103872"/>
          </a:xfrm>
        </p:spPr>
        <p:txBody>
          <a:bodyPr lIns="91440" tIns="45720" rIns="91440" bIns="45720"/>
          <a:lstStyle>
            <a:lvl1pPr marL="0" indent="0" algn="l">
              <a:lnSpc>
                <a:spcPct val="95000"/>
              </a:lnSpc>
              <a:spcBef>
                <a:spcPct val="60000"/>
              </a:spcBef>
              <a:buFontTx/>
              <a:buNone/>
              <a:defRPr sz="2100">
                <a:solidFill>
                  <a:schemeClr val="bg1"/>
                </a:solidFill>
                <a:latin typeface="Segoe UI Light" panose="020B0502040204020203" pitchFamily="34" charset="0"/>
                <a:ea typeface="Segoe UI Light" panose="020B0502040204020203" pitchFamily="34" charset="0"/>
                <a:cs typeface="Segoe UI Light" panose="020B0502040204020203" pitchFamily="34" charset="0"/>
              </a:defRPr>
            </a:lvl1pPr>
          </a:lstStyle>
          <a:p>
            <a:r>
              <a:rPr lang="en-US" dirty="0" smtClean="0"/>
              <a:t>Click to edit Course title</a:t>
            </a:r>
            <a:endParaRPr lang="en-US" dirty="0"/>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0026" y="6096000"/>
            <a:ext cx="1428751" cy="571500"/>
          </a:xfrm>
          <a:prstGeom prst="rect">
            <a:avLst/>
          </a:prstGeom>
        </p:spPr>
      </p:pic>
    </p:spTree>
    <p:extLst>
      <p:ext uri="{BB962C8B-B14F-4D97-AF65-F5344CB8AC3E}">
        <p14:creationId xmlns:p14="http://schemas.microsoft.com/office/powerpoint/2010/main" val="412248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98090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327650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776" y="2870519"/>
            <a:ext cx="10365317" cy="740664"/>
          </a:xfrm>
          <a:noFill/>
        </p:spPr>
        <p:txBody>
          <a:bodyPr/>
          <a:lstStyle>
            <a:lvl1pPr algn="ctr">
              <a:defRPr sz="3000"/>
            </a:lvl1pPr>
          </a:lstStyle>
          <a:p>
            <a:r>
              <a:rPr lang="en-US" dirty="0" smtClean="0"/>
              <a:t>Click to edit Master title style</a:t>
            </a:r>
            <a:endParaRPr lang="en-US" dirty="0"/>
          </a:p>
        </p:txBody>
      </p:sp>
    </p:spTree>
    <p:extLst>
      <p:ext uri="{BB962C8B-B14F-4D97-AF65-F5344CB8AC3E}">
        <p14:creationId xmlns:p14="http://schemas.microsoft.com/office/powerpoint/2010/main" val="1420472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and Content">
    <p:bg>
      <p:bgPr>
        <a:solidFill>
          <a:srgbClr val="0072C6"/>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1" y="1189177"/>
            <a:ext cx="11617961" cy="1587999"/>
          </a:xfrm>
        </p:spPr>
        <p:txBody>
          <a:bodyPr/>
          <a:lstStyle>
            <a:lvl1pPr>
              <a:defRPr>
                <a:solidFill>
                  <a:schemeClr val="bg1">
                    <a:lumMod val="95000"/>
                  </a:schemeClr>
                </a:solidFill>
                <a:latin typeface="+mj-lt"/>
              </a:defRPr>
            </a:lvl1pPr>
            <a:lvl2pPr>
              <a:defRPr>
                <a:solidFill>
                  <a:schemeClr val="bg1">
                    <a:lumMod val="95000"/>
                  </a:schemeClr>
                </a:solidFill>
                <a:latin typeface="+mj-lt"/>
              </a:defRPr>
            </a:lvl2pPr>
            <a:lvl3pPr>
              <a:defRPr>
                <a:solidFill>
                  <a:schemeClr val="bg1">
                    <a:lumMod val="95000"/>
                  </a:schemeClr>
                </a:solidFill>
                <a:latin typeface="+mj-lt"/>
              </a:defRPr>
            </a:lvl3pPr>
            <a:lvl4pPr>
              <a:defRPr>
                <a:solidFill>
                  <a:schemeClr val="bg1">
                    <a:lumMod val="95000"/>
                  </a:schemeClr>
                </a:solidFill>
                <a:latin typeface="+mj-lt"/>
              </a:defRPr>
            </a:lvl4pPr>
            <a:lvl5pPr>
              <a:defRPr>
                <a:solidFill>
                  <a:schemeClr val="bg1">
                    <a:lumMod val="95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lvl1pPr>
              <a:defRPr>
                <a:solidFill>
                  <a:schemeClr val="bg1">
                    <a:lumMod val="95000"/>
                  </a:schemeClr>
                </a:solidFill>
                <a:latin typeface="+mj-lt"/>
              </a:defRPr>
            </a:lvl1pPr>
          </a:lstStyle>
          <a:p>
            <a:r>
              <a:rPr lang="en-US" smtClean="0"/>
              <a:t>Click to edit Master title style</a:t>
            </a:r>
            <a:endParaRPr lang="en-US"/>
          </a:p>
        </p:txBody>
      </p:sp>
    </p:spTree>
    <p:extLst>
      <p:ext uri="{BB962C8B-B14F-4D97-AF65-F5344CB8AC3E}">
        <p14:creationId xmlns:p14="http://schemas.microsoft.com/office/powerpoint/2010/main" val="2798754829"/>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and Content 1st level color text">
    <p:bg>
      <p:bgPr>
        <a:solidFill>
          <a:srgbClr val="0072C6"/>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189177"/>
            <a:ext cx="11653523" cy="1779974"/>
          </a:xfrm>
        </p:spPr>
        <p:txBody>
          <a:bodyPr>
            <a:spAutoFit/>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lvl1pPr>
              <a:defRPr>
                <a:solidFill>
                  <a:schemeClr val="bg1">
                    <a:lumMod val="95000"/>
                  </a:schemeClr>
                </a:solidFill>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2099" y="180313"/>
            <a:ext cx="1428751" cy="571500"/>
          </a:xfrm>
          <a:prstGeom prst="rect">
            <a:avLst/>
          </a:prstGeom>
        </p:spPr>
      </p:pic>
    </p:spTree>
    <p:extLst>
      <p:ext uri="{BB962C8B-B14F-4D97-AF65-F5344CB8AC3E}">
        <p14:creationId xmlns:p14="http://schemas.microsoft.com/office/powerpoint/2010/main" val="3630183191"/>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25001" name="Rectangle 9"/>
          <p:cNvSpPr>
            <a:spLocks noChangeArrowheads="1"/>
          </p:cNvSpPr>
          <p:nvPr/>
        </p:nvSpPr>
        <p:spPr bwMode="auto">
          <a:xfrm>
            <a:off x="6351" y="731839"/>
            <a:ext cx="12181416" cy="6111875"/>
          </a:xfrm>
          <a:prstGeom prst="rect">
            <a:avLst/>
          </a:prstGeom>
          <a:noFill/>
          <a:ln w="28575" algn="ctr">
            <a:noFill/>
            <a:miter lim="800000"/>
            <a:headEnd/>
            <a:tailEnd/>
          </a:ln>
          <a:effectLst/>
        </p:spPr>
        <p:txBody>
          <a:bodyPr wrap="none" anchor="ctr"/>
          <a:lstStyle/>
          <a:p>
            <a:pPr algn="ctr" eaLnBrk="0" hangingPunct="0">
              <a:defRPr/>
            </a:pPr>
            <a:endParaRPr lang="en-US" sz="1800">
              <a:cs typeface="+mn-cs"/>
            </a:endParaRPr>
          </a:p>
        </p:txBody>
      </p:sp>
      <p:sp>
        <p:nvSpPr>
          <p:cNvPr id="1029" name="Rectangle 4"/>
          <p:cNvSpPr>
            <a:spLocks noGrp="1" noChangeArrowheads="1"/>
          </p:cNvSpPr>
          <p:nvPr>
            <p:ph type="title"/>
          </p:nvPr>
        </p:nvSpPr>
        <p:spPr bwMode="auto">
          <a:xfrm>
            <a:off x="613834" y="-2"/>
            <a:ext cx="10365317"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611718" y="1021215"/>
            <a:ext cx="10825541"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635845181"/>
      </p:ext>
    </p:extLst>
  </p:cSld>
  <p:clrMap bg1="lt1" tx1="dk1" bg2="lt2" tx2="dk2" accent1="accent1" accent2="accent2" accent3="accent3" accent4="accent4" accent5="accent5" accent6="accent6" hlink="hlink" folHlink="folHlink"/>
  <p:sldLayoutIdLst>
    <p:sldLayoutId id="2147483947" r:id="rId1"/>
    <p:sldLayoutId id="2147483952" r:id="rId2"/>
    <p:sldLayoutId id="2147484075" r:id="rId3"/>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latin typeface="Segoe UI Light" panose="020B0502040204020203" pitchFamily="34" charset="0"/>
              <a:cs typeface="Segoe UI Light" panose="020B0502040204020203" pitchFamily="34" charset="0"/>
            </a:endParaRPr>
          </a:p>
        </p:txBody>
      </p:sp>
      <p:sp>
        <p:nvSpPr>
          <p:cNvPr id="725001" name="Rectangle 9"/>
          <p:cNvSpPr>
            <a:spLocks noChangeArrowheads="1"/>
          </p:cNvSpPr>
          <p:nvPr/>
        </p:nvSpPr>
        <p:spPr bwMode="auto">
          <a:xfrm>
            <a:off x="6351" y="731840"/>
            <a:ext cx="12181416" cy="6111875"/>
          </a:xfrm>
          <a:prstGeom prst="rect">
            <a:avLst/>
          </a:prstGeom>
          <a:noFill/>
          <a:ln w="28575" algn="ctr">
            <a:noFill/>
            <a:miter lim="800000"/>
            <a:headEnd/>
            <a:tailEnd/>
          </a:ln>
          <a:effectLst/>
        </p:spPr>
        <p:txBody>
          <a:bodyPr wrap="none" anchor="ctr"/>
          <a:lstStyle/>
          <a:p>
            <a:pPr algn="ctr" eaLnBrk="0" hangingPunct="0">
              <a:defRPr/>
            </a:pPr>
            <a:endParaRPr lang="en-US" sz="1350" dirty="0">
              <a:solidFill>
                <a:srgbClr val="000000"/>
              </a:solidFill>
              <a:latin typeface="Segoe UI Light" panose="020B0502040204020203" pitchFamily="34" charset="0"/>
              <a:cs typeface="Segoe UI Light" panose="020B0502040204020203" pitchFamily="34" charset="0"/>
            </a:endParaRPr>
          </a:p>
        </p:txBody>
      </p:sp>
      <p:sp>
        <p:nvSpPr>
          <p:cNvPr id="1029" name="Rectangle 4"/>
          <p:cNvSpPr>
            <a:spLocks noGrp="1" noChangeArrowheads="1"/>
          </p:cNvSpPr>
          <p:nvPr>
            <p:ph type="title"/>
          </p:nvPr>
        </p:nvSpPr>
        <p:spPr bwMode="auto">
          <a:xfrm>
            <a:off x="613835" y="-2"/>
            <a:ext cx="10365317"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611719" y="1021215"/>
            <a:ext cx="10825541"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659344933"/>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Light" panose="020B0502040204020203" pitchFamily="34" charset="0"/>
          <a:ea typeface="Segoe UI Light" panose="020B0502040204020203" pitchFamily="34" charset="0"/>
          <a:cs typeface="Segoe UI Light" panose="020B0502040204020203" pitchFamily="34" charset="0"/>
        </a:defRPr>
      </a:lvl1pPr>
      <a:lvl2pPr algn="l" rtl="0" eaLnBrk="1" fontAlgn="base" hangingPunct="1">
        <a:lnSpc>
          <a:spcPct val="85000"/>
        </a:lnSpc>
        <a:spcBef>
          <a:spcPct val="0"/>
        </a:spcBef>
        <a:spcAft>
          <a:spcPct val="0"/>
        </a:spcAft>
        <a:buClr>
          <a:srgbClr val="DC0081"/>
        </a:buClr>
        <a:buFont typeface="Wingdings" pitchFamily="2" charset="2"/>
        <a:defRPr sz="18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18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18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1800">
          <a:solidFill>
            <a:schemeClr val="tx1"/>
          </a:solidFill>
          <a:latin typeface="Verdana" pitchFamily="34" charset="0"/>
        </a:defRPr>
      </a:lvl5pPr>
      <a:lvl6pPr marL="342900" algn="l" rtl="0" eaLnBrk="1" fontAlgn="base" hangingPunct="1">
        <a:lnSpc>
          <a:spcPct val="85000"/>
        </a:lnSpc>
        <a:spcBef>
          <a:spcPct val="0"/>
        </a:spcBef>
        <a:spcAft>
          <a:spcPct val="0"/>
        </a:spcAft>
        <a:buClr>
          <a:srgbClr val="DC0081"/>
        </a:buClr>
        <a:buFont typeface="Wingdings" pitchFamily="2" charset="2"/>
        <a:defRPr sz="1800">
          <a:solidFill>
            <a:schemeClr val="tx1"/>
          </a:solidFill>
          <a:latin typeface="Verdana" pitchFamily="34" charset="0"/>
        </a:defRPr>
      </a:lvl6pPr>
      <a:lvl7pPr marL="685800" algn="l" rtl="0" eaLnBrk="1" fontAlgn="base" hangingPunct="1">
        <a:lnSpc>
          <a:spcPct val="85000"/>
        </a:lnSpc>
        <a:spcBef>
          <a:spcPct val="0"/>
        </a:spcBef>
        <a:spcAft>
          <a:spcPct val="0"/>
        </a:spcAft>
        <a:buClr>
          <a:srgbClr val="DC0081"/>
        </a:buClr>
        <a:buFont typeface="Wingdings" pitchFamily="2" charset="2"/>
        <a:defRPr sz="1800">
          <a:solidFill>
            <a:schemeClr val="tx1"/>
          </a:solidFill>
          <a:latin typeface="Verdana" pitchFamily="34" charset="0"/>
        </a:defRPr>
      </a:lvl7pPr>
      <a:lvl8pPr marL="1028700" algn="l" rtl="0" eaLnBrk="1" fontAlgn="base" hangingPunct="1">
        <a:lnSpc>
          <a:spcPct val="85000"/>
        </a:lnSpc>
        <a:spcBef>
          <a:spcPct val="0"/>
        </a:spcBef>
        <a:spcAft>
          <a:spcPct val="0"/>
        </a:spcAft>
        <a:buClr>
          <a:srgbClr val="DC0081"/>
        </a:buClr>
        <a:buFont typeface="Wingdings" pitchFamily="2" charset="2"/>
        <a:defRPr sz="1800">
          <a:solidFill>
            <a:schemeClr val="tx1"/>
          </a:solidFill>
          <a:latin typeface="Verdana" pitchFamily="34" charset="0"/>
        </a:defRPr>
      </a:lvl8pPr>
      <a:lvl9pPr marL="1371600" algn="l" rtl="0" eaLnBrk="1" fontAlgn="base" hangingPunct="1">
        <a:lnSpc>
          <a:spcPct val="85000"/>
        </a:lnSpc>
        <a:spcBef>
          <a:spcPct val="0"/>
        </a:spcBef>
        <a:spcAft>
          <a:spcPct val="0"/>
        </a:spcAft>
        <a:buClr>
          <a:srgbClr val="DC0081"/>
        </a:buClr>
        <a:buFont typeface="Wingdings" pitchFamily="2" charset="2"/>
        <a:defRPr sz="1800">
          <a:solidFill>
            <a:schemeClr val="tx1"/>
          </a:solidFill>
          <a:latin typeface="Verdana" pitchFamily="34" charset="0"/>
        </a:defRPr>
      </a:lvl9pPr>
    </p:titleStyle>
    <p:bodyStyle>
      <a:lvl1pPr marL="130969" indent="-130969" algn="l" rtl="0" eaLnBrk="1" fontAlgn="base" hangingPunct="1">
        <a:lnSpc>
          <a:spcPct val="100000"/>
        </a:lnSpc>
        <a:spcBef>
          <a:spcPts val="450"/>
        </a:spcBef>
        <a:spcAft>
          <a:spcPct val="0"/>
        </a:spcAft>
        <a:buClr>
          <a:srgbClr val="0070C0"/>
        </a:buClr>
        <a:buSzPct val="90000"/>
        <a:buFont typeface="Arial" pitchFamily="34" charset="0"/>
        <a:buChar char="•"/>
        <a:defRPr sz="28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344091" indent="-127397" algn="l" rtl="0" eaLnBrk="1" fontAlgn="base" hangingPunct="1">
        <a:lnSpc>
          <a:spcPct val="100000"/>
        </a:lnSpc>
        <a:spcBef>
          <a:spcPts val="450"/>
        </a:spcBef>
        <a:spcAft>
          <a:spcPct val="0"/>
        </a:spcAft>
        <a:buClr>
          <a:srgbClr val="0070C0"/>
        </a:buClr>
        <a:buSzPct val="80000"/>
        <a:buFont typeface="Arial" pitchFamily="34" charset="0"/>
        <a:buChar char="•"/>
        <a:defRPr sz="24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2pPr>
      <a:lvl3pPr marL="640556" indent="-129779" algn="l" rtl="0" eaLnBrk="1" fontAlgn="base" hangingPunct="1">
        <a:lnSpc>
          <a:spcPct val="100000"/>
        </a:lnSpc>
        <a:spcBef>
          <a:spcPts val="450"/>
        </a:spcBef>
        <a:spcAft>
          <a:spcPct val="0"/>
        </a:spcAft>
        <a:buClr>
          <a:srgbClr val="0070C0"/>
        </a:buClr>
        <a:buSzPct val="80000"/>
        <a:buFont typeface="Arial" pitchFamily="34" charset="0"/>
        <a:buChar char="•"/>
        <a:defRPr sz="20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3pPr>
      <a:lvl4pPr marL="940594" indent="-123825" algn="l" rtl="0" eaLnBrk="1" fontAlgn="base" hangingPunct="1">
        <a:lnSpc>
          <a:spcPct val="100000"/>
        </a:lnSpc>
        <a:spcBef>
          <a:spcPts val="450"/>
        </a:spcBef>
        <a:spcAft>
          <a:spcPct val="0"/>
        </a:spcAft>
        <a:buClr>
          <a:srgbClr val="0070C0"/>
        </a:buClr>
        <a:buSzPct val="90000"/>
        <a:buFont typeface="Arial" pitchFamily="34" charset="0"/>
        <a:buChar char="•"/>
        <a:defRPr sz="135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4pPr>
      <a:lvl5pPr marL="1158479" indent="-126206" algn="l" rtl="0" eaLnBrk="1" fontAlgn="base" hangingPunct="1">
        <a:lnSpc>
          <a:spcPct val="100000"/>
        </a:lnSpc>
        <a:spcBef>
          <a:spcPts val="450"/>
        </a:spcBef>
        <a:spcAft>
          <a:spcPct val="0"/>
        </a:spcAft>
        <a:buClr>
          <a:srgbClr val="0070C0"/>
        </a:buClr>
        <a:buSzPct val="90000"/>
        <a:buFont typeface="Arial" pitchFamily="34" charset="0"/>
        <a:buChar char="•"/>
        <a:defRPr sz="135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5pPr>
      <a:lvl6pPr marL="1501379" indent="-126206" algn="l" rtl="0" eaLnBrk="1" fontAlgn="base" hangingPunct="1">
        <a:lnSpc>
          <a:spcPct val="90000"/>
        </a:lnSpc>
        <a:spcBef>
          <a:spcPct val="70000"/>
        </a:spcBef>
        <a:spcAft>
          <a:spcPct val="0"/>
        </a:spcAft>
        <a:buClr>
          <a:srgbClr val="2D4A6D"/>
        </a:buClr>
        <a:buSzPct val="90000"/>
        <a:buChar char="•"/>
        <a:defRPr sz="1200">
          <a:solidFill>
            <a:schemeClr val="tx1"/>
          </a:solidFill>
          <a:latin typeface="+mn-lt"/>
        </a:defRPr>
      </a:lvl6pPr>
      <a:lvl7pPr marL="1844279" indent="-126206" algn="l" rtl="0" eaLnBrk="1" fontAlgn="base" hangingPunct="1">
        <a:lnSpc>
          <a:spcPct val="90000"/>
        </a:lnSpc>
        <a:spcBef>
          <a:spcPct val="70000"/>
        </a:spcBef>
        <a:spcAft>
          <a:spcPct val="0"/>
        </a:spcAft>
        <a:buClr>
          <a:srgbClr val="2D4A6D"/>
        </a:buClr>
        <a:buSzPct val="90000"/>
        <a:buChar char="•"/>
        <a:defRPr sz="1200">
          <a:solidFill>
            <a:schemeClr val="tx1"/>
          </a:solidFill>
          <a:latin typeface="+mn-lt"/>
        </a:defRPr>
      </a:lvl7pPr>
      <a:lvl8pPr marL="2187179" indent="-126206" algn="l" rtl="0" eaLnBrk="1" fontAlgn="base" hangingPunct="1">
        <a:lnSpc>
          <a:spcPct val="90000"/>
        </a:lnSpc>
        <a:spcBef>
          <a:spcPct val="70000"/>
        </a:spcBef>
        <a:spcAft>
          <a:spcPct val="0"/>
        </a:spcAft>
        <a:buClr>
          <a:srgbClr val="2D4A6D"/>
        </a:buClr>
        <a:buSzPct val="90000"/>
        <a:buChar char="•"/>
        <a:defRPr sz="1200">
          <a:solidFill>
            <a:schemeClr val="tx1"/>
          </a:solidFill>
          <a:latin typeface="+mn-lt"/>
        </a:defRPr>
      </a:lvl8pPr>
      <a:lvl9pPr marL="2530079" indent="-126206" algn="l" rtl="0" eaLnBrk="1" fontAlgn="base" hangingPunct="1">
        <a:lnSpc>
          <a:spcPct val="90000"/>
        </a:lnSpc>
        <a:spcBef>
          <a:spcPct val="70000"/>
        </a:spcBef>
        <a:spcAft>
          <a:spcPct val="0"/>
        </a:spcAft>
        <a:buClr>
          <a:srgbClr val="2D4A6D"/>
        </a:buClr>
        <a:buSzPct val="90000"/>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Segoe UI Light" panose="020B0502040204020203" pitchFamily="34" charset="0"/>
              <a:cs typeface="Segoe UI Light" panose="020B0502040204020203" pitchFamily="34" charset="0"/>
            </a:endParaRPr>
          </a:p>
        </p:txBody>
      </p:sp>
      <p:sp>
        <p:nvSpPr>
          <p:cNvPr id="725001" name="Rectangle 9"/>
          <p:cNvSpPr>
            <a:spLocks noChangeArrowheads="1"/>
          </p:cNvSpPr>
          <p:nvPr/>
        </p:nvSpPr>
        <p:spPr bwMode="auto">
          <a:xfrm>
            <a:off x="6351" y="731839"/>
            <a:ext cx="12181416" cy="6111875"/>
          </a:xfrm>
          <a:prstGeom prst="rect">
            <a:avLst/>
          </a:prstGeom>
          <a:noFill/>
          <a:ln w="28575" algn="ctr">
            <a:noFill/>
            <a:miter lim="800000"/>
            <a:headEnd/>
            <a:tailEnd/>
          </a:ln>
          <a:effectLst/>
        </p:spPr>
        <p:txBody>
          <a:bodyPr wrap="none" anchor="ctr"/>
          <a:lstStyle/>
          <a:p>
            <a:pPr algn="ctr" eaLnBrk="0" hangingPunct="0">
              <a:defRPr/>
            </a:pPr>
            <a:endParaRPr lang="en-US" dirty="0">
              <a:solidFill>
                <a:srgbClr val="000000"/>
              </a:solidFill>
              <a:latin typeface="Segoe UI Light" panose="020B0502040204020203" pitchFamily="34" charset="0"/>
              <a:cs typeface="Segoe UI Light" panose="020B0502040204020203" pitchFamily="34" charset="0"/>
            </a:endParaRPr>
          </a:p>
        </p:txBody>
      </p:sp>
      <p:sp>
        <p:nvSpPr>
          <p:cNvPr id="1029" name="Rectangle 4"/>
          <p:cNvSpPr>
            <a:spLocks noGrp="1" noChangeArrowheads="1"/>
          </p:cNvSpPr>
          <p:nvPr>
            <p:ph type="title"/>
          </p:nvPr>
        </p:nvSpPr>
        <p:spPr bwMode="auto">
          <a:xfrm>
            <a:off x="613834" y="-2"/>
            <a:ext cx="10365317"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611718" y="1021215"/>
            <a:ext cx="10825541"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805289116"/>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Light" panose="020B0502040204020203" pitchFamily="34" charset="0"/>
          <a:ea typeface="Segoe UI Light" panose="020B0502040204020203" pitchFamily="34" charset="0"/>
          <a:cs typeface="Segoe UI Light" panose="020B0502040204020203"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5.xml"/><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mtClean="0"/>
              <a:t>Module 10</a:t>
            </a:r>
            <a:endParaRPr lang="en-US" dirty="0"/>
          </a:p>
        </p:txBody>
      </p:sp>
      <p:sp>
        <p:nvSpPr>
          <p:cNvPr id="3" name="Subtitle 2"/>
          <p:cNvSpPr>
            <a:spLocks noGrp="1"/>
          </p:cNvSpPr>
          <p:nvPr>
            <p:ph type="subTitle" sz="quarter" idx="1"/>
          </p:nvPr>
        </p:nvSpPr>
        <p:spPr/>
        <p:txBody>
          <a:bodyPr/>
          <a:lstStyle/>
          <a:p>
            <a:r>
              <a:rPr lang="en-US" smtClean="0"/>
              <a:t>Configuring Encryption and Advanced Auditing
</a:t>
            </a:r>
            <a:endParaRPr lang="en-US"/>
          </a:p>
        </p:txBody>
      </p:sp>
    </p:spTree>
    <p:extLst>
      <p:ext uri="{BB962C8B-B14F-4D97-AF65-F5344CB8AC3E}">
        <p14:creationId xmlns:p14="http://schemas.microsoft.com/office/powerpoint/2010/main" val="491224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a2ec2c3b-34ba-4370-ad23-ba98983af35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 Configuring BitLocker</a:t>
            </a:r>
            <a:endParaRPr lang="en-US" dirty="0"/>
          </a:p>
        </p:txBody>
      </p:sp>
      <p:sp>
        <p:nvSpPr>
          <p:cNvPr id="3" name="Text Placeholder 2"/>
          <p:cNvSpPr>
            <a:spLocks noGrp="1"/>
          </p:cNvSpPr>
          <p:nvPr>
            <p:ph type="body" idx="1"/>
          </p:nvPr>
        </p:nvSpPr>
        <p:spPr/>
        <p:txBody>
          <a:bodyPr/>
          <a:lstStyle/>
          <a:p>
            <a:pPr lvl="0"/>
            <a:r>
              <a:rPr lang="en-US" dirty="0">
                <a:solidFill>
                  <a:srgbClr val="000000"/>
                </a:solidFill>
              </a:rPr>
              <a:t>In this demonstration, you will see how to configure BitLocker Drive Encryption on a computer running Windows Server 2012 R2.</a:t>
            </a:r>
          </a:p>
          <a:p>
            <a:pPr lvl="0"/>
            <a:endParaRPr lang="en-US" dirty="0">
              <a:solidFill>
                <a:srgbClr val="000000"/>
              </a:solidFill>
            </a:endParaRPr>
          </a:p>
          <a:p>
            <a:endParaRPr lang="en-US" dirty="0"/>
          </a:p>
        </p:txBody>
      </p:sp>
      <p:sp>
        <p:nvSpPr>
          <p:cNvPr id="4" name="Content Placeholder 2"/>
          <p:cNvSpPr txBox="1">
            <a:spLocks/>
          </p:cNvSpPr>
          <p:nvPr/>
        </p:nvSpPr>
        <p:spPr>
          <a:xfrm>
            <a:off x="1982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endParaRPr lang="en-US" kern="0" dirty="0">
              <a:solidFill>
                <a:srgbClr val="000000"/>
              </a:solidFill>
            </a:endParaRPr>
          </a:p>
        </p:txBody>
      </p:sp>
    </p:spTree>
    <p:extLst>
      <p:ext uri="{BB962C8B-B14F-4D97-AF65-F5344CB8AC3E}">
        <p14:creationId xmlns:p14="http://schemas.microsoft.com/office/powerpoint/2010/main" val="1470515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31ceb8bd-0566-46a9-b516-b47f87386e9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Recovering Drives Encrypted with BitLocker</a:t>
            </a:r>
            <a:endParaRPr lang="en-US"/>
          </a:p>
        </p:txBody>
      </p:sp>
      <p:sp>
        <p:nvSpPr>
          <p:cNvPr id="3" name="Text Placeholder 2"/>
          <p:cNvSpPr>
            <a:spLocks noGrp="1"/>
          </p:cNvSpPr>
          <p:nvPr>
            <p:ph type="body" idx="1"/>
          </p:nvPr>
        </p:nvSpPr>
        <p:spPr/>
        <p:txBody>
          <a:bodyPr/>
          <a:lstStyle/>
          <a:p>
            <a:pPr lvl="0"/>
            <a:r>
              <a:rPr lang="en-US" dirty="0">
                <a:solidFill>
                  <a:srgbClr val="000000"/>
                </a:solidFill>
              </a:rPr>
              <a:t>The best way to ensure recoverability is to plan properly before deploying BitLocker</a:t>
            </a:r>
          </a:p>
          <a:p>
            <a:pPr lvl="0"/>
            <a:r>
              <a:rPr lang="en-US" dirty="0">
                <a:solidFill>
                  <a:srgbClr val="000000"/>
                </a:solidFill>
              </a:rPr>
              <a:t>Recovery options include:</a:t>
            </a:r>
          </a:p>
          <a:p>
            <a:pPr lvl="1"/>
            <a:r>
              <a:rPr lang="en-US" dirty="0">
                <a:solidFill>
                  <a:srgbClr val="000000"/>
                </a:solidFill>
              </a:rPr>
              <a:t>Using the recovery key file to obtain the key.</a:t>
            </a:r>
          </a:p>
          <a:p>
            <a:pPr lvl="1"/>
            <a:r>
              <a:rPr lang="en-US" dirty="0">
                <a:solidFill>
                  <a:srgbClr val="000000"/>
                </a:solidFill>
              </a:rPr>
              <a:t>Obtaining the recovery key from AD DS.</a:t>
            </a:r>
          </a:p>
          <a:p>
            <a:pPr lvl="1"/>
            <a:r>
              <a:rPr lang="en-US" dirty="0">
                <a:solidFill>
                  <a:srgbClr val="000000"/>
                </a:solidFill>
              </a:rPr>
              <a:t>Using a DRA.</a:t>
            </a:r>
          </a:p>
          <a:p>
            <a:pPr lvl="1"/>
            <a:r>
              <a:rPr lang="en-US" dirty="0">
                <a:solidFill>
                  <a:srgbClr val="000000"/>
                </a:solidFill>
              </a:rPr>
              <a:t>Using the original BitLocker password.</a:t>
            </a:r>
          </a:p>
          <a:p>
            <a:endParaRPr lang="en-US" dirty="0"/>
          </a:p>
        </p:txBody>
      </p:sp>
      <p:sp>
        <p:nvSpPr>
          <p:cNvPr id="4" name="Content Placeholder 2"/>
          <p:cNvSpPr txBox="1">
            <a:spLocks/>
          </p:cNvSpPr>
          <p:nvPr/>
        </p:nvSpPr>
        <p:spPr>
          <a:xfrm>
            <a:off x="1982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endParaRPr lang="en-US" kern="0" dirty="0">
              <a:solidFill>
                <a:srgbClr val="000000"/>
              </a:solidFill>
            </a:endParaRPr>
          </a:p>
        </p:txBody>
      </p:sp>
    </p:spTree>
    <p:extLst>
      <p:ext uri="{BB962C8B-B14F-4D97-AF65-F5344CB8AC3E}">
        <p14:creationId xmlns:p14="http://schemas.microsoft.com/office/powerpoint/2010/main" val="2622524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Encrypting </a:t>
            </a:r>
            <a:r>
              <a:rPr lang="en-US" dirty="0"/>
              <a:t>Files by Using EFS</a:t>
            </a:r>
          </a:p>
        </p:txBody>
      </p:sp>
    </p:spTree>
    <p:extLst>
      <p:ext uri="{BB962C8B-B14F-4D97-AF65-F5344CB8AC3E}">
        <p14:creationId xmlns:p14="http://schemas.microsoft.com/office/powerpoint/2010/main" val="1652608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2: Encrypting Files by Using EFS</a:t>
            </a:r>
            <a:endParaRPr lang="en-US" dirty="0"/>
          </a:p>
        </p:txBody>
      </p:sp>
      <p:sp>
        <p:nvSpPr>
          <p:cNvPr id="3" name="Text Placeholder 2"/>
          <p:cNvSpPr>
            <a:spLocks noGrp="1"/>
          </p:cNvSpPr>
          <p:nvPr>
            <p:ph type="body" idx="1"/>
          </p:nvPr>
        </p:nvSpPr>
        <p:spPr/>
        <p:txBody>
          <a:bodyPr/>
          <a:lstStyle/>
          <a:p>
            <a:r>
              <a:rPr lang="en-US" smtClean="0"/>
              <a:t>What Is EFS?
How EFS Works
Recovering EFS–Encrypted Files
Demonstration: Encrypting a File by Using EFS</a:t>
            </a:r>
            <a:endParaRPr lang="en-US"/>
          </a:p>
        </p:txBody>
      </p:sp>
    </p:spTree>
    <p:extLst>
      <p:ext uri="{BB962C8B-B14F-4D97-AF65-F5344CB8AC3E}">
        <p14:creationId xmlns:p14="http://schemas.microsoft.com/office/powerpoint/2010/main" val="4209781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43b9b31c-9c37-4739-aeb6-485c0ad5ec1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EFS?</a:t>
            </a:r>
            <a:endParaRPr lang="en-US"/>
          </a:p>
        </p:txBody>
      </p:sp>
      <p:sp>
        <p:nvSpPr>
          <p:cNvPr id="3" name="Text Placeholder 2"/>
          <p:cNvSpPr>
            <a:spLocks noGrp="1"/>
          </p:cNvSpPr>
          <p:nvPr>
            <p:ph type="body" idx="1"/>
          </p:nvPr>
        </p:nvSpPr>
        <p:spPr/>
        <p:txBody>
          <a:bodyPr/>
          <a:lstStyle/>
          <a:p>
            <a:pPr lvl="0"/>
            <a:r>
              <a:rPr lang="en-US" dirty="0">
                <a:solidFill>
                  <a:srgbClr val="000000"/>
                </a:solidFill>
              </a:rPr>
              <a:t>EFS can encrypt files that are stored on an </a:t>
            </a:r>
            <a:br>
              <a:rPr lang="en-US" dirty="0">
                <a:solidFill>
                  <a:srgbClr val="000000"/>
                </a:solidFill>
              </a:rPr>
            </a:br>
            <a:r>
              <a:rPr lang="en-US" dirty="0">
                <a:solidFill>
                  <a:srgbClr val="000000"/>
                </a:solidFill>
              </a:rPr>
              <a:t>NTFS</a:t>
            </a:r>
            <a:r>
              <a:rPr lang="en-US" dirty="0">
                <a:solidFill>
                  <a:srgbClr val="000000"/>
                </a:solidFill>
                <a:latin typeface="Verdana"/>
                <a:ea typeface="Verdana"/>
                <a:cs typeface="Verdana"/>
              </a:rPr>
              <a:t>–</a:t>
            </a:r>
            <a:r>
              <a:rPr lang="en-US" dirty="0">
                <a:solidFill>
                  <a:srgbClr val="000000"/>
                </a:solidFill>
              </a:rPr>
              <a:t>formatted partition</a:t>
            </a:r>
          </a:p>
          <a:p>
            <a:pPr lvl="0"/>
            <a:r>
              <a:rPr lang="en-US" dirty="0">
                <a:solidFill>
                  <a:srgbClr val="000000"/>
                </a:solidFill>
              </a:rPr>
              <a:t>EFS encryption acts as an additional layer of security</a:t>
            </a:r>
          </a:p>
          <a:p>
            <a:pPr lvl="0"/>
            <a:r>
              <a:rPr lang="en-US" dirty="0">
                <a:solidFill>
                  <a:srgbClr val="000000"/>
                </a:solidFill>
              </a:rPr>
              <a:t>EFS can be used with no pre-configuration</a:t>
            </a:r>
          </a:p>
          <a:p>
            <a:endParaRPr lang="en-US" dirty="0"/>
          </a:p>
        </p:txBody>
      </p:sp>
      <p:sp>
        <p:nvSpPr>
          <p:cNvPr id="4" name="Content Placeholder 2"/>
          <p:cNvSpPr txBox="1">
            <a:spLocks/>
          </p:cNvSpPr>
          <p:nvPr/>
        </p:nvSpPr>
        <p:spPr>
          <a:xfrm>
            <a:off x="1982788" y="1021216"/>
            <a:ext cx="8119156" cy="2636385"/>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endParaRPr lang="en-US" kern="0" dirty="0">
              <a:solidFill>
                <a:srgbClr val="000000"/>
              </a:solidFill>
            </a:endParaRPr>
          </a:p>
        </p:txBody>
      </p:sp>
    </p:spTree>
    <p:extLst>
      <p:ext uri="{BB962C8B-B14F-4D97-AF65-F5344CB8AC3E}">
        <p14:creationId xmlns:p14="http://schemas.microsoft.com/office/powerpoint/2010/main" val="4024050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316387d9-09b8-4036-9228-9909282c8da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EFS Works</a:t>
            </a:r>
            <a:endParaRPr lang="en-US"/>
          </a:p>
        </p:txBody>
      </p:sp>
      <p:sp>
        <p:nvSpPr>
          <p:cNvPr id="3" name="Text Placeholder 2"/>
          <p:cNvSpPr>
            <a:spLocks noGrp="1"/>
          </p:cNvSpPr>
          <p:nvPr>
            <p:ph type="body" idx="1"/>
          </p:nvPr>
        </p:nvSpPr>
        <p:spPr/>
        <p:txBody>
          <a:bodyPr/>
          <a:lstStyle/>
          <a:p>
            <a:pPr lvl="0"/>
            <a:r>
              <a:rPr lang="en-US" dirty="0">
                <a:solidFill>
                  <a:srgbClr val="000000"/>
                </a:solidFill>
              </a:rPr>
              <a:t>Symmetric encryption is used to protect the data</a:t>
            </a:r>
          </a:p>
          <a:p>
            <a:pPr lvl="0"/>
            <a:r>
              <a:rPr lang="en-US" dirty="0">
                <a:solidFill>
                  <a:srgbClr val="000000"/>
                </a:solidFill>
              </a:rPr>
              <a:t>Public key encryption is used to protect the symmetric key</a:t>
            </a:r>
          </a:p>
          <a:p>
            <a:endParaRPr lang="en-US" dirty="0"/>
          </a:p>
        </p:txBody>
      </p:sp>
      <p:sp>
        <p:nvSpPr>
          <p:cNvPr id="4" name="Content Placeholder 2"/>
          <p:cNvSpPr txBox="1">
            <a:spLocks/>
          </p:cNvSpPr>
          <p:nvPr/>
        </p:nvSpPr>
        <p:spPr>
          <a:xfrm>
            <a:off x="1982788" y="1021216"/>
            <a:ext cx="8119156" cy="1417185"/>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endParaRPr lang="en-US" kern="0" dirty="0">
              <a:solidFill>
                <a:srgbClr val="000000"/>
              </a:solidFill>
            </a:endParaRPr>
          </a:p>
        </p:txBody>
      </p:sp>
      <p:grpSp>
        <p:nvGrpSpPr>
          <p:cNvPr id="5" name="Group 4" descr="Two diagrams are shown, one representing the file encrypting process, and the other representing the file decryption process."/>
          <p:cNvGrpSpPr/>
          <p:nvPr/>
        </p:nvGrpSpPr>
        <p:grpSpPr>
          <a:xfrm>
            <a:off x="1634925" y="2632275"/>
            <a:ext cx="8900400" cy="4114800"/>
            <a:chOff x="110925" y="2632275"/>
            <a:chExt cx="8900400" cy="4114800"/>
          </a:xfrm>
        </p:grpSpPr>
        <p:sp>
          <p:nvSpPr>
            <p:cNvPr id="6" name="TextBox 5"/>
            <p:cNvSpPr txBox="1"/>
            <p:nvPr/>
          </p:nvSpPr>
          <p:spPr>
            <a:xfrm>
              <a:off x="147476" y="6214022"/>
              <a:ext cx="1466026" cy="307777"/>
            </a:xfrm>
            <a:prstGeom prst="rect">
              <a:avLst/>
            </a:prstGeom>
            <a:noFill/>
          </p:spPr>
          <p:txBody>
            <a:bodyPr wrap="square" rtlCol="0">
              <a:spAutoFit/>
            </a:bodyPr>
            <a:lstStyle/>
            <a:p>
              <a:pPr lvl="0" algn="ctr" fontAlgn="base">
                <a:spcBef>
                  <a:spcPct val="0"/>
                </a:spcBef>
                <a:spcAft>
                  <a:spcPct val="0"/>
                </a:spcAft>
              </a:pPr>
              <a:r>
                <a:rPr lang="en-US" sz="1400" b="1">
                  <a:solidFill>
                    <a:srgbClr val="000000"/>
                  </a:solidFill>
                  <a:latin typeface="Segoe UI" pitchFamily="34" charset="0"/>
                  <a:ea typeface="Segoe UI" pitchFamily="34" charset="0"/>
                  <a:cs typeface="Segoe UI" pitchFamily="34" charset="0"/>
                </a:rPr>
                <a:t>Symmetric key</a:t>
              </a:r>
              <a:endParaRPr lang="en-IN" sz="1400" b="1" dirty="0">
                <a:solidFill>
                  <a:srgbClr val="000000"/>
                </a:solidFill>
                <a:latin typeface="Segoe UI" pitchFamily="34" charset="0"/>
                <a:ea typeface="Segoe UI" pitchFamily="34" charset="0"/>
                <a:cs typeface="Segoe UI" pitchFamily="34" charset="0"/>
              </a:endParaRPr>
            </a:p>
          </p:txBody>
        </p:sp>
        <p:grpSp>
          <p:nvGrpSpPr>
            <p:cNvPr id="7" name="Group 6" descr="The image depicts the file encryption process."/>
            <p:cNvGrpSpPr/>
            <p:nvPr/>
          </p:nvGrpSpPr>
          <p:grpSpPr>
            <a:xfrm>
              <a:off x="110925" y="2632275"/>
              <a:ext cx="4464000" cy="4114800"/>
              <a:chOff x="76200" y="2667000"/>
              <a:chExt cx="4464000" cy="4114800"/>
            </a:xfrm>
          </p:grpSpPr>
          <p:sp>
            <p:nvSpPr>
              <p:cNvPr id="64" name="TextBox 63"/>
              <p:cNvSpPr txBox="1"/>
              <p:nvPr/>
            </p:nvSpPr>
            <p:spPr>
              <a:xfrm>
                <a:off x="1753426" y="6130216"/>
                <a:ext cx="1122423" cy="307777"/>
              </a:xfrm>
              <a:prstGeom prst="rect">
                <a:avLst/>
              </a:prstGeom>
              <a:noFill/>
            </p:spPr>
            <p:txBody>
              <a:bodyPr wrap="none" rtlCol="0">
                <a:spAutoFit/>
              </a:bodyPr>
              <a:lstStyle/>
              <a:p>
                <a:pPr lvl="0" fontAlgn="base">
                  <a:spcBef>
                    <a:spcPct val="0"/>
                  </a:spcBef>
                  <a:spcAft>
                    <a:spcPct val="0"/>
                  </a:spcAft>
                </a:pPr>
                <a:r>
                  <a:rPr lang="en-US" sz="1400" b="1">
                    <a:solidFill>
                      <a:srgbClr val="000000"/>
                    </a:solidFill>
                    <a:latin typeface="Segoe UI" pitchFamily="34" charset="0"/>
                    <a:ea typeface="Segoe UI" pitchFamily="34" charset="0"/>
                    <a:cs typeface="Segoe UI" pitchFamily="34" charset="0"/>
                  </a:rPr>
                  <a:t>FEK header</a:t>
                </a:r>
                <a:endParaRPr lang="en-IN" sz="1400" b="1" dirty="0">
                  <a:solidFill>
                    <a:srgbClr val="000000"/>
                  </a:solidFill>
                  <a:latin typeface="Segoe UI" pitchFamily="34" charset="0"/>
                  <a:ea typeface="Segoe UI" pitchFamily="34" charset="0"/>
                  <a:cs typeface="Segoe UI" pitchFamily="34" charset="0"/>
                </a:endParaRPr>
              </a:p>
            </p:txBody>
          </p:sp>
          <p:sp>
            <p:nvSpPr>
              <p:cNvPr id="65" name="TextBox 64"/>
              <p:cNvSpPr txBox="1"/>
              <p:nvPr/>
            </p:nvSpPr>
            <p:spPr>
              <a:xfrm>
                <a:off x="341478" y="4271227"/>
                <a:ext cx="478016" cy="307777"/>
              </a:xfrm>
              <a:prstGeom prst="rect">
                <a:avLst/>
              </a:prstGeom>
              <a:noFill/>
            </p:spPr>
            <p:txBody>
              <a:bodyPr wrap="none" rtlCol="0">
                <a:spAutoFit/>
              </a:bodyPr>
              <a:lstStyle/>
              <a:p>
                <a:pPr lvl="0" fontAlgn="base">
                  <a:spcBef>
                    <a:spcPct val="0"/>
                  </a:spcBef>
                  <a:spcAft>
                    <a:spcPct val="0"/>
                  </a:spcAft>
                </a:pPr>
                <a:r>
                  <a:rPr lang="en-US" sz="1400" b="1">
                    <a:solidFill>
                      <a:srgbClr val="000000"/>
                    </a:solidFill>
                    <a:latin typeface="Segoe UI" pitchFamily="34" charset="0"/>
                    <a:ea typeface="Segoe UI" pitchFamily="34" charset="0"/>
                    <a:cs typeface="Segoe UI" pitchFamily="34" charset="0"/>
                  </a:rPr>
                  <a:t>File</a:t>
                </a:r>
                <a:endParaRPr lang="en-IN" sz="1400" b="1" dirty="0">
                  <a:solidFill>
                    <a:srgbClr val="000000"/>
                  </a:solidFill>
                  <a:latin typeface="Segoe UI" pitchFamily="34" charset="0"/>
                  <a:ea typeface="Segoe UI" pitchFamily="34" charset="0"/>
                  <a:cs typeface="Segoe UI" pitchFamily="34" charset="0"/>
                </a:endParaRPr>
              </a:p>
            </p:txBody>
          </p:sp>
          <p:sp>
            <p:nvSpPr>
              <p:cNvPr id="66" name="TextBox 65"/>
              <p:cNvSpPr txBox="1"/>
              <p:nvPr/>
            </p:nvSpPr>
            <p:spPr>
              <a:xfrm>
                <a:off x="1412911" y="4374845"/>
                <a:ext cx="1430671" cy="307777"/>
              </a:xfrm>
              <a:prstGeom prst="rect">
                <a:avLst/>
              </a:prstGeom>
              <a:noFill/>
            </p:spPr>
            <p:txBody>
              <a:bodyPr wrap="square" rtlCol="0">
                <a:spAutoFit/>
              </a:bodyPr>
              <a:lstStyle/>
              <a:p>
                <a:pPr lvl="0" algn="ctr" fontAlgn="base">
                  <a:spcBef>
                    <a:spcPct val="0"/>
                  </a:spcBef>
                  <a:spcAft>
                    <a:spcPct val="0"/>
                  </a:spcAft>
                </a:pPr>
                <a:r>
                  <a:rPr lang="en-US" sz="1400" b="1">
                    <a:solidFill>
                      <a:srgbClr val="000000"/>
                    </a:solidFill>
                    <a:latin typeface="Segoe UI" pitchFamily="34" charset="0"/>
                    <a:ea typeface="Segoe UI" pitchFamily="34" charset="0"/>
                    <a:cs typeface="Segoe UI" pitchFamily="34" charset="0"/>
                  </a:rPr>
                  <a:t>Encrypted file</a:t>
                </a:r>
                <a:endParaRPr lang="en-IN" sz="1400" b="1" dirty="0">
                  <a:solidFill>
                    <a:srgbClr val="000000"/>
                  </a:solidFill>
                  <a:latin typeface="Segoe UI" pitchFamily="34" charset="0"/>
                  <a:ea typeface="Segoe UI" pitchFamily="34" charset="0"/>
                  <a:cs typeface="Segoe UI" pitchFamily="34" charset="0"/>
                </a:endParaRPr>
              </a:p>
            </p:txBody>
          </p:sp>
          <p:sp>
            <p:nvSpPr>
              <p:cNvPr id="67" name="TextBox 66"/>
              <p:cNvSpPr txBox="1"/>
              <p:nvPr/>
            </p:nvSpPr>
            <p:spPr>
              <a:xfrm>
                <a:off x="1246165" y="5213134"/>
                <a:ext cx="746261" cy="523220"/>
              </a:xfrm>
              <a:prstGeom prst="rect">
                <a:avLst/>
              </a:prstGeom>
              <a:noFill/>
            </p:spPr>
            <p:txBody>
              <a:bodyPr wrap="square" rtlCol="0">
                <a:spAutoFit/>
              </a:bodyPr>
              <a:lstStyle/>
              <a:p>
                <a:pPr lvl="0" fontAlgn="base">
                  <a:spcBef>
                    <a:spcPct val="0"/>
                  </a:spcBef>
                  <a:spcAft>
                    <a:spcPct val="0"/>
                  </a:spcAft>
                </a:pPr>
                <a:r>
                  <a:rPr lang="en-US" sz="1400" b="1">
                    <a:solidFill>
                      <a:srgbClr val="000000"/>
                    </a:solidFill>
                    <a:latin typeface="Segoe UI" pitchFamily="34" charset="0"/>
                    <a:ea typeface="Segoe UI" pitchFamily="34" charset="0"/>
                    <a:cs typeface="Segoe UI" pitchFamily="34" charset="0"/>
                  </a:rPr>
                  <a:t>Public </a:t>
                </a:r>
              </a:p>
              <a:p>
                <a:pPr lvl="0" fontAlgn="base">
                  <a:spcBef>
                    <a:spcPct val="0"/>
                  </a:spcBef>
                  <a:spcAft>
                    <a:spcPct val="0"/>
                  </a:spcAft>
                </a:pPr>
                <a:r>
                  <a:rPr lang="en-US" sz="1400" b="1">
                    <a:solidFill>
                      <a:srgbClr val="000000"/>
                    </a:solidFill>
                    <a:latin typeface="Segoe UI" pitchFamily="34" charset="0"/>
                    <a:ea typeface="Segoe UI" pitchFamily="34" charset="0"/>
                    <a:cs typeface="Segoe UI" pitchFamily="34" charset="0"/>
                  </a:rPr>
                  <a:t>key</a:t>
                </a:r>
                <a:endParaRPr lang="en-IN" sz="1400" b="1" dirty="0">
                  <a:solidFill>
                    <a:srgbClr val="000000"/>
                  </a:solidFill>
                  <a:latin typeface="Segoe UI" pitchFamily="34" charset="0"/>
                  <a:ea typeface="Segoe UI" pitchFamily="34" charset="0"/>
                  <a:cs typeface="Segoe UI" pitchFamily="34" charset="0"/>
                </a:endParaRPr>
              </a:p>
            </p:txBody>
          </p:sp>
          <p:sp>
            <p:nvSpPr>
              <p:cNvPr id="68" name="TextBox 67"/>
              <p:cNvSpPr txBox="1"/>
              <p:nvPr/>
            </p:nvSpPr>
            <p:spPr>
              <a:xfrm>
                <a:off x="557846" y="2809666"/>
                <a:ext cx="1434579" cy="307777"/>
              </a:xfrm>
              <a:prstGeom prst="rect">
                <a:avLst/>
              </a:prstGeom>
              <a:noFill/>
            </p:spPr>
            <p:txBody>
              <a:bodyPr wrap="square" rtlCol="0">
                <a:spAutoFit/>
              </a:bodyPr>
              <a:lstStyle/>
              <a:p>
                <a:pPr lvl="0" algn="ctr" fontAlgn="base">
                  <a:spcBef>
                    <a:spcPct val="0"/>
                  </a:spcBef>
                  <a:spcAft>
                    <a:spcPct val="0"/>
                  </a:spcAft>
                </a:pPr>
                <a:r>
                  <a:rPr lang="en-US" sz="1400" b="1">
                    <a:solidFill>
                      <a:srgbClr val="000000"/>
                    </a:solidFill>
                    <a:latin typeface="Segoe UI" pitchFamily="34" charset="0"/>
                    <a:ea typeface="Segoe UI" pitchFamily="34" charset="0"/>
                    <a:cs typeface="Segoe UI" pitchFamily="34" charset="0"/>
                  </a:rPr>
                  <a:t>Symmetric key</a:t>
                </a:r>
                <a:endParaRPr lang="en-IN" sz="1400" b="1" dirty="0">
                  <a:solidFill>
                    <a:srgbClr val="000000"/>
                  </a:solidFill>
                  <a:latin typeface="Segoe UI" pitchFamily="34" charset="0"/>
                  <a:ea typeface="Segoe UI" pitchFamily="34" charset="0"/>
                  <a:cs typeface="Segoe UI" pitchFamily="34" charset="0"/>
                </a:endParaRPr>
              </a:p>
            </p:txBody>
          </p:sp>
          <p:sp>
            <p:nvSpPr>
              <p:cNvPr id="69" name="TextBox 68"/>
              <p:cNvSpPr txBox="1"/>
              <p:nvPr/>
            </p:nvSpPr>
            <p:spPr>
              <a:xfrm>
                <a:off x="3274362" y="5526734"/>
                <a:ext cx="1081501" cy="954107"/>
              </a:xfrm>
              <a:prstGeom prst="rect">
                <a:avLst/>
              </a:prstGeom>
              <a:noFill/>
            </p:spPr>
            <p:txBody>
              <a:bodyPr wrap="square" rtlCol="0">
                <a:spAutoFit/>
              </a:bodyPr>
              <a:lstStyle/>
              <a:p>
                <a:pPr lvl="0" algn="ctr" fontAlgn="base">
                  <a:spcBef>
                    <a:spcPct val="0"/>
                  </a:spcBef>
                  <a:spcAft>
                    <a:spcPct val="0"/>
                  </a:spcAft>
                </a:pPr>
                <a:r>
                  <a:rPr lang="en-US" sz="1400" b="1">
                    <a:solidFill>
                      <a:srgbClr val="000000"/>
                    </a:solidFill>
                    <a:latin typeface="Segoe UI" pitchFamily="34" charset="0"/>
                    <a:ea typeface="Segoe UI" pitchFamily="34" charset="0"/>
                    <a:cs typeface="Segoe UI" pitchFamily="34" charset="0"/>
                  </a:rPr>
                  <a:t>Encrypted</a:t>
                </a:r>
              </a:p>
              <a:p>
                <a:pPr lvl="0" algn="ctr" fontAlgn="base">
                  <a:spcBef>
                    <a:spcPct val="0"/>
                  </a:spcBef>
                  <a:spcAft>
                    <a:spcPct val="0"/>
                  </a:spcAft>
                </a:pPr>
                <a:r>
                  <a:rPr lang="en-US" sz="1400" b="1">
                    <a:solidFill>
                      <a:srgbClr val="000000"/>
                    </a:solidFill>
                    <a:latin typeface="Segoe UI" pitchFamily="34" charset="0"/>
                    <a:ea typeface="Segoe UI" pitchFamily="34" charset="0"/>
                    <a:cs typeface="Segoe UI" pitchFamily="34" charset="0"/>
                  </a:rPr>
                  <a:t>file with FEK </a:t>
                </a:r>
              </a:p>
              <a:p>
                <a:pPr lvl="0" algn="ctr" fontAlgn="base">
                  <a:spcBef>
                    <a:spcPct val="0"/>
                  </a:spcBef>
                  <a:spcAft>
                    <a:spcPct val="0"/>
                  </a:spcAft>
                </a:pPr>
                <a:r>
                  <a:rPr lang="en-US" sz="1400" b="1">
                    <a:solidFill>
                      <a:srgbClr val="000000"/>
                    </a:solidFill>
                    <a:latin typeface="Segoe UI" pitchFamily="34" charset="0"/>
                    <a:ea typeface="Segoe UI" pitchFamily="34" charset="0"/>
                    <a:cs typeface="Segoe UI" pitchFamily="34" charset="0"/>
                  </a:rPr>
                  <a:t>in header</a:t>
                </a:r>
                <a:endParaRPr lang="en-IN" sz="1400" b="1" dirty="0">
                  <a:solidFill>
                    <a:srgbClr val="000000"/>
                  </a:solidFill>
                  <a:latin typeface="Segoe UI" pitchFamily="34" charset="0"/>
                  <a:ea typeface="Segoe UI" pitchFamily="34" charset="0"/>
                  <a:cs typeface="Segoe UI" pitchFamily="34" charset="0"/>
                </a:endParaRPr>
              </a:p>
            </p:txBody>
          </p:sp>
          <p:sp>
            <p:nvSpPr>
              <p:cNvPr id="70" name="Rectangle 69"/>
              <p:cNvSpPr/>
              <p:nvPr/>
            </p:nvSpPr>
            <p:spPr bwMode="auto">
              <a:xfrm>
                <a:off x="76200" y="2667000"/>
                <a:ext cx="4464000" cy="4114800"/>
              </a:xfrm>
              <a:prstGeom prst="rect">
                <a:avLst/>
              </a:prstGeom>
              <a:noFill/>
              <a:ln w="9525" cap="flat" cmpd="sng" algn="ctr">
                <a:solidFill>
                  <a:srgbClr val="569AD2"/>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endParaRPr lang="en-IN" b="1">
                  <a:solidFill>
                    <a:srgbClr val="000000"/>
                  </a:solidFill>
                  <a:latin typeface="Verdana" pitchFamily="34" charset="0"/>
                  <a:cs typeface="Arial" charset="0"/>
                </a:endParaRPr>
              </a:p>
            </p:txBody>
          </p:sp>
          <p:sp>
            <p:nvSpPr>
              <p:cNvPr id="71" name="TextBox 70"/>
              <p:cNvSpPr txBox="1"/>
              <p:nvPr/>
            </p:nvSpPr>
            <p:spPr>
              <a:xfrm>
                <a:off x="2667000" y="2743200"/>
                <a:ext cx="1801712" cy="369332"/>
              </a:xfrm>
              <a:prstGeom prst="rect">
                <a:avLst/>
              </a:prstGeom>
              <a:noFill/>
              <a:ln>
                <a:solidFill>
                  <a:srgbClr val="569AD2"/>
                </a:solidFill>
              </a:ln>
            </p:spPr>
            <p:txBody>
              <a:bodyPr wrap="none" rtlCol="0">
                <a:spAutoFit/>
              </a:bodyPr>
              <a:lstStyle/>
              <a:p>
                <a:pPr lvl="0" fontAlgn="base">
                  <a:spcBef>
                    <a:spcPct val="0"/>
                  </a:spcBef>
                  <a:spcAft>
                    <a:spcPct val="0"/>
                  </a:spcAft>
                </a:pPr>
                <a:r>
                  <a:rPr lang="en-US" b="1">
                    <a:solidFill>
                      <a:srgbClr val="000000"/>
                    </a:solidFill>
                    <a:latin typeface="Segoe UI" pitchFamily="34" charset="0"/>
                    <a:ea typeface="Segoe UI" pitchFamily="34" charset="0"/>
                    <a:cs typeface="Segoe UI" pitchFamily="34" charset="0"/>
                  </a:rPr>
                  <a:t>File Encryption</a:t>
                </a:r>
                <a:endParaRPr lang="en-IN" b="1" dirty="0">
                  <a:solidFill>
                    <a:srgbClr val="000000"/>
                  </a:solidFill>
                  <a:latin typeface="Segoe UI" pitchFamily="34" charset="0"/>
                  <a:ea typeface="Segoe UI" pitchFamily="34" charset="0"/>
                  <a:cs typeface="Segoe UI" pitchFamily="34" charset="0"/>
                </a:endParaRPr>
              </a:p>
            </p:txBody>
          </p:sp>
        </p:grpSp>
        <p:sp>
          <p:nvSpPr>
            <p:cNvPr id="8" name="TextBox 7"/>
            <p:cNvSpPr txBox="1"/>
            <p:nvPr/>
          </p:nvSpPr>
          <p:spPr>
            <a:xfrm>
              <a:off x="6320847" y="4074556"/>
              <a:ext cx="1122423" cy="307777"/>
            </a:xfrm>
            <a:prstGeom prst="rect">
              <a:avLst/>
            </a:prstGeom>
            <a:noFill/>
          </p:spPr>
          <p:txBody>
            <a:bodyPr wrap="none" rtlCol="0">
              <a:spAutoFit/>
            </a:bodyPr>
            <a:lstStyle/>
            <a:p>
              <a:pPr lvl="0" fontAlgn="base">
                <a:spcBef>
                  <a:spcPct val="0"/>
                </a:spcBef>
                <a:spcAft>
                  <a:spcPct val="0"/>
                </a:spcAft>
              </a:pPr>
              <a:r>
                <a:rPr lang="en-US" sz="1400" b="1">
                  <a:solidFill>
                    <a:srgbClr val="000000"/>
                  </a:solidFill>
                  <a:latin typeface="Segoe UI" pitchFamily="34" charset="0"/>
                  <a:ea typeface="Segoe UI" pitchFamily="34" charset="0"/>
                  <a:cs typeface="Segoe UI" pitchFamily="34" charset="0"/>
                </a:rPr>
                <a:t>FEK header</a:t>
              </a:r>
              <a:endParaRPr lang="en-IN" sz="1400" b="1" dirty="0">
                <a:solidFill>
                  <a:srgbClr val="000000"/>
                </a:solidFill>
                <a:latin typeface="Segoe UI" pitchFamily="34" charset="0"/>
                <a:ea typeface="Segoe UI" pitchFamily="34" charset="0"/>
                <a:cs typeface="Segoe UI" pitchFamily="34" charset="0"/>
              </a:endParaRPr>
            </a:p>
          </p:txBody>
        </p:sp>
        <p:sp>
          <p:nvSpPr>
            <p:cNvPr id="9" name="TextBox 8"/>
            <p:cNvSpPr txBox="1"/>
            <p:nvPr/>
          </p:nvSpPr>
          <p:spPr>
            <a:xfrm>
              <a:off x="6051311" y="6330107"/>
              <a:ext cx="1447800" cy="307777"/>
            </a:xfrm>
            <a:prstGeom prst="rect">
              <a:avLst/>
            </a:prstGeom>
            <a:noFill/>
          </p:spPr>
          <p:txBody>
            <a:bodyPr wrap="square" rtlCol="0">
              <a:spAutoFit/>
            </a:bodyPr>
            <a:lstStyle/>
            <a:p>
              <a:pPr lvl="0" fontAlgn="base">
                <a:spcBef>
                  <a:spcPct val="0"/>
                </a:spcBef>
                <a:spcAft>
                  <a:spcPct val="0"/>
                </a:spcAft>
              </a:pPr>
              <a:r>
                <a:rPr lang="en-US" sz="1400" b="1">
                  <a:solidFill>
                    <a:srgbClr val="000000"/>
                  </a:solidFill>
                  <a:latin typeface="Segoe UI" pitchFamily="34" charset="0"/>
                  <a:ea typeface="Segoe UI" pitchFamily="34" charset="0"/>
                  <a:cs typeface="Segoe UI" pitchFamily="34" charset="0"/>
                </a:rPr>
                <a:t>Encrypted file</a:t>
              </a:r>
              <a:endParaRPr lang="en-IN" sz="1400" b="1" dirty="0">
                <a:solidFill>
                  <a:srgbClr val="000000"/>
                </a:solidFill>
                <a:latin typeface="Segoe UI" pitchFamily="34" charset="0"/>
                <a:ea typeface="Segoe UI" pitchFamily="34" charset="0"/>
                <a:cs typeface="Segoe UI" pitchFamily="34" charset="0"/>
              </a:endParaRPr>
            </a:p>
          </p:txBody>
        </p:sp>
        <p:sp>
          <p:nvSpPr>
            <p:cNvPr id="10" name="Rectangle 9"/>
            <p:cNvSpPr/>
            <p:nvPr/>
          </p:nvSpPr>
          <p:spPr bwMode="auto">
            <a:xfrm>
              <a:off x="4835325" y="2632275"/>
              <a:ext cx="4176000" cy="4104000"/>
            </a:xfrm>
            <a:prstGeom prst="rect">
              <a:avLst/>
            </a:prstGeom>
            <a:noFill/>
            <a:ln w="9525" cap="flat" cmpd="sng" algn="ctr">
              <a:solidFill>
                <a:srgbClr val="569AD2"/>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endParaRPr lang="en-IN" b="1">
                <a:solidFill>
                  <a:srgbClr val="000000"/>
                </a:solidFill>
                <a:latin typeface="Verdana" pitchFamily="34" charset="0"/>
                <a:cs typeface="Arial" charset="0"/>
              </a:endParaRPr>
            </a:p>
          </p:txBody>
        </p:sp>
        <p:sp>
          <p:nvSpPr>
            <p:cNvPr id="11" name="TextBox 10"/>
            <p:cNvSpPr txBox="1"/>
            <p:nvPr/>
          </p:nvSpPr>
          <p:spPr>
            <a:xfrm>
              <a:off x="7121325" y="2708475"/>
              <a:ext cx="1833772" cy="369332"/>
            </a:xfrm>
            <a:prstGeom prst="rect">
              <a:avLst/>
            </a:prstGeom>
            <a:noFill/>
            <a:ln>
              <a:solidFill>
                <a:srgbClr val="569AD2"/>
              </a:solidFill>
            </a:ln>
          </p:spPr>
          <p:txBody>
            <a:bodyPr wrap="none" rtlCol="0">
              <a:spAutoFit/>
            </a:bodyPr>
            <a:lstStyle/>
            <a:p>
              <a:pPr lvl="0" fontAlgn="base">
                <a:spcBef>
                  <a:spcPct val="0"/>
                </a:spcBef>
                <a:spcAft>
                  <a:spcPct val="0"/>
                </a:spcAft>
              </a:pPr>
              <a:r>
                <a:rPr lang="en-US" b="1">
                  <a:solidFill>
                    <a:srgbClr val="000000"/>
                  </a:solidFill>
                  <a:latin typeface="Segoe UI" pitchFamily="34" charset="0"/>
                  <a:ea typeface="Segoe UI" pitchFamily="34" charset="0"/>
                  <a:cs typeface="Segoe UI" pitchFamily="34" charset="0"/>
                </a:rPr>
                <a:t>File Decryption</a:t>
              </a:r>
              <a:endParaRPr lang="en-IN" b="1" dirty="0">
                <a:solidFill>
                  <a:srgbClr val="000000"/>
                </a:solidFill>
                <a:latin typeface="Segoe UI" pitchFamily="34" charset="0"/>
                <a:ea typeface="Segoe UI" pitchFamily="34" charset="0"/>
                <a:cs typeface="Segoe UI" pitchFamily="34" charset="0"/>
              </a:endParaRPr>
            </a:p>
          </p:txBody>
        </p:sp>
        <p:sp>
          <p:nvSpPr>
            <p:cNvPr id="12" name="TextBox 11"/>
            <p:cNvSpPr txBox="1"/>
            <p:nvPr/>
          </p:nvSpPr>
          <p:spPr>
            <a:xfrm>
              <a:off x="7332641" y="6023132"/>
              <a:ext cx="1428661" cy="307777"/>
            </a:xfrm>
            <a:prstGeom prst="rect">
              <a:avLst/>
            </a:prstGeom>
            <a:noFill/>
          </p:spPr>
          <p:txBody>
            <a:bodyPr wrap="none" rtlCol="0">
              <a:spAutoFit/>
            </a:bodyPr>
            <a:lstStyle/>
            <a:p>
              <a:pPr lvl="0" fontAlgn="base">
                <a:spcBef>
                  <a:spcPct val="0"/>
                </a:spcBef>
                <a:spcAft>
                  <a:spcPct val="0"/>
                </a:spcAft>
              </a:pPr>
              <a:r>
                <a:rPr lang="en-US" sz="1400" b="1">
                  <a:solidFill>
                    <a:srgbClr val="000000"/>
                  </a:solidFill>
                  <a:latin typeface="Segoe UI" pitchFamily="34" charset="0"/>
                  <a:ea typeface="Segoe UI" pitchFamily="34" charset="0"/>
                  <a:cs typeface="Segoe UI" pitchFamily="34" charset="0"/>
                </a:rPr>
                <a:t>Symmetric key</a:t>
              </a:r>
              <a:endParaRPr lang="en-IN" sz="1400" b="1" dirty="0">
                <a:solidFill>
                  <a:srgbClr val="000000"/>
                </a:solidFill>
                <a:latin typeface="Segoe UI" pitchFamily="34" charset="0"/>
                <a:ea typeface="Segoe UI" pitchFamily="34" charset="0"/>
                <a:cs typeface="Segoe UI" pitchFamily="34" charset="0"/>
              </a:endParaRPr>
            </a:p>
          </p:txBody>
        </p:sp>
        <p:sp>
          <p:nvSpPr>
            <p:cNvPr id="13" name="TextBox 12"/>
            <p:cNvSpPr txBox="1"/>
            <p:nvPr/>
          </p:nvSpPr>
          <p:spPr>
            <a:xfrm>
              <a:off x="8188125" y="5375475"/>
              <a:ext cx="478016" cy="307777"/>
            </a:xfrm>
            <a:prstGeom prst="rect">
              <a:avLst/>
            </a:prstGeom>
            <a:noFill/>
          </p:spPr>
          <p:txBody>
            <a:bodyPr wrap="none" rtlCol="0">
              <a:spAutoFit/>
            </a:bodyPr>
            <a:lstStyle/>
            <a:p>
              <a:pPr lvl="0" fontAlgn="base">
                <a:spcBef>
                  <a:spcPct val="0"/>
                </a:spcBef>
                <a:spcAft>
                  <a:spcPct val="0"/>
                </a:spcAft>
              </a:pPr>
              <a:r>
                <a:rPr lang="en-US" sz="1400" b="1">
                  <a:solidFill>
                    <a:srgbClr val="000000"/>
                  </a:solidFill>
                  <a:latin typeface="Segoe UI" pitchFamily="34" charset="0"/>
                  <a:ea typeface="Segoe UI" pitchFamily="34" charset="0"/>
                  <a:cs typeface="Segoe UI" pitchFamily="34" charset="0"/>
                </a:rPr>
                <a:t>File</a:t>
              </a:r>
              <a:endParaRPr lang="en-IN" sz="1400" b="1" dirty="0">
                <a:solidFill>
                  <a:srgbClr val="000000"/>
                </a:solidFill>
                <a:latin typeface="Segoe UI" pitchFamily="34" charset="0"/>
                <a:ea typeface="Segoe UI" pitchFamily="34" charset="0"/>
                <a:cs typeface="Segoe UI" pitchFamily="34" charset="0"/>
              </a:endParaRPr>
            </a:p>
          </p:txBody>
        </p:sp>
        <p:sp>
          <p:nvSpPr>
            <p:cNvPr id="14" name="TextBox 13"/>
            <p:cNvSpPr txBox="1"/>
            <p:nvPr/>
          </p:nvSpPr>
          <p:spPr>
            <a:xfrm>
              <a:off x="7181234" y="3175855"/>
              <a:ext cx="1200765" cy="307777"/>
            </a:xfrm>
            <a:prstGeom prst="rect">
              <a:avLst/>
            </a:prstGeom>
            <a:noFill/>
          </p:spPr>
          <p:txBody>
            <a:bodyPr wrap="square" rtlCol="0">
              <a:spAutoFit/>
            </a:bodyPr>
            <a:lstStyle/>
            <a:p>
              <a:pPr lvl="0" fontAlgn="base">
                <a:spcBef>
                  <a:spcPct val="0"/>
                </a:spcBef>
                <a:spcAft>
                  <a:spcPct val="0"/>
                </a:spcAft>
              </a:pPr>
              <a:r>
                <a:rPr lang="en-US" sz="1400" b="1">
                  <a:solidFill>
                    <a:srgbClr val="000000"/>
                  </a:solidFill>
                  <a:latin typeface="Segoe UI" pitchFamily="34" charset="0"/>
                  <a:ea typeface="Segoe UI" pitchFamily="34" charset="0"/>
                  <a:cs typeface="Segoe UI" pitchFamily="34" charset="0"/>
                </a:rPr>
                <a:t>Private key</a:t>
              </a:r>
              <a:endParaRPr lang="en-IN" sz="1400" b="1" dirty="0">
                <a:solidFill>
                  <a:srgbClr val="000000"/>
                </a:solidFill>
                <a:latin typeface="Segoe UI" pitchFamily="34" charset="0"/>
                <a:ea typeface="Segoe UI" pitchFamily="34" charset="0"/>
                <a:cs typeface="Segoe UI"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59" y="3312647"/>
              <a:ext cx="600738" cy="1004091"/>
            </a:xfrm>
            <a:prstGeom prst="rect">
              <a:avLst/>
            </a:prstGeom>
          </p:spPr>
        </p:pic>
        <p:grpSp>
          <p:nvGrpSpPr>
            <p:cNvPr id="16" name="Group 15"/>
            <p:cNvGrpSpPr/>
            <p:nvPr/>
          </p:nvGrpSpPr>
          <p:grpSpPr>
            <a:xfrm>
              <a:off x="1227134" y="3123165"/>
              <a:ext cx="248154" cy="586525"/>
              <a:chOff x="556811" y="633011"/>
              <a:chExt cx="366094" cy="865283"/>
            </a:xfrm>
          </p:grpSpPr>
          <p:sp>
            <p:nvSpPr>
              <p:cNvPr id="62" name="Parallelogram 61"/>
              <p:cNvSpPr/>
              <p:nvPr/>
            </p:nvSpPr>
            <p:spPr>
              <a:xfrm rot="16200000">
                <a:off x="307216" y="882606"/>
                <a:ext cx="865283" cy="366094"/>
              </a:xfrm>
              <a:prstGeom prst="parallelogram">
                <a:avLst/>
              </a:prstGeom>
              <a:solidFill>
                <a:srgbClr val="CC6600"/>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fontAlgn="base">
                  <a:spcBef>
                    <a:spcPct val="0"/>
                  </a:spcBef>
                  <a:spcAft>
                    <a:spcPct val="0"/>
                  </a:spcAft>
                </a:pPr>
                <a:endParaRPr lang="en-US" b="1">
                  <a:solidFill>
                    <a:srgbClr val="000000"/>
                  </a:solidFill>
                </a:endParaRPr>
              </a:p>
            </p:txBody>
          </p:sp>
          <p:pic>
            <p:nvPicPr>
              <p:cNvPr id="63" name="Pictur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473" y="807590"/>
                <a:ext cx="248364" cy="565242"/>
              </a:xfrm>
              <a:prstGeom prst="rect">
                <a:avLst/>
              </a:prstGeom>
            </p:spPr>
          </p:pic>
        </p:grpSp>
        <p:grpSp>
          <p:nvGrpSpPr>
            <p:cNvPr id="17" name="Group 16"/>
            <p:cNvGrpSpPr/>
            <p:nvPr/>
          </p:nvGrpSpPr>
          <p:grpSpPr>
            <a:xfrm>
              <a:off x="1798428" y="3099761"/>
              <a:ext cx="722722" cy="1212228"/>
              <a:chOff x="3339115" y="1647209"/>
              <a:chExt cx="722722" cy="1212228"/>
            </a:xfrm>
          </p:grpSpPr>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1099" y="1855346"/>
                <a:ext cx="600738" cy="1004091"/>
              </a:xfrm>
              <a:prstGeom prst="rect">
                <a:avLst/>
              </a:prstGeom>
            </p:spPr>
          </p:pic>
          <p:pic>
            <p:nvPicPr>
              <p:cNvPr id="61" name="Picture 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9115" y="1647209"/>
                <a:ext cx="393117" cy="534573"/>
              </a:xfrm>
              <a:prstGeom prst="rect">
                <a:avLst/>
              </a:prstGeom>
            </p:spPr>
          </p:pic>
        </p:grpSp>
        <p:grpSp>
          <p:nvGrpSpPr>
            <p:cNvPr id="18" name="Group 17"/>
            <p:cNvGrpSpPr/>
            <p:nvPr/>
          </p:nvGrpSpPr>
          <p:grpSpPr>
            <a:xfrm>
              <a:off x="3484201" y="4278655"/>
              <a:ext cx="722722" cy="1212228"/>
              <a:chOff x="3339115" y="1647209"/>
              <a:chExt cx="722722" cy="1212228"/>
            </a:xfrm>
          </p:grpSpPr>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1099" y="1855346"/>
                <a:ext cx="600738" cy="1004091"/>
              </a:xfrm>
              <a:prstGeom prst="rect">
                <a:avLst/>
              </a:prstGeom>
            </p:spPr>
          </p:pic>
          <p:pic>
            <p:nvPicPr>
              <p:cNvPr id="59" name="Picture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9115" y="1647209"/>
                <a:ext cx="393117" cy="534573"/>
              </a:xfrm>
              <a:prstGeom prst="rect">
                <a:avLst/>
              </a:prstGeom>
            </p:spPr>
          </p:pic>
        </p:grpSp>
        <p:grpSp>
          <p:nvGrpSpPr>
            <p:cNvPr id="19" name="Group 18"/>
            <p:cNvGrpSpPr/>
            <p:nvPr/>
          </p:nvGrpSpPr>
          <p:grpSpPr>
            <a:xfrm>
              <a:off x="488066" y="5601708"/>
              <a:ext cx="248154" cy="586525"/>
              <a:chOff x="556811" y="633011"/>
              <a:chExt cx="366094" cy="865283"/>
            </a:xfrm>
          </p:grpSpPr>
          <p:sp>
            <p:nvSpPr>
              <p:cNvPr id="56" name="Parallelogram 55"/>
              <p:cNvSpPr/>
              <p:nvPr/>
            </p:nvSpPr>
            <p:spPr>
              <a:xfrm rot="16200000">
                <a:off x="307216" y="882606"/>
                <a:ext cx="865283" cy="366094"/>
              </a:xfrm>
              <a:prstGeom prst="parallelogram">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fontAlgn="base">
                  <a:spcBef>
                    <a:spcPct val="0"/>
                  </a:spcBef>
                  <a:spcAft>
                    <a:spcPct val="0"/>
                  </a:spcAft>
                </a:pPr>
                <a:endParaRPr lang="en-US" b="1">
                  <a:solidFill>
                    <a:srgbClr val="000000"/>
                  </a:solidFill>
                </a:endParaRPr>
              </a:p>
            </p:txBody>
          </p:sp>
          <p:pic>
            <p:nvPicPr>
              <p:cNvPr id="57" name="Picture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473" y="807590"/>
                <a:ext cx="248364" cy="565242"/>
              </a:xfrm>
              <a:prstGeom prst="rect">
                <a:avLst/>
              </a:prstGeom>
            </p:spPr>
          </p:pic>
        </p:grpSp>
        <p:cxnSp>
          <p:nvCxnSpPr>
            <p:cNvPr id="20" name="Straight Arrow Connector 19"/>
            <p:cNvCxnSpPr>
              <a:stCxn id="15" idx="3"/>
              <a:endCxn id="60" idx="1"/>
            </p:cNvCxnSpPr>
            <p:nvPr/>
          </p:nvCxnSpPr>
          <p:spPr>
            <a:xfrm flipV="1">
              <a:off x="915097" y="3809944"/>
              <a:ext cx="1005315" cy="47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0" idx="3"/>
              <a:endCxn id="59" idx="1"/>
            </p:cNvCxnSpPr>
            <p:nvPr/>
          </p:nvCxnSpPr>
          <p:spPr>
            <a:xfrm>
              <a:off x="2521150" y="3809944"/>
              <a:ext cx="963051" cy="735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56" idx="3"/>
            </p:cNvCxnSpPr>
            <p:nvPr/>
          </p:nvCxnSpPr>
          <p:spPr>
            <a:xfrm flipV="1">
              <a:off x="736220" y="5925544"/>
              <a:ext cx="1203505" cy="4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58" idx="1"/>
            </p:cNvCxnSpPr>
            <p:nvPr/>
          </p:nvCxnSpPr>
          <p:spPr>
            <a:xfrm flipV="1">
              <a:off x="2708349" y="4988838"/>
              <a:ext cx="897836" cy="9367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7627771" y="3479338"/>
              <a:ext cx="248154" cy="586525"/>
              <a:chOff x="556811" y="633011"/>
              <a:chExt cx="366094" cy="865283"/>
            </a:xfrm>
          </p:grpSpPr>
          <p:sp>
            <p:nvSpPr>
              <p:cNvPr id="54" name="Parallelogram 53"/>
              <p:cNvSpPr/>
              <p:nvPr/>
            </p:nvSpPr>
            <p:spPr>
              <a:xfrm rot="16200000">
                <a:off x="307216" y="882606"/>
                <a:ext cx="865283" cy="366094"/>
              </a:xfrm>
              <a:prstGeom prst="parallelogram">
                <a:avLst/>
              </a:prstGeom>
              <a:solidFill>
                <a:srgbClr val="92D050"/>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fontAlgn="base">
                  <a:spcBef>
                    <a:spcPct val="0"/>
                  </a:spcBef>
                  <a:spcAft>
                    <a:spcPct val="0"/>
                  </a:spcAft>
                </a:pPr>
                <a:endParaRPr lang="en-US" b="1">
                  <a:solidFill>
                    <a:srgbClr val="000000"/>
                  </a:solidFill>
                </a:endParaRPr>
              </a:p>
            </p:txBody>
          </p:sp>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473" y="807590"/>
                <a:ext cx="248364" cy="565242"/>
              </a:xfrm>
              <a:prstGeom prst="rect">
                <a:avLst/>
              </a:prstGeom>
            </p:spPr>
          </p:pic>
        </p:gr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1148" y="4433928"/>
              <a:ext cx="600738" cy="1004091"/>
            </a:xfrm>
            <a:prstGeom prst="rect">
              <a:avLst/>
            </a:prstGeom>
          </p:spPr>
        </p:pic>
        <p:grpSp>
          <p:nvGrpSpPr>
            <p:cNvPr id="26" name="Group 25"/>
            <p:cNvGrpSpPr/>
            <p:nvPr/>
          </p:nvGrpSpPr>
          <p:grpSpPr>
            <a:xfrm>
              <a:off x="6212486" y="5138667"/>
              <a:ext cx="722722" cy="1212228"/>
              <a:chOff x="3339115" y="1647209"/>
              <a:chExt cx="722722" cy="1212228"/>
            </a:xfrm>
          </p:grpSpPr>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1099" y="1855346"/>
                <a:ext cx="600738" cy="1004091"/>
              </a:xfrm>
              <a:prstGeom prst="rect">
                <a:avLst/>
              </a:prstGeom>
            </p:spPr>
          </p:pic>
          <p:pic>
            <p:nvPicPr>
              <p:cNvPr id="53" name="Picture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9115" y="1647209"/>
                <a:ext cx="393117" cy="534573"/>
              </a:xfrm>
              <a:prstGeom prst="rect">
                <a:avLst/>
              </a:prstGeom>
            </p:spPr>
          </p:pic>
        </p:grpSp>
        <p:cxnSp>
          <p:nvCxnSpPr>
            <p:cNvPr id="27" name="Straight Arrow Connector 26"/>
            <p:cNvCxnSpPr/>
            <p:nvPr/>
          </p:nvCxnSpPr>
          <p:spPr>
            <a:xfrm flipV="1">
              <a:off x="5652702" y="3866344"/>
              <a:ext cx="782823" cy="6290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52" idx="1"/>
            </p:cNvCxnSpPr>
            <p:nvPr/>
          </p:nvCxnSpPr>
          <p:spPr>
            <a:xfrm>
              <a:off x="5619728" y="4997517"/>
              <a:ext cx="714742" cy="8513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4957332" y="3899355"/>
              <a:ext cx="722722" cy="1212228"/>
              <a:chOff x="5222934" y="2413791"/>
              <a:chExt cx="722722" cy="1212228"/>
            </a:xfrm>
          </p:grpSpPr>
          <p:grpSp>
            <p:nvGrpSpPr>
              <p:cNvPr id="48" name="Group 47"/>
              <p:cNvGrpSpPr/>
              <p:nvPr/>
            </p:nvGrpSpPr>
            <p:grpSpPr>
              <a:xfrm>
                <a:off x="5222934" y="2413791"/>
                <a:ext cx="722722" cy="1212228"/>
                <a:chOff x="3339115" y="1647209"/>
                <a:chExt cx="722722" cy="1212228"/>
              </a:xfrm>
            </p:grpSpPr>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1099" y="1855346"/>
                  <a:ext cx="600738" cy="1004091"/>
                </a:xfrm>
                <a:prstGeom prst="rect">
                  <a:avLst/>
                </a:prstGeom>
              </p:spPr>
            </p:pic>
            <p:pic>
              <p:nvPicPr>
                <p:cNvPr id="51" name="Picture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9115" y="1647209"/>
                  <a:ext cx="393117" cy="534573"/>
                </a:xfrm>
                <a:prstGeom prst="rect">
                  <a:avLst/>
                </a:prstGeom>
              </p:spPr>
            </p:pic>
          </p:grpSp>
          <p:pic>
            <p:nvPicPr>
              <p:cNvPr id="49" name="Picture 6" descr="D:\Evergreen\Miscellaneous\PPT Library\PPT Library\LOGO_Windows_Vista.png"/>
              <p:cNvPicPr>
                <a:picLocks noChangeAspect="1" noChangeArrowheads="1"/>
              </p:cNvPicPr>
              <p:nvPr/>
            </p:nvPicPr>
            <p:blipFill>
              <a:blip r:embed="rId6"/>
              <a:srcRect/>
              <a:stretch>
                <a:fillRect/>
              </a:stretch>
            </p:blipFill>
            <p:spPr bwMode="auto">
              <a:xfrm rot="360000">
                <a:off x="5501653" y="3178985"/>
                <a:ext cx="287266" cy="254963"/>
              </a:xfrm>
              <a:prstGeom prst="rect">
                <a:avLst/>
              </a:prstGeom>
              <a:noFill/>
            </p:spPr>
          </p:pic>
        </p:grpSp>
        <p:cxnSp>
          <p:nvCxnSpPr>
            <p:cNvPr id="30" name="Straight Arrow Connector 29"/>
            <p:cNvCxnSpPr>
              <a:stCxn id="44" idx="3"/>
            </p:cNvCxnSpPr>
            <p:nvPr/>
          </p:nvCxnSpPr>
          <p:spPr>
            <a:xfrm>
              <a:off x="7304763" y="3851464"/>
              <a:ext cx="796514" cy="8998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5" idx="1"/>
            </p:cNvCxnSpPr>
            <p:nvPr/>
          </p:nvCxnSpPr>
          <p:spPr>
            <a:xfrm flipV="1">
              <a:off x="6919360" y="4935974"/>
              <a:ext cx="1211788" cy="9895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1935134" y="5670720"/>
              <a:ext cx="845406" cy="418487"/>
              <a:chOff x="4022017" y="5871990"/>
              <a:chExt cx="845406" cy="418487"/>
            </a:xfrm>
          </p:grpSpPr>
          <p:sp>
            <p:nvSpPr>
              <p:cNvPr id="46" name="Rectangle 45"/>
              <p:cNvSpPr/>
              <p:nvPr/>
            </p:nvSpPr>
            <p:spPr>
              <a:xfrm>
                <a:off x="4022017" y="5871990"/>
                <a:ext cx="845406" cy="418487"/>
              </a:xfrm>
              <a:prstGeom prst="rect">
                <a:avLst/>
              </a:prstGeom>
              <a:ln w="9525">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lvl="0" algn="ctr" fontAlgn="base">
                  <a:spcBef>
                    <a:spcPct val="0"/>
                  </a:spcBef>
                  <a:spcAft>
                    <a:spcPct val="0"/>
                  </a:spcAft>
                </a:pPr>
                <a:endParaRPr lang="en-US" b="1">
                  <a:solidFill>
                    <a:srgbClr val="000000"/>
                  </a:solidFill>
                </a:endParaRPr>
              </a:p>
            </p:txBody>
          </p:sp>
          <p:pic>
            <p:nvPicPr>
              <p:cNvPr id="4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8498" y="5935947"/>
                <a:ext cx="292443" cy="273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3" name="Group 32"/>
            <p:cNvGrpSpPr/>
            <p:nvPr/>
          </p:nvGrpSpPr>
          <p:grpSpPr>
            <a:xfrm>
              <a:off x="6459357" y="3642220"/>
              <a:ext cx="845406" cy="418487"/>
              <a:chOff x="4022017" y="5871990"/>
              <a:chExt cx="845406" cy="418487"/>
            </a:xfrm>
          </p:grpSpPr>
          <p:sp>
            <p:nvSpPr>
              <p:cNvPr id="44" name="Rectangle 43"/>
              <p:cNvSpPr/>
              <p:nvPr/>
            </p:nvSpPr>
            <p:spPr>
              <a:xfrm>
                <a:off x="4022017" y="5871990"/>
                <a:ext cx="845406" cy="418487"/>
              </a:xfrm>
              <a:prstGeom prst="rect">
                <a:avLst/>
              </a:prstGeom>
              <a:ln w="9525">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lvl="0" algn="ctr" fontAlgn="base">
                  <a:spcBef>
                    <a:spcPct val="0"/>
                  </a:spcBef>
                  <a:spcAft>
                    <a:spcPct val="0"/>
                  </a:spcAft>
                </a:pPr>
                <a:endParaRPr lang="en-US" b="1">
                  <a:solidFill>
                    <a:srgbClr val="000000"/>
                  </a:solidFill>
                </a:endParaRPr>
              </a:p>
            </p:txBody>
          </p:sp>
          <p:pic>
            <p:nvPicPr>
              <p:cNvPr id="4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8498" y="5935947"/>
                <a:ext cx="292443" cy="273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4" name="Group 33"/>
            <p:cNvGrpSpPr/>
            <p:nvPr/>
          </p:nvGrpSpPr>
          <p:grpSpPr>
            <a:xfrm>
              <a:off x="1044045" y="5133520"/>
              <a:ext cx="248154" cy="586525"/>
              <a:chOff x="556811" y="633011"/>
              <a:chExt cx="366094" cy="865283"/>
            </a:xfrm>
          </p:grpSpPr>
          <p:sp>
            <p:nvSpPr>
              <p:cNvPr id="42" name="Parallelogram 41"/>
              <p:cNvSpPr/>
              <p:nvPr/>
            </p:nvSpPr>
            <p:spPr>
              <a:xfrm rot="16200000">
                <a:off x="307216" y="882606"/>
                <a:ext cx="865283" cy="366094"/>
              </a:xfrm>
              <a:prstGeom prst="parallelogram">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fontAlgn="base">
                  <a:spcBef>
                    <a:spcPct val="0"/>
                  </a:spcBef>
                  <a:spcAft>
                    <a:spcPct val="0"/>
                  </a:spcAft>
                </a:pPr>
                <a:endParaRPr lang="en-US" b="1">
                  <a:solidFill>
                    <a:srgbClr val="000000"/>
                  </a:solidFill>
                </a:endParaRPr>
              </a:p>
            </p:txBody>
          </p:sp>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473" y="807590"/>
                <a:ext cx="248364" cy="565242"/>
              </a:xfrm>
              <a:prstGeom prst="rect">
                <a:avLst/>
              </a:prstGeom>
            </p:spPr>
          </p:pic>
        </p:grpSp>
        <p:grpSp>
          <p:nvGrpSpPr>
            <p:cNvPr id="35" name="Group 34"/>
            <p:cNvGrpSpPr/>
            <p:nvPr/>
          </p:nvGrpSpPr>
          <p:grpSpPr>
            <a:xfrm>
              <a:off x="7925847" y="3513238"/>
              <a:ext cx="248154" cy="586525"/>
              <a:chOff x="556811" y="633011"/>
              <a:chExt cx="366094" cy="865283"/>
            </a:xfrm>
          </p:grpSpPr>
          <p:sp>
            <p:nvSpPr>
              <p:cNvPr id="40" name="Parallelogram 39"/>
              <p:cNvSpPr/>
              <p:nvPr/>
            </p:nvSpPr>
            <p:spPr>
              <a:xfrm rot="16200000">
                <a:off x="307216" y="882606"/>
                <a:ext cx="865283" cy="366094"/>
              </a:xfrm>
              <a:prstGeom prst="parallelogram">
                <a:avLst/>
              </a:prstGeom>
              <a:solidFill>
                <a:srgbClr val="CC6600"/>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fontAlgn="base">
                  <a:spcBef>
                    <a:spcPct val="0"/>
                  </a:spcBef>
                  <a:spcAft>
                    <a:spcPct val="0"/>
                  </a:spcAft>
                </a:pPr>
                <a:endParaRPr lang="en-US" b="1">
                  <a:solidFill>
                    <a:srgbClr val="000000"/>
                  </a:solidFill>
                </a:endParaRPr>
              </a:p>
            </p:txBody>
          </p:sp>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473" y="807590"/>
                <a:ext cx="248364" cy="565242"/>
              </a:xfrm>
              <a:prstGeom prst="rect">
                <a:avLst/>
              </a:prstGeom>
            </p:spPr>
          </p:pic>
        </p:grpSp>
        <p:grpSp>
          <p:nvGrpSpPr>
            <p:cNvPr id="36" name="Group 35"/>
            <p:cNvGrpSpPr/>
            <p:nvPr/>
          </p:nvGrpSpPr>
          <p:grpSpPr>
            <a:xfrm>
              <a:off x="7660446" y="5463311"/>
              <a:ext cx="248154" cy="586525"/>
              <a:chOff x="556811" y="633011"/>
              <a:chExt cx="366094" cy="865283"/>
            </a:xfrm>
          </p:grpSpPr>
          <p:sp>
            <p:nvSpPr>
              <p:cNvPr id="38" name="Parallelogram 37"/>
              <p:cNvSpPr/>
              <p:nvPr/>
            </p:nvSpPr>
            <p:spPr>
              <a:xfrm rot="16200000">
                <a:off x="307216" y="882606"/>
                <a:ext cx="865283" cy="366094"/>
              </a:xfrm>
              <a:prstGeom prst="parallelogram">
                <a:avLst/>
              </a:prstGeom>
              <a:solidFill>
                <a:srgbClr val="CC6600"/>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fontAlgn="base">
                  <a:spcBef>
                    <a:spcPct val="0"/>
                  </a:spcBef>
                  <a:spcAft>
                    <a:spcPct val="0"/>
                  </a:spcAft>
                </a:pPr>
                <a:endParaRPr lang="en-US" b="1">
                  <a:solidFill>
                    <a:srgbClr val="000000"/>
                  </a:solidFill>
                </a:endParaRPr>
              </a:p>
            </p:txBody>
          </p:sp>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473" y="807590"/>
                <a:ext cx="248364" cy="565242"/>
              </a:xfrm>
              <a:prstGeom prst="rect">
                <a:avLst/>
              </a:prstGeom>
            </p:spPr>
          </p:pic>
        </p:grpSp>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43293" y="4998135"/>
              <a:ext cx="283804" cy="283804"/>
            </a:xfrm>
            <a:prstGeom prst="rect">
              <a:avLst/>
            </a:prstGeom>
          </p:spPr>
        </p:pic>
      </p:grpSp>
    </p:spTree>
    <p:extLst>
      <p:ext uri="{BB962C8B-B14F-4D97-AF65-F5344CB8AC3E}">
        <p14:creationId xmlns:p14="http://schemas.microsoft.com/office/powerpoint/2010/main" val="3753051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21704dfd-f931-4e95-9756-c0baa127785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Recovering EFS–Encrypted Files</a:t>
            </a:r>
            <a:endParaRPr lang="en-US"/>
          </a:p>
        </p:txBody>
      </p:sp>
      <p:sp>
        <p:nvSpPr>
          <p:cNvPr id="3" name="Text Placeholder 2"/>
          <p:cNvSpPr>
            <a:spLocks noGrp="1"/>
          </p:cNvSpPr>
          <p:nvPr>
            <p:ph type="body" idx="1"/>
          </p:nvPr>
        </p:nvSpPr>
        <p:spPr/>
        <p:txBody>
          <a:bodyPr/>
          <a:lstStyle/>
          <a:p>
            <a:pPr lvl="0"/>
            <a:r>
              <a:rPr lang="en-US" dirty="0">
                <a:solidFill>
                  <a:srgbClr val="000000"/>
                </a:solidFill>
              </a:rPr>
              <a:t>To ensure you can recover EFS encrypted files, you should:</a:t>
            </a:r>
          </a:p>
          <a:p>
            <a:pPr lvl="1"/>
            <a:r>
              <a:rPr lang="en-US" dirty="0">
                <a:solidFill>
                  <a:srgbClr val="000000"/>
                </a:solidFill>
              </a:rPr>
              <a:t>Back up user certificates</a:t>
            </a:r>
          </a:p>
          <a:p>
            <a:pPr lvl="1"/>
            <a:r>
              <a:rPr lang="en-US" dirty="0">
                <a:solidFill>
                  <a:srgbClr val="000000"/>
                </a:solidFill>
              </a:rPr>
              <a:t>Configure a recovery agent</a:t>
            </a:r>
          </a:p>
          <a:p>
            <a:pPr lvl="1">
              <a:buNone/>
            </a:pPr>
            <a:endParaRPr lang="en-US" dirty="0">
              <a:solidFill>
                <a:srgbClr val="000000"/>
              </a:solidFill>
            </a:endParaRPr>
          </a:p>
          <a:p>
            <a:pPr marL="174625" lvl="1" indent="-174625">
              <a:buSzPct val="90000"/>
            </a:pPr>
            <a:r>
              <a:rPr lang="en-US" sz="2800" dirty="0">
                <a:solidFill>
                  <a:srgbClr val="000000"/>
                </a:solidFill>
              </a:rPr>
              <a:t>You must back up the recovery key to:</a:t>
            </a:r>
          </a:p>
          <a:p>
            <a:pPr lvl="1"/>
            <a:r>
              <a:rPr lang="en-US" dirty="0">
                <a:solidFill>
                  <a:srgbClr val="000000"/>
                </a:solidFill>
              </a:rPr>
              <a:t>Secure against system failure</a:t>
            </a:r>
          </a:p>
          <a:p>
            <a:pPr lvl="1"/>
            <a:r>
              <a:rPr lang="en-US" dirty="0">
                <a:solidFill>
                  <a:srgbClr val="000000"/>
                </a:solidFill>
              </a:rPr>
              <a:t>Make the recovery key portable</a:t>
            </a:r>
          </a:p>
          <a:p>
            <a:endParaRPr lang="en-US" dirty="0"/>
          </a:p>
        </p:txBody>
      </p:sp>
      <p:sp>
        <p:nvSpPr>
          <p:cNvPr id="4" name="Content Placeholder 2"/>
          <p:cNvSpPr txBox="1">
            <a:spLocks/>
          </p:cNvSpPr>
          <p:nvPr/>
        </p:nvSpPr>
        <p:spPr>
          <a:xfrm>
            <a:off x="1982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endParaRPr lang="en-US" kern="0" dirty="0">
              <a:solidFill>
                <a:srgbClr val="000000"/>
              </a:solidFill>
            </a:endParaRPr>
          </a:p>
        </p:txBody>
      </p:sp>
    </p:spTree>
    <p:extLst>
      <p:ext uri="{BB962C8B-B14F-4D97-AF65-F5344CB8AC3E}">
        <p14:creationId xmlns:p14="http://schemas.microsoft.com/office/powerpoint/2010/main" val="4163083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adc167c9-d924-428a-b38e-7e624591110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Demonstration: Encrypting a File by Using EFS</a:t>
            </a:r>
            <a:endParaRPr lang="en-US"/>
          </a:p>
        </p:txBody>
      </p:sp>
      <p:sp>
        <p:nvSpPr>
          <p:cNvPr id="3" name="Text Placeholder 2"/>
          <p:cNvSpPr>
            <a:spLocks noGrp="1"/>
          </p:cNvSpPr>
          <p:nvPr>
            <p:ph type="body" idx="1"/>
          </p:nvPr>
        </p:nvSpPr>
        <p:spPr/>
        <p:txBody>
          <a:bodyPr/>
          <a:lstStyle/>
          <a:p>
            <a:pPr lvl="0"/>
            <a:r>
              <a:rPr lang="en-US" dirty="0">
                <a:solidFill>
                  <a:srgbClr val="000000"/>
                </a:solidFill>
              </a:rPr>
              <a:t>In this demonstration, you will see how to:</a:t>
            </a:r>
          </a:p>
          <a:p>
            <a:pPr lvl="1"/>
            <a:r>
              <a:rPr lang="en-US" dirty="0">
                <a:solidFill>
                  <a:srgbClr val="000000"/>
                </a:solidFill>
              </a:rPr>
              <a:t>Verify that a computer account supports EFS on a network share</a:t>
            </a:r>
          </a:p>
          <a:p>
            <a:pPr lvl="1"/>
            <a:r>
              <a:rPr lang="en-US" dirty="0">
                <a:solidFill>
                  <a:srgbClr val="000000"/>
                </a:solidFill>
              </a:rPr>
              <a:t>Use EFS to encrypt a file on a network share</a:t>
            </a:r>
          </a:p>
          <a:p>
            <a:pPr lvl="1"/>
            <a:r>
              <a:rPr lang="en-US" dirty="0">
                <a:solidFill>
                  <a:srgbClr val="000000"/>
                </a:solidFill>
              </a:rPr>
              <a:t>View the certificate used for encryption</a:t>
            </a:r>
          </a:p>
          <a:p>
            <a:pPr lvl="1"/>
            <a:r>
              <a:rPr lang="en-US" dirty="0">
                <a:solidFill>
                  <a:srgbClr val="000000"/>
                </a:solidFill>
              </a:rPr>
              <a:t>Test access to an encrypted file</a:t>
            </a:r>
          </a:p>
          <a:p>
            <a:endParaRPr lang="en-US" dirty="0"/>
          </a:p>
        </p:txBody>
      </p:sp>
      <p:sp>
        <p:nvSpPr>
          <p:cNvPr id="4" name="Content Placeholder 2"/>
          <p:cNvSpPr txBox="1">
            <a:spLocks/>
          </p:cNvSpPr>
          <p:nvPr/>
        </p:nvSpPr>
        <p:spPr>
          <a:xfrm>
            <a:off x="1982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endParaRPr lang="en-US" kern="0" dirty="0">
              <a:solidFill>
                <a:srgbClr val="000000"/>
              </a:solidFill>
            </a:endParaRPr>
          </a:p>
        </p:txBody>
      </p:sp>
    </p:spTree>
    <p:extLst>
      <p:ext uri="{BB962C8B-B14F-4D97-AF65-F5344CB8AC3E}">
        <p14:creationId xmlns:p14="http://schemas.microsoft.com/office/powerpoint/2010/main" val="2768288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Configuring Advanced Auditing</a:t>
            </a:r>
          </a:p>
        </p:txBody>
      </p:sp>
    </p:spTree>
    <p:extLst>
      <p:ext uri="{BB962C8B-B14F-4D97-AF65-F5344CB8AC3E}">
        <p14:creationId xmlns:p14="http://schemas.microsoft.com/office/powerpoint/2010/main" val="2265309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3: Configuring Advanced Auditing</a:t>
            </a:r>
            <a:endParaRPr lang="en-US" dirty="0"/>
          </a:p>
        </p:txBody>
      </p:sp>
      <p:sp>
        <p:nvSpPr>
          <p:cNvPr id="3" name="Text Placeholder 2"/>
          <p:cNvSpPr>
            <a:spLocks noGrp="1"/>
          </p:cNvSpPr>
          <p:nvPr>
            <p:ph type="body" idx="1"/>
          </p:nvPr>
        </p:nvSpPr>
        <p:spPr/>
        <p:txBody>
          <a:bodyPr/>
          <a:lstStyle/>
          <a:p>
            <a:r>
              <a:rPr lang="en-US" smtClean="0"/>
              <a:t>Advanced </a:t>
            </a:r>
            <a:r>
              <a:rPr lang="en-US" dirty="0" smtClean="0"/>
              <a:t>Audit Policies
Demonstration: Configuring Advanced Auditing</a:t>
            </a:r>
            <a:endParaRPr lang="en-US" dirty="0"/>
          </a:p>
        </p:txBody>
      </p:sp>
    </p:spTree>
    <p:extLst>
      <p:ext uri="{BB962C8B-B14F-4D97-AF65-F5344CB8AC3E}">
        <p14:creationId xmlns:p14="http://schemas.microsoft.com/office/powerpoint/2010/main" val="2875010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Overview</a:t>
            </a:r>
            <a:endParaRPr lang="en-US" dirty="0"/>
          </a:p>
        </p:txBody>
      </p:sp>
      <p:sp>
        <p:nvSpPr>
          <p:cNvPr id="3" name="Text Placeholder 2"/>
          <p:cNvSpPr>
            <a:spLocks noGrp="1"/>
          </p:cNvSpPr>
          <p:nvPr>
            <p:ph type="body" idx="1"/>
          </p:nvPr>
        </p:nvSpPr>
        <p:spPr/>
        <p:txBody>
          <a:bodyPr/>
          <a:lstStyle/>
          <a:p>
            <a:r>
              <a:rPr lang="en-US" smtClean="0"/>
              <a:t>Encrypting Drives by Using BitLocker
Encrypting Files by Using EFS
Configuring Advanced Auditing</a:t>
            </a:r>
            <a:endParaRPr lang="en-US" dirty="0"/>
          </a:p>
        </p:txBody>
      </p:sp>
    </p:spTree>
    <p:extLst>
      <p:ext uri="{BB962C8B-B14F-4D97-AF65-F5344CB8AC3E}">
        <p14:creationId xmlns:p14="http://schemas.microsoft.com/office/powerpoint/2010/main" val="1328755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8a755abc-5b83-42a4-ae17-f4d13c3a46f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Advanced Audit Policies</a:t>
            </a:r>
            <a:endParaRPr lang="en-US"/>
          </a:p>
        </p:txBody>
      </p:sp>
      <p:sp>
        <p:nvSpPr>
          <p:cNvPr id="3" name="Text Placeholder 2"/>
          <p:cNvSpPr>
            <a:spLocks noGrp="1"/>
          </p:cNvSpPr>
          <p:nvPr>
            <p:ph type="body" idx="1"/>
          </p:nvPr>
        </p:nvSpPr>
        <p:spPr/>
        <p:txBody>
          <a:bodyPr/>
          <a:lstStyle/>
          <a:p>
            <a:r>
              <a:rPr lang="en-US" dirty="0">
                <a:solidFill>
                  <a:srgbClr val="000000"/>
                </a:solidFill>
              </a:rPr>
              <a:t>Windows Server 2012 and Windows Server 2008 R2 provide an additional set of Advanced Audit Policies to configure</a:t>
            </a:r>
          </a:p>
          <a:p>
            <a:endParaRPr lang="en-US" dirty="0"/>
          </a:p>
        </p:txBody>
      </p:sp>
      <p:sp>
        <p:nvSpPr>
          <p:cNvPr id="4" name="Content Placeholder 2"/>
          <p:cNvSpPr txBox="1">
            <a:spLocks/>
          </p:cNvSpPr>
          <p:nvPr/>
        </p:nvSpPr>
        <p:spPr>
          <a:xfrm>
            <a:off x="1982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endParaRPr lang="en-US" kern="0" dirty="0">
              <a:solidFill>
                <a:srgbClr val="000000"/>
              </a:solidFill>
            </a:endParaRPr>
          </a:p>
        </p:txBody>
      </p:sp>
      <p:pic>
        <p:nvPicPr>
          <p:cNvPr id="5" name="Picture 2" descr="The Audit Policies node in a Group Policy object, and the child nodes of this policy: Account Logon, Account Management, Detailed Tracking, DS Access, Logon/Logoff, Object Access, Policy Change, Privilege Use, System, and Global Object Access Auditing."/>
          <p:cNvPicPr>
            <a:picLocks noChangeAspect="1" noChangeArrowheads="1"/>
          </p:cNvPicPr>
          <p:nvPr/>
        </p:nvPicPr>
        <p:blipFill>
          <a:blip r:embed="rId3" cstate="print"/>
          <a:srcRect l="27530"/>
          <a:stretch>
            <a:fillRect/>
          </a:stretch>
        </p:blipFill>
        <p:spPr bwMode="auto">
          <a:xfrm>
            <a:off x="3294435" y="2692805"/>
            <a:ext cx="4660529" cy="3446890"/>
          </a:xfrm>
          <a:prstGeom prst="rect">
            <a:avLst/>
          </a:prstGeom>
          <a:noFill/>
          <a:ln w="3175">
            <a:solidFill>
              <a:schemeClr val="tx1"/>
            </a:solidFill>
            <a:miter lim="800000"/>
            <a:headEnd/>
            <a:tailEnd/>
          </a:ln>
        </p:spPr>
      </p:pic>
    </p:spTree>
    <p:extLst>
      <p:ext uri="{BB962C8B-B14F-4D97-AF65-F5344CB8AC3E}">
        <p14:creationId xmlns:p14="http://schemas.microsoft.com/office/powerpoint/2010/main" val="2180011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53c100ad-8e3f-4366-803b-12a56a4ba57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Demonstration: Configuring Advanced Auditing</a:t>
            </a:r>
            <a:endParaRPr lang="en-US"/>
          </a:p>
        </p:txBody>
      </p:sp>
      <p:sp>
        <p:nvSpPr>
          <p:cNvPr id="3" name="Text Placeholder 2"/>
          <p:cNvSpPr>
            <a:spLocks noGrp="1"/>
          </p:cNvSpPr>
          <p:nvPr>
            <p:ph type="body" idx="1"/>
          </p:nvPr>
        </p:nvSpPr>
        <p:spPr/>
        <p:txBody>
          <a:bodyPr/>
          <a:lstStyle/>
          <a:p>
            <a:pPr lvl="0"/>
            <a:r>
              <a:rPr lang="en-US" dirty="0">
                <a:solidFill>
                  <a:srgbClr val="000000"/>
                </a:solidFill>
              </a:rPr>
              <a:t>In this demonstration, you will see how to create and edit a Group Policy Object for Audit Policy configuration</a:t>
            </a:r>
          </a:p>
          <a:p>
            <a:endParaRPr lang="en-US" dirty="0"/>
          </a:p>
        </p:txBody>
      </p:sp>
      <p:sp>
        <p:nvSpPr>
          <p:cNvPr id="4" name="Content Placeholder 2"/>
          <p:cNvSpPr txBox="1">
            <a:spLocks/>
          </p:cNvSpPr>
          <p:nvPr/>
        </p:nvSpPr>
        <p:spPr>
          <a:xfrm>
            <a:off x="1982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endParaRPr lang="en-US" kern="0" dirty="0">
              <a:solidFill>
                <a:srgbClr val="000000"/>
              </a:solidFill>
            </a:endParaRPr>
          </a:p>
        </p:txBody>
      </p:sp>
    </p:spTree>
    <p:extLst>
      <p:ext uri="{BB962C8B-B14F-4D97-AF65-F5344CB8AC3E}">
        <p14:creationId xmlns:p14="http://schemas.microsoft.com/office/powerpoint/2010/main" val="3948493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1"/>
            <a:endParaRPr lang="en-US" smtClean="0"/>
          </a:p>
          <a:p>
            <a:endParaRPr lang="en-US" dirty="0"/>
          </a:p>
        </p:txBody>
      </p:sp>
      <p:sp>
        <p:nvSpPr>
          <p:cNvPr id="3" name="Title 2"/>
          <p:cNvSpPr>
            <a:spLocks noGrp="1"/>
          </p:cNvSpPr>
          <p:nvPr>
            <p:ph type="title"/>
          </p:nvPr>
        </p:nvSpPr>
        <p:spPr/>
        <p:txBody>
          <a:bodyPr/>
          <a:lstStyle/>
          <a:p>
            <a:r>
              <a:rPr lang="en-US" smtClean="0"/>
              <a:t>Additional Resources &amp; Next Steps</a:t>
            </a:r>
            <a:endParaRPr lang="en-US" dirty="0"/>
          </a:p>
        </p:txBody>
      </p:sp>
      <p:sp>
        <p:nvSpPr>
          <p:cNvPr id="4" name="TextBox 3"/>
          <p:cNvSpPr txBox="1"/>
          <p:nvPr/>
        </p:nvSpPr>
        <p:spPr>
          <a:xfrm>
            <a:off x="457200" y="3302598"/>
            <a:ext cx="4007224" cy="2840018"/>
          </a:xfrm>
          <a:prstGeom prst="rect">
            <a:avLst/>
          </a:prstGeom>
          <a:solidFill>
            <a:schemeClr val="accent6"/>
          </a:solidFill>
        </p:spPr>
        <p:txBody>
          <a:bodyPr wrap="square" lIns="182880" tIns="146304" rIns="182880" bIns="146304" rtlCol="0">
            <a:noAutofit/>
          </a:bodyPr>
          <a:lstStyle/>
          <a:p>
            <a:pPr>
              <a:lnSpc>
                <a:spcPct val="90000"/>
              </a:lnSpc>
              <a:spcAft>
                <a:spcPts val="600"/>
              </a:spcAft>
            </a:pPr>
            <a:r>
              <a:rPr lang="en-US" sz="3200" u="sng" dirty="0" smtClean="0">
                <a:solidFill>
                  <a:srgbClr val="FFFFFF">
                    <a:lumMod val="95000"/>
                  </a:srgbClr>
                </a:solidFill>
                <a:latin typeface="Segoe UI Light" panose="020B0502040204020203" pitchFamily="34" charset="0"/>
                <a:cs typeface="Segoe UI Light" panose="020B0502040204020203" pitchFamily="34" charset="0"/>
              </a:rPr>
              <a:t>Books</a:t>
            </a:r>
            <a:endParaRPr lang="en-US" sz="3200" u="sng" dirty="0">
              <a:solidFill>
                <a:srgbClr val="FFFFFF">
                  <a:lumMod val="95000"/>
                </a:srgbClr>
              </a:solidFill>
              <a:latin typeface="Segoe UI Light" panose="020B0502040204020203" pitchFamily="34" charset="0"/>
              <a:cs typeface="Segoe UI Light" panose="020B0502040204020203" pitchFamily="34" charset="0"/>
            </a:endParaRPr>
          </a:p>
          <a:p>
            <a:pPr marL="342900" indent="-342900">
              <a:lnSpc>
                <a:spcPct val="90000"/>
              </a:lnSpc>
              <a:spcAft>
                <a:spcPts val="600"/>
              </a:spcAft>
              <a:buFont typeface="Arial" panose="020B0604020202020204" pitchFamily="34" charset="0"/>
              <a:buChar char="•"/>
            </a:pPr>
            <a:r>
              <a:rPr lang="en-US" sz="2000" dirty="0">
                <a:solidFill>
                  <a:srgbClr val="FFFFFF">
                    <a:lumMod val="95000"/>
                  </a:srgbClr>
                </a:solidFill>
                <a:latin typeface="Segoe UI Light" panose="020B0502040204020203" pitchFamily="34" charset="0"/>
                <a:cs typeface="Segoe UI Light" panose="020B0502040204020203" pitchFamily="34" charset="0"/>
              </a:rPr>
              <a:t>Exam Ref </a:t>
            </a:r>
            <a:r>
              <a:rPr lang="en-US" sz="2000" dirty="0" smtClean="0">
                <a:solidFill>
                  <a:srgbClr val="FFFFFF">
                    <a:lumMod val="95000"/>
                  </a:srgbClr>
                </a:solidFill>
                <a:latin typeface="Segoe UI Light" panose="020B0502040204020203" pitchFamily="34" charset="0"/>
                <a:cs typeface="Segoe UI Light" panose="020B0502040204020203" pitchFamily="34" charset="0"/>
              </a:rPr>
              <a:t>70-411: Administering </a:t>
            </a:r>
            <a:r>
              <a:rPr lang="en-US" sz="2000" dirty="0">
                <a:solidFill>
                  <a:srgbClr val="FFFFFF">
                    <a:lumMod val="95000"/>
                  </a:srgbClr>
                </a:solidFill>
                <a:latin typeface="Segoe UI Light" panose="020B0502040204020203" pitchFamily="34" charset="0"/>
                <a:cs typeface="Segoe UI Light" panose="020B0502040204020203" pitchFamily="34" charset="0"/>
              </a:rPr>
              <a:t>Windows Server 2012</a:t>
            </a:r>
          </a:p>
        </p:txBody>
      </p:sp>
      <p:sp>
        <p:nvSpPr>
          <p:cNvPr id="5" name="TextBox 4"/>
          <p:cNvSpPr txBox="1"/>
          <p:nvPr/>
        </p:nvSpPr>
        <p:spPr>
          <a:xfrm>
            <a:off x="3388659" y="1143055"/>
            <a:ext cx="4711849" cy="2310150"/>
          </a:xfrm>
          <a:prstGeom prst="rect">
            <a:avLst/>
          </a:prstGeom>
          <a:solidFill>
            <a:schemeClr val="accent2"/>
          </a:solidFill>
        </p:spPr>
        <p:txBody>
          <a:bodyPr wrap="square" lIns="182880" tIns="146304" rIns="182880" bIns="146304" rtlCol="0">
            <a:noAutofit/>
          </a:bodyPr>
          <a:lstStyle/>
          <a:p>
            <a:pPr defTabSz="685845">
              <a:lnSpc>
                <a:spcPct val="90000"/>
              </a:lnSpc>
              <a:spcBef>
                <a:spcPct val="20000"/>
              </a:spcBef>
              <a:buSzPct val="90000"/>
            </a:pPr>
            <a:r>
              <a:rPr lang="en-US" sz="3200" u="sng" dirty="0">
                <a:solidFill>
                  <a:srgbClr val="FFFFFF">
                    <a:lumMod val="95000"/>
                  </a:srgbClr>
                </a:solidFill>
                <a:latin typeface="Segoe UI Light"/>
              </a:rPr>
              <a:t>Instructor-Led </a:t>
            </a:r>
            <a:r>
              <a:rPr lang="en-US" sz="3200" u="sng" dirty="0" smtClean="0">
                <a:solidFill>
                  <a:srgbClr val="FFFFFF">
                    <a:lumMod val="95000"/>
                  </a:srgbClr>
                </a:solidFill>
                <a:latin typeface="Segoe UI Light"/>
              </a:rPr>
              <a:t>Courses</a:t>
            </a:r>
            <a:endParaRPr lang="en-US" sz="3200" u="sng" dirty="0">
              <a:solidFill>
                <a:srgbClr val="FFFFFF">
                  <a:lumMod val="95000"/>
                </a:srgbClr>
              </a:solidFill>
              <a:latin typeface="Segoe UI Light"/>
            </a:endParaRPr>
          </a:p>
          <a:p>
            <a:pPr marL="429562" lvl="1" indent="-177428" defTabSz="685845">
              <a:lnSpc>
                <a:spcPct val="90000"/>
              </a:lnSpc>
              <a:spcBef>
                <a:spcPct val="20000"/>
              </a:spcBef>
              <a:buSzPct val="90000"/>
              <a:buFont typeface="Arial" pitchFamily="34" charset="0"/>
              <a:buChar char="•"/>
            </a:pPr>
            <a:r>
              <a:rPr lang="en-US" sz="2000" dirty="0" smtClean="0">
                <a:solidFill>
                  <a:srgbClr val="FFFFFF">
                    <a:lumMod val="95000"/>
                  </a:srgbClr>
                </a:solidFill>
                <a:latin typeface="Segoe UI Light"/>
              </a:rPr>
              <a:t>20411C: Administering Windows Server 2012</a:t>
            </a:r>
            <a:endParaRPr lang="en-US" sz="2000" dirty="0">
              <a:solidFill>
                <a:srgbClr val="FFFFFF">
                  <a:lumMod val="95000"/>
                </a:srgbClr>
              </a:solidFill>
              <a:latin typeface="Segoe UI Light"/>
            </a:endParaRPr>
          </a:p>
        </p:txBody>
      </p:sp>
      <p:sp>
        <p:nvSpPr>
          <p:cNvPr id="6" name="TextBox 5"/>
          <p:cNvSpPr txBox="1"/>
          <p:nvPr/>
        </p:nvSpPr>
        <p:spPr>
          <a:xfrm>
            <a:off x="7132320" y="3302598"/>
            <a:ext cx="4432184" cy="2840018"/>
          </a:xfrm>
          <a:prstGeom prst="rect">
            <a:avLst/>
          </a:prstGeom>
          <a:solidFill>
            <a:schemeClr val="accent6"/>
          </a:solidFill>
        </p:spPr>
        <p:txBody>
          <a:bodyPr wrap="square" lIns="182880" tIns="146304" rIns="182880" bIns="146304" rtlCol="0">
            <a:noAutofit/>
          </a:bodyPr>
          <a:lstStyle/>
          <a:p>
            <a:pPr defTabSz="685845">
              <a:lnSpc>
                <a:spcPct val="90000"/>
              </a:lnSpc>
              <a:spcBef>
                <a:spcPct val="20000"/>
              </a:spcBef>
              <a:buSzPct val="90000"/>
            </a:pPr>
            <a:r>
              <a:rPr lang="en-US" sz="3200" u="sng" dirty="0">
                <a:solidFill>
                  <a:srgbClr val="FFFFFF">
                    <a:lumMod val="95000"/>
                  </a:srgbClr>
                </a:solidFill>
                <a:latin typeface="Segoe UI Light"/>
              </a:rPr>
              <a:t>Exams &amp; </a:t>
            </a:r>
            <a:r>
              <a:rPr lang="en-US" sz="3200" u="sng" dirty="0" smtClean="0">
                <a:solidFill>
                  <a:srgbClr val="FFFFFF">
                    <a:lumMod val="95000"/>
                  </a:srgbClr>
                </a:solidFill>
                <a:latin typeface="Segoe UI Light"/>
              </a:rPr>
              <a:t>Certifications</a:t>
            </a:r>
            <a:endParaRPr lang="en-US" sz="3200" dirty="0">
              <a:solidFill>
                <a:srgbClr val="FFFFFF">
                  <a:lumMod val="95000"/>
                </a:srgbClr>
              </a:solidFill>
              <a:latin typeface="Segoe UI Light"/>
            </a:endParaRPr>
          </a:p>
          <a:p>
            <a:pPr marL="429562" lvl="1" indent="-177428" defTabSz="685845">
              <a:lnSpc>
                <a:spcPct val="90000"/>
              </a:lnSpc>
              <a:spcBef>
                <a:spcPct val="20000"/>
              </a:spcBef>
              <a:buSzPct val="90000"/>
              <a:buFont typeface="Arial" pitchFamily="34" charset="0"/>
              <a:buChar char="•"/>
            </a:pPr>
            <a:r>
              <a:rPr lang="en-US" sz="2000" dirty="0">
                <a:solidFill>
                  <a:srgbClr val="FFFFFF">
                    <a:lumMod val="95000"/>
                  </a:srgbClr>
                </a:solidFill>
                <a:latin typeface="Segoe UI Light"/>
              </a:rPr>
              <a:t>Exam </a:t>
            </a:r>
            <a:r>
              <a:rPr lang="en-US" sz="2000" dirty="0" smtClean="0">
                <a:solidFill>
                  <a:srgbClr val="FFFFFF">
                    <a:lumMod val="95000"/>
                  </a:srgbClr>
                </a:solidFill>
                <a:latin typeface="Segoe UI Light"/>
              </a:rPr>
              <a:t>70-411: Administering Windows Server 2012</a:t>
            </a:r>
            <a:endParaRPr lang="en-US" sz="2000" dirty="0">
              <a:solidFill>
                <a:srgbClr val="FFFFFF">
                  <a:lumMod val="95000"/>
                </a:srgbClr>
              </a:solidFill>
              <a:latin typeface="Segoe UI Light"/>
            </a:endParaRPr>
          </a:p>
        </p:txBody>
      </p:sp>
      <p:pic>
        <p:nvPicPr>
          <p:cNvPr id="7" name="Picture 6"/>
          <p:cNvPicPr>
            <a:picLocks noChangeAspect="1"/>
          </p:cNvPicPr>
          <p:nvPr/>
        </p:nvPicPr>
        <p:blipFill>
          <a:blip r:embed="rId2"/>
          <a:stretch>
            <a:fillRect/>
          </a:stretch>
        </p:blipFill>
        <p:spPr>
          <a:xfrm>
            <a:off x="5048256" y="2597185"/>
            <a:ext cx="1496471" cy="1543781"/>
          </a:xfrm>
          <a:prstGeom prst="rect">
            <a:avLst/>
          </a:prstGeom>
        </p:spPr>
      </p:pic>
      <p:pic>
        <p:nvPicPr>
          <p:cNvPr id="8" name="Picture 7"/>
          <p:cNvPicPr>
            <a:picLocks noChangeAspect="1"/>
          </p:cNvPicPr>
          <p:nvPr/>
        </p:nvPicPr>
        <p:blipFill>
          <a:blip r:embed="rId3"/>
          <a:stretch>
            <a:fillRect/>
          </a:stretch>
        </p:blipFill>
        <p:spPr>
          <a:xfrm>
            <a:off x="10467317" y="4703456"/>
            <a:ext cx="1023667" cy="2154544"/>
          </a:xfrm>
          <a:prstGeom prst="rect">
            <a:avLst/>
          </a:prstGeom>
        </p:spPr>
      </p:pic>
      <p:pic>
        <p:nvPicPr>
          <p:cNvPr id="9" name="Picture 8"/>
          <p:cNvPicPr>
            <a:picLocks noChangeAspect="1"/>
          </p:cNvPicPr>
          <p:nvPr/>
        </p:nvPicPr>
        <p:blipFill>
          <a:blip r:embed="rId4"/>
          <a:stretch>
            <a:fillRect/>
          </a:stretch>
        </p:blipFill>
        <p:spPr>
          <a:xfrm>
            <a:off x="924018" y="5069914"/>
            <a:ext cx="1201757" cy="1593750"/>
          </a:xfrm>
          <a:prstGeom prst="rect">
            <a:avLst/>
          </a:prstGeom>
        </p:spPr>
      </p:pic>
    </p:spTree>
    <p:extLst>
      <p:ext uri="{BB962C8B-B14F-4D97-AF65-F5344CB8AC3E}">
        <p14:creationId xmlns:p14="http://schemas.microsoft.com/office/powerpoint/2010/main" val="13953565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Encrypting Drives by Using BitLocker</a:t>
            </a:r>
          </a:p>
        </p:txBody>
      </p:sp>
    </p:spTree>
    <p:extLst>
      <p:ext uri="{BB962C8B-B14F-4D97-AF65-F5344CB8AC3E}">
        <p14:creationId xmlns:p14="http://schemas.microsoft.com/office/powerpoint/2010/main" val="2125379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b5d037fc-4c02-4190-906a-0a2f161540e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1: Encrypting Drives by Using BitLocker</a:t>
            </a:r>
            <a:endParaRPr lang="en-US" dirty="0"/>
          </a:p>
        </p:txBody>
      </p:sp>
      <p:sp>
        <p:nvSpPr>
          <p:cNvPr id="3" name="Text Placeholder 2"/>
          <p:cNvSpPr>
            <a:spLocks noGrp="1"/>
          </p:cNvSpPr>
          <p:nvPr>
            <p:ph type="body" idx="1"/>
          </p:nvPr>
        </p:nvSpPr>
        <p:spPr/>
        <p:txBody>
          <a:bodyPr/>
          <a:lstStyle/>
          <a:p>
            <a:r>
              <a:rPr lang="en-US" dirty="0" smtClean="0"/>
              <a:t>What is BitLocker?
How BitLocker Works
BitLocker Requirements
Configuring BitLocker
Using Group Policy to Manage BitLocker
Demonstration: Configuring BitLocker
Recovering Drives Encrypted with BitLocker</a:t>
            </a:r>
            <a:endParaRPr lang="en-US" dirty="0"/>
          </a:p>
        </p:txBody>
      </p:sp>
    </p:spTree>
    <p:extLst>
      <p:ext uri="{BB962C8B-B14F-4D97-AF65-F5344CB8AC3E}">
        <p14:creationId xmlns:p14="http://schemas.microsoft.com/office/powerpoint/2010/main" val="205579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6c7ae82b-6365-4c59-b453-9fbf223cb0d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BitLocker?</a:t>
            </a:r>
            <a:endParaRPr lang="en-US"/>
          </a:p>
        </p:txBody>
      </p:sp>
      <p:sp>
        <p:nvSpPr>
          <p:cNvPr id="3" name="Text Placeholder 2"/>
          <p:cNvSpPr>
            <a:spLocks noGrp="1"/>
          </p:cNvSpPr>
          <p:nvPr>
            <p:ph type="body" idx="1"/>
          </p:nvPr>
        </p:nvSpPr>
        <p:spPr/>
        <p:txBody>
          <a:bodyPr/>
          <a:lstStyle/>
          <a:p>
            <a:pPr marL="0" indent="0">
              <a:buNone/>
            </a:pPr>
            <a:r>
              <a:rPr lang="en-US" dirty="0">
                <a:solidFill>
                  <a:srgbClr val="000000"/>
                </a:solidFill>
              </a:rPr>
              <a:t>BitLocker is full drive encryption that has the following characteristics</a:t>
            </a:r>
          </a:p>
          <a:p>
            <a:pPr lvl="0"/>
            <a:r>
              <a:rPr lang="en-US" dirty="0">
                <a:solidFill>
                  <a:srgbClr val="000000"/>
                </a:solidFill>
              </a:rPr>
              <a:t>BitLocker can be used to encrypt an entire hard drive or only the used parts of a hard drive</a:t>
            </a:r>
          </a:p>
          <a:p>
            <a:pPr lvl="0"/>
            <a:r>
              <a:rPr lang="en-US" dirty="0">
                <a:solidFill>
                  <a:srgbClr val="000000"/>
                </a:solidFill>
              </a:rPr>
              <a:t>BitLocker can be combined with EFS</a:t>
            </a:r>
          </a:p>
          <a:p>
            <a:pPr lvl="0"/>
            <a:r>
              <a:rPr lang="en-US" dirty="0">
                <a:solidFill>
                  <a:srgbClr val="000000"/>
                </a:solidFill>
              </a:rPr>
              <a:t>BitLocker protects the integrity of the Windows boot process</a:t>
            </a:r>
          </a:p>
          <a:p>
            <a:pPr lvl="0"/>
            <a:r>
              <a:rPr lang="en-US" dirty="0">
                <a:solidFill>
                  <a:srgbClr val="000000"/>
                </a:solidFill>
              </a:rPr>
              <a:t>Some features of BitLocker are only usable when a Trusted Platform Module (TPM) is available on the computer</a:t>
            </a:r>
          </a:p>
          <a:p>
            <a:pPr lvl="0"/>
            <a:endParaRPr lang="en-US" b="1" dirty="0">
              <a:solidFill>
                <a:srgbClr val="000000"/>
              </a:solidFill>
            </a:endParaRPr>
          </a:p>
          <a:p>
            <a:pPr lvl="0"/>
            <a:endParaRPr lang="en-US" b="1" dirty="0">
              <a:solidFill>
                <a:srgbClr val="000000"/>
              </a:solidFill>
            </a:endParaRPr>
          </a:p>
          <a:p>
            <a:pPr lvl="0"/>
            <a:endParaRPr lang="en-US" dirty="0">
              <a:solidFill>
                <a:srgbClr val="000000"/>
              </a:solidFill>
            </a:endParaRPr>
          </a:p>
          <a:p>
            <a:endParaRPr lang="en-US" dirty="0"/>
          </a:p>
        </p:txBody>
      </p:sp>
      <p:sp>
        <p:nvSpPr>
          <p:cNvPr id="4" name="Content Placeholder 2"/>
          <p:cNvSpPr txBox="1">
            <a:spLocks/>
          </p:cNvSpPr>
          <p:nvPr/>
        </p:nvSpPr>
        <p:spPr>
          <a:xfrm>
            <a:off x="1982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endParaRPr lang="en-US" kern="0" dirty="0">
              <a:solidFill>
                <a:srgbClr val="000000"/>
              </a:solidFill>
            </a:endParaRPr>
          </a:p>
        </p:txBody>
      </p:sp>
    </p:spTree>
    <p:extLst>
      <p:ext uri="{BB962C8B-B14F-4D97-AF65-F5344CB8AC3E}">
        <p14:creationId xmlns:p14="http://schemas.microsoft.com/office/powerpoint/2010/main" val="1430762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66ee80e1-f6bd-4d0f-9330-101a7048655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BitLocker Works</a:t>
            </a:r>
            <a:endParaRPr lang="en-US"/>
          </a:p>
        </p:txBody>
      </p:sp>
      <p:sp>
        <p:nvSpPr>
          <p:cNvPr id="3" name="Text Placeholder 2"/>
          <p:cNvSpPr>
            <a:spLocks noGrp="1"/>
          </p:cNvSpPr>
          <p:nvPr>
            <p:ph type="body" idx="1"/>
          </p:nvPr>
        </p:nvSpPr>
        <p:spPr/>
        <p:txBody>
          <a:bodyPr/>
          <a:lstStyle/>
          <a:p>
            <a:pPr lvl="0"/>
            <a:r>
              <a:rPr lang="en-US" dirty="0">
                <a:solidFill>
                  <a:srgbClr val="000000"/>
                </a:solidFill>
              </a:rPr>
              <a:t>Advanced Encryption Standard (AES)</a:t>
            </a:r>
          </a:p>
          <a:p>
            <a:pPr lvl="1"/>
            <a:r>
              <a:rPr lang="en-US" dirty="0">
                <a:solidFill>
                  <a:srgbClr val="000000"/>
                </a:solidFill>
              </a:rPr>
              <a:t>128-bit encryption key or 256-bit encryption key</a:t>
            </a:r>
          </a:p>
          <a:p>
            <a:pPr lvl="0"/>
            <a:r>
              <a:rPr lang="en-US" dirty="0">
                <a:solidFill>
                  <a:srgbClr val="000000"/>
                </a:solidFill>
              </a:rPr>
              <a:t>Automated deployment with PowerShell for computers already in production</a:t>
            </a:r>
          </a:p>
          <a:p>
            <a:pPr lvl="0"/>
            <a:r>
              <a:rPr lang="en-US" dirty="0">
                <a:solidFill>
                  <a:srgbClr val="000000"/>
                </a:solidFill>
              </a:rPr>
              <a:t>New operating system deployments can utilize BitLocker before the operating system files are written to the volume</a:t>
            </a:r>
          </a:p>
          <a:p>
            <a:pPr lvl="0"/>
            <a:r>
              <a:rPr lang="en-US" dirty="0" err="1">
                <a:solidFill>
                  <a:srgbClr val="000000"/>
                </a:solidFill>
              </a:rPr>
              <a:t>Bitlocker</a:t>
            </a:r>
            <a:r>
              <a:rPr lang="en-US" dirty="0">
                <a:solidFill>
                  <a:srgbClr val="000000"/>
                </a:solidFill>
              </a:rPr>
              <a:t> encrypts entire hard drive</a:t>
            </a:r>
          </a:p>
          <a:p>
            <a:pPr lvl="1"/>
            <a:r>
              <a:rPr lang="en-US" dirty="0">
                <a:solidFill>
                  <a:srgbClr val="000000"/>
                </a:solidFill>
              </a:rPr>
              <a:t>Only used space encrypted (fastest)</a:t>
            </a:r>
          </a:p>
          <a:p>
            <a:pPr lvl="1"/>
            <a:r>
              <a:rPr lang="en-US" dirty="0">
                <a:solidFill>
                  <a:srgbClr val="000000"/>
                </a:solidFill>
              </a:rPr>
              <a:t>All of hard drive encrypted (most secure for existing computers)</a:t>
            </a:r>
          </a:p>
          <a:p>
            <a:endParaRPr lang="en-US" dirty="0"/>
          </a:p>
        </p:txBody>
      </p:sp>
      <p:sp>
        <p:nvSpPr>
          <p:cNvPr id="4" name="Content Placeholder 2"/>
          <p:cNvSpPr txBox="1">
            <a:spLocks/>
          </p:cNvSpPr>
          <p:nvPr/>
        </p:nvSpPr>
        <p:spPr>
          <a:xfrm>
            <a:off x="1982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endParaRPr lang="en-US" kern="0" dirty="0">
              <a:solidFill>
                <a:srgbClr val="000000"/>
              </a:solidFill>
            </a:endParaRPr>
          </a:p>
        </p:txBody>
      </p:sp>
    </p:spTree>
    <p:extLst>
      <p:ext uri="{BB962C8B-B14F-4D97-AF65-F5344CB8AC3E}">
        <p14:creationId xmlns:p14="http://schemas.microsoft.com/office/powerpoint/2010/main" val="1435785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ae4a9745-25a4-45c6-a18c-a14373598f7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BitLocker Requirements</a:t>
            </a:r>
            <a:endParaRPr lang="en-US"/>
          </a:p>
        </p:txBody>
      </p:sp>
      <p:sp>
        <p:nvSpPr>
          <p:cNvPr id="3" name="Text Placeholder 2"/>
          <p:cNvSpPr>
            <a:spLocks noGrp="1"/>
          </p:cNvSpPr>
          <p:nvPr>
            <p:ph type="body" idx="1"/>
          </p:nvPr>
        </p:nvSpPr>
        <p:spPr/>
        <p:txBody>
          <a:bodyPr/>
          <a:lstStyle/>
          <a:p>
            <a:pPr lvl="0"/>
            <a:r>
              <a:rPr lang="en-US" dirty="0">
                <a:solidFill>
                  <a:srgbClr val="000000"/>
                </a:solidFill>
              </a:rPr>
              <a:t>BitLocker is supported on </a:t>
            </a:r>
          </a:p>
          <a:p>
            <a:pPr lvl="1"/>
            <a:r>
              <a:rPr lang="en-US" dirty="0">
                <a:solidFill>
                  <a:srgbClr val="000000"/>
                </a:solidFill>
              </a:rPr>
              <a:t>Windows Vista and newer Windows client operating systems</a:t>
            </a:r>
          </a:p>
          <a:p>
            <a:pPr lvl="1"/>
            <a:r>
              <a:rPr lang="en-US" dirty="0">
                <a:solidFill>
                  <a:srgbClr val="000000"/>
                </a:solidFill>
              </a:rPr>
              <a:t>Windows Server 2008 and newer Windows server operating systems</a:t>
            </a:r>
          </a:p>
          <a:p>
            <a:pPr lvl="0"/>
            <a:r>
              <a:rPr lang="en-US" dirty="0">
                <a:solidFill>
                  <a:srgbClr val="000000"/>
                </a:solidFill>
              </a:rPr>
              <a:t>Windows XP supports the ability to read and copy data from a portable hard drive encrypted with BitLocker To Go</a:t>
            </a:r>
          </a:p>
          <a:p>
            <a:pPr lvl="0"/>
            <a:r>
              <a:rPr lang="en-US" dirty="0">
                <a:solidFill>
                  <a:srgbClr val="000000"/>
                </a:solidFill>
              </a:rPr>
              <a:t>A TPM offers additional features such as </a:t>
            </a:r>
          </a:p>
          <a:p>
            <a:pPr lvl="1"/>
            <a:r>
              <a:rPr lang="en-US" dirty="0">
                <a:solidFill>
                  <a:srgbClr val="000000"/>
                </a:solidFill>
              </a:rPr>
              <a:t>System integrity verification</a:t>
            </a:r>
          </a:p>
          <a:p>
            <a:pPr lvl="1"/>
            <a:r>
              <a:rPr lang="en-US" dirty="0">
                <a:solidFill>
                  <a:srgbClr val="000000"/>
                </a:solidFill>
              </a:rPr>
              <a:t>Multifactor authentication</a:t>
            </a:r>
          </a:p>
          <a:p>
            <a:endParaRPr lang="en-US" dirty="0"/>
          </a:p>
          <a:p>
            <a:endParaRPr lang="en-US" dirty="0"/>
          </a:p>
        </p:txBody>
      </p:sp>
      <p:sp>
        <p:nvSpPr>
          <p:cNvPr id="4" name="Content Placeholder 2"/>
          <p:cNvSpPr txBox="1">
            <a:spLocks/>
          </p:cNvSpPr>
          <p:nvPr/>
        </p:nvSpPr>
        <p:spPr>
          <a:xfrm>
            <a:off x="1982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endParaRPr lang="en-US" kern="0" dirty="0">
              <a:solidFill>
                <a:srgbClr val="000000"/>
              </a:solidFill>
            </a:endParaRPr>
          </a:p>
        </p:txBody>
      </p:sp>
    </p:spTree>
    <p:extLst>
      <p:ext uri="{BB962C8B-B14F-4D97-AF65-F5344CB8AC3E}">
        <p14:creationId xmlns:p14="http://schemas.microsoft.com/office/powerpoint/2010/main" val="640395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97fd8b23-1db7-4eab-a38a-e82881188cd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Configuring BitLocker</a:t>
            </a:r>
            <a:endParaRPr lang="en-US"/>
          </a:p>
        </p:txBody>
      </p:sp>
      <p:sp>
        <p:nvSpPr>
          <p:cNvPr id="3" name="Text Placeholder 2"/>
          <p:cNvSpPr>
            <a:spLocks noGrp="1"/>
          </p:cNvSpPr>
          <p:nvPr>
            <p:ph type="body" idx="1"/>
          </p:nvPr>
        </p:nvSpPr>
        <p:spPr/>
        <p:txBody>
          <a:bodyPr/>
          <a:lstStyle/>
          <a:p>
            <a:pPr lvl="0"/>
            <a:r>
              <a:rPr lang="en-US" dirty="0">
                <a:solidFill>
                  <a:srgbClr val="000000"/>
                </a:solidFill>
              </a:rPr>
              <a:t>Enable TPM on the computer (optional)</a:t>
            </a:r>
          </a:p>
          <a:p>
            <a:pPr lvl="0"/>
            <a:r>
              <a:rPr lang="en-US" dirty="0">
                <a:solidFill>
                  <a:srgbClr val="000000"/>
                </a:solidFill>
              </a:rPr>
              <a:t>Add the BitLocker Drive Encryption feature on the server</a:t>
            </a:r>
          </a:p>
          <a:p>
            <a:pPr lvl="0"/>
            <a:r>
              <a:rPr lang="en-US" dirty="0">
                <a:solidFill>
                  <a:srgbClr val="000000"/>
                </a:solidFill>
              </a:rPr>
              <a:t>Configure Group Policy (or local Group Policy) for BitLocker settings (required if the computer does not have a TPM chip)</a:t>
            </a:r>
          </a:p>
          <a:p>
            <a:pPr lvl="0"/>
            <a:r>
              <a:rPr lang="en-US" dirty="0">
                <a:solidFill>
                  <a:srgbClr val="000000"/>
                </a:solidFill>
              </a:rPr>
              <a:t>Turn on BitLocker on the desired volume(s)</a:t>
            </a:r>
          </a:p>
          <a:p>
            <a:pPr lvl="0"/>
            <a:endParaRPr lang="en-US" dirty="0">
              <a:solidFill>
                <a:srgbClr val="000000"/>
              </a:solidFill>
            </a:endParaRPr>
          </a:p>
          <a:p>
            <a:endParaRPr lang="en-US" dirty="0"/>
          </a:p>
        </p:txBody>
      </p:sp>
      <p:sp>
        <p:nvSpPr>
          <p:cNvPr id="4" name="Content Placeholder 2"/>
          <p:cNvSpPr txBox="1">
            <a:spLocks/>
          </p:cNvSpPr>
          <p:nvPr/>
        </p:nvSpPr>
        <p:spPr>
          <a:xfrm>
            <a:off x="1982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endParaRPr lang="en-US" kern="0" dirty="0">
              <a:solidFill>
                <a:srgbClr val="000000"/>
              </a:solidFill>
            </a:endParaRPr>
          </a:p>
        </p:txBody>
      </p:sp>
    </p:spTree>
    <p:extLst>
      <p:ext uri="{BB962C8B-B14F-4D97-AF65-F5344CB8AC3E}">
        <p14:creationId xmlns:p14="http://schemas.microsoft.com/office/powerpoint/2010/main" val="3329582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a08b9222-d781-4b50-9443-a906d0f87bb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Using Group Policy to Manage BitLocker</a:t>
            </a:r>
            <a:endParaRPr lang="en-US"/>
          </a:p>
        </p:txBody>
      </p:sp>
      <p:sp>
        <p:nvSpPr>
          <p:cNvPr id="3" name="Text Placeholder 2"/>
          <p:cNvSpPr>
            <a:spLocks noGrp="1"/>
          </p:cNvSpPr>
          <p:nvPr>
            <p:ph type="body" idx="1"/>
          </p:nvPr>
        </p:nvSpPr>
        <p:spPr/>
        <p:txBody>
          <a:bodyPr/>
          <a:lstStyle/>
          <a:p>
            <a:pPr marL="0" indent="0">
              <a:buNone/>
            </a:pPr>
            <a:r>
              <a:rPr lang="en-US" dirty="0">
                <a:solidFill>
                  <a:srgbClr val="000000"/>
                </a:solidFill>
              </a:rPr>
              <a:t>Group Policy offers approximately 40 settings to manage and configure BitLocker. </a:t>
            </a:r>
          </a:p>
          <a:p>
            <a:pPr marL="0" indent="0">
              <a:buNone/>
            </a:pPr>
            <a:r>
              <a:rPr lang="en-US" dirty="0">
                <a:solidFill>
                  <a:srgbClr val="000000"/>
                </a:solidFill>
              </a:rPr>
              <a:t>Some common settings are:</a:t>
            </a:r>
          </a:p>
          <a:p>
            <a:pPr lvl="0"/>
            <a:r>
              <a:rPr lang="en-US" dirty="0">
                <a:solidFill>
                  <a:srgbClr val="000000"/>
                </a:solidFill>
              </a:rPr>
              <a:t>Choose drive encryption method and cipher strength.</a:t>
            </a:r>
          </a:p>
          <a:p>
            <a:pPr lvl="0"/>
            <a:r>
              <a:rPr lang="en-US" dirty="0">
                <a:solidFill>
                  <a:srgbClr val="000000"/>
                </a:solidFill>
              </a:rPr>
              <a:t>Deny write access to fixed data drives/removable drives not protected by BitLocker.</a:t>
            </a:r>
          </a:p>
          <a:p>
            <a:pPr lvl="0"/>
            <a:r>
              <a:rPr lang="en-US" dirty="0">
                <a:solidFill>
                  <a:srgbClr val="000000"/>
                </a:solidFill>
              </a:rPr>
              <a:t>Configure use of passwords for fixed data drives/removable data drives.</a:t>
            </a:r>
          </a:p>
          <a:p>
            <a:pPr lvl="0"/>
            <a:r>
              <a:rPr lang="en-US" dirty="0">
                <a:solidFill>
                  <a:srgbClr val="000000"/>
                </a:solidFill>
              </a:rPr>
              <a:t>Require additional authentication at startup.</a:t>
            </a:r>
          </a:p>
          <a:p>
            <a:pPr lvl="0"/>
            <a:r>
              <a:rPr lang="en-US" dirty="0">
                <a:solidFill>
                  <a:srgbClr val="000000"/>
                </a:solidFill>
              </a:rPr>
              <a:t>Allow network unlock at startup.</a:t>
            </a:r>
          </a:p>
          <a:p>
            <a:pPr lvl="0"/>
            <a:endParaRPr lang="en-US" dirty="0">
              <a:solidFill>
                <a:srgbClr val="000000"/>
              </a:solidFill>
            </a:endParaRPr>
          </a:p>
          <a:p>
            <a:endParaRPr lang="en-US" dirty="0"/>
          </a:p>
        </p:txBody>
      </p:sp>
      <p:sp>
        <p:nvSpPr>
          <p:cNvPr id="4" name="Content Placeholder 2"/>
          <p:cNvSpPr txBox="1">
            <a:spLocks/>
          </p:cNvSpPr>
          <p:nvPr/>
        </p:nvSpPr>
        <p:spPr>
          <a:xfrm>
            <a:off x="1982788" y="1021215"/>
            <a:ext cx="8119156" cy="5437951"/>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endParaRPr lang="en-US" kern="0" dirty="0">
              <a:solidFill>
                <a:srgbClr val="000000"/>
              </a:solidFill>
            </a:endParaRPr>
          </a:p>
        </p:txBody>
      </p:sp>
    </p:spTree>
    <p:extLst>
      <p:ext uri="{BB962C8B-B14F-4D97-AF65-F5344CB8AC3E}">
        <p14:creationId xmlns:p14="http://schemas.microsoft.com/office/powerpoint/2010/main" val="2875341098"/>
      </p:ext>
    </p:extLst>
  </p:cSld>
  <p:clrMapOvr>
    <a:masterClrMapping/>
  </p:clrMapOvr>
</p:sld>
</file>

<file path=ppt/theme/theme1.xml><?xml version="1.0" encoding="utf-8"?>
<a:theme xmlns:a="http://schemas.openxmlformats.org/drawingml/2006/main" name="22_Presentation1">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Presentation1">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Presentation1">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56841E353D34498B91795144D21AD2" ma:contentTypeVersion="0" ma:contentTypeDescription="Create a new document." ma:contentTypeScope="" ma:versionID="780fc228520dac97823522825e247626">
  <xsd:schema xmlns:xsd="http://www.w3.org/2001/XMLSchema" xmlns:xs="http://www.w3.org/2001/XMLSchema" xmlns:p="http://schemas.microsoft.com/office/2006/metadata/properties" targetNamespace="http://schemas.microsoft.com/office/2006/metadata/properties" ma:root="true" ma:fieldsID="bfb825bc048ec528a16da57a60840d9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774FB5-59A8-4263-B90B-887488A15C23}"/>
</file>

<file path=customXml/itemProps2.xml><?xml version="1.0" encoding="utf-8"?>
<ds:datastoreItem xmlns:ds="http://schemas.openxmlformats.org/officeDocument/2006/customXml" ds:itemID="{EBEE4AAD-20A0-429B-9AB9-3DEA0C4F7888}"/>
</file>

<file path=customXml/itemProps3.xml><?xml version="1.0" encoding="utf-8"?>
<ds:datastoreItem xmlns:ds="http://schemas.openxmlformats.org/officeDocument/2006/customXml" ds:itemID="{165C0739-55BA-47AB-859D-D20D28BF038F}"/>
</file>

<file path=docProps/app.xml><?xml version="1.0" encoding="utf-8"?>
<Properties xmlns="http://schemas.openxmlformats.org/officeDocument/2006/extended-properties" xmlns:vt="http://schemas.openxmlformats.org/officeDocument/2006/docPropsVTypes">
  <Template>NG_MOC_Core_ModuleNew</Template>
  <TotalTime>60</TotalTime>
  <Words>2026</Words>
  <Application>Microsoft Office PowerPoint</Application>
  <PresentationFormat>Widescreen</PresentationFormat>
  <Paragraphs>250</Paragraphs>
  <Slides>22</Slides>
  <Notes>18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Wingdings</vt:lpstr>
      <vt:lpstr>Symbol</vt:lpstr>
      <vt:lpstr>Segoe UI Light</vt:lpstr>
      <vt:lpstr>Segoe Light</vt:lpstr>
      <vt:lpstr>Segoe UI</vt:lpstr>
      <vt:lpstr>Arial</vt:lpstr>
      <vt:lpstr>Times New Roman</vt:lpstr>
      <vt:lpstr>Verdana</vt:lpstr>
      <vt:lpstr>Calibri</vt:lpstr>
      <vt:lpstr>22_Presentation1</vt:lpstr>
      <vt:lpstr>5_Presentation1</vt:lpstr>
      <vt:lpstr>6_Presentation1</vt:lpstr>
      <vt:lpstr>Module 10</vt:lpstr>
      <vt:lpstr>Module Overview</vt:lpstr>
      <vt:lpstr>Encrypting Drives by Using BitLocker</vt:lpstr>
      <vt:lpstr>Lesson 1: Encrypting Drives by Using BitLocker</vt:lpstr>
      <vt:lpstr>What is BitLocker?</vt:lpstr>
      <vt:lpstr>How BitLocker Works</vt:lpstr>
      <vt:lpstr>BitLocker Requirements</vt:lpstr>
      <vt:lpstr>Configuring BitLocker</vt:lpstr>
      <vt:lpstr>Using Group Policy to Manage BitLocker</vt:lpstr>
      <vt:lpstr>Demonstration: Configuring BitLocker</vt:lpstr>
      <vt:lpstr>Recovering Drives Encrypted with BitLocker</vt:lpstr>
      <vt:lpstr>Encrypting Files by Using EFS</vt:lpstr>
      <vt:lpstr>Lesson 2: Encrypting Files by Using EFS</vt:lpstr>
      <vt:lpstr>What Is EFS?</vt:lpstr>
      <vt:lpstr>How EFS Works</vt:lpstr>
      <vt:lpstr>Recovering EFS–Encrypted Files</vt:lpstr>
      <vt:lpstr>Demonstration: Encrypting a File by Using EFS</vt:lpstr>
      <vt:lpstr>Configuring Advanced Auditing</vt:lpstr>
      <vt:lpstr>Lesson 3: Configuring Advanced Auditing</vt:lpstr>
      <vt:lpstr>Advanced Audit Policies</vt:lpstr>
      <vt:lpstr>Demonstration: Configuring Advanced Auditing</vt:lpstr>
      <vt:lpstr>Additional Resources &amp; Next Steps</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10</dc:title>
  <dc:creator>Anindya Pattanayak</dc:creator>
  <cp:lastModifiedBy>MS LeX Studio L</cp:lastModifiedBy>
  <cp:revision>11</cp:revision>
  <dcterms:created xsi:type="dcterms:W3CDTF">2013-12-19T09:03:52Z</dcterms:created>
  <dcterms:modified xsi:type="dcterms:W3CDTF">2014-02-21T00:35:51Z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0x010100E956841E353D34498B91795144D21AD2</vt:lpwstr>
  </property>
</Properties>
</file>