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s/slide3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3"/>
    <p:sldMasterId id="2147484135" r:id="rId4"/>
  </p:sldMasterIdLst>
  <p:notesMasterIdLst>
    <p:notesMasterId r:id="rId39"/>
  </p:notesMasterIdLst>
  <p:sldIdLst>
    <p:sldId id="345" r:id="rId5"/>
    <p:sldId id="257" r:id="rId6"/>
    <p:sldId id="259" r:id="rId7"/>
    <p:sldId id="310" r:id="rId8"/>
    <p:sldId id="308" r:id="rId9"/>
    <p:sldId id="319" r:id="rId10"/>
    <p:sldId id="312" r:id="rId11"/>
    <p:sldId id="307" r:id="rId12"/>
    <p:sldId id="311" r:id="rId13"/>
    <p:sldId id="313" r:id="rId14"/>
    <p:sldId id="314" r:id="rId15"/>
    <p:sldId id="315" r:id="rId16"/>
    <p:sldId id="317" r:id="rId17"/>
    <p:sldId id="320" r:id="rId18"/>
    <p:sldId id="321" r:id="rId19"/>
    <p:sldId id="323" r:id="rId20"/>
    <p:sldId id="327" r:id="rId21"/>
    <p:sldId id="322" r:id="rId22"/>
    <p:sldId id="329" r:id="rId23"/>
    <p:sldId id="330" r:id="rId24"/>
    <p:sldId id="333" r:id="rId25"/>
    <p:sldId id="334" r:id="rId26"/>
    <p:sldId id="337" r:id="rId27"/>
    <p:sldId id="335" r:id="rId28"/>
    <p:sldId id="336" r:id="rId29"/>
    <p:sldId id="340" r:id="rId30"/>
    <p:sldId id="338" r:id="rId31"/>
    <p:sldId id="341" r:id="rId32"/>
    <p:sldId id="342" r:id="rId33"/>
    <p:sldId id="326" r:id="rId34"/>
    <p:sldId id="343" r:id="rId35"/>
    <p:sldId id="305" r:id="rId36"/>
    <p:sldId id="347" r:id="rId37"/>
    <p:sldId id="346"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384" userDrawn="1">
          <p15:clr>
            <a:srgbClr val="A4A3A4"/>
          </p15:clr>
        </p15:guide>
        <p15:guide id="3" pos="7232" userDrawn="1">
          <p15:clr>
            <a:srgbClr val="A4A3A4"/>
          </p15:clr>
        </p15:guide>
        <p15:guide id="4" pos="40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Willingham" initials="TW" lastIdx="2" clrIdx="0">
    <p:extLst>
      <p:ext uri="{19B8F6BF-5375-455C-9EA6-DF929625EA0E}">
        <p15:presenceInfo xmlns:p15="http://schemas.microsoft.com/office/powerpoint/2012/main" userId="S-1-5-21-2127521184-1604012920-1887927527-4683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C6"/>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1" autoAdjust="0"/>
    <p:restoredTop sz="95352" autoAdjust="0"/>
  </p:normalViewPr>
  <p:slideViewPr>
    <p:cSldViewPr>
      <p:cViewPr varScale="1">
        <p:scale>
          <a:sx n="65" d="100"/>
          <a:sy n="65" d="100"/>
        </p:scale>
        <p:origin x="78" y="300"/>
      </p:cViewPr>
      <p:guideLst>
        <p:guide orient="horz" pos="1008"/>
        <p:guide pos="384"/>
        <p:guide pos="7232"/>
        <p:guide pos="400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8-01T15:14:59.808" idx="1">
    <p:pos x="3562" y="557"/>
    <p:text>Do we want to remove this slide?</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DF1BF3D-17DA-4B12-BFC4-AF1DDAE2B9D8}" type="datetimeFigureOut">
              <a:rPr lang="en-US"/>
              <a:pPr>
                <a:defRPr/>
              </a:pPr>
              <a:t>8/2/2013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C8D241F-169D-4C3C-BE4C-80523E44131F}" type="slidenum">
              <a:rPr lang="en-US"/>
              <a:pPr>
                <a:defRPr/>
              </a:pPr>
              <a:t>‹#›</a:t>
            </a:fld>
            <a:endParaRPr lang="en-US"/>
          </a:p>
        </p:txBody>
      </p:sp>
    </p:spTree>
    <p:extLst>
      <p:ext uri="{BB962C8B-B14F-4D97-AF65-F5344CB8AC3E}">
        <p14:creationId xmlns:p14="http://schemas.microsoft.com/office/powerpoint/2010/main" val="565635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71C9C8-82BF-4D33-A618-4C01AB7907ED}" type="slidenum">
              <a:rPr lang="en-US" smtClean="0">
                <a:solidFill>
                  <a:prstClr val="black"/>
                </a:solidFill>
                <a:latin typeface="Arial" panose="020B0604020202020204" pitchFamily="34" charset="0"/>
              </a:rPr>
              <a:pPr>
                <a:spcBef>
                  <a:spcPct val="0"/>
                </a:spcBef>
              </a:pPr>
              <a:t>1</a:t>
            </a:fld>
            <a:endParaRPr 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196205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4F2DA6-20F4-438B-80EB-09E1E281F16F}" type="slidenum">
              <a:rPr lang="en-US">
                <a:latin typeface="Arial" panose="020B0604020202020204" pitchFamily="34" charset="0"/>
              </a:rPr>
              <a:pPr>
                <a:spcBef>
                  <a:spcPct val="0"/>
                </a:spcBef>
              </a:pPr>
              <a:t>10</a:t>
            </a:fld>
            <a:endParaRPr lang="en-US">
              <a:latin typeface="Arial" panose="020B0604020202020204" pitchFamily="34" charset="0"/>
            </a:endParaRPr>
          </a:p>
        </p:txBody>
      </p:sp>
    </p:spTree>
    <p:extLst>
      <p:ext uri="{BB962C8B-B14F-4D97-AF65-F5344CB8AC3E}">
        <p14:creationId xmlns:p14="http://schemas.microsoft.com/office/powerpoint/2010/main" val="236267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F2E84D-3F1F-4924-90BE-2E1A2FBF8D0E}" type="slidenum">
              <a:rPr lang="en-US">
                <a:latin typeface="Arial" panose="020B0604020202020204" pitchFamily="34" charset="0"/>
              </a:rPr>
              <a:pPr>
                <a:spcBef>
                  <a:spcPct val="0"/>
                </a:spcBef>
              </a:pPr>
              <a:t>11</a:t>
            </a:fld>
            <a:endParaRPr lang="en-US">
              <a:latin typeface="Arial" panose="020B0604020202020204" pitchFamily="34" charset="0"/>
            </a:endParaRPr>
          </a:p>
        </p:txBody>
      </p:sp>
    </p:spTree>
    <p:extLst>
      <p:ext uri="{BB962C8B-B14F-4D97-AF65-F5344CB8AC3E}">
        <p14:creationId xmlns:p14="http://schemas.microsoft.com/office/powerpoint/2010/main" val="296880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2D7E3B-00F6-44C1-86A4-4EB396531534}" type="slidenum">
              <a:rPr lang="en-US">
                <a:latin typeface="Arial" panose="020B0604020202020204" pitchFamily="34" charset="0"/>
              </a:rPr>
              <a:pPr>
                <a:spcBef>
                  <a:spcPct val="0"/>
                </a:spcBef>
              </a:pPr>
              <a:t>12</a:t>
            </a:fld>
            <a:endParaRPr lang="en-US">
              <a:latin typeface="Arial" panose="020B0604020202020204" pitchFamily="34" charset="0"/>
            </a:endParaRPr>
          </a:p>
        </p:txBody>
      </p:sp>
    </p:spTree>
    <p:extLst>
      <p:ext uri="{BB962C8B-B14F-4D97-AF65-F5344CB8AC3E}">
        <p14:creationId xmlns:p14="http://schemas.microsoft.com/office/powerpoint/2010/main" val="2407782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07F580-D20F-4B82-BA71-B4A09D03938F}" type="slidenum">
              <a:rPr lang="en-US">
                <a:latin typeface="Arial" panose="020B0604020202020204" pitchFamily="34" charset="0"/>
              </a:rPr>
              <a:pPr>
                <a:spcBef>
                  <a:spcPct val="0"/>
                </a:spcBef>
              </a:pPr>
              <a:t>13</a:t>
            </a:fld>
            <a:endParaRPr lang="en-US">
              <a:latin typeface="Arial" panose="020B0604020202020204" pitchFamily="34" charset="0"/>
            </a:endParaRPr>
          </a:p>
        </p:txBody>
      </p:sp>
    </p:spTree>
    <p:extLst>
      <p:ext uri="{BB962C8B-B14F-4D97-AF65-F5344CB8AC3E}">
        <p14:creationId xmlns:p14="http://schemas.microsoft.com/office/powerpoint/2010/main" val="372863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1E54AF-176E-4394-8477-336B7499AC9D}" type="slidenum">
              <a:rPr lang="en-US">
                <a:latin typeface="Arial" panose="020B0604020202020204" pitchFamily="34" charset="0"/>
              </a:rPr>
              <a:pPr>
                <a:spcBef>
                  <a:spcPct val="0"/>
                </a:spcBef>
              </a:pPr>
              <a:t>14</a:t>
            </a:fld>
            <a:endParaRPr lang="en-US">
              <a:latin typeface="Arial" panose="020B0604020202020204" pitchFamily="34" charset="0"/>
            </a:endParaRPr>
          </a:p>
        </p:txBody>
      </p:sp>
    </p:spTree>
    <p:extLst>
      <p:ext uri="{BB962C8B-B14F-4D97-AF65-F5344CB8AC3E}">
        <p14:creationId xmlns:p14="http://schemas.microsoft.com/office/powerpoint/2010/main" val="12323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DB038E-2E07-4063-82EF-57E43FABCC9C}" type="slidenum">
              <a:rPr lang="en-US">
                <a:latin typeface="Arial" panose="020B0604020202020204" pitchFamily="34" charset="0"/>
              </a:rPr>
              <a:pPr>
                <a:spcBef>
                  <a:spcPct val="0"/>
                </a:spcBef>
              </a:pPr>
              <a:t>15</a:t>
            </a:fld>
            <a:endParaRPr lang="en-US">
              <a:latin typeface="Arial" panose="020B0604020202020204" pitchFamily="34" charset="0"/>
            </a:endParaRPr>
          </a:p>
        </p:txBody>
      </p:sp>
    </p:spTree>
    <p:extLst>
      <p:ext uri="{BB962C8B-B14F-4D97-AF65-F5344CB8AC3E}">
        <p14:creationId xmlns:p14="http://schemas.microsoft.com/office/powerpoint/2010/main" val="28937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C36A87-2824-4964-A97F-0EC52B899949}" type="slidenum">
              <a:rPr lang="en-US">
                <a:latin typeface="Arial" panose="020B0604020202020204" pitchFamily="34" charset="0"/>
              </a:rPr>
              <a:pPr>
                <a:spcBef>
                  <a:spcPct val="0"/>
                </a:spcBef>
              </a:pPr>
              <a:t>16</a:t>
            </a:fld>
            <a:endParaRPr lang="en-US">
              <a:latin typeface="Arial" panose="020B0604020202020204" pitchFamily="34" charset="0"/>
            </a:endParaRPr>
          </a:p>
        </p:txBody>
      </p:sp>
    </p:spTree>
    <p:extLst>
      <p:ext uri="{BB962C8B-B14F-4D97-AF65-F5344CB8AC3E}">
        <p14:creationId xmlns:p14="http://schemas.microsoft.com/office/powerpoint/2010/main" val="4134536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19550A-3C6F-4098-9445-89FB3D2E385D}" type="slidenum">
              <a:rPr lang="en-US">
                <a:latin typeface="Arial" panose="020B0604020202020204" pitchFamily="34" charset="0"/>
              </a:rPr>
              <a:pPr>
                <a:spcBef>
                  <a:spcPct val="0"/>
                </a:spcBef>
              </a:pPr>
              <a:t>17</a:t>
            </a:fld>
            <a:endParaRPr lang="en-US">
              <a:latin typeface="Arial" panose="020B0604020202020204" pitchFamily="34" charset="0"/>
            </a:endParaRPr>
          </a:p>
        </p:txBody>
      </p:sp>
    </p:spTree>
    <p:extLst>
      <p:ext uri="{BB962C8B-B14F-4D97-AF65-F5344CB8AC3E}">
        <p14:creationId xmlns:p14="http://schemas.microsoft.com/office/powerpoint/2010/main" val="255795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8AEF27-D640-46FE-AAFD-551EBF11EFF2}" type="slidenum">
              <a:rPr lang="en-US">
                <a:latin typeface="Arial" panose="020B0604020202020204" pitchFamily="34" charset="0"/>
              </a:rPr>
              <a:pPr>
                <a:spcBef>
                  <a:spcPct val="0"/>
                </a:spcBef>
              </a:pPr>
              <a:t>18</a:t>
            </a:fld>
            <a:endParaRPr lang="en-US">
              <a:latin typeface="Arial" panose="020B0604020202020204" pitchFamily="34" charset="0"/>
            </a:endParaRPr>
          </a:p>
        </p:txBody>
      </p:sp>
    </p:spTree>
    <p:extLst>
      <p:ext uri="{BB962C8B-B14F-4D97-AF65-F5344CB8AC3E}">
        <p14:creationId xmlns:p14="http://schemas.microsoft.com/office/powerpoint/2010/main" val="1273650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43B1DE-D087-4B4C-A4D1-FE7F9F2421EB}" type="slidenum">
              <a:rPr lang="en-US">
                <a:latin typeface="Arial" panose="020B0604020202020204" pitchFamily="34" charset="0"/>
              </a:rPr>
              <a:pPr>
                <a:spcBef>
                  <a:spcPct val="0"/>
                </a:spcBef>
              </a:pPr>
              <a:t>19</a:t>
            </a:fld>
            <a:endParaRPr lang="en-US">
              <a:latin typeface="Arial" panose="020B0604020202020204" pitchFamily="34" charset="0"/>
            </a:endParaRPr>
          </a:p>
        </p:txBody>
      </p:sp>
    </p:spTree>
    <p:extLst>
      <p:ext uri="{BB962C8B-B14F-4D97-AF65-F5344CB8AC3E}">
        <p14:creationId xmlns:p14="http://schemas.microsoft.com/office/powerpoint/2010/main" val="294087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should also be a review for the 70-642.</a:t>
            </a:r>
          </a:p>
          <a:p>
            <a:pPr eaLnBrk="1" hangingPunct="1"/>
            <a:endParaRPr lang="en-US" smtClean="0"/>
          </a:p>
        </p:txBody>
      </p:sp>
    </p:spTree>
    <p:extLst>
      <p:ext uri="{BB962C8B-B14F-4D97-AF65-F5344CB8AC3E}">
        <p14:creationId xmlns:p14="http://schemas.microsoft.com/office/powerpoint/2010/main" val="1908448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F23FBE-DFA7-45B0-8312-6059656D35EE}" type="slidenum">
              <a:rPr lang="en-US">
                <a:latin typeface="Arial" panose="020B0604020202020204" pitchFamily="34" charset="0"/>
              </a:rPr>
              <a:pPr>
                <a:spcBef>
                  <a:spcPct val="0"/>
                </a:spcBef>
              </a:pPr>
              <a:t>20</a:t>
            </a:fld>
            <a:endParaRPr lang="en-US">
              <a:latin typeface="Arial" panose="020B0604020202020204" pitchFamily="34" charset="0"/>
            </a:endParaRPr>
          </a:p>
        </p:txBody>
      </p:sp>
    </p:spTree>
    <p:extLst>
      <p:ext uri="{BB962C8B-B14F-4D97-AF65-F5344CB8AC3E}">
        <p14:creationId xmlns:p14="http://schemas.microsoft.com/office/powerpoint/2010/main" val="113920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2F4A81-749A-4281-B935-370EC0C2FFCB}" type="slidenum">
              <a:rPr lang="en-US">
                <a:latin typeface="Arial" panose="020B0604020202020204" pitchFamily="34" charset="0"/>
              </a:rPr>
              <a:pPr>
                <a:spcBef>
                  <a:spcPct val="0"/>
                </a:spcBef>
              </a:pPr>
              <a:t>21</a:t>
            </a:fld>
            <a:endParaRPr lang="en-US">
              <a:latin typeface="Arial" panose="020B0604020202020204" pitchFamily="34" charset="0"/>
            </a:endParaRPr>
          </a:p>
        </p:txBody>
      </p:sp>
    </p:spTree>
    <p:extLst>
      <p:ext uri="{BB962C8B-B14F-4D97-AF65-F5344CB8AC3E}">
        <p14:creationId xmlns:p14="http://schemas.microsoft.com/office/powerpoint/2010/main" val="1182489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A17013-F565-463E-BC08-F54AFEC6CCEE}" type="slidenum">
              <a:rPr lang="en-US">
                <a:latin typeface="Arial" panose="020B0604020202020204" pitchFamily="34" charset="0"/>
              </a:rPr>
              <a:pPr>
                <a:spcBef>
                  <a:spcPct val="0"/>
                </a:spcBef>
              </a:pPr>
              <a:t>22</a:t>
            </a:fld>
            <a:endParaRPr lang="en-US">
              <a:latin typeface="Arial" panose="020B0604020202020204" pitchFamily="34" charset="0"/>
            </a:endParaRPr>
          </a:p>
        </p:txBody>
      </p:sp>
    </p:spTree>
    <p:extLst>
      <p:ext uri="{BB962C8B-B14F-4D97-AF65-F5344CB8AC3E}">
        <p14:creationId xmlns:p14="http://schemas.microsoft.com/office/powerpoint/2010/main" val="1881807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ACCAB4-0C57-4875-98C2-9B909BA93071}" type="slidenum">
              <a:rPr lang="en-US">
                <a:latin typeface="Arial" panose="020B0604020202020204" pitchFamily="34" charset="0"/>
              </a:rPr>
              <a:pPr>
                <a:spcBef>
                  <a:spcPct val="0"/>
                </a:spcBef>
              </a:pPr>
              <a:t>23</a:t>
            </a:fld>
            <a:endParaRPr lang="en-US">
              <a:latin typeface="Arial" panose="020B0604020202020204" pitchFamily="34" charset="0"/>
            </a:endParaRPr>
          </a:p>
        </p:txBody>
      </p:sp>
    </p:spTree>
    <p:extLst>
      <p:ext uri="{BB962C8B-B14F-4D97-AF65-F5344CB8AC3E}">
        <p14:creationId xmlns:p14="http://schemas.microsoft.com/office/powerpoint/2010/main" val="2004453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4AFF04-8426-4D21-AEFD-503ACDCF73B4}" type="slidenum">
              <a:rPr lang="en-US">
                <a:latin typeface="Arial" panose="020B0604020202020204" pitchFamily="34" charset="0"/>
              </a:rPr>
              <a:pPr>
                <a:spcBef>
                  <a:spcPct val="0"/>
                </a:spcBef>
              </a:pPr>
              <a:t>24</a:t>
            </a:fld>
            <a:endParaRPr lang="en-US">
              <a:latin typeface="Arial" panose="020B0604020202020204" pitchFamily="34" charset="0"/>
            </a:endParaRPr>
          </a:p>
        </p:txBody>
      </p:sp>
    </p:spTree>
    <p:extLst>
      <p:ext uri="{BB962C8B-B14F-4D97-AF65-F5344CB8AC3E}">
        <p14:creationId xmlns:p14="http://schemas.microsoft.com/office/powerpoint/2010/main" val="1063650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984FE1-2DB0-459F-93C9-36BD2C2D264F}" type="slidenum">
              <a:rPr lang="en-US">
                <a:latin typeface="Arial" panose="020B0604020202020204" pitchFamily="34" charset="0"/>
              </a:rPr>
              <a:pPr>
                <a:spcBef>
                  <a:spcPct val="0"/>
                </a:spcBef>
              </a:pPr>
              <a:t>25</a:t>
            </a:fld>
            <a:endParaRPr lang="en-US">
              <a:latin typeface="Arial" panose="020B0604020202020204" pitchFamily="34" charset="0"/>
            </a:endParaRPr>
          </a:p>
        </p:txBody>
      </p:sp>
    </p:spTree>
    <p:extLst>
      <p:ext uri="{BB962C8B-B14F-4D97-AF65-F5344CB8AC3E}">
        <p14:creationId xmlns:p14="http://schemas.microsoft.com/office/powerpoint/2010/main" val="427367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A9F0A3-0C94-4F1D-8E29-C5839E8B5B9A}" type="slidenum">
              <a:rPr lang="en-US">
                <a:latin typeface="Arial" panose="020B0604020202020204" pitchFamily="34" charset="0"/>
              </a:rPr>
              <a:pPr>
                <a:spcBef>
                  <a:spcPct val="0"/>
                </a:spcBef>
              </a:pPr>
              <a:t>26</a:t>
            </a:fld>
            <a:endParaRPr lang="en-US">
              <a:latin typeface="Arial" panose="020B0604020202020204" pitchFamily="34" charset="0"/>
            </a:endParaRPr>
          </a:p>
        </p:txBody>
      </p:sp>
    </p:spTree>
    <p:extLst>
      <p:ext uri="{BB962C8B-B14F-4D97-AF65-F5344CB8AC3E}">
        <p14:creationId xmlns:p14="http://schemas.microsoft.com/office/powerpoint/2010/main" val="2971745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B51CDD-7A53-4C18-BDEE-5E95B74A607C}" type="slidenum">
              <a:rPr lang="en-US">
                <a:latin typeface="Arial" panose="020B0604020202020204" pitchFamily="34" charset="0"/>
              </a:rPr>
              <a:pPr>
                <a:spcBef>
                  <a:spcPct val="0"/>
                </a:spcBef>
              </a:pPr>
              <a:t>27</a:t>
            </a:fld>
            <a:endParaRPr lang="en-US">
              <a:latin typeface="Arial" panose="020B0604020202020204" pitchFamily="34" charset="0"/>
            </a:endParaRPr>
          </a:p>
        </p:txBody>
      </p:sp>
    </p:spTree>
    <p:extLst>
      <p:ext uri="{BB962C8B-B14F-4D97-AF65-F5344CB8AC3E}">
        <p14:creationId xmlns:p14="http://schemas.microsoft.com/office/powerpoint/2010/main" val="34370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4658F1-4C4E-4FEC-81BF-351AC30759ED}" type="slidenum">
              <a:rPr lang="en-US">
                <a:latin typeface="Arial" panose="020B0604020202020204" pitchFamily="34" charset="0"/>
              </a:rPr>
              <a:pPr>
                <a:spcBef>
                  <a:spcPct val="0"/>
                </a:spcBef>
              </a:pPr>
              <a:t>28</a:t>
            </a:fld>
            <a:endParaRPr lang="en-US">
              <a:latin typeface="Arial" panose="020B0604020202020204" pitchFamily="34" charset="0"/>
            </a:endParaRPr>
          </a:p>
        </p:txBody>
      </p:sp>
    </p:spTree>
    <p:extLst>
      <p:ext uri="{BB962C8B-B14F-4D97-AF65-F5344CB8AC3E}">
        <p14:creationId xmlns:p14="http://schemas.microsoft.com/office/powerpoint/2010/main" val="3192104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457FE6-3C1E-41A3-A05F-CAE31FCD3CF1}" type="slidenum">
              <a:rPr lang="en-US">
                <a:latin typeface="Arial" panose="020B0604020202020204" pitchFamily="34" charset="0"/>
              </a:rPr>
              <a:pPr>
                <a:spcBef>
                  <a:spcPct val="0"/>
                </a:spcBef>
              </a:pPr>
              <a:t>30</a:t>
            </a:fld>
            <a:endParaRPr lang="en-US">
              <a:latin typeface="Arial" panose="020B0604020202020204" pitchFamily="34" charset="0"/>
            </a:endParaRPr>
          </a:p>
        </p:txBody>
      </p:sp>
    </p:spTree>
    <p:extLst>
      <p:ext uri="{BB962C8B-B14F-4D97-AF65-F5344CB8AC3E}">
        <p14:creationId xmlns:p14="http://schemas.microsoft.com/office/powerpoint/2010/main" val="319805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CF01CA-71BE-4A94-BD33-3537F045DBDA}" type="slidenum">
              <a:rPr lang="en-US">
                <a:latin typeface="Arial" panose="020B0604020202020204" pitchFamily="34" charset="0"/>
              </a:rPr>
              <a:pPr>
                <a:spcBef>
                  <a:spcPct val="0"/>
                </a:spcBef>
              </a:pPr>
              <a:t>3</a:t>
            </a:fld>
            <a:endParaRPr lang="en-US">
              <a:latin typeface="Arial" panose="020B0604020202020204" pitchFamily="34" charset="0"/>
            </a:endParaRPr>
          </a:p>
        </p:txBody>
      </p:sp>
    </p:spTree>
    <p:extLst>
      <p:ext uri="{BB962C8B-B14F-4D97-AF65-F5344CB8AC3E}">
        <p14:creationId xmlns:p14="http://schemas.microsoft.com/office/powerpoint/2010/main" val="2287546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6269E7-1282-4149-BD84-B0382CB3D04F}" type="slidenum">
              <a:rPr lang="en-US">
                <a:latin typeface="Arial" panose="020B0604020202020204" pitchFamily="34" charset="0"/>
              </a:rPr>
              <a:pPr>
                <a:spcBef>
                  <a:spcPct val="0"/>
                </a:spcBef>
              </a:pPr>
              <a:t>32</a:t>
            </a:fld>
            <a:endParaRPr lang="en-US">
              <a:latin typeface="Arial" panose="020B0604020202020204" pitchFamily="34" charset="0"/>
            </a:endParaRPr>
          </a:p>
        </p:txBody>
      </p:sp>
    </p:spTree>
    <p:extLst>
      <p:ext uri="{BB962C8B-B14F-4D97-AF65-F5344CB8AC3E}">
        <p14:creationId xmlns:p14="http://schemas.microsoft.com/office/powerpoint/2010/main" val="2761425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mtClean="0">
              <a:solidFill>
                <a:srgbClr val="000000"/>
              </a:solidFill>
            </a:endParaRPr>
          </a:p>
        </p:txBody>
      </p:sp>
      <p:sp>
        <p:nvSpPr>
          <p:cNvPr id="179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05B555-1355-462E-923F-8F85E08FAFF8}" type="datetime8">
              <a:rPr lang="en-US" smtClean="0">
                <a:solidFill>
                  <a:srgbClr val="000000"/>
                </a:solidFill>
              </a:rPr>
              <a:pPr/>
              <a:t>8/2/2013 9:48 AM</a:t>
            </a:fld>
            <a:endParaRPr lang="en-US" smtClean="0">
              <a:solidFill>
                <a:srgbClr val="000000"/>
              </a:solidFill>
            </a:endParaRPr>
          </a:p>
        </p:txBody>
      </p:sp>
      <p:sp>
        <p:nvSpPr>
          <p:cNvPr id="17920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A292B4-FD99-4F19-96EF-D5274208EF34}" type="slidenum">
              <a:rPr lang="en-US" smtClean="0">
                <a:solidFill>
                  <a:srgbClr val="000000"/>
                </a:solidFill>
              </a:rPr>
              <a:pPr/>
              <a:t>34</a:t>
            </a:fld>
            <a:endParaRPr lang="en-US" smtClean="0">
              <a:solidFill>
                <a:srgbClr val="000000"/>
              </a:solidFill>
            </a:endParaRPr>
          </a:p>
        </p:txBody>
      </p:sp>
      <p:sp>
        <p:nvSpPr>
          <p:cNvPr id="179207" name="Footer Placeholder 3"/>
          <p:cNvSpPr>
            <a:spLocks noGrp="1"/>
          </p:cNvSpPr>
          <p:nvPr>
            <p:ph type="ftr" sz="quarter" idx="4"/>
          </p:nvPr>
        </p:nvSpPr>
        <p:spPr bwMode="auto">
          <a:xfrm>
            <a:off x="0" y="8685213"/>
            <a:ext cx="6248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500" smtClean="0">
                <a:solidFill>
                  <a:srgbClr val="000000"/>
                </a:solidFill>
                <a:latin typeface="Segoe UI" panose="020B0502040204020203" pitchFamily="34" charset="0"/>
              </a:rPr>
              <a:t>© 2010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UI" panose="020B0502040204020203"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UI" panose="020B0502040204020203" pitchFamily="34" charset="0"/>
              </a:rPr>
            </a:br>
            <a:r>
              <a:rPr lang="en-US" sz="500" smtClean="0">
                <a:solidFill>
                  <a:srgbClr val="000000"/>
                </a:solidFill>
                <a:latin typeface="Segoe UI" panose="020B0502040204020203"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76356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CC17BB-7A86-44B1-BF53-7757A79BC0AA}" type="slidenum">
              <a:rPr lang="en-US">
                <a:latin typeface="Arial" panose="020B0604020202020204" pitchFamily="34" charset="0"/>
              </a:rPr>
              <a:pPr>
                <a:spcBef>
                  <a:spcPct val="0"/>
                </a:spcBef>
              </a:pPr>
              <a:t>4</a:t>
            </a:fld>
            <a:endParaRPr lang="en-US">
              <a:latin typeface="Arial" panose="020B0604020202020204" pitchFamily="34" charset="0"/>
            </a:endParaRPr>
          </a:p>
        </p:txBody>
      </p:sp>
    </p:spTree>
    <p:extLst>
      <p:ext uri="{BB962C8B-B14F-4D97-AF65-F5344CB8AC3E}">
        <p14:creationId xmlns:p14="http://schemas.microsoft.com/office/powerpoint/2010/main" val="254175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A639C9-CCB9-4DDE-A1E6-5D11D2486C77}" type="slidenum">
              <a:rPr lang="en-US">
                <a:latin typeface="Arial" panose="020B0604020202020204" pitchFamily="34" charset="0"/>
              </a:rPr>
              <a:pPr>
                <a:spcBef>
                  <a:spcPct val="0"/>
                </a:spcBef>
              </a:pPr>
              <a:t>5</a:t>
            </a:fld>
            <a:endParaRPr lang="en-US">
              <a:latin typeface="Arial" panose="020B0604020202020204" pitchFamily="34" charset="0"/>
            </a:endParaRPr>
          </a:p>
        </p:txBody>
      </p:sp>
    </p:spTree>
    <p:extLst>
      <p:ext uri="{BB962C8B-B14F-4D97-AF65-F5344CB8AC3E}">
        <p14:creationId xmlns:p14="http://schemas.microsoft.com/office/powerpoint/2010/main" val="333086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00D0A3-E352-4487-9B89-FBB788A7D068}" type="slidenum">
              <a:rPr lang="en-US">
                <a:latin typeface="Arial" panose="020B0604020202020204" pitchFamily="34" charset="0"/>
              </a:rPr>
              <a:pPr>
                <a:spcBef>
                  <a:spcPct val="0"/>
                </a:spcBef>
              </a:pPr>
              <a:t>6</a:t>
            </a:fld>
            <a:endParaRPr lang="en-US">
              <a:latin typeface="Arial" panose="020B0604020202020204" pitchFamily="34" charset="0"/>
            </a:endParaRPr>
          </a:p>
        </p:txBody>
      </p:sp>
    </p:spTree>
    <p:extLst>
      <p:ext uri="{BB962C8B-B14F-4D97-AF65-F5344CB8AC3E}">
        <p14:creationId xmlns:p14="http://schemas.microsoft.com/office/powerpoint/2010/main" val="7815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7A26E3-5343-43D7-9106-53A2D2F08F69}" type="slidenum">
              <a:rPr lang="en-US">
                <a:latin typeface="Arial" panose="020B0604020202020204" pitchFamily="34" charset="0"/>
              </a:rPr>
              <a:pPr>
                <a:spcBef>
                  <a:spcPct val="0"/>
                </a:spcBef>
              </a:pPr>
              <a:t>7</a:t>
            </a:fld>
            <a:endParaRPr lang="en-US">
              <a:latin typeface="Arial" panose="020B0604020202020204" pitchFamily="34" charset="0"/>
            </a:endParaRPr>
          </a:p>
        </p:txBody>
      </p:sp>
    </p:spTree>
    <p:extLst>
      <p:ext uri="{BB962C8B-B14F-4D97-AF65-F5344CB8AC3E}">
        <p14:creationId xmlns:p14="http://schemas.microsoft.com/office/powerpoint/2010/main" val="230548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887597-F4D8-49EC-9D21-34A54C8C7775}" type="slidenum">
              <a:rPr lang="en-US">
                <a:latin typeface="Arial" panose="020B0604020202020204" pitchFamily="34" charset="0"/>
              </a:rPr>
              <a:pPr>
                <a:spcBef>
                  <a:spcPct val="0"/>
                </a:spcBef>
              </a:pPr>
              <a:t>8</a:t>
            </a:fld>
            <a:endParaRPr lang="en-US">
              <a:latin typeface="Arial" panose="020B0604020202020204" pitchFamily="34" charset="0"/>
            </a:endParaRPr>
          </a:p>
        </p:txBody>
      </p:sp>
    </p:spTree>
    <p:extLst>
      <p:ext uri="{BB962C8B-B14F-4D97-AF65-F5344CB8AC3E}">
        <p14:creationId xmlns:p14="http://schemas.microsoft.com/office/powerpoint/2010/main" val="3385969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B87E55-CC4A-432D-BB2B-06F3B395C425}" type="slidenum">
              <a:rPr lang="en-US">
                <a:latin typeface="Arial" panose="020B0604020202020204" pitchFamily="34" charset="0"/>
              </a:rPr>
              <a:pPr>
                <a:spcBef>
                  <a:spcPct val="0"/>
                </a:spcBef>
              </a:pPr>
              <a:t>9</a:t>
            </a:fld>
            <a:endParaRPr lang="en-US">
              <a:latin typeface="Arial" panose="020B0604020202020204" pitchFamily="34" charset="0"/>
            </a:endParaRPr>
          </a:p>
        </p:txBody>
      </p:sp>
    </p:spTree>
    <p:extLst>
      <p:ext uri="{BB962C8B-B14F-4D97-AF65-F5344CB8AC3E}">
        <p14:creationId xmlns:p14="http://schemas.microsoft.com/office/powerpoint/2010/main" val="312178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17961" cy="1587999"/>
          </a:xfrm>
        </p:spPr>
        <p:txBody>
          <a:bodyPr/>
          <a:lstStyle>
            <a:lvl1pPr>
              <a:defRPr>
                <a:solidFill>
                  <a:schemeClr val="bg1">
                    <a:lumMod val="95000"/>
                  </a:schemeClr>
                </a:solidFill>
                <a:latin typeface="+mj-lt"/>
              </a:defRPr>
            </a:lvl1pPr>
            <a:lvl2pPr>
              <a:defRPr>
                <a:solidFill>
                  <a:schemeClr val="bg1">
                    <a:lumMod val="95000"/>
                  </a:schemeClr>
                </a:solidFill>
                <a:latin typeface="+mj-lt"/>
              </a:defRPr>
            </a:lvl2pPr>
            <a:lvl3pPr>
              <a:defRPr>
                <a:solidFill>
                  <a:schemeClr val="bg1">
                    <a:lumMod val="95000"/>
                  </a:schemeClr>
                </a:solidFill>
                <a:latin typeface="+mj-lt"/>
              </a:defRPr>
            </a:lvl3pPr>
            <a:lvl4pPr>
              <a:defRPr>
                <a:solidFill>
                  <a:schemeClr val="bg1">
                    <a:lumMod val="95000"/>
                  </a:schemeClr>
                </a:solidFill>
                <a:latin typeface="+mj-lt"/>
              </a:defRPr>
            </a:lvl4pPr>
            <a:lvl5pPr>
              <a:defRPr>
                <a:solidFill>
                  <a:schemeClr val="bg1">
                    <a:lumMod val="9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348635091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bl">
  <p:cSld name="Title and Table">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14400"/>
          </a:xfrm>
        </p:spPr>
        <p:txBody>
          <a:bodyPr/>
          <a:lstStyle>
            <a:lvl1pPr>
              <a:defRPr>
                <a:solidFill>
                  <a:schemeClr val="bg1">
                    <a:lumMod val="95000"/>
                  </a:schemeClr>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609600" y="1447800"/>
            <a:ext cx="10972800" cy="586314"/>
          </a:xfrm>
        </p:spPr>
        <p:txBody>
          <a:bodyPr/>
          <a:lstStyle>
            <a:lvl1pPr>
              <a:defRPr>
                <a:solidFill>
                  <a:schemeClr val="bg1">
                    <a:lumMod val="95000"/>
                  </a:schemeClr>
                </a:solidFill>
              </a:defRPr>
            </a:lvl1pPr>
          </a:lstStyle>
          <a:p>
            <a:pPr lvl="0"/>
            <a:endParaRPr lang="en-US" noProof="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lgn="r" eaLnBrk="1" hangingPunct="1">
              <a:defRPr>
                <a:solidFill>
                  <a:schemeClr val="bg1">
                    <a:lumMod val="95000"/>
                  </a:schemeClr>
                </a:solidFill>
              </a:defRPr>
            </a:lvl1pPr>
          </a:lstStyle>
          <a:p>
            <a:pPr>
              <a:defRPr/>
            </a:pPr>
            <a:fld id="{8774321A-F457-4C57-A343-6E9F75E7CAE2}" type="datetimeFigureOut">
              <a:rPr lang="en-US" smtClean="0"/>
              <a:pPr>
                <a:defRPr/>
              </a:pPr>
              <a:t>8/2/2013</a:t>
            </a:fld>
            <a:endParaRPr lang="en-US"/>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lgn="r" eaLnBrk="1" hangingPunct="1">
              <a:defRPr>
                <a:solidFill>
                  <a:schemeClr val="bg1">
                    <a:lumMod val="95000"/>
                  </a:schemeClr>
                </a:solidFill>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lgn="r" eaLnBrk="1" hangingPunct="1">
              <a:defRPr smtClean="0">
                <a:solidFill>
                  <a:schemeClr val="bg1">
                    <a:lumMod val="95000"/>
                  </a:schemeClr>
                </a:solidFill>
              </a:defRPr>
            </a:lvl1pPr>
          </a:lstStyle>
          <a:p>
            <a:pPr>
              <a:defRPr/>
            </a:pPr>
            <a:fld id="{23B1EC95-740C-40F9-8E35-E452A4754335}" type="slidenum">
              <a:rPr lang="en-US" smtClean="0"/>
              <a:pPr>
                <a:defRPr/>
              </a:pPr>
              <a:t>‹#›</a:t>
            </a:fld>
            <a:endParaRPr lang="en-US"/>
          </a:p>
        </p:txBody>
      </p:sp>
    </p:spTree>
    <p:extLst>
      <p:ext uri="{BB962C8B-B14F-4D97-AF65-F5344CB8AC3E}">
        <p14:creationId xmlns:p14="http://schemas.microsoft.com/office/powerpoint/2010/main" val="1650234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58631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BC345C48-72A0-4398-AA21-A5935720F93F}" type="datetimeFigureOut">
              <a:rPr lang="en-US">
                <a:solidFill>
                  <a:srgbClr val="000000"/>
                </a:solidFill>
              </a:rPr>
              <a:pPr>
                <a:defRPr/>
              </a:pPr>
              <a:t>8/2/2013</a:t>
            </a:fld>
            <a:endParaRPr lang="en-U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F85FF2F8-851A-4686-B50F-76BD3C44D4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040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 1st level color tex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587999"/>
          </a:xfrm>
        </p:spPr>
        <p:txBody>
          <a:bodyPr>
            <a:spAutoFit/>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121666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rgbClr val="0072C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7"/>
            <a:ext cx="11617961" cy="1209562"/>
          </a:xfrm>
        </p:spPr>
        <p:txBody>
          <a:bodyPr/>
          <a:lstStyle>
            <a:lvl1pPr>
              <a:defRPr>
                <a:solidFill>
                  <a:schemeClr val="bg1">
                    <a:lumMod val="95000"/>
                  </a:schemeClr>
                </a:solidFill>
                <a:latin typeface="+mj-lt"/>
              </a:defRPr>
            </a:lvl1pPr>
            <a:lvl2pPr>
              <a:defRPr>
                <a:solidFill>
                  <a:schemeClr val="bg1">
                    <a:lumMod val="95000"/>
                  </a:schemeClr>
                </a:solidFill>
                <a:latin typeface="+mj-lt"/>
              </a:defRPr>
            </a:lvl2pPr>
            <a:lvl3pPr>
              <a:defRPr>
                <a:solidFill>
                  <a:schemeClr val="bg1">
                    <a:lumMod val="95000"/>
                  </a:schemeClr>
                </a:solidFill>
                <a:latin typeface="+mj-lt"/>
              </a:defRPr>
            </a:lvl3pPr>
            <a:lvl4pPr>
              <a:defRPr>
                <a:solidFill>
                  <a:schemeClr val="bg1">
                    <a:lumMod val="95000"/>
                  </a:schemeClr>
                </a:solidFill>
                <a:latin typeface="+mj-lt"/>
              </a:defRPr>
            </a:lvl4pPr>
            <a:lvl5pPr>
              <a:defRPr>
                <a:solidFill>
                  <a:schemeClr val="bg1">
                    <a:lumMod val="9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a:solidFill>
                  <a:schemeClr val="bg1">
                    <a:lumMod val="95000"/>
                  </a:schemeClr>
                </a:solidFill>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222246735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bl">
  <p:cSld name="Title and Table">
    <p:bg>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14400"/>
          </a:xfrm>
        </p:spPr>
        <p:txBody>
          <a:bodyPr/>
          <a:lstStyle>
            <a:lvl1pPr>
              <a:defRPr>
                <a:solidFill>
                  <a:schemeClr val="bg1">
                    <a:lumMod val="95000"/>
                  </a:schemeClr>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609600" y="1447800"/>
            <a:ext cx="10972800" cy="485902"/>
          </a:xfrm>
        </p:spPr>
        <p:txBody>
          <a:bodyPr/>
          <a:lstStyle>
            <a:lvl1pPr>
              <a:defRPr>
                <a:solidFill>
                  <a:schemeClr val="bg1">
                    <a:lumMod val="95000"/>
                  </a:schemeClr>
                </a:solidFill>
              </a:defRPr>
            </a:lvl1pPr>
          </a:lstStyle>
          <a:p>
            <a:pPr lvl="0"/>
            <a:endParaRPr lang="en-US" noProof="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lgn="r" eaLnBrk="1" hangingPunct="1">
              <a:defRPr>
                <a:solidFill>
                  <a:schemeClr val="bg1">
                    <a:lumMod val="95000"/>
                  </a:schemeClr>
                </a:solidFill>
              </a:defRPr>
            </a:lvl1pPr>
          </a:lstStyle>
          <a:p>
            <a:pPr>
              <a:defRPr/>
            </a:pPr>
            <a:fld id="{8774321A-F457-4C57-A343-6E9F75E7CAE2}" type="datetimeFigureOut">
              <a:rPr lang="en-US" smtClean="0">
                <a:solidFill>
                  <a:srgbClr val="FFFFFF">
                    <a:lumMod val="95000"/>
                  </a:srgbClr>
                </a:solidFill>
              </a:rPr>
              <a:pPr>
                <a:defRPr/>
              </a:pPr>
              <a:t>8/2/2013</a:t>
            </a:fld>
            <a:endParaRPr lang="en-US">
              <a:solidFill>
                <a:srgbClr val="FFFFFF">
                  <a:lumMod val="95000"/>
                </a:srgbClr>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lgn="r" eaLnBrk="1" hangingPunct="1">
              <a:defRPr>
                <a:solidFill>
                  <a:schemeClr val="bg1">
                    <a:lumMod val="95000"/>
                  </a:schemeClr>
                </a:solidFill>
              </a:defRPr>
            </a:lvl1pPr>
          </a:lstStyle>
          <a:p>
            <a:pPr>
              <a:defRPr/>
            </a:pPr>
            <a:endParaRPr lang="en-US">
              <a:solidFill>
                <a:srgbClr val="FFFFFF">
                  <a:lumMod val="95000"/>
                </a:srgbClr>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lgn="r" eaLnBrk="1" hangingPunct="1">
              <a:defRPr smtClean="0">
                <a:solidFill>
                  <a:schemeClr val="bg1">
                    <a:lumMod val="95000"/>
                  </a:schemeClr>
                </a:solidFill>
              </a:defRPr>
            </a:lvl1pPr>
          </a:lstStyle>
          <a:p>
            <a:pPr>
              <a:defRPr/>
            </a:pPr>
            <a:fld id="{23B1EC95-740C-40F9-8E35-E452A4754335}" type="slidenum">
              <a:rPr lang="en-US">
                <a:solidFill>
                  <a:srgbClr val="FFFFFF">
                    <a:lumMod val="95000"/>
                  </a:srgbClr>
                </a:solidFill>
              </a:rPr>
              <a:pPr>
                <a:defRPr/>
              </a:pPr>
              <a:t>‹#›</a:t>
            </a:fld>
            <a:endParaRPr lang="en-US">
              <a:solidFill>
                <a:srgbClr val="FFFFFF">
                  <a:lumMod val="95000"/>
                </a:srgbClr>
              </a:solidFill>
            </a:endParaRPr>
          </a:p>
        </p:txBody>
      </p:sp>
    </p:spTree>
    <p:extLst>
      <p:ext uri="{BB962C8B-B14F-4D97-AF65-F5344CB8AC3E}">
        <p14:creationId xmlns:p14="http://schemas.microsoft.com/office/powerpoint/2010/main" val="6106254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1" y="288926"/>
            <a:ext cx="11620499" cy="900113"/>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8818" y="1189038"/>
            <a:ext cx="11618382" cy="158750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27" r:id="rId1"/>
    <p:sldLayoutId id="2147484133" r:id="rId2"/>
    <p:sldLayoutId id="2147484134" r:id="rId3"/>
    <p:sldLayoutId id="2147484138" r:id="rId4"/>
  </p:sldLayoutIdLst>
  <p:transition>
    <p:fade/>
  </p:transition>
  <p:timing>
    <p:tnLst>
      <p:par>
        <p:cTn id="1" dur="indefinite" restart="never" nodeType="tmRoot"/>
      </p:par>
    </p:tnLst>
  </p:timing>
  <p:txStyles>
    <p:titleStyle>
      <a:lvl1pPr algn="l" defTabSz="685800" rtl="0" fontAlgn="base">
        <a:lnSpc>
          <a:spcPct val="90000"/>
        </a:lnSpc>
        <a:spcBef>
          <a:spcPct val="0"/>
        </a:spcBef>
        <a:spcAft>
          <a:spcPct val="0"/>
        </a:spcAft>
        <a:defRPr lang="en-US" sz="3900" kern="1200" spc="-75" dirty="0">
          <a:ln w="3175">
            <a:noFill/>
          </a:ln>
          <a:solidFill>
            <a:schemeClr val="bg1">
              <a:lumMod val="95000"/>
            </a:schemeClr>
          </a:solidFill>
          <a:latin typeface="+mj-lt"/>
          <a:ea typeface="+mn-ea"/>
          <a:cs typeface="Segoe UI" pitchFamily="34" charset="0"/>
        </a:defRPr>
      </a:lvl1pPr>
      <a:lvl2pPr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2pPr>
      <a:lvl3pPr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3pPr>
      <a:lvl4pPr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4pPr>
      <a:lvl5pPr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5pPr>
      <a:lvl6pPr marL="457200"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6pPr>
      <a:lvl7pPr marL="914400"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7pPr>
      <a:lvl8pPr marL="1371600"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8pPr>
      <a:lvl9pPr marL="1828800" algn="l" defTabSz="685800" rtl="0" fontAlgn="base">
        <a:lnSpc>
          <a:spcPct val="90000"/>
        </a:lnSpc>
        <a:spcBef>
          <a:spcPct val="0"/>
        </a:spcBef>
        <a:spcAft>
          <a:spcPct val="0"/>
        </a:spcAft>
        <a:defRPr sz="3900">
          <a:solidFill>
            <a:schemeClr val="tx1"/>
          </a:solidFill>
          <a:latin typeface="Segoe UI Light" panose="020B0502040204020203" pitchFamily="34" charset="0"/>
          <a:cs typeface="Segoe UI" panose="020B0502040204020203" pitchFamily="34" charset="0"/>
        </a:defRPr>
      </a:lvl9pPr>
    </p:titleStyle>
    <p:bodyStyle>
      <a:lvl1pPr marL="250825" indent="-250825" algn="l" defTabSz="685800" rtl="0" fontAlgn="base">
        <a:lnSpc>
          <a:spcPct val="90000"/>
        </a:lnSpc>
        <a:spcBef>
          <a:spcPct val="20000"/>
        </a:spcBef>
        <a:spcAft>
          <a:spcPct val="0"/>
        </a:spcAft>
        <a:buSzPct val="90000"/>
        <a:buFont typeface="Arial" panose="020B0604020202020204" pitchFamily="34" charset="0"/>
        <a:buChar char="•"/>
        <a:defRPr sz="2900" kern="1200">
          <a:solidFill>
            <a:schemeClr val="bg1">
              <a:lumMod val="95000"/>
            </a:schemeClr>
          </a:solidFill>
          <a:latin typeface="+mj-lt"/>
          <a:ea typeface="+mn-ea"/>
          <a:cs typeface="+mn-cs"/>
        </a:defRPr>
      </a:lvl1pPr>
      <a:lvl2pPr marL="428625" indent="-176213" algn="l" defTabSz="685800" rtl="0" fontAlgn="base">
        <a:lnSpc>
          <a:spcPct val="90000"/>
        </a:lnSpc>
        <a:spcBef>
          <a:spcPct val="20000"/>
        </a:spcBef>
        <a:spcAft>
          <a:spcPct val="0"/>
        </a:spcAft>
        <a:buSzPct val="90000"/>
        <a:buFont typeface="Arial" panose="020B0604020202020204" pitchFamily="34" charset="0"/>
        <a:buChar char="•"/>
        <a:defRPr sz="1700" kern="1200">
          <a:solidFill>
            <a:schemeClr val="bg1">
              <a:lumMod val="95000"/>
            </a:schemeClr>
          </a:solidFill>
          <a:latin typeface="+mn-lt"/>
          <a:ea typeface="+mn-ea"/>
          <a:cs typeface="+mn-cs"/>
        </a:defRPr>
      </a:lvl2pPr>
      <a:lvl3pPr marL="587375" indent="-166688" algn="l" defTabSz="685800" rtl="0" fontAlgn="base">
        <a:lnSpc>
          <a:spcPct val="90000"/>
        </a:lnSpc>
        <a:spcBef>
          <a:spcPct val="20000"/>
        </a:spcBef>
        <a:spcAft>
          <a:spcPct val="0"/>
        </a:spcAft>
        <a:buSzPct val="90000"/>
        <a:buFont typeface="Arial" panose="020B0604020202020204" pitchFamily="34" charset="0"/>
        <a:buChar char="•"/>
        <a:defRPr sz="1400" kern="1200">
          <a:solidFill>
            <a:schemeClr val="bg1">
              <a:lumMod val="95000"/>
            </a:schemeClr>
          </a:solidFill>
          <a:latin typeface="+mn-lt"/>
          <a:ea typeface="+mn-ea"/>
          <a:cs typeface="+mn-cs"/>
        </a:defRPr>
      </a:lvl3pPr>
      <a:lvl4pPr marL="755650" indent="-166688" algn="l" defTabSz="685800" rtl="0" fontAlgn="base">
        <a:lnSpc>
          <a:spcPct val="90000"/>
        </a:lnSpc>
        <a:spcBef>
          <a:spcPct val="20000"/>
        </a:spcBef>
        <a:spcAft>
          <a:spcPct val="0"/>
        </a:spcAft>
        <a:buSzPct val="90000"/>
        <a:buFont typeface="Arial" panose="020B0604020202020204" pitchFamily="34" charset="0"/>
        <a:buChar char="•"/>
        <a:defRPr sz="1300" kern="1200">
          <a:solidFill>
            <a:schemeClr val="bg1">
              <a:lumMod val="95000"/>
            </a:schemeClr>
          </a:solidFill>
          <a:latin typeface="+mn-lt"/>
          <a:ea typeface="+mn-ea"/>
          <a:cs typeface="+mn-cs"/>
        </a:defRPr>
      </a:lvl4pPr>
      <a:lvl5pPr marL="923925" indent="-166688" algn="l" defTabSz="685800" rtl="0" fontAlgn="base">
        <a:lnSpc>
          <a:spcPct val="90000"/>
        </a:lnSpc>
        <a:spcBef>
          <a:spcPct val="20000"/>
        </a:spcBef>
        <a:spcAft>
          <a:spcPct val="0"/>
        </a:spcAft>
        <a:buSzPct val="90000"/>
        <a:buFont typeface="Arial" panose="020B0604020202020204" pitchFamily="34" charset="0"/>
        <a:buChar char="•"/>
        <a:defRPr sz="1300" kern="1200">
          <a:solidFill>
            <a:schemeClr val="bg1">
              <a:lumMod val="95000"/>
            </a:schemeClr>
          </a:soli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2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1" y="288928"/>
            <a:ext cx="11620499" cy="900113"/>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8818" y="1189038"/>
            <a:ext cx="11618383" cy="120956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146145"/>
      </p:ext>
    </p:extLst>
  </p:cSld>
  <p:clrMap bg1="lt1" tx1="dk1" bg2="lt2" tx2="dk2" accent1="accent1" accent2="accent2" accent3="accent3" accent4="accent4" accent5="accent5" accent6="accent6" hlink="hlink" folHlink="folHlink"/>
  <p:sldLayoutIdLst>
    <p:sldLayoutId id="2147484136" r:id="rId1"/>
    <p:sldLayoutId id="2147484137" r:id="rId2"/>
  </p:sldLayoutIdLst>
  <p:transition>
    <p:fade/>
  </p:transition>
  <p:timing>
    <p:tnLst>
      <p:par>
        <p:cTn id="1" dur="indefinite" restart="never" nodeType="tmRoot"/>
      </p:par>
    </p:tnLst>
  </p:timing>
  <p:txStyles>
    <p:titleStyle>
      <a:lvl1pPr algn="l" defTabSz="514350" rtl="0" fontAlgn="base">
        <a:lnSpc>
          <a:spcPct val="90000"/>
        </a:lnSpc>
        <a:spcBef>
          <a:spcPct val="0"/>
        </a:spcBef>
        <a:spcAft>
          <a:spcPct val="0"/>
        </a:spcAft>
        <a:defRPr lang="en-US" sz="2925" kern="1200" spc="-56" dirty="0">
          <a:ln w="3175">
            <a:noFill/>
          </a:ln>
          <a:solidFill>
            <a:schemeClr val="bg1">
              <a:lumMod val="95000"/>
            </a:schemeClr>
          </a:solidFill>
          <a:latin typeface="+mj-lt"/>
          <a:ea typeface="+mn-ea"/>
          <a:cs typeface="Segoe UI" pitchFamily="34" charset="0"/>
        </a:defRPr>
      </a:lvl1pPr>
      <a:lvl2pPr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2pPr>
      <a:lvl3pPr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3pPr>
      <a:lvl4pPr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4pPr>
      <a:lvl5pPr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5pPr>
      <a:lvl6pPr marL="342900"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6pPr>
      <a:lvl7pPr marL="685800"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7pPr>
      <a:lvl8pPr marL="1028700"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8pPr>
      <a:lvl9pPr marL="1371600" algn="l" defTabSz="514350" rtl="0" fontAlgn="base">
        <a:lnSpc>
          <a:spcPct val="90000"/>
        </a:lnSpc>
        <a:spcBef>
          <a:spcPct val="0"/>
        </a:spcBef>
        <a:spcAft>
          <a:spcPct val="0"/>
        </a:spcAft>
        <a:defRPr sz="2925">
          <a:solidFill>
            <a:schemeClr val="tx1"/>
          </a:solidFill>
          <a:latin typeface="Segoe UI Light" panose="020B0502040204020203" pitchFamily="34" charset="0"/>
          <a:cs typeface="Segoe UI" panose="020B0502040204020203" pitchFamily="34" charset="0"/>
        </a:defRPr>
      </a:lvl9pPr>
    </p:titleStyle>
    <p:bodyStyle>
      <a:lvl1pPr marL="188119" indent="-188119" algn="l" defTabSz="514350" rtl="0" fontAlgn="base">
        <a:lnSpc>
          <a:spcPct val="90000"/>
        </a:lnSpc>
        <a:spcBef>
          <a:spcPct val="20000"/>
        </a:spcBef>
        <a:spcAft>
          <a:spcPct val="0"/>
        </a:spcAft>
        <a:buSzPct val="90000"/>
        <a:buFont typeface="Arial" panose="020B0604020202020204" pitchFamily="34" charset="0"/>
        <a:buChar char="•"/>
        <a:defRPr sz="2175" kern="1200">
          <a:solidFill>
            <a:schemeClr val="bg1">
              <a:lumMod val="95000"/>
            </a:schemeClr>
          </a:solidFill>
          <a:latin typeface="+mj-lt"/>
          <a:ea typeface="+mn-ea"/>
          <a:cs typeface="+mn-cs"/>
        </a:defRPr>
      </a:lvl1pPr>
      <a:lvl2pPr marL="321469" indent="-132160" algn="l" defTabSz="514350" rtl="0" fontAlgn="base">
        <a:lnSpc>
          <a:spcPct val="90000"/>
        </a:lnSpc>
        <a:spcBef>
          <a:spcPct val="20000"/>
        </a:spcBef>
        <a:spcAft>
          <a:spcPct val="0"/>
        </a:spcAft>
        <a:buSzPct val="90000"/>
        <a:buFont typeface="Arial" panose="020B0604020202020204" pitchFamily="34" charset="0"/>
        <a:buChar char="•"/>
        <a:defRPr sz="1275" kern="1200">
          <a:solidFill>
            <a:schemeClr val="bg1">
              <a:lumMod val="95000"/>
            </a:schemeClr>
          </a:solidFill>
          <a:latin typeface="+mn-lt"/>
          <a:ea typeface="+mn-ea"/>
          <a:cs typeface="+mn-cs"/>
        </a:defRPr>
      </a:lvl2pPr>
      <a:lvl3pPr marL="440531" indent="-125016" algn="l" defTabSz="514350" rtl="0" fontAlgn="base">
        <a:lnSpc>
          <a:spcPct val="90000"/>
        </a:lnSpc>
        <a:spcBef>
          <a:spcPct val="20000"/>
        </a:spcBef>
        <a:spcAft>
          <a:spcPct val="0"/>
        </a:spcAft>
        <a:buSzPct val="90000"/>
        <a:buFont typeface="Arial" panose="020B0604020202020204" pitchFamily="34" charset="0"/>
        <a:buChar char="•"/>
        <a:defRPr sz="1050" kern="1200">
          <a:solidFill>
            <a:schemeClr val="bg1">
              <a:lumMod val="95000"/>
            </a:schemeClr>
          </a:solidFill>
          <a:latin typeface="+mn-lt"/>
          <a:ea typeface="+mn-ea"/>
          <a:cs typeface="+mn-cs"/>
        </a:defRPr>
      </a:lvl3pPr>
      <a:lvl4pPr marL="566738" indent="-125016" algn="l" defTabSz="514350" rtl="0" fontAlgn="base">
        <a:lnSpc>
          <a:spcPct val="90000"/>
        </a:lnSpc>
        <a:spcBef>
          <a:spcPct val="20000"/>
        </a:spcBef>
        <a:spcAft>
          <a:spcPct val="0"/>
        </a:spcAft>
        <a:buSzPct val="90000"/>
        <a:buFont typeface="Arial" panose="020B0604020202020204" pitchFamily="34" charset="0"/>
        <a:buChar char="•"/>
        <a:defRPr sz="975" kern="1200">
          <a:solidFill>
            <a:schemeClr val="bg1">
              <a:lumMod val="95000"/>
            </a:schemeClr>
          </a:solidFill>
          <a:latin typeface="+mn-lt"/>
          <a:ea typeface="+mn-ea"/>
          <a:cs typeface="+mn-cs"/>
        </a:defRPr>
      </a:lvl4pPr>
      <a:lvl5pPr marL="692944" indent="-125016" algn="l" defTabSz="514350" rtl="0" fontAlgn="base">
        <a:lnSpc>
          <a:spcPct val="90000"/>
        </a:lnSpc>
        <a:spcBef>
          <a:spcPct val="20000"/>
        </a:spcBef>
        <a:spcAft>
          <a:spcPct val="0"/>
        </a:spcAft>
        <a:buSzPct val="90000"/>
        <a:buFont typeface="Arial" panose="020B0604020202020204" pitchFamily="34" charset="0"/>
        <a:buChar char="•"/>
        <a:defRPr sz="975" kern="1200">
          <a:solidFill>
            <a:schemeClr val="bg1">
              <a:lumMod val="95000"/>
            </a:schemeClr>
          </a:solidFill>
          <a:latin typeface="+mn-lt"/>
          <a:ea typeface="+mn-ea"/>
          <a:cs typeface="+mn-cs"/>
        </a:defRPr>
      </a:lvl5pPr>
      <a:lvl6pPr marL="1414556" indent="-128597" algn="l" defTabSz="514384" rtl="0" eaLnBrk="1" latinLnBrk="0" hangingPunct="1">
        <a:spcBef>
          <a:spcPct val="20000"/>
        </a:spcBef>
        <a:buFont typeface="Arial" pitchFamily="34" charset="0"/>
        <a:buChar char="•"/>
        <a:defRPr sz="1103" kern="1200">
          <a:solidFill>
            <a:schemeClr val="tx1"/>
          </a:solidFill>
          <a:latin typeface="+mn-lt"/>
          <a:ea typeface="+mn-ea"/>
          <a:cs typeface="+mn-cs"/>
        </a:defRPr>
      </a:lvl6pPr>
      <a:lvl7pPr marL="1671748" indent="-128597" algn="l" defTabSz="514384" rtl="0" eaLnBrk="1" latinLnBrk="0" hangingPunct="1">
        <a:spcBef>
          <a:spcPct val="20000"/>
        </a:spcBef>
        <a:buFont typeface="Arial" pitchFamily="34" charset="0"/>
        <a:buChar char="•"/>
        <a:defRPr sz="1103" kern="1200">
          <a:solidFill>
            <a:schemeClr val="tx1"/>
          </a:solidFill>
          <a:latin typeface="+mn-lt"/>
          <a:ea typeface="+mn-ea"/>
          <a:cs typeface="+mn-cs"/>
        </a:defRPr>
      </a:lvl7pPr>
      <a:lvl8pPr marL="1928940" indent="-128597" algn="l" defTabSz="514384" rtl="0" eaLnBrk="1" latinLnBrk="0" hangingPunct="1">
        <a:spcBef>
          <a:spcPct val="20000"/>
        </a:spcBef>
        <a:buFont typeface="Arial" pitchFamily="34" charset="0"/>
        <a:buChar char="•"/>
        <a:defRPr sz="1103" kern="1200">
          <a:solidFill>
            <a:schemeClr val="tx1"/>
          </a:solidFill>
          <a:latin typeface="+mn-lt"/>
          <a:ea typeface="+mn-ea"/>
          <a:cs typeface="+mn-cs"/>
        </a:defRPr>
      </a:lvl8pPr>
      <a:lvl9pPr marL="2186132" indent="-128597" algn="l" defTabSz="514384" rtl="0" eaLnBrk="1" latinLnBrk="0" hangingPunct="1">
        <a:spcBef>
          <a:spcPct val="20000"/>
        </a:spcBef>
        <a:buFont typeface="Arial" pitchFamily="34" charset="0"/>
        <a:buChar char="•"/>
        <a:defRPr sz="1103" kern="1200">
          <a:solidFill>
            <a:schemeClr val="tx1"/>
          </a:solidFill>
          <a:latin typeface="+mn-lt"/>
          <a:ea typeface="+mn-ea"/>
          <a:cs typeface="+mn-cs"/>
        </a:defRPr>
      </a:lvl9pPr>
    </p:bodyStyle>
    <p:otherStyle>
      <a:defPPr>
        <a:defRPr lang="en-US"/>
      </a:defPPr>
      <a:lvl1pPr marL="0" algn="l" defTabSz="514384" rtl="0" eaLnBrk="1" latinLnBrk="0" hangingPunct="1">
        <a:defRPr sz="993" kern="1200">
          <a:solidFill>
            <a:schemeClr val="tx1"/>
          </a:solidFill>
          <a:latin typeface="+mn-lt"/>
          <a:ea typeface="+mn-ea"/>
          <a:cs typeface="+mn-cs"/>
        </a:defRPr>
      </a:lvl1pPr>
      <a:lvl2pPr marL="257192" algn="l" defTabSz="514384" rtl="0" eaLnBrk="1" latinLnBrk="0" hangingPunct="1">
        <a:defRPr sz="993" kern="1200">
          <a:solidFill>
            <a:schemeClr val="tx1"/>
          </a:solidFill>
          <a:latin typeface="+mn-lt"/>
          <a:ea typeface="+mn-ea"/>
          <a:cs typeface="+mn-cs"/>
        </a:defRPr>
      </a:lvl2pPr>
      <a:lvl3pPr marL="514384" algn="l" defTabSz="514384" rtl="0" eaLnBrk="1" latinLnBrk="0" hangingPunct="1">
        <a:defRPr sz="993" kern="1200">
          <a:solidFill>
            <a:schemeClr val="tx1"/>
          </a:solidFill>
          <a:latin typeface="+mn-lt"/>
          <a:ea typeface="+mn-ea"/>
          <a:cs typeface="+mn-cs"/>
        </a:defRPr>
      </a:lvl3pPr>
      <a:lvl4pPr marL="771576" algn="l" defTabSz="514384" rtl="0" eaLnBrk="1" latinLnBrk="0" hangingPunct="1">
        <a:defRPr sz="993" kern="1200">
          <a:solidFill>
            <a:schemeClr val="tx1"/>
          </a:solidFill>
          <a:latin typeface="+mn-lt"/>
          <a:ea typeface="+mn-ea"/>
          <a:cs typeface="+mn-cs"/>
        </a:defRPr>
      </a:lvl4pPr>
      <a:lvl5pPr marL="1028768" algn="l" defTabSz="514384" rtl="0" eaLnBrk="1" latinLnBrk="0" hangingPunct="1">
        <a:defRPr sz="993" kern="1200">
          <a:solidFill>
            <a:schemeClr val="tx1"/>
          </a:solidFill>
          <a:latin typeface="+mn-lt"/>
          <a:ea typeface="+mn-ea"/>
          <a:cs typeface="+mn-cs"/>
        </a:defRPr>
      </a:lvl5pPr>
      <a:lvl6pPr marL="1285961" algn="l" defTabSz="514384" rtl="0" eaLnBrk="1" latinLnBrk="0" hangingPunct="1">
        <a:defRPr sz="993" kern="1200">
          <a:solidFill>
            <a:schemeClr val="tx1"/>
          </a:solidFill>
          <a:latin typeface="+mn-lt"/>
          <a:ea typeface="+mn-ea"/>
          <a:cs typeface="+mn-cs"/>
        </a:defRPr>
      </a:lvl6pPr>
      <a:lvl7pPr marL="1543152" algn="l" defTabSz="514384" rtl="0" eaLnBrk="1" latinLnBrk="0" hangingPunct="1">
        <a:defRPr sz="993" kern="1200">
          <a:solidFill>
            <a:schemeClr val="tx1"/>
          </a:solidFill>
          <a:latin typeface="+mn-lt"/>
          <a:ea typeface="+mn-ea"/>
          <a:cs typeface="+mn-cs"/>
        </a:defRPr>
      </a:lvl7pPr>
      <a:lvl8pPr marL="1800344" algn="l" defTabSz="514384" rtl="0" eaLnBrk="1" latinLnBrk="0" hangingPunct="1">
        <a:defRPr sz="993" kern="1200">
          <a:solidFill>
            <a:schemeClr val="tx1"/>
          </a:solidFill>
          <a:latin typeface="+mn-lt"/>
          <a:ea typeface="+mn-ea"/>
          <a:cs typeface="+mn-cs"/>
        </a:defRPr>
      </a:lvl8pPr>
      <a:lvl9pPr marL="2057537" algn="l" defTabSz="514384" rtl="0" eaLnBrk="1" latinLnBrk="0" hangingPunct="1">
        <a:defRPr sz="9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8"/>
            <a:ext cx="12192000" cy="1470025"/>
          </a:xfrm>
          <a:solidFill>
            <a:schemeClr val="accent2">
              <a:lumMod val="75000"/>
            </a:schemeClr>
          </a:solidFill>
        </p:spPr>
        <p:txBody>
          <a:bodyPr/>
          <a:lstStyle/>
          <a:p>
            <a:pPr algn="r"/>
            <a:r>
              <a:rPr lang="en-US" sz="3200" dirty="0"/>
              <a:t>Understanding Wired </a:t>
            </a:r>
            <a:r>
              <a:rPr lang="en-US" sz="3200" dirty="0" smtClean="0"/>
              <a:t>and </a:t>
            </a:r>
            <a:r>
              <a:rPr lang="en-US" sz="3200" dirty="0"/>
              <a:t>Wireless Networks</a:t>
            </a:r>
            <a:endParaRPr lang="en-US" sz="3150" dirty="0"/>
          </a:p>
        </p:txBody>
      </p:sp>
      <p:sp>
        <p:nvSpPr>
          <p:cNvPr id="2055" name="Subtitle 2"/>
          <p:cNvSpPr>
            <a:spLocks noGrp="1"/>
          </p:cNvSpPr>
          <p:nvPr>
            <p:ph type="subTitle" idx="1"/>
          </p:nvPr>
        </p:nvSpPr>
        <p:spPr>
          <a:xfrm>
            <a:off x="3657600" y="3200400"/>
            <a:ext cx="8534400" cy="475515"/>
          </a:xfrm>
        </p:spPr>
        <p:txBody>
          <a:bodyPr/>
          <a:lstStyle/>
          <a:p>
            <a:pPr algn="r"/>
            <a:r>
              <a:rPr lang="en-US" sz="2100" dirty="0"/>
              <a:t>Lesson </a:t>
            </a:r>
            <a:r>
              <a:rPr lang="en-US" sz="2100" dirty="0" smtClean="0"/>
              <a:t>3</a:t>
            </a:r>
            <a:endParaRPr lang="en-US" sz="21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562600"/>
            <a:ext cx="2857500" cy="1143000"/>
          </a:xfrm>
          <a:prstGeom prst="rect">
            <a:avLst/>
          </a:prstGeom>
        </p:spPr>
      </p:pic>
    </p:spTree>
    <p:extLst>
      <p:ext uri="{BB962C8B-B14F-4D97-AF65-F5344CB8AC3E}">
        <p14:creationId xmlns:p14="http://schemas.microsoft.com/office/powerpoint/2010/main" val="345224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quarter" idx="10"/>
          </p:nvPr>
        </p:nvSpPr>
        <p:spPr>
          <a:xfrm>
            <a:off x="269239" y="1189177"/>
            <a:ext cx="11617961" cy="3459409"/>
          </a:xfrm>
        </p:spPr>
        <p:txBody>
          <a:bodyPr/>
          <a:lstStyle/>
          <a:p>
            <a:pPr marL="252134" indent="-252134" defTabSz="685845" fontAlgn="auto">
              <a:spcAft>
                <a:spcPts val="0"/>
              </a:spcAft>
              <a:defRPr/>
            </a:pPr>
            <a:r>
              <a:rPr lang="en-US" sz="2800" dirty="0" smtClean="0"/>
              <a:t>Medium dependent interface (MDI) is a type of Ethernet port connection using twisted pair cabling</a:t>
            </a:r>
            <a:endParaRPr lang="en-US" sz="2800" dirty="0"/>
          </a:p>
          <a:p>
            <a:pPr marL="252134" indent="-252134" defTabSz="685845" fontAlgn="auto">
              <a:spcAft>
                <a:spcPts val="0"/>
              </a:spcAft>
              <a:defRPr/>
            </a:pPr>
            <a:r>
              <a:rPr lang="en-US" sz="2800" dirty="0" smtClean="0"/>
              <a:t>For </a:t>
            </a:r>
            <a:r>
              <a:rPr lang="en-US" sz="2800" dirty="0"/>
              <a:t>computers to communicate with other devices, the wires have to cross </a:t>
            </a:r>
            <a:r>
              <a:rPr lang="en-US" sz="2800" dirty="0" smtClean="0"/>
              <a:t>somewhere</a:t>
            </a:r>
            <a:endParaRPr lang="en-US" sz="2800" dirty="0"/>
          </a:p>
          <a:p>
            <a:pPr marL="252134" indent="-252134" defTabSz="685845" fontAlgn="auto">
              <a:spcAft>
                <a:spcPts val="0"/>
              </a:spcAft>
              <a:defRPr/>
            </a:pPr>
            <a:r>
              <a:rPr lang="en-US" sz="2800" dirty="0" smtClean="0"/>
              <a:t>Instead </a:t>
            </a:r>
            <a:r>
              <a:rPr lang="en-US" sz="2800" dirty="0"/>
              <a:t>of using crossover cables to connect computers to central connecting devices such as switches, these central connecting devices are equipped with </a:t>
            </a:r>
            <a:r>
              <a:rPr lang="en-US" sz="2800" b="1" i="1" dirty="0"/>
              <a:t>MDI-X</a:t>
            </a:r>
            <a:r>
              <a:rPr lang="en-US" sz="2800" dirty="0"/>
              <a:t> ports (medium dependent interface crossover), which take care of the </a:t>
            </a:r>
            <a:r>
              <a:rPr lang="en-US" sz="2800" dirty="0" smtClean="0"/>
              <a:t>cross</a:t>
            </a:r>
            <a:endParaRPr lang="en-US" sz="2800"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a:t>MDI and MDI-X Ports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defTabSz="685845" fontAlgn="auto">
              <a:spcAft>
                <a:spcPts val="0"/>
              </a:spcAft>
              <a:defRPr/>
            </a:pPr>
            <a:r>
              <a:rPr sz="3971" dirty="0"/>
              <a:t>Patch Panel and RJ45 </a:t>
            </a:r>
            <a:r>
              <a:rPr sz="3971" dirty="0" smtClean="0"/>
              <a:t>Wall Jack</a:t>
            </a:r>
            <a:endParaRPr sz="3971" dirty="0"/>
          </a:p>
        </p:txBody>
      </p:sp>
      <p:pic>
        <p:nvPicPr>
          <p:cNvPr id="40963" name="Picture 4" descr="03fig0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1570039"/>
            <a:ext cx="4456113"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03fig0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1600200"/>
            <a:ext cx="35258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pPr marL="252134" indent="-252134" defTabSz="685845" fontAlgn="auto">
              <a:spcAft>
                <a:spcPts val="0"/>
              </a:spcAft>
              <a:defRPr/>
            </a:pPr>
            <a:r>
              <a:rPr lang="en-US" sz="2941" dirty="0"/>
              <a:t>The tools necessary to make the connections between patch panels and RJ45 jacks include a cutting tool, a wire stripper, a </a:t>
            </a:r>
            <a:r>
              <a:rPr lang="en-US" sz="2941" b="1" i="1" dirty="0"/>
              <a:t>punch down tool</a:t>
            </a:r>
            <a:r>
              <a:rPr lang="en-US" sz="2941" dirty="0"/>
              <a:t>, and a testing device known as a </a:t>
            </a:r>
            <a:r>
              <a:rPr lang="en-US" sz="2941" b="1" i="1" dirty="0"/>
              <a:t>continuity tester</a:t>
            </a:r>
            <a:r>
              <a:rPr lang="en-US" sz="2941" dirty="0"/>
              <a:t>, which tests all of the pins of a connection one by one.</a:t>
            </a:r>
          </a:p>
        </p:txBody>
      </p:sp>
      <p:sp>
        <p:nvSpPr>
          <p:cNvPr id="224258" name="Rectangle 2"/>
          <p:cNvSpPr>
            <a:spLocks noGrp="1" noChangeArrowheads="1"/>
          </p:cNvSpPr>
          <p:nvPr>
            <p:ph type="title"/>
          </p:nvPr>
        </p:nvSpPr>
        <p:spPr/>
        <p:txBody>
          <a:bodyPr/>
          <a:lstStyle/>
          <a:p>
            <a:pPr defTabSz="685845" fontAlgn="auto">
              <a:spcAft>
                <a:spcPts val="0"/>
              </a:spcAft>
              <a:defRPr/>
            </a:pPr>
            <a:r>
              <a:rPr sz="3971" dirty="0"/>
              <a:t>Tools</a:t>
            </a:r>
          </a:p>
        </p:txBody>
      </p:sp>
      <p:pic>
        <p:nvPicPr>
          <p:cNvPr id="4" name="Picture 4" descr="03fig0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667000"/>
            <a:ext cx="474345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03fig06a"/>
          <p:cNvPicPr>
            <a:picLocks noChangeAspect="1" noChangeArrowheads="1"/>
          </p:cNvPicPr>
          <p:nvPr/>
        </p:nvPicPr>
        <p:blipFill>
          <a:blip r:embed="rId4">
            <a:extLst>
              <a:ext uri="{28A0092B-C50C-407E-A947-70E740481C1C}">
                <a14:useLocalDpi xmlns:a14="http://schemas.microsoft.com/office/drawing/2010/main" val="0"/>
              </a:ext>
            </a:extLst>
          </a:blip>
          <a:srcRect l="11397" t="18298" r="8588" b="16779"/>
          <a:stretch>
            <a:fillRect/>
          </a:stretch>
        </p:blipFill>
        <p:spPr bwMode="auto">
          <a:xfrm>
            <a:off x="1295400" y="3371849"/>
            <a:ext cx="3744913"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quarter" idx="10"/>
          </p:nvPr>
        </p:nvSpPr>
        <p:spPr>
          <a:xfrm>
            <a:off x="269239" y="1189177"/>
            <a:ext cx="11617961" cy="4212435"/>
          </a:xfrm>
        </p:spPr>
        <p:txBody>
          <a:bodyPr/>
          <a:lstStyle/>
          <a:p>
            <a:pPr marL="0" indent="0" algn="ctr" defTabSz="685845" fontAlgn="auto">
              <a:spcAft>
                <a:spcPts val="0"/>
              </a:spcAft>
              <a:buNone/>
              <a:defRPr/>
            </a:pPr>
            <a:r>
              <a:rPr lang="en-US" sz="2941" i="1" dirty="0"/>
              <a:t>The quantity of information reaching the receiver as compared to the transmitted quantity of information </a:t>
            </a:r>
          </a:p>
          <a:p>
            <a:pPr marL="0" indent="0" algn="ctr" defTabSz="685845" fontAlgn="auto">
              <a:spcAft>
                <a:spcPts val="0"/>
              </a:spcAft>
              <a:buNone/>
              <a:defRPr/>
            </a:pPr>
            <a:endParaRPr lang="en-US" sz="2941" i="1" dirty="0"/>
          </a:p>
          <a:p>
            <a:pPr marL="252134" indent="-252134" defTabSz="685845" fontAlgn="auto">
              <a:spcAft>
                <a:spcPts val="0"/>
              </a:spcAft>
              <a:defRPr/>
            </a:pPr>
            <a:r>
              <a:rPr lang="en-US" sz="2941" dirty="0"/>
              <a:t>Measured in decibels (dB)</a:t>
            </a:r>
          </a:p>
          <a:p>
            <a:pPr marL="252134" indent="-252134" defTabSz="685845" fontAlgn="auto">
              <a:spcAft>
                <a:spcPts val="0"/>
              </a:spcAft>
              <a:defRPr/>
            </a:pPr>
            <a:r>
              <a:rPr lang="en-US" sz="2941" dirty="0"/>
              <a:t>According to the IEEE 802.3 standard, twisted-pair cables can be run 100 meters.  Beyond this the signal degrades to such a point that it cannot be interpreted by the destination host. </a:t>
            </a:r>
          </a:p>
          <a:p>
            <a:pPr marL="252134" indent="-252134" defTabSz="685845" fontAlgn="auto">
              <a:spcAft>
                <a:spcPts val="0"/>
              </a:spcAft>
              <a:defRPr/>
            </a:pPr>
            <a:r>
              <a:rPr lang="en-US" sz="2941" dirty="0" smtClean="0"/>
              <a:t>A signal </a:t>
            </a:r>
            <a:r>
              <a:rPr lang="en-US" sz="2941" dirty="0"/>
              <a:t>repeater, a hub, or switch can be used </a:t>
            </a:r>
            <a:r>
              <a:rPr lang="en-US" sz="2941" dirty="0" smtClean="0"/>
              <a:t>If a </a:t>
            </a:r>
            <a:r>
              <a:rPr lang="en-US" sz="2941" dirty="0"/>
              <a:t>cable needs to be run </a:t>
            </a:r>
            <a:r>
              <a:rPr lang="en-US" sz="2941" dirty="0" smtClean="0"/>
              <a:t>farther</a:t>
            </a:r>
            <a:endParaRPr lang="en-US" sz="2941"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dirty="0"/>
              <a:t>Attenuation: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quarter" idx="10"/>
          </p:nvPr>
        </p:nvSpPr>
        <p:spPr>
          <a:xfrm>
            <a:off x="269239" y="1189177"/>
            <a:ext cx="11617961" cy="3628173"/>
          </a:xfrm>
        </p:spPr>
        <p:txBody>
          <a:bodyPr/>
          <a:lstStyle/>
          <a:p>
            <a:pPr marL="0" indent="0" algn="ctr" defTabSz="685845" fontAlgn="auto">
              <a:spcAft>
                <a:spcPts val="0"/>
              </a:spcAft>
              <a:buNone/>
              <a:defRPr/>
            </a:pPr>
            <a:r>
              <a:rPr lang="en-US" sz="2941" i="1" dirty="0"/>
              <a:t>anything that disrupts or modifies a signal that is traveling along a wire</a:t>
            </a:r>
          </a:p>
          <a:p>
            <a:pPr marL="0" indent="0" defTabSz="685845" fontAlgn="auto">
              <a:spcAft>
                <a:spcPts val="0"/>
              </a:spcAft>
              <a:buNone/>
              <a:defRPr/>
            </a:pPr>
            <a:endParaRPr lang="en-US" sz="2941" i="1" dirty="0"/>
          </a:p>
          <a:p>
            <a:pPr defTabSz="685845" fontAlgn="auto">
              <a:spcAft>
                <a:spcPts val="0"/>
              </a:spcAft>
              <a:defRPr/>
            </a:pPr>
            <a:r>
              <a:rPr lang="en-US" sz="2941" dirty="0"/>
              <a:t>Electrical Sources</a:t>
            </a:r>
          </a:p>
          <a:p>
            <a:pPr lvl="1" defTabSz="685845" fontAlgn="auto">
              <a:spcAft>
                <a:spcPts val="0"/>
              </a:spcAft>
              <a:defRPr/>
            </a:pPr>
            <a:r>
              <a:rPr lang="en-US" sz="1741" dirty="0"/>
              <a:t>Lights</a:t>
            </a:r>
          </a:p>
          <a:p>
            <a:pPr lvl="1" defTabSz="685845" fontAlgn="auto">
              <a:spcAft>
                <a:spcPts val="0"/>
              </a:spcAft>
              <a:defRPr/>
            </a:pPr>
            <a:r>
              <a:rPr lang="en-US" sz="1741" dirty="0"/>
              <a:t>Electrical Outlets</a:t>
            </a:r>
          </a:p>
          <a:p>
            <a:pPr lvl="1" defTabSz="685845" fontAlgn="auto">
              <a:spcAft>
                <a:spcPts val="0"/>
              </a:spcAft>
              <a:defRPr/>
            </a:pPr>
            <a:r>
              <a:rPr lang="en-US" sz="1741" dirty="0"/>
              <a:t>Motors</a:t>
            </a:r>
          </a:p>
          <a:p>
            <a:pPr lvl="1" defTabSz="685845" fontAlgn="auto">
              <a:spcAft>
                <a:spcPts val="0"/>
              </a:spcAft>
              <a:defRPr/>
            </a:pPr>
            <a:r>
              <a:rPr lang="en-US" sz="1741" dirty="0"/>
              <a:t>Appliances</a:t>
            </a:r>
          </a:p>
          <a:p>
            <a:pPr defTabSz="685845" fontAlgn="auto">
              <a:spcAft>
                <a:spcPts val="0"/>
              </a:spcAft>
              <a:defRPr/>
            </a:pPr>
            <a:r>
              <a:rPr lang="en-US" sz="2800" dirty="0"/>
              <a:t>Copper-based cables and network devices should be kept away from these electrical devices and cables if at all </a:t>
            </a:r>
            <a:r>
              <a:rPr lang="en-US" sz="2800" dirty="0" smtClean="0"/>
              <a:t>possible</a:t>
            </a:r>
            <a:endParaRPr lang="en-US" sz="2800"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dirty="0"/>
              <a:t>Interference: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quarter" idx="10"/>
          </p:nvPr>
        </p:nvSpPr>
        <p:spPr>
          <a:xfrm>
            <a:off x="269239" y="1189177"/>
            <a:ext cx="11617961" cy="3576364"/>
          </a:xfrm>
        </p:spPr>
        <p:txBody>
          <a:bodyPr/>
          <a:lstStyle/>
          <a:p>
            <a:pPr marL="252134" indent="-252134" defTabSz="685845" fontAlgn="auto">
              <a:spcAft>
                <a:spcPts val="0"/>
              </a:spcAft>
              <a:defRPr/>
            </a:pPr>
            <a:r>
              <a:rPr lang="en-US" dirty="0" smtClean="0"/>
              <a:t>Electromagnetic Interference (EMI) disturbance can affect electrical circuits, devices, and cables due to electromagnetic conduction and possibly radiation</a:t>
            </a:r>
          </a:p>
          <a:p>
            <a:pPr marL="252134" indent="-252134" defTabSz="685845" fontAlgn="auto">
              <a:spcAft>
                <a:spcPts val="0"/>
              </a:spcAft>
              <a:defRPr/>
            </a:pPr>
            <a:r>
              <a:rPr lang="en-US" dirty="0" smtClean="0"/>
              <a:t>Any type of electrical device causes EMI: TVs, air conditioning units, motors, unshielded electrical cables (</a:t>
            </a:r>
            <a:r>
              <a:rPr lang="en-US" dirty="0" err="1" smtClean="0"/>
              <a:t>Romex</a:t>
            </a:r>
            <a:r>
              <a:rPr lang="en-US" dirty="0" smtClean="0"/>
              <a:t>)</a:t>
            </a:r>
          </a:p>
          <a:p>
            <a:pPr marL="252134" indent="-252134" defTabSz="685845" fontAlgn="auto">
              <a:spcAft>
                <a:spcPts val="0"/>
              </a:spcAft>
              <a:defRPr/>
            </a:pPr>
            <a:r>
              <a:rPr lang="en-US" dirty="0" smtClean="0"/>
              <a:t>Copper-based cables and network devices should be kept away from these electrical devices and cables to prevent network communication issues</a:t>
            </a:r>
          </a:p>
        </p:txBody>
      </p:sp>
      <p:sp>
        <p:nvSpPr>
          <p:cNvPr id="224258" name="Rectangle 2"/>
          <p:cNvSpPr>
            <a:spLocks noGrp="1" noChangeArrowheads="1"/>
          </p:cNvSpPr>
          <p:nvPr>
            <p:ph type="title"/>
          </p:nvPr>
        </p:nvSpPr>
        <p:spPr/>
        <p:txBody>
          <a:bodyPr/>
          <a:lstStyle/>
          <a:p>
            <a:pPr defTabSz="685845" fontAlgn="auto">
              <a:spcAft>
                <a:spcPts val="0"/>
              </a:spcAft>
              <a:defRPr/>
            </a:pPr>
            <a:r>
              <a:rPr sz="3971"/>
              <a:t>Electromagnetic Interference (EMI)</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quarter" idx="10"/>
          </p:nvPr>
        </p:nvSpPr>
        <p:spPr>
          <a:xfrm>
            <a:off x="269239" y="1189177"/>
            <a:ext cx="11617961" cy="3714607"/>
          </a:xfrm>
        </p:spPr>
        <p:txBody>
          <a:bodyPr/>
          <a:lstStyle/>
          <a:p>
            <a:pPr marL="252134" indent="-252134" defTabSz="685845" fontAlgn="auto">
              <a:spcAft>
                <a:spcPts val="0"/>
              </a:spcAft>
              <a:defRPr/>
            </a:pPr>
            <a:r>
              <a:rPr lang="en-US" sz="2941" dirty="0"/>
              <a:t>This is interference that can come from AM/FM transmissions and cell phone </a:t>
            </a:r>
            <a:r>
              <a:rPr lang="en-US" sz="2941" dirty="0" smtClean="0"/>
              <a:t>towers</a:t>
            </a:r>
            <a:endParaRPr lang="en-US" sz="2941" dirty="0"/>
          </a:p>
          <a:p>
            <a:pPr marL="252134" indent="-252134" defTabSz="685845" fontAlgn="auto">
              <a:spcAft>
                <a:spcPts val="0"/>
              </a:spcAft>
              <a:defRPr/>
            </a:pPr>
            <a:r>
              <a:rPr lang="en-US" sz="2941" dirty="0"/>
              <a:t>It is often considered part of the EMI family and is sometimes even referred to as </a:t>
            </a:r>
            <a:r>
              <a:rPr lang="en-US" sz="2941" dirty="0" smtClean="0"/>
              <a:t>EMI</a:t>
            </a:r>
            <a:endParaRPr lang="en-US" sz="2941" dirty="0"/>
          </a:p>
          <a:p>
            <a:pPr marL="252134" indent="-252134" defTabSz="685845" fontAlgn="auto">
              <a:spcAft>
                <a:spcPts val="0"/>
              </a:spcAft>
              <a:defRPr/>
            </a:pPr>
            <a:r>
              <a:rPr lang="en-US" sz="2941" dirty="0"/>
              <a:t>Filters can be installed on the network to eliminate the signal frequency being broadcast by a radio tower, although this will usually not affect standard wired Ethernet </a:t>
            </a:r>
            <a:r>
              <a:rPr lang="en-US" sz="2941" dirty="0" smtClean="0"/>
              <a:t>networks</a:t>
            </a:r>
            <a:endParaRPr lang="en-US" sz="2941" dirty="0"/>
          </a:p>
          <a:p>
            <a:pPr marL="252134" indent="-252134" defTabSz="685845" fontAlgn="auto">
              <a:spcAft>
                <a:spcPts val="0"/>
              </a:spcAft>
              <a:defRPr/>
            </a:pPr>
            <a:endParaRPr lang="en-US" sz="2941"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a:t>Radio Frequency Interference (RFI)</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quarter" idx="10"/>
          </p:nvPr>
        </p:nvSpPr>
        <p:spPr/>
        <p:txBody>
          <a:bodyPr/>
          <a:lstStyle/>
          <a:p>
            <a:pPr marL="0" indent="0" algn="ctr" defTabSz="685845" fontAlgn="auto">
              <a:spcAft>
                <a:spcPts val="0"/>
              </a:spcAft>
              <a:buNone/>
              <a:defRPr/>
            </a:pPr>
            <a:r>
              <a:rPr lang="en-US" i="1" dirty="0" smtClean="0"/>
              <a:t>When the signal that is transmitted on one copper wire or pair of wires creates an undesired effect on another wire or pair of wires</a:t>
            </a:r>
            <a:r>
              <a:rPr lang="en-US" dirty="0" smtClean="0"/>
              <a:t> </a:t>
            </a:r>
          </a:p>
          <a:p>
            <a:pPr marL="0" indent="0" algn="ctr" defTabSz="685845" fontAlgn="auto">
              <a:spcAft>
                <a:spcPts val="0"/>
              </a:spcAft>
              <a:buNone/>
              <a:defRPr/>
            </a:pPr>
            <a:endParaRPr lang="en-US" dirty="0" smtClean="0"/>
          </a:p>
          <a:p>
            <a:pPr marL="252134" indent="-252134" defTabSz="685845" fontAlgn="auto">
              <a:spcAft>
                <a:spcPts val="0"/>
              </a:spcAft>
              <a:defRPr/>
            </a:pPr>
            <a:r>
              <a:rPr lang="en-US" sz="2941" dirty="0"/>
              <a:t>When it comes to twisted-pair cabling, crosstalk is broken down into two categories: </a:t>
            </a:r>
          </a:p>
          <a:p>
            <a:pPr marL="429562" lvl="1" indent="-177428" defTabSz="685845" fontAlgn="auto">
              <a:spcAft>
                <a:spcPts val="0"/>
              </a:spcAft>
              <a:defRPr/>
            </a:pPr>
            <a:r>
              <a:rPr lang="en-US" sz="1765" b="1" i="1" dirty="0"/>
              <a:t>Near end crosstalk</a:t>
            </a:r>
            <a:r>
              <a:rPr lang="en-US" sz="1765" dirty="0"/>
              <a:t> (NEXT) occurs when there is measured interference between two pairs in a single cable, measured on the cable end nearest the transmitter. </a:t>
            </a:r>
          </a:p>
          <a:p>
            <a:pPr marL="429562" lvl="1" indent="-177428" defTabSz="685845" fontAlgn="auto">
              <a:spcAft>
                <a:spcPts val="0"/>
              </a:spcAft>
              <a:defRPr/>
            </a:pPr>
            <a:r>
              <a:rPr lang="en-US" sz="1765" b="1" i="1" dirty="0"/>
              <a:t>Far end crosstalk</a:t>
            </a:r>
            <a:r>
              <a:rPr lang="en-US" sz="1765" dirty="0"/>
              <a:t> (FEXT) occurs when there is similar interference, measured at the cable end farthest from the transmitter. </a:t>
            </a:r>
          </a:p>
        </p:txBody>
      </p:sp>
      <p:sp>
        <p:nvSpPr>
          <p:cNvPr id="224258" name="Rectangle 2"/>
          <p:cNvSpPr>
            <a:spLocks noGrp="1" noChangeArrowheads="1"/>
          </p:cNvSpPr>
          <p:nvPr>
            <p:ph type="title"/>
          </p:nvPr>
        </p:nvSpPr>
        <p:spPr/>
        <p:txBody>
          <a:bodyPr/>
          <a:lstStyle/>
          <a:p>
            <a:pPr defTabSz="685845" fontAlgn="auto">
              <a:spcAft>
                <a:spcPts val="0"/>
              </a:spcAft>
              <a:defRPr/>
            </a:pPr>
            <a:r>
              <a:rPr sz="3971"/>
              <a:t>Crosstalk</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quarter" idx="10"/>
          </p:nvPr>
        </p:nvSpPr>
        <p:spPr>
          <a:xfrm>
            <a:off x="269239" y="1189177"/>
            <a:ext cx="11617961" cy="999248"/>
          </a:xfrm>
        </p:spPr>
        <p:txBody>
          <a:bodyPr/>
          <a:lstStyle/>
          <a:p>
            <a:pPr marL="252134" indent="-252134" defTabSz="685845" fontAlgn="auto">
              <a:spcAft>
                <a:spcPts val="0"/>
              </a:spcAft>
              <a:defRPr/>
            </a:pPr>
            <a:r>
              <a:rPr lang="en-US" sz="2941" dirty="0"/>
              <a:t>STP cables have an aluminum shield inside the plastic jacket that surrounds the pairs of </a:t>
            </a:r>
            <a:r>
              <a:rPr lang="en-US" sz="2941" dirty="0" smtClean="0"/>
              <a:t>wires</a:t>
            </a:r>
            <a:endParaRPr lang="en-US" sz="2941"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a:t>Shielded Twisted-Pair (STP) Cables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048000"/>
            <a:ext cx="6191250" cy="2714625"/>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quarter" idx="10"/>
          </p:nvPr>
        </p:nvSpPr>
        <p:spPr>
          <a:xfrm>
            <a:off x="269239" y="1189177"/>
            <a:ext cx="11617961" cy="3174715"/>
          </a:xfrm>
        </p:spPr>
        <p:txBody>
          <a:bodyPr/>
          <a:lstStyle/>
          <a:p>
            <a:r>
              <a:rPr lang="en-US" dirty="0" smtClean="0"/>
              <a:t>Cables installed inside walls or above drop ceilings where they cannot be accessed by sprinkler systems in the case of a fire should be plenum-rated or low-smoke rated</a:t>
            </a:r>
          </a:p>
          <a:p>
            <a:r>
              <a:rPr lang="en-US" dirty="0" smtClean="0"/>
              <a:t>Plenum-rated cables have a Teflon coating that makes them more impervious to fire</a:t>
            </a:r>
          </a:p>
          <a:p>
            <a:r>
              <a:rPr lang="en-US" dirty="0" smtClean="0"/>
              <a:t>They are used in these situations because standard twisted-pair cables have a PVC jacket, which can emit deadly gas into the air</a:t>
            </a:r>
          </a:p>
        </p:txBody>
      </p:sp>
      <p:sp>
        <p:nvSpPr>
          <p:cNvPr id="224258" name="Rectangle 2"/>
          <p:cNvSpPr>
            <a:spLocks noGrp="1" noChangeArrowheads="1"/>
          </p:cNvSpPr>
          <p:nvPr>
            <p:ph type="title"/>
          </p:nvPr>
        </p:nvSpPr>
        <p:spPr/>
        <p:txBody>
          <a:bodyPr/>
          <a:lstStyle/>
          <a:p>
            <a:r>
              <a:rPr lang="en-US" smtClean="0"/>
              <a:t>Plenum-Rated</a:t>
            </a: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defTabSz="685845" fontAlgn="auto">
              <a:spcAft>
                <a:spcPts val="0"/>
              </a:spcAft>
              <a:defRPr/>
            </a:pPr>
            <a:r>
              <a:rPr sz="3971">
                <a:solidFill>
                  <a:schemeClr val="bg1">
                    <a:lumMod val="95000"/>
                  </a:schemeClr>
                </a:solidFill>
              </a:rPr>
              <a:t>Objectives</a:t>
            </a:r>
          </a:p>
        </p:txBody>
      </p:sp>
      <p:graphicFrame>
        <p:nvGraphicFramePr>
          <p:cNvPr id="5" name="Table 4"/>
          <p:cNvGraphicFramePr>
            <a:graphicFrameLocks noGrp="1"/>
          </p:cNvGraphicFramePr>
          <p:nvPr>
            <p:extLst>
              <p:ext uri="{D42A27DB-BD31-4B8C-83A1-F6EECF244321}">
                <p14:modId xmlns:p14="http://schemas.microsoft.com/office/powerpoint/2010/main" val="290395532"/>
              </p:ext>
            </p:extLst>
          </p:nvPr>
        </p:nvGraphicFramePr>
        <p:xfrm>
          <a:off x="2057400" y="1600200"/>
          <a:ext cx="8153400" cy="2613026"/>
        </p:xfrm>
        <a:graphic>
          <a:graphicData uri="http://schemas.openxmlformats.org/drawingml/2006/table">
            <a:tbl>
              <a:tblPr firstRow="1" bandRow="1">
                <a:tableStyleId>{5C22544A-7EE6-4342-B048-85BDC9FD1C3A}</a:tableStyleId>
              </a:tblPr>
              <a:tblGrid>
                <a:gridCol w="3276600"/>
                <a:gridCol w="2667000"/>
                <a:gridCol w="2209800"/>
              </a:tblGrid>
              <a:tr h="783730">
                <a:tc>
                  <a:txBody>
                    <a:bodyPr/>
                    <a:lstStyle/>
                    <a:p>
                      <a:r>
                        <a:rPr lang="en-US" sz="1800" dirty="0" smtClean="0"/>
                        <a:t>Skills Concepts</a:t>
                      </a:r>
                      <a:endParaRPr lang="en-US" sz="1800" dirty="0"/>
                    </a:p>
                  </a:txBody>
                  <a:tcPr marT="45719" marB="45719"/>
                </a:tc>
                <a:tc>
                  <a:txBody>
                    <a:bodyPr/>
                    <a:lstStyle/>
                    <a:p>
                      <a:r>
                        <a:rPr lang="en-US" sz="1800" dirty="0" smtClean="0"/>
                        <a:t>Objective Domain Description</a:t>
                      </a:r>
                      <a:endParaRPr lang="en-US" sz="1800" dirty="0"/>
                    </a:p>
                  </a:txBody>
                  <a:tcPr marT="45719" marB="45719"/>
                </a:tc>
                <a:tc>
                  <a:txBody>
                    <a:bodyPr/>
                    <a:lstStyle/>
                    <a:p>
                      <a:r>
                        <a:rPr lang="en-US" sz="1800" dirty="0" smtClean="0"/>
                        <a:t>Objective Domain Number</a:t>
                      </a:r>
                      <a:endParaRPr lang="en-US" sz="1800" dirty="0"/>
                    </a:p>
                  </a:txBody>
                  <a:tcPr marT="45719" marB="45719"/>
                </a:tc>
              </a:tr>
              <a:tr h="914648">
                <a:tc>
                  <a:txBody>
                    <a:bodyPr/>
                    <a:lstStyle/>
                    <a:p>
                      <a:r>
                        <a:rPr lang="en-US" sz="1800" dirty="0" smtClean="0"/>
                        <a:t>Recognizing Wired Networks and Media Types</a:t>
                      </a:r>
                      <a:endParaRPr lang="en-US" sz="1800" dirty="0"/>
                    </a:p>
                  </a:txBody>
                  <a:tcPr marT="45719" marB="45719"/>
                </a:tc>
                <a:tc>
                  <a:txBody>
                    <a:bodyPr/>
                    <a:lstStyle/>
                    <a:p>
                      <a:r>
                        <a:rPr lang="en-US" sz="1800" dirty="0" smtClean="0"/>
                        <a:t>Understand</a:t>
                      </a:r>
                      <a:r>
                        <a:rPr lang="en-US" sz="1800" baseline="0" dirty="0" smtClean="0"/>
                        <a:t> Media Types</a:t>
                      </a:r>
                      <a:endParaRPr lang="en-US" sz="1800" dirty="0"/>
                    </a:p>
                  </a:txBody>
                  <a:tcPr marT="45719" marB="45719"/>
                </a:tc>
                <a:tc>
                  <a:txBody>
                    <a:bodyPr/>
                    <a:lstStyle/>
                    <a:p>
                      <a:r>
                        <a:rPr lang="en-US" sz="1800" dirty="0" smtClean="0"/>
                        <a:t>2.3</a:t>
                      </a:r>
                      <a:endParaRPr lang="en-US" sz="1800" dirty="0"/>
                    </a:p>
                  </a:txBody>
                  <a:tcPr marT="45719" marB="45719"/>
                </a:tc>
              </a:tr>
              <a:tr h="914648">
                <a:tc>
                  <a:txBody>
                    <a:bodyPr/>
                    <a:lstStyle/>
                    <a:p>
                      <a:r>
                        <a:rPr lang="en-US" sz="1800" dirty="0" smtClean="0"/>
                        <a:t>Comprehending Wireless Networks</a:t>
                      </a:r>
                      <a:endParaRPr lang="en-US" sz="1800" dirty="0"/>
                    </a:p>
                  </a:txBody>
                  <a:tcPr marT="45719" marB="45719"/>
                </a:tc>
                <a:tc>
                  <a:txBody>
                    <a:bodyPr/>
                    <a:lstStyle/>
                    <a:p>
                      <a:r>
                        <a:rPr lang="en-US" sz="1800" dirty="0" smtClean="0"/>
                        <a:t>Understand Wireless Networking</a:t>
                      </a:r>
                      <a:endParaRPr lang="en-US" sz="1800" dirty="0"/>
                    </a:p>
                  </a:txBody>
                  <a:tcPr marT="45719" marB="45719"/>
                </a:tc>
                <a:tc>
                  <a:txBody>
                    <a:bodyPr/>
                    <a:lstStyle/>
                    <a:p>
                      <a:r>
                        <a:rPr lang="en-US" sz="1800" dirty="0" smtClean="0"/>
                        <a:t>1.4</a:t>
                      </a:r>
                      <a:endParaRPr lang="en-US" sz="1800" dirty="0"/>
                    </a:p>
                  </a:txBody>
                  <a:tcPr marT="45719" marB="45719"/>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quarter" idx="10"/>
          </p:nvPr>
        </p:nvSpPr>
        <p:spPr>
          <a:xfrm>
            <a:off x="269239" y="1189177"/>
            <a:ext cx="11617961" cy="5081712"/>
          </a:xfrm>
        </p:spPr>
        <p:txBody>
          <a:bodyPr/>
          <a:lstStyle/>
          <a:p>
            <a:pPr marL="0" indent="0" algn="ctr" defTabSz="685845" fontAlgn="auto">
              <a:spcAft>
                <a:spcPts val="0"/>
              </a:spcAft>
              <a:buNone/>
              <a:defRPr/>
            </a:pPr>
            <a:r>
              <a:rPr lang="en-US" sz="2941" i="1" dirty="0"/>
              <a:t>transmits light (photons) instead of electricity over glass or plastic “fibers”</a:t>
            </a:r>
          </a:p>
          <a:p>
            <a:pPr marL="0" indent="0" defTabSz="685845" fontAlgn="auto">
              <a:spcAft>
                <a:spcPts val="0"/>
              </a:spcAft>
              <a:buNone/>
              <a:defRPr/>
            </a:pPr>
            <a:endParaRPr lang="en-US" sz="2941" dirty="0"/>
          </a:p>
          <a:p>
            <a:pPr marL="252134" indent="-252134" defTabSz="685845" fontAlgn="auto">
              <a:spcAft>
                <a:spcPts val="0"/>
              </a:spcAft>
              <a:defRPr/>
            </a:pPr>
            <a:r>
              <a:rPr lang="en-US" sz="2941" dirty="0" smtClean="0"/>
              <a:t>Very good for high-speed, high-capacity data transmission due to lack of attenuation</a:t>
            </a:r>
          </a:p>
          <a:p>
            <a:pPr marL="252134" indent="-252134" defTabSz="685845" fontAlgn="auto">
              <a:spcAft>
                <a:spcPts val="0"/>
              </a:spcAft>
              <a:defRPr/>
            </a:pPr>
            <a:r>
              <a:rPr lang="en-US" sz="2941" dirty="0" smtClean="0"/>
              <a:t>Single-mode</a:t>
            </a:r>
            <a:endParaRPr lang="en-US" sz="2941" dirty="0"/>
          </a:p>
          <a:p>
            <a:pPr marL="429562" lvl="1" indent="-177428" defTabSz="685845" fontAlgn="auto">
              <a:spcAft>
                <a:spcPts val="0"/>
              </a:spcAft>
              <a:defRPr/>
            </a:pPr>
            <a:r>
              <a:rPr lang="en-US" sz="1765" dirty="0"/>
              <a:t>meant to carry a single ray of light—one ray of light, one mode</a:t>
            </a:r>
          </a:p>
          <a:p>
            <a:pPr marL="429562" lvl="1" indent="-177428" defTabSz="685845" fontAlgn="auto">
              <a:spcAft>
                <a:spcPts val="0"/>
              </a:spcAft>
              <a:defRPr/>
            </a:pPr>
            <a:r>
              <a:rPr lang="en-US" sz="1765" dirty="0"/>
              <a:t>This type of cable is normally used for higher-bandwidth, longer-distance runs, generally 10-80 km</a:t>
            </a:r>
          </a:p>
          <a:p>
            <a:pPr marL="429562" lvl="1" indent="-177428" defTabSz="685845" fontAlgn="auto">
              <a:spcAft>
                <a:spcPts val="0"/>
              </a:spcAft>
              <a:defRPr/>
            </a:pPr>
            <a:r>
              <a:rPr lang="en-US" sz="1765" dirty="0"/>
              <a:t>More expensive equipment</a:t>
            </a:r>
          </a:p>
          <a:p>
            <a:pPr marL="252134" indent="-252134" defTabSz="685845" fontAlgn="auto">
              <a:spcAft>
                <a:spcPts val="0"/>
              </a:spcAft>
              <a:defRPr/>
            </a:pPr>
            <a:r>
              <a:rPr lang="en-US" sz="2941" dirty="0"/>
              <a:t>Multi-mode</a:t>
            </a:r>
          </a:p>
          <a:p>
            <a:pPr marL="429562" lvl="1" indent="-177428" defTabSz="685845" fontAlgn="auto">
              <a:spcAft>
                <a:spcPts val="0"/>
              </a:spcAft>
              <a:defRPr/>
            </a:pPr>
            <a:r>
              <a:rPr lang="en-US" sz="1765" dirty="0"/>
              <a:t>Cable with a larger fiber core, capable of carrying multiple rays of light. </a:t>
            </a:r>
          </a:p>
          <a:p>
            <a:pPr marL="429562" lvl="1" indent="-177428" defTabSz="685845" fontAlgn="auto">
              <a:spcAft>
                <a:spcPts val="0"/>
              </a:spcAft>
              <a:defRPr/>
            </a:pPr>
            <a:r>
              <a:rPr lang="en-US" sz="1765" dirty="0"/>
              <a:t>This type of cable is used for shorter distance runs, up to 600 meters. </a:t>
            </a:r>
          </a:p>
          <a:p>
            <a:pPr marL="429562" lvl="1" indent="-177428" defTabSz="685845" fontAlgn="auto">
              <a:spcAft>
                <a:spcPts val="0"/>
              </a:spcAft>
              <a:defRPr/>
            </a:pPr>
            <a:r>
              <a:rPr lang="en-US" sz="1765" dirty="0"/>
              <a:t>Though much shorter than single mode fiber runs, this is still six times the distance of twisted-pair cable runs.</a:t>
            </a:r>
          </a:p>
          <a:p>
            <a:pPr marL="429562" lvl="1" indent="-177428" defTabSz="685845" fontAlgn="auto">
              <a:spcAft>
                <a:spcPts val="0"/>
              </a:spcAft>
              <a:defRPr/>
            </a:pPr>
            <a:r>
              <a:rPr lang="en-US" sz="1765" dirty="0"/>
              <a:t>Less expensive equipment</a:t>
            </a:r>
          </a:p>
        </p:txBody>
      </p:sp>
      <p:sp>
        <p:nvSpPr>
          <p:cNvPr id="224258" name="Rectangle 2"/>
          <p:cNvSpPr>
            <a:spLocks noGrp="1" noChangeArrowheads="1"/>
          </p:cNvSpPr>
          <p:nvPr>
            <p:ph type="title"/>
          </p:nvPr>
        </p:nvSpPr>
        <p:spPr/>
        <p:txBody>
          <a:bodyPr/>
          <a:lstStyle/>
          <a:p>
            <a:pPr defTabSz="685845" fontAlgn="auto">
              <a:spcAft>
                <a:spcPts val="0"/>
              </a:spcAft>
              <a:defRPr/>
            </a:pPr>
            <a:r>
              <a:rPr sz="3971"/>
              <a:t>Fiber Optic Cable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defTabSz="685845" fontAlgn="auto">
              <a:spcAft>
                <a:spcPts val="0"/>
              </a:spcAft>
              <a:defRPr/>
            </a:pPr>
            <a:r>
              <a:rPr sz="3971"/>
              <a:t>Fiber Optic Cables</a:t>
            </a:r>
          </a:p>
        </p:txBody>
      </p:sp>
      <p:pic>
        <p:nvPicPr>
          <p:cNvPr id="75780" name="Picture 2"/>
          <p:cNvPicPr>
            <a:picLocks noChangeAspect="1" noChangeArrowheads="1"/>
          </p:cNvPicPr>
          <p:nvPr/>
        </p:nvPicPr>
        <p:blipFill>
          <a:blip r:embed="rId3">
            <a:extLst>
              <a:ext uri="{28A0092B-C50C-407E-A947-70E740481C1C}">
                <a14:useLocalDpi xmlns:a14="http://schemas.microsoft.com/office/drawing/2010/main" val="0"/>
              </a:ext>
            </a:extLst>
          </a:blip>
          <a:srcRect l="26666" t="25397" r="26530" b="29761"/>
          <a:stretch>
            <a:fillRect/>
          </a:stretch>
        </p:blipFill>
        <p:spPr bwMode="auto">
          <a:xfrm>
            <a:off x="1905000" y="1447801"/>
            <a:ext cx="83820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sz="quarter" idx="10"/>
          </p:nvPr>
        </p:nvSpPr>
        <p:spPr>
          <a:xfrm>
            <a:off x="269239" y="1189177"/>
            <a:ext cx="11617961" cy="3452484"/>
          </a:xfrm>
        </p:spPr>
        <p:txBody>
          <a:bodyPr/>
          <a:lstStyle/>
          <a:p>
            <a:pPr marL="252134" indent="-252134" defTabSz="685845" fontAlgn="auto">
              <a:spcAft>
                <a:spcPts val="0"/>
              </a:spcAft>
              <a:defRPr/>
            </a:pPr>
            <a:r>
              <a:rPr lang="en-US" sz="3000" dirty="0" smtClean="0"/>
              <a:t>Enables connection to the network without using a wired connection</a:t>
            </a:r>
          </a:p>
          <a:p>
            <a:pPr marL="252134" indent="-252134" defTabSz="685845" fontAlgn="auto">
              <a:spcAft>
                <a:spcPts val="0"/>
              </a:spcAft>
              <a:defRPr/>
            </a:pPr>
            <a:r>
              <a:rPr lang="en-US" sz="3000" dirty="0" smtClean="0"/>
              <a:t>Provide a degree of portability</a:t>
            </a:r>
            <a:endParaRPr lang="en-US" sz="3000" dirty="0"/>
          </a:p>
          <a:p>
            <a:pPr marL="252134" indent="-252134" defTabSz="685845" fontAlgn="auto">
              <a:spcAft>
                <a:spcPts val="0"/>
              </a:spcAft>
              <a:defRPr/>
            </a:pPr>
            <a:r>
              <a:rPr lang="en-US" sz="3000" dirty="0" smtClean="0"/>
              <a:t>Extend </a:t>
            </a:r>
            <a:r>
              <a:rPr lang="en-US" sz="3000" dirty="0"/>
              <a:t>connectivity to a pre-existing wireless network and could be used to connect entire local area networks to the </a:t>
            </a:r>
            <a:r>
              <a:rPr lang="en-US" sz="3000" dirty="0" smtClean="0"/>
              <a:t>Internet</a:t>
            </a:r>
            <a:endParaRPr lang="en-US" sz="3000" dirty="0"/>
          </a:p>
          <a:p>
            <a:pPr marL="252134" indent="-252134" defTabSz="685845" fontAlgn="auto">
              <a:spcAft>
                <a:spcPts val="0"/>
              </a:spcAft>
              <a:defRPr/>
            </a:pPr>
            <a:r>
              <a:rPr lang="en-US" sz="3000" dirty="0" smtClean="0"/>
              <a:t>Some </a:t>
            </a:r>
            <a:r>
              <a:rPr lang="en-US" sz="3000" dirty="0"/>
              <a:t>wireless devices can be connected directly to each other in a point-to-point </a:t>
            </a:r>
            <a:r>
              <a:rPr lang="en-US" sz="3000" dirty="0" smtClean="0"/>
              <a:t>fashion</a:t>
            </a:r>
            <a:endParaRPr lang="en-US" sz="3000" dirty="0"/>
          </a:p>
          <a:p>
            <a:pPr marL="252134" indent="-252134" defTabSz="685845" fontAlgn="auto">
              <a:spcAft>
                <a:spcPts val="0"/>
              </a:spcAft>
              <a:defRPr/>
            </a:pPr>
            <a:endParaRPr lang="en-US" sz="2941"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a:t>Wireless Networks</a:t>
            </a:r>
          </a:p>
        </p:txBody>
      </p:sp>
      <p:pic>
        <p:nvPicPr>
          <p:cNvPr id="2" name="Picture 1"/>
          <p:cNvPicPr>
            <a:picLocks noChangeAspect="1"/>
          </p:cNvPicPr>
          <p:nvPr/>
        </p:nvPicPr>
        <p:blipFill>
          <a:blip r:embed="rId3"/>
          <a:stretch>
            <a:fillRect/>
          </a:stretch>
        </p:blipFill>
        <p:spPr>
          <a:xfrm>
            <a:off x="9220200" y="4114800"/>
            <a:ext cx="1295400" cy="1949152"/>
          </a:xfrm>
          <a:prstGeom prst="rect">
            <a:avLst/>
          </a:prstGeom>
        </p:spPr>
      </p:pic>
      <p:pic>
        <p:nvPicPr>
          <p:cNvPr id="3" name="Picture 2"/>
          <p:cNvPicPr>
            <a:picLocks noChangeAspect="1"/>
          </p:cNvPicPr>
          <p:nvPr/>
        </p:nvPicPr>
        <p:blipFill>
          <a:blip r:embed="rId4"/>
          <a:stretch>
            <a:fillRect/>
          </a:stretch>
        </p:blipFill>
        <p:spPr>
          <a:xfrm>
            <a:off x="6249451" y="4495800"/>
            <a:ext cx="1599149" cy="1321963"/>
          </a:xfrm>
          <a:prstGeom prst="rect">
            <a:avLst/>
          </a:prstGeom>
        </p:spPr>
      </p:pic>
      <p:pic>
        <p:nvPicPr>
          <p:cNvPr id="4" name="Picture 3"/>
          <p:cNvPicPr>
            <a:picLocks noChangeAspect="1"/>
          </p:cNvPicPr>
          <p:nvPr/>
        </p:nvPicPr>
        <p:blipFill>
          <a:blip r:embed="rId5"/>
          <a:stretch>
            <a:fillRect/>
          </a:stretch>
        </p:blipFill>
        <p:spPr>
          <a:xfrm>
            <a:off x="3657599" y="4496481"/>
            <a:ext cx="1845953" cy="1321282"/>
          </a:xfrm>
          <a:prstGeom prst="rect">
            <a:avLst/>
          </a:prstGeom>
        </p:spPr>
      </p:pic>
      <p:pic>
        <p:nvPicPr>
          <p:cNvPr id="5" name="Picture 4"/>
          <p:cNvPicPr>
            <a:picLocks noChangeAspect="1"/>
          </p:cNvPicPr>
          <p:nvPr/>
        </p:nvPicPr>
        <p:blipFill>
          <a:blip r:embed="rId6"/>
          <a:stretch>
            <a:fillRect/>
          </a:stretch>
        </p:blipFill>
        <p:spPr>
          <a:xfrm>
            <a:off x="1774596" y="4495800"/>
            <a:ext cx="587603" cy="1097000"/>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sz="quarter" idx="10"/>
          </p:nvPr>
        </p:nvSpPr>
        <p:spPr>
          <a:xfrm>
            <a:off x="269239" y="1189177"/>
            <a:ext cx="11617961" cy="2311658"/>
          </a:xfrm>
        </p:spPr>
        <p:txBody>
          <a:bodyPr/>
          <a:lstStyle/>
          <a:p>
            <a:pPr marL="252134" indent="-252134" defTabSz="685845" fontAlgn="auto">
              <a:spcAft>
                <a:spcPts val="0"/>
              </a:spcAft>
              <a:defRPr/>
            </a:pPr>
            <a:r>
              <a:rPr lang="en-US" sz="2941" dirty="0"/>
              <a:t>Wireless network adapters </a:t>
            </a:r>
            <a:r>
              <a:rPr lang="en-US" sz="2941" dirty="0" smtClean="0"/>
              <a:t>enable </a:t>
            </a:r>
            <a:r>
              <a:rPr lang="en-US" sz="2941" dirty="0"/>
              <a:t>connectivity between a desktop computer or laptop and the wireless access </a:t>
            </a:r>
            <a:r>
              <a:rPr lang="en-US" sz="2941" dirty="0" smtClean="0"/>
              <a:t>point</a:t>
            </a:r>
            <a:endParaRPr lang="en-US" sz="2941" dirty="0"/>
          </a:p>
          <a:p>
            <a:pPr marL="252134" indent="-252134" defTabSz="685845" fontAlgn="auto">
              <a:spcAft>
                <a:spcPts val="0"/>
              </a:spcAft>
              <a:defRPr/>
            </a:pPr>
            <a:r>
              <a:rPr lang="en-US" sz="2941" dirty="0" smtClean="0"/>
              <a:t>These network adapters come in a variety of </a:t>
            </a:r>
            <a:r>
              <a:rPr lang="en-US" sz="2941" dirty="0"/>
              <a:t>shapes and sizes, including USB, PC Card, </a:t>
            </a:r>
            <a:r>
              <a:rPr lang="en-US" sz="2941" dirty="0" smtClean="0"/>
              <a:t>and as </a:t>
            </a:r>
            <a:r>
              <a:rPr lang="en-US" sz="2941" dirty="0"/>
              <a:t>an internal PCI or PCI Express adapter </a:t>
            </a:r>
            <a:r>
              <a:rPr lang="en-US" sz="2941" dirty="0" smtClean="0"/>
              <a:t>card</a:t>
            </a:r>
            <a:endParaRPr lang="en-US" sz="2941"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a:t>Wireless Network Adapters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quarter" idx="10"/>
          </p:nvPr>
        </p:nvSpPr>
        <p:spPr>
          <a:xfrm>
            <a:off x="269239" y="1189177"/>
            <a:ext cx="11617961" cy="1497076"/>
          </a:xfrm>
        </p:spPr>
        <p:txBody>
          <a:bodyPr/>
          <a:lstStyle/>
          <a:p>
            <a:pPr marL="252134" indent="-252134" defTabSz="685845" fontAlgn="auto">
              <a:spcAft>
                <a:spcPts val="0"/>
              </a:spcAft>
              <a:defRPr/>
            </a:pPr>
            <a:r>
              <a:rPr lang="en-US" sz="2941" dirty="0" smtClean="0"/>
              <a:t>A wireless </a:t>
            </a:r>
            <a:r>
              <a:rPr lang="en-US" sz="2941" dirty="0"/>
              <a:t>access point </a:t>
            </a:r>
            <a:r>
              <a:rPr lang="en-US" sz="2941" dirty="0" smtClean="0"/>
              <a:t>(WAP) enables wireless devices to connect to a wired network</a:t>
            </a:r>
            <a:endParaRPr lang="en-US" sz="2941" dirty="0"/>
          </a:p>
          <a:p>
            <a:pPr marL="252134" indent="-252134" defTabSz="685845" fontAlgn="auto">
              <a:spcAft>
                <a:spcPts val="0"/>
              </a:spcAft>
              <a:defRPr/>
            </a:pPr>
            <a:r>
              <a:rPr lang="en-US" sz="2941" dirty="0" smtClean="0"/>
              <a:t>A wireless router can </a:t>
            </a:r>
            <a:r>
              <a:rPr lang="en-US" sz="2941" dirty="0"/>
              <a:t>also acts as a router, firewall, and IP </a:t>
            </a:r>
            <a:r>
              <a:rPr lang="en-US" sz="2941" dirty="0" smtClean="0"/>
              <a:t>proxy</a:t>
            </a:r>
            <a:endParaRPr lang="en-US" sz="2941"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a:t>Wireless Access Point</a:t>
            </a:r>
          </a:p>
        </p:txBody>
      </p:sp>
      <p:pic>
        <p:nvPicPr>
          <p:cNvPr id="79876" name="Picture 4" descr="03fig07"/>
          <p:cNvPicPr>
            <a:picLocks noChangeAspect="1" noChangeArrowheads="1"/>
          </p:cNvPicPr>
          <p:nvPr/>
        </p:nvPicPr>
        <p:blipFill rotWithShape="1">
          <a:blip r:embed="rId3">
            <a:extLst>
              <a:ext uri="{28A0092B-C50C-407E-A947-70E740481C1C}">
                <a14:useLocalDpi xmlns:a14="http://schemas.microsoft.com/office/drawing/2010/main" val="0"/>
              </a:ext>
            </a:extLst>
          </a:blip>
          <a:srcRect t="30228" r="5882" b="9875"/>
          <a:stretch/>
        </p:blipFill>
        <p:spPr bwMode="auto">
          <a:xfrm>
            <a:off x="5562600" y="3810000"/>
            <a:ext cx="5105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600200" y="3124200"/>
            <a:ext cx="1828800" cy="2751744"/>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quarter" idx="10"/>
          </p:nvPr>
        </p:nvSpPr>
        <p:spPr>
          <a:xfrm>
            <a:off x="269239" y="1189177"/>
            <a:ext cx="11617961" cy="1546064"/>
          </a:xfrm>
        </p:spPr>
        <p:txBody>
          <a:bodyPr/>
          <a:lstStyle/>
          <a:p>
            <a:pPr marL="252134" indent="-252134" defTabSz="685845" fontAlgn="auto">
              <a:spcAft>
                <a:spcPts val="0"/>
              </a:spcAft>
              <a:defRPr/>
            </a:pPr>
            <a:r>
              <a:rPr lang="en-US" sz="2941" dirty="0"/>
              <a:t>There several different </a:t>
            </a:r>
            <a:r>
              <a:rPr lang="en-US" sz="2941" dirty="0" smtClean="0"/>
              <a:t>methods </a:t>
            </a:r>
            <a:r>
              <a:rPr lang="en-US" sz="2941" dirty="0"/>
              <a:t>to connect to a wireless network</a:t>
            </a:r>
          </a:p>
          <a:p>
            <a:pPr marL="429562" lvl="1" indent="-177428" defTabSz="685845" fontAlgn="auto">
              <a:spcAft>
                <a:spcPts val="0"/>
              </a:spcAft>
              <a:defRPr/>
            </a:pPr>
            <a:r>
              <a:rPr lang="en-US" sz="2000" dirty="0"/>
              <a:t>Infrastructure </a:t>
            </a:r>
            <a:r>
              <a:rPr lang="en-US" sz="2000" dirty="0" smtClean="0"/>
              <a:t>– the mode used when wireless </a:t>
            </a:r>
            <a:r>
              <a:rPr lang="en-US" sz="2000" dirty="0"/>
              <a:t>clients connect to and are authenticated by a wireless access </a:t>
            </a:r>
            <a:r>
              <a:rPr lang="en-US" sz="2000" dirty="0" smtClean="0"/>
              <a:t>point </a:t>
            </a:r>
            <a:endParaRPr lang="en-US" sz="2000" dirty="0"/>
          </a:p>
          <a:p>
            <a:pPr marL="429562" lvl="1" indent="-177428" defTabSz="685845" fontAlgn="auto">
              <a:spcAft>
                <a:spcPts val="0"/>
              </a:spcAft>
              <a:defRPr/>
            </a:pPr>
            <a:r>
              <a:rPr lang="en-US" sz="2000" dirty="0" smtClean="0"/>
              <a:t>Ad-hoc – used when all </a:t>
            </a:r>
            <a:r>
              <a:rPr lang="en-US" sz="2000" dirty="0"/>
              <a:t>of the clients communicate directly with each </a:t>
            </a:r>
            <a:r>
              <a:rPr lang="en-US" sz="2000" dirty="0" smtClean="0"/>
              <a:t>other</a:t>
            </a:r>
            <a:endParaRPr lang="en-US" sz="2000"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a:t>Wireless Modes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quarter" idx="10"/>
          </p:nvPr>
        </p:nvSpPr>
        <p:spPr>
          <a:xfrm>
            <a:off x="269239" y="1189177"/>
            <a:ext cx="11617961" cy="3785652"/>
          </a:xfrm>
        </p:spPr>
        <p:txBody>
          <a:bodyPr/>
          <a:lstStyle/>
          <a:p>
            <a:pPr marL="252134" indent="-252134" defTabSz="685845" fontAlgn="auto">
              <a:spcAft>
                <a:spcPts val="0"/>
              </a:spcAft>
              <a:defRPr/>
            </a:pPr>
            <a:r>
              <a:rPr lang="en-US" sz="3000" dirty="0"/>
              <a:t>Wireless LAN or WLAN is a network composed of at least one WAP and </a:t>
            </a:r>
            <a:r>
              <a:rPr lang="en-US" sz="3000" dirty="0" smtClean="0"/>
              <a:t>a </a:t>
            </a:r>
            <a:r>
              <a:rPr lang="en-US" sz="3000" dirty="0"/>
              <a:t>computer or handheld device that </a:t>
            </a:r>
            <a:r>
              <a:rPr lang="en-US" sz="3000" dirty="0" smtClean="0"/>
              <a:t>connect </a:t>
            </a:r>
            <a:r>
              <a:rPr lang="en-US" sz="3000" dirty="0"/>
              <a:t>to the </a:t>
            </a:r>
            <a:r>
              <a:rPr lang="en-US" sz="3000" dirty="0" smtClean="0"/>
              <a:t>WAP</a:t>
            </a:r>
            <a:endParaRPr lang="en-US" sz="3000" dirty="0"/>
          </a:p>
          <a:p>
            <a:pPr marL="252134" indent="-252134" defTabSz="685845" fontAlgn="auto">
              <a:spcAft>
                <a:spcPts val="0"/>
              </a:spcAft>
              <a:defRPr/>
            </a:pPr>
            <a:r>
              <a:rPr lang="en-US" sz="3000" dirty="0"/>
              <a:t>Usually these networks are Ethernet based, but they can </a:t>
            </a:r>
            <a:r>
              <a:rPr lang="en-US" sz="3000" dirty="0" smtClean="0"/>
              <a:t>be built on </a:t>
            </a:r>
            <a:r>
              <a:rPr lang="en-US" sz="3000" dirty="0"/>
              <a:t>other networking </a:t>
            </a:r>
            <a:r>
              <a:rPr lang="en-US" sz="3000" dirty="0" smtClean="0"/>
              <a:t>architectures</a:t>
            </a:r>
            <a:endParaRPr lang="en-US" sz="3000" dirty="0"/>
          </a:p>
          <a:p>
            <a:pPr marL="252134" indent="-252134" defTabSz="685845" fontAlgn="auto">
              <a:spcAft>
                <a:spcPts val="0"/>
              </a:spcAft>
              <a:defRPr/>
            </a:pPr>
            <a:r>
              <a:rPr lang="en-US" sz="3000" dirty="0"/>
              <a:t>In order to ensure compatibility, the WAP and other wireless devices must all use the same IEEE 802.11 WLAN </a:t>
            </a:r>
            <a:r>
              <a:rPr lang="en-US" sz="3000" dirty="0" smtClean="0"/>
              <a:t>standard</a:t>
            </a:r>
          </a:p>
          <a:p>
            <a:pPr marL="252134" indent="-252134" defTabSz="685845" fontAlgn="auto">
              <a:spcAft>
                <a:spcPts val="0"/>
              </a:spcAft>
              <a:defRPr/>
            </a:pPr>
            <a:r>
              <a:rPr lang="en-US" sz="3000" dirty="0" smtClean="0"/>
              <a:t>Wireless Fidelity (</a:t>
            </a:r>
            <a:r>
              <a:rPr lang="en-US" sz="3000" dirty="0" err="1" smtClean="0"/>
              <a:t>WiFi</a:t>
            </a:r>
            <a:r>
              <a:rPr lang="en-US" sz="3000" dirty="0" smtClean="0"/>
              <a:t> ) is a trademark to brand products that belong to the category of WLAN devices</a:t>
            </a:r>
            <a:endParaRPr lang="en-US" sz="3000"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a:t>Wireless LAN (WLAN)</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quarter" idx="10"/>
          </p:nvPr>
        </p:nvSpPr>
        <p:spPr>
          <a:xfrm>
            <a:off x="269239" y="1189177"/>
            <a:ext cx="11617961" cy="2279085"/>
          </a:xfrm>
        </p:spPr>
        <p:txBody>
          <a:bodyPr/>
          <a:lstStyle/>
          <a:p>
            <a:pPr marL="252134" indent="-252134" defTabSz="685845" fontAlgn="auto">
              <a:spcAft>
                <a:spcPts val="0"/>
              </a:spcAft>
              <a:defRPr/>
            </a:pPr>
            <a:r>
              <a:rPr lang="en-US" sz="3200" dirty="0"/>
              <a:t>Wireless </a:t>
            </a:r>
            <a:r>
              <a:rPr lang="en-US" sz="3200" dirty="0" smtClean="0"/>
              <a:t>Repeater</a:t>
            </a:r>
          </a:p>
          <a:p>
            <a:pPr marL="429934" lvl="1" indent="-252134" defTabSz="685845" fontAlgn="auto">
              <a:spcAft>
                <a:spcPts val="0"/>
              </a:spcAft>
              <a:defRPr/>
            </a:pPr>
            <a:r>
              <a:rPr lang="en-US" sz="1741" dirty="0" smtClean="0"/>
              <a:t>used </a:t>
            </a:r>
            <a:r>
              <a:rPr lang="en-US" sz="1741" dirty="0"/>
              <a:t>to extend the coverage of a wireless </a:t>
            </a:r>
            <a:r>
              <a:rPr lang="en-US" sz="1741" dirty="0" smtClean="0"/>
              <a:t>network</a:t>
            </a:r>
          </a:p>
          <a:p>
            <a:pPr marL="252134" indent="-252134" defTabSz="685845" fontAlgn="auto">
              <a:spcAft>
                <a:spcPts val="0"/>
              </a:spcAft>
              <a:defRPr/>
            </a:pPr>
            <a:r>
              <a:rPr lang="en-US" sz="3000" dirty="0"/>
              <a:t>Wireless </a:t>
            </a:r>
            <a:r>
              <a:rPr lang="en-US" sz="3000" dirty="0" smtClean="0"/>
              <a:t>Bridge</a:t>
            </a:r>
          </a:p>
          <a:p>
            <a:pPr marL="429934" lvl="1" indent="-252134" defTabSz="685845" fontAlgn="auto">
              <a:spcAft>
                <a:spcPts val="0"/>
              </a:spcAft>
              <a:defRPr/>
            </a:pPr>
            <a:r>
              <a:rPr lang="en-US" sz="1800" dirty="0"/>
              <a:t>A wireless bridge is similar to a wireless repeater, but the bridge can connect different 802.11 standards together; this is known as bridge mode.</a:t>
            </a:r>
          </a:p>
          <a:p>
            <a:pPr marL="429934" lvl="1" indent="-252134" defTabSz="685845" fontAlgn="auto">
              <a:spcAft>
                <a:spcPts val="0"/>
              </a:spcAft>
              <a:defRPr/>
            </a:pPr>
            <a:endParaRPr lang="en-US" sz="1741"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dirty="0" smtClean="0"/>
              <a:t>Other </a:t>
            </a:r>
            <a:r>
              <a:rPr sz="3971" dirty="0"/>
              <a:t>w</a:t>
            </a:r>
            <a:r>
              <a:rPr sz="3971" dirty="0" smtClean="0"/>
              <a:t>ireless devices</a:t>
            </a:r>
            <a:endParaRPr sz="3971"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defTabSz="685845" fontAlgn="auto">
              <a:spcAft>
                <a:spcPts val="0"/>
              </a:spcAft>
              <a:defRPr/>
            </a:pPr>
            <a:r>
              <a:rPr sz="3971"/>
              <a:t>WLAN Standards</a:t>
            </a:r>
          </a:p>
        </p:txBody>
      </p:sp>
      <p:graphicFrame>
        <p:nvGraphicFramePr>
          <p:cNvPr id="2" name="Table 1"/>
          <p:cNvGraphicFramePr>
            <a:graphicFrameLocks noGrp="1"/>
          </p:cNvGraphicFramePr>
          <p:nvPr>
            <p:extLst>
              <p:ext uri="{D42A27DB-BD31-4B8C-83A1-F6EECF244321}">
                <p14:modId xmlns:p14="http://schemas.microsoft.com/office/powerpoint/2010/main" val="1120388559"/>
              </p:ext>
            </p:extLst>
          </p:nvPr>
        </p:nvGraphicFramePr>
        <p:xfrm>
          <a:off x="1905001" y="1524000"/>
          <a:ext cx="8359773" cy="3048000"/>
        </p:xfrm>
        <a:graphic>
          <a:graphicData uri="http://schemas.openxmlformats.org/drawingml/2006/table">
            <a:tbl>
              <a:tblPr firstRow="1" bandRow="1">
                <a:tableStyleId>{5C22544A-7EE6-4342-B048-85BDC9FD1C3A}</a:tableStyleId>
              </a:tblPr>
              <a:tblGrid>
                <a:gridCol w="2786591"/>
                <a:gridCol w="2786591"/>
                <a:gridCol w="2786591"/>
              </a:tblGrid>
              <a:tr h="782175">
                <a:tc>
                  <a:txBody>
                    <a:bodyPr/>
                    <a:lstStyle/>
                    <a:p>
                      <a:r>
                        <a:rPr lang="en-US" sz="1800" b="1" kern="1200" dirty="0" smtClean="0">
                          <a:solidFill>
                            <a:schemeClr val="lt1"/>
                          </a:solidFill>
                          <a:latin typeface="+mn-lt"/>
                          <a:ea typeface="+mn-ea"/>
                          <a:cs typeface="+mn-cs"/>
                        </a:rPr>
                        <a:t>IEEE 802.11 Standard</a:t>
                      </a:r>
                      <a:endParaRPr lang="en-US" sz="1800" b="1" kern="1200" dirty="0">
                        <a:solidFill>
                          <a:schemeClr val="lt1"/>
                        </a:solidFill>
                        <a:latin typeface="+mn-lt"/>
                        <a:ea typeface="+mn-ea"/>
                        <a:cs typeface="+mn-cs"/>
                      </a:endParaRPr>
                    </a:p>
                  </a:txBody>
                  <a:tcPr/>
                </a:tc>
                <a:tc>
                  <a:txBody>
                    <a:bodyPr/>
                    <a:lstStyle/>
                    <a:p>
                      <a:r>
                        <a:rPr lang="en-US" sz="1800" b="1" kern="1200" dirty="0" smtClean="0">
                          <a:solidFill>
                            <a:schemeClr val="lt1"/>
                          </a:solidFill>
                          <a:latin typeface="+mn-lt"/>
                          <a:ea typeface="+mn-ea"/>
                          <a:cs typeface="+mn-cs"/>
                        </a:rPr>
                        <a:t>Data Transfer Rate (Max.)</a:t>
                      </a:r>
                      <a:endParaRPr lang="en-US" sz="1800" b="1" kern="1200" dirty="0">
                        <a:solidFill>
                          <a:schemeClr val="lt1"/>
                        </a:solidFill>
                        <a:latin typeface="+mn-lt"/>
                        <a:ea typeface="+mn-ea"/>
                        <a:cs typeface="+mn-cs"/>
                      </a:endParaRPr>
                    </a:p>
                  </a:txBody>
                  <a:tcPr/>
                </a:tc>
                <a:tc>
                  <a:txBody>
                    <a:bodyPr/>
                    <a:lstStyle/>
                    <a:p>
                      <a:r>
                        <a:rPr lang="en-US" sz="1800" b="1" kern="1200" dirty="0" smtClean="0">
                          <a:solidFill>
                            <a:schemeClr val="lt1"/>
                          </a:solidFill>
                          <a:latin typeface="+mn-lt"/>
                          <a:ea typeface="+mn-ea"/>
                          <a:cs typeface="+mn-cs"/>
                        </a:rPr>
                        <a:t>Frequency</a:t>
                      </a:r>
                      <a:endParaRPr lang="en-US" sz="1800" b="1" kern="1200" dirty="0">
                        <a:solidFill>
                          <a:schemeClr val="lt1"/>
                        </a:solidFill>
                        <a:latin typeface="+mn-lt"/>
                        <a:ea typeface="+mn-ea"/>
                        <a:cs typeface="+mn-cs"/>
                      </a:endParaRPr>
                    </a:p>
                  </a:txBody>
                  <a:tcPr/>
                </a:tc>
              </a:tr>
              <a:tr h="453165">
                <a:tc>
                  <a:txBody>
                    <a:bodyPr/>
                    <a:lstStyle/>
                    <a:p>
                      <a:r>
                        <a:rPr lang="en-US" sz="1800" kern="1200" dirty="0" smtClean="0">
                          <a:solidFill>
                            <a:schemeClr val="dk1"/>
                          </a:solidFill>
                          <a:latin typeface="+mn-lt"/>
                          <a:ea typeface="+mn-ea"/>
                          <a:cs typeface="+mn-cs"/>
                        </a:rPr>
                        <a:t>802.11a</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54 Mbps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5Ghz</a:t>
                      </a:r>
                      <a:endParaRPr lang="en-US" sz="1800" kern="1200" dirty="0">
                        <a:solidFill>
                          <a:schemeClr val="dk1"/>
                        </a:solidFill>
                        <a:latin typeface="+mn-lt"/>
                        <a:ea typeface="+mn-ea"/>
                        <a:cs typeface="+mn-cs"/>
                      </a:endParaRPr>
                    </a:p>
                  </a:txBody>
                  <a:tcPr/>
                </a:tc>
              </a:tr>
              <a:tr h="453165">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802.11b</a:t>
                      </a:r>
                    </a:p>
                  </a:txBody>
                  <a:tcPr/>
                </a:tc>
                <a:tc>
                  <a:txBody>
                    <a:bodyPr/>
                    <a:lstStyle/>
                    <a:p>
                      <a:r>
                        <a:rPr lang="en-US" sz="1800" kern="1200" dirty="0" smtClean="0">
                          <a:solidFill>
                            <a:schemeClr val="dk1"/>
                          </a:solidFill>
                          <a:latin typeface="+mn-lt"/>
                          <a:ea typeface="+mn-ea"/>
                          <a:cs typeface="+mn-cs"/>
                        </a:rPr>
                        <a:t>11 Mbps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2.4Ghz</a:t>
                      </a:r>
                      <a:endParaRPr lang="en-US" sz="1800" kern="1200" dirty="0">
                        <a:solidFill>
                          <a:schemeClr val="dk1"/>
                        </a:solidFill>
                        <a:latin typeface="+mn-lt"/>
                        <a:ea typeface="+mn-ea"/>
                        <a:cs typeface="+mn-cs"/>
                      </a:endParaRPr>
                    </a:p>
                  </a:txBody>
                  <a:tcPr/>
                </a:tc>
              </a:tr>
              <a:tr h="453165">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802.11g</a:t>
                      </a:r>
                    </a:p>
                  </a:txBody>
                  <a:tcPr/>
                </a:tc>
                <a:tc>
                  <a:txBody>
                    <a:bodyPr/>
                    <a:lstStyle/>
                    <a:p>
                      <a:r>
                        <a:rPr lang="en-US" sz="1800" kern="1200" dirty="0" smtClean="0">
                          <a:solidFill>
                            <a:schemeClr val="dk1"/>
                          </a:solidFill>
                          <a:latin typeface="+mn-lt"/>
                          <a:ea typeface="+mn-ea"/>
                          <a:cs typeface="+mn-cs"/>
                        </a:rPr>
                        <a:t>54 Mbps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2.4Ghz</a:t>
                      </a:r>
                      <a:endParaRPr lang="en-US" sz="1800" kern="1200" dirty="0">
                        <a:solidFill>
                          <a:schemeClr val="dk1"/>
                        </a:solidFill>
                        <a:latin typeface="+mn-lt"/>
                        <a:ea typeface="+mn-ea"/>
                        <a:cs typeface="+mn-cs"/>
                      </a:endParaRPr>
                    </a:p>
                  </a:txBody>
                  <a:tcPr/>
                </a:tc>
              </a:tr>
              <a:tr h="453165">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802.11n</a:t>
                      </a:r>
                    </a:p>
                  </a:txBody>
                  <a:tcPr/>
                </a:tc>
                <a:tc>
                  <a:txBody>
                    <a:bodyPr/>
                    <a:lstStyle/>
                    <a:p>
                      <a:r>
                        <a:rPr lang="en-US" sz="1800" kern="1200" dirty="0" smtClean="0">
                          <a:solidFill>
                            <a:schemeClr val="dk1"/>
                          </a:solidFill>
                          <a:latin typeface="+mn-lt"/>
                          <a:ea typeface="+mn-ea"/>
                          <a:cs typeface="+mn-cs"/>
                        </a:rPr>
                        <a:t>600 Mbps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2.4Ghz and 5Ghz</a:t>
                      </a:r>
                      <a:endParaRPr lang="en-US" sz="1800" kern="1200" dirty="0">
                        <a:solidFill>
                          <a:schemeClr val="dk1"/>
                        </a:solidFill>
                        <a:latin typeface="+mn-lt"/>
                        <a:ea typeface="+mn-ea"/>
                        <a:cs typeface="+mn-cs"/>
                      </a:endParaRPr>
                    </a:p>
                  </a:txBody>
                  <a:tcPr/>
                </a:tc>
              </a:tr>
              <a:tr h="453165">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802.11ac</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866.7 Mbps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5Ghz</a:t>
                      </a:r>
                      <a:endParaRPr lang="en-US" sz="1800" kern="1200" dirty="0">
                        <a:solidFill>
                          <a:schemeClr val="dk1"/>
                        </a:solidFill>
                        <a:latin typeface="+mn-lt"/>
                        <a:ea typeface="+mn-ea"/>
                        <a:cs typeface="+mn-cs"/>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845" fontAlgn="auto">
              <a:spcAft>
                <a:spcPts val="0"/>
              </a:spcAft>
              <a:defRPr/>
            </a:pPr>
            <a:r>
              <a:rPr sz="3971"/>
              <a:t>Wireless Encryption Options</a:t>
            </a:r>
          </a:p>
        </p:txBody>
      </p:sp>
      <p:graphicFrame>
        <p:nvGraphicFramePr>
          <p:cNvPr id="3" name="Table 2"/>
          <p:cNvGraphicFramePr>
            <a:graphicFrameLocks noGrp="1"/>
          </p:cNvGraphicFramePr>
          <p:nvPr>
            <p:extLst>
              <p:ext uri="{D42A27DB-BD31-4B8C-83A1-F6EECF244321}">
                <p14:modId xmlns:p14="http://schemas.microsoft.com/office/powerpoint/2010/main" val="2945648192"/>
              </p:ext>
            </p:extLst>
          </p:nvPr>
        </p:nvGraphicFramePr>
        <p:xfrm>
          <a:off x="1219200" y="1397000"/>
          <a:ext cx="9753600" cy="3251199"/>
        </p:xfrm>
        <a:graphic>
          <a:graphicData uri="http://schemas.openxmlformats.org/drawingml/2006/table">
            <a:tbl>
              <a:tblPr firstRow="1" bandRow="1">
                <a:tableStyleId>{5C22544A-7EE6-4342-B048-85BDC9FD1C3A}</a:tableStyleId>
              </a:tblPr>
              <a:tblGrid>
                <a:gridCol w="2743200"/>
                <a:gridCol w="3759200"/>
                <a:gridCol w="3251200"/>
              </a:tblGrid>
              <a:tr h="781777">
                <a:tc>
                  <a:txBody>
                    <a:bodyPr/>
                    <a:lstStyle/>
                    <a:p>
                      <a:r>
                        <a:rPr lang="en-US" sz="1800" b="1" kern="1200" dirty="0" smtClean="0">
                          <a:solidFill>
                            <a:schemeClr val="lt1"/>
                          </a:solidFill>
                          <a:latin typeface="+mn-lt"/>
                          <a:ea typeface="+mn-ea"/>
                          <a:cs typeface="+mn-cs"/>
                        </a:rPr>
                        <a:t>Wireless Encryption Protocol</a:t>
                      </a:r>
                      <a:endParaRPr lang="en-US" sz="1800" b="1" kern="1200" dirty="0">
                        <a:solidFill>
                          <a:schemeClr val="lt1"/>
                        </a:solidFill>
                        <a:latin typeface="+mn-lt"/>
                        <a:ea typeface="+mn-ea"/>
                        <a:cs typeface="+mn-cs"/>
                      </a:endParaRPr>
                    </a:p>
                  </a:txBody>
                  <a:tcPr/>
                </a:tc>
                <a:tc>
                  <a:txBody>
                    <a:bodyPr/>
                    <a:lstStyle/>
                    <a:p>
                      <a:r>
                        <a:rPr lang="en-US" sz="1800" b="1" kern="1200" dirty="0" smtClean="0">
                          <a:solidFill>
                            <a:schemeClr val="lt1"/>
                          </a:solidFill>
                          <a:latin typeface="+mn-lt"/>
                          <a:ea typeface="+mn-ea"/>
                          <a:cs typeface="+mn-cs"/>
                        </a:rPr>
                        <a:t>Description</a:t>
                      </a:r>
                      <a:endParaRPr lang="en-US" sz="1800" b="1" kern="1200" dirty="0">
                        <a:solidFill>
                          <a:schemeClr val="lt1"/>
                        </a:solidFill>
                        <a:latin typeface="+mn-lt"/>
                        <a:ea typeface="+mn-ea"/>
                        <a:cs typeface="+mn-cs"/>
                      </a:endParaRPr>
                    </a:p>
                  </a:txBody>
                  <a:tcPr/>
                </a:tc>
                <a:tc>
                  <a:txBody>
                    <a:bodyPr/>
                    <a:lstStyle/>
                    <a:p>
                      <a:r>
                        <a:rPr lang="en-US" sz="1800" b="1" kern="1200" dirty="0" smtClean="0">
                          <a:solidFill>
                            <a:schemeClr val="lt1"/>
                          </a:solidFill>
                          <a:latin typeface="+mn-lt"/>
                          <a:ea typeface="+mn-ea"/>
                          <a:cs typeface="+mn-cs"/>
                        </a:rPr>
                        <a:t>Encryption Level (Key Size)</a:t>
                      </a:r>
                      <a:endParaRPr lang="en-US" sz="1800" b="1" kern="1200" dirty="0">
                        <a:solidFill>
                          <a:schemeClr val="lt1"/>
                        </a:solidFill>
                        <a:latin typeface="+mn-lt"/>
                        <a:ea typeface="+mn-ea"/>
                        <a:cs typeface="+mn-cs"/>
                      </a:endParaRPr>
                    </a:p>
                  </a:txBody>
                  <a:tcPr/>
                </a:tc>
              </a:tr>
              <a:tr h="452934">
                <a:tc>
                  <a:txBody>
                    <a:bodyPr/>
                    <a:lstStyle/>
                    <a:p>
                      <a:r>
                        <a:rPr lang="en-US" sz="1800" kern="1200" dirty="0" smtClean="0">
                          <a:solidFill>
                            <a:schemeClr val="dk1"/>
                          </a:solidFill>
                          <a:latin typeface="+mn-lt"/>
                          <a:ea typeface="+mn-ea"/>
                          <a:cs typeface="+mn-cs"/>
                        </a:rPr>
                        <a:t>WEP</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Wired Equivalent Privacy</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64-bit</a:t>
                      </a:r>
                      <a:endParaRPr lang="en-US" sz="1800" kern="1200" dirty="0">
                        <a:solidFill>
                          <a:schemeClr val="dk1"/>
                        </a:solidFill>
                        <a:latin typeface="+mn-lt"/>
                        <a:ea typeface="+mn-ea"/>
                        <a:cs typeface="+mn-cs"/>
                      </a:endParaRPr>
                    </a:p>
                  </a:txBody>
                  <a:tcPr/>
                </a:tc>
              </a:tr>
              <a:tr h="452934">
                <a:tc>
                  <a:txBody>
                    <a:bodyPr/>
                    <a:lstStyle/>
                    <a:p>
                      <a:r>
                        <a:rPr lang="en-US" sz="1800" kern="1200" dirty="0" smtClean="0">
                          <a:solidFill>
                            <a:schemeClr val="dk1"/>
                          </a:solidFill>
                          <a:latin typeface="+mn-lt"/>
                          <a:ea typeface="+mn-ea"/>
                          <a:cs typeface="+mn-cs"/>
                        </a:rPr>
                        <a:t>WPA &amp; WPA2</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Wi-Fi Protected Access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256-bit</a:t>
                      </a:r>
                      <a:endParaRPr lang="en-US" sz="1800" kern="1200" dirty="0">
                        <a:solidFill>
                          <a:schemeClr val="dk1"/>
                        </a:solidFill>
                        <a:latin typeface="+mn-lt"/>
                        <a:ea typeface="+mn-ea"/>
                        <a:cs typeface="+mn-cs"/>
                      </a:endParaRPr>
                    </a:p>
                  </a:txBody>
                  <a:tcPr/>
                </a:tc>
              </a:tr>
              <a:tr h="781777">
                <a:tc>
                  <a:txBody>
                    <a:bodyPr/>
                    <a:lstStyle/>
                    <a:p>
                      <a:r>
                        <a:rPr lang="en-US" sz="1800" kern="1200" dirty="0" smtClean="0">
                          <a:solidFill>
                            <a:schemeClr val="dk1"/>
                          </a:solidFill>
                          <a:latin typeface="+mn-lt"/>
                          <a:ea typeface="+mn-ea"/>
                          <a:cs typeface="+mn-cs"/>
                        </a:rPr>
                        <a:t>TKIP</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Temporal Key Integrity Protocol</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128-bit</a:t>
                      </a:r>
                      <a:endParaRPr lang="en-US" sz="1800" kern="1200" dirty="0">
                        <a:solidFill>
                          <a:schemeClr val="dk1"/>
                        </a:solidFill>
                        <a:latin typeface="+mn-lt"/>
                        <a:ea typeface="+mn-ea"/>
                        <a:cs typeface="+mn-cs"/>
                      </a:endParaRPr>
                    </a:p>
                  </a:txBody>
                  <a:tcPr/>
                </a:tc>
              </a:tr>
              <a:tr h="781777">
                <a:tc>
                  <a:txBody>
                    <a:bodyPr/>
                    <a:lstStyle/>
                    <a:p>
                      <a:r>
                        <a:rPr lang="en-US" sz="1800" kern="1200" dirty="0" smtClean="0">
                          <a:solidFill>
                            <a:schemeClr val="dk1"/>
                          </a:solidFill>
                          <a:latin typeface="+mn-lt"/>
                          <a:ea typeface="+mn-ea"/>
                          <a:cs typeface="+mn-cs"/>
                        </a:rPr>
                        <a:t>AES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Advanced Encryption Standard</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128-, 192- and 256-bit</a:t>
                      </a:r>
                      <a:endParaRPr lang="en-US" sz="1800" kern="1200" dirty="0">
                        <a:solidFill>
                          <a:schemeClr val="dk1"/>
                        </a:solidFill>
                        <a:latin typeface="+mn-lt"/>
                        <a:ea typeface="+mn-ea"/>
                        <a:cs typeface="+mn-cs"/>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2C6"/>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sz="quarter" idx="10"/>
          </p:nvPr>
        </p:nvSpPr>
        <p:spPr>
          <a:xfrm>
            <a:off x="269239" y="1189177"/>
            <a:ext cx="11617961" cy="2634567"/>
          </a:xfrm>
        </p:spPr>
        <p:txBody>
          <a:bodyPr/>
          <a:lstStyle/>
          <a:p>
            <a:pPr marL="252134" indent="-252134" defTabSz="685845" fontAlgn="auto">
              <a:spcAft>
                <a:spcPts val="0"/>
              </a:spcAft>
              <a:defRPr/>
            </a:pPr>
            <a:r>
              <a:rPr lang="en-US" sz="3000" dirty="0" smtClean="0"/>
              <a:t>the most </a:t>
            </a:r>
            <a:r>
              <a:rPr lang="en-US" sz="3000" dirty="0"/>
              <a:t>commonly used </a:t>
            </a:r>
            <a:r>
              <a:rPr lang="en-US" sz="3000" dirty="0" smtClean="0"/>
              <a:t>cable type in </a:t>
            </a:r>
            <a:r>
              <a:rPr lang="en-US" sz="3000" dirty="0"/>
              <a:t>local area </a:t>
            </a:r>
            <a:r>
              <a:rPr lang="en-US" sz="3000" dirty="0" smtClean="0"/>
              <a:t>networks</a:t>
            </a:r>
            <a:endParaRPr lang="en-US" sz="3000" dirty="0"/>
          </a:p>
          <a:p>
            <a:pPr marL="252134" indent="-252134" defTabSz="685845" fontAlgn="auto">
              <a:spcAft>
                <a:spcPts val="0"/>
              </a:spcAft>
              <a:defRPr/>
            </a:pPr>
            <a:r>
              <a:rPr lang="en-US" sz="3000" dirty="0" smtClean="0"/>
              <a:t>relatively </a:t>
            </a:r>
            <a:r>
              <a:rPr lang="en-US" sz="3000" dirty="0"/>
              <a:t>easy to work with, flexible, efficient, and </a:t>
            </a:r>
            <a:r>
              <a:rPr lang="en-US" sz="3000" dirty="0" smtClean="0"/>
              <a:t>fast</a:t>
            </a:r>
            <a:endParaRPr lang="en-US" sz="3000" dirty="0"/>
          </a:p>
          <a:p>
            <a:pPr marL="252134" indent="-252134" defTabSz="685845" fontAlgn="auto">
              <a:spcAft>
                <a:spcPts val="0"/>
              </a:spcAft>
              <a:defRPr/>
            </a:pPr>
            <a:r>
              <a:rPr lang="en-US" sz="3000" dirty="0" smtClean="0"/>
              <a:t>contains eight wires</a:t>
            </a:r>
            <a:r>
              <a:rPr lang="en-US" sz="3200" dirty="0" smtClean="0"/>
              <a:t> </a:t>
            </a:r>
            <a:r>
              <a:rPr lang="en-US" sz="3200" dirty="0"/>
              <a:t>grouped into four </a:t>
            </a:r>
            <a:r>
              <a:rPr lang="en-US" sz="3200" dirty="0" smtClean="0"/>
              <a:t>twisted pairs, typically </a:t>
            </a:r>
            <a:r>
              <a:rPr lang="en-US" sz="3200" dirty="0"/>
              <a:t>blue, orange, green, and </a:t>
            </a:r>
            <a:r>
              <a:rPr lang="en-US" sz="3200" dirty="0" smtClean="0"/>
              <a:t>brown</a:t>
            </a:r>
            <a:endParaRPr lang="en-US" sz="3200" dirty="0"/>
          </a:p>
          <a:p>
            <a:pPr marL="252134" indent="-252134" defTabSz="685845" fontAlgn="auto">
              <a:spcAft>
                <a:spcPts val="0"/>
              </a:spcAft>
              <a:defRPr/>
            </a:pPr>
            <a:r>
              <a:rPr lang="en-US" sz="3200" dirty="0" smtClean="0"/>
              <a:t>The twisted wires reduce </a:t>
            </a:r>
            <a:r>
              <a:rPr lang="en-US" sz="3200" dirty="0"/>
              <a:t>crosstalk and interference</a:t>
            </a:r>
            <a:endParaRPr lang="en-US" sz="3000"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dirty="0"/>
              <a:t>Twisted-Pair Cable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quarter" idx="10"/>
          </p:nvPr>
        </p:nvSpPr>
        <p:spPr>
          <a:xfrm>
            <a:off x="269239" y="1189177"/>
            <a:ext cx="11617961" cy="3754874"/>
          </a:xfrm>
        </p:spPr>
        <p:txBody>
          <a:bodyPr/>
          <a:lstStyle/>
          <a:p>
            <a:r>
              <a:rPr lang="en-US" dirty="0" smtClean="0"/>
              <a:t>When utilizing infrastructure mode, the base unit (normally a WAP) will be configured with a service set identifier (SSID)</a:t>
            </a:r>
          </a:p>
          <a:p>
            <a:r>
              <a:rPr lang="en-US" dirty="0" smtClean="0"/>
              <a:t>The SSID is the name of the wireless network, and it is broadcast over the airwaves</a:t>
            </a:r>
          </a:p>
          <a:p>
            <a:r>
              <a:rPr lang="en-US" dirty="0" smtClean="0"/>
              <a:t>When clients want to connect to the WAP, they can identify it by the SSID</a:t>
            </a:r>
          </a:p>
          <a:p>
            <a:r>
              <a:rPr lang="en-US" dirty="0" smtClean="0"/>
              <a:t>For security, the SSID can be hidden from public discovery</a:t>
            </a:r>
          </a:p>
          <a:p>
            <a:endParaRPr lang="en-US" dirty="0"/>
          </a:p>
        </p:txBody>
      </p:sp>
      <p:sp>
        <p:nvSpPr>
          <p:cNvPr id="224258" name="Rectangle 2"/>
          <p:cNvSpPr>
            <a:spLocks noGrp="1" noChangeArrowheads="1"/>
          </p:cNvSpPr>
          <p:nvPr>
            <p:ph type="title"/>
          </p:nvPr>
        </p:nvSpPr>
        <p:spPr/>
        <p:txBody>
          <a:bodyPr/>
          <a:lstStyle/>
          <a:p>
            <a:r>
              <a:rPr lang="en-US" smtClean="0"/>
              <a:t>Service Set Identifier (SSI)</a:t>
            </a:r>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685845" fontAlgn="auto">
              <a:spcAft>
                <a:spcPts val="0"/>
              </a:spcAft>
              <a:defRPr/>
            </a:pPr>
            <a:r>
              <a:rPr sz="3971" dirty="0"/>
              <a:t>Wireless </a:t>
            </a:r>
            <a:r>
              <a:rPr sz="3971" dirty="0" smtClean="0"/>
              <a:t>Settings</a:t>
            </a:r>
            <a:endParaRPr sz="3971" dirty="0"/>
          </a:p>
        </p:txBody>
      </p:sp>
      <p:pic>
        <p:nvPicPr>
          <p:cNvPr id="97283" name="Picture 4" descr="03fig08"/>
          <p:cNvPicPr>
            <a:picLocks noChangeAspect="1" noChangeArrowheads="1"/>
          </p:cNvPicPr>
          <p:nvPr/>
        </p:nvPicPr>
        <p:blipFill>
          <a:blip r:embed="rId2">
            <a:extLst>
              <a:ext uri="{28A0092B-C50C-407E-A947-70E740481C1C}">
                <a14:useLocalDpi xmlns:a14="http://schemas.microsoft.com/office/drawing/2010/main" val="0"/>
              </a:ext>
            </a:extLst>
          </a:blip>
          <a:srcRect l="24382" t="13968" r="25526" b="5917"/>
          <a:stretch>
            <a:fillRect/>
          </a:stretch>
        </p:blipFill>
        <p:spPr bwMode="auto">
          <a:xfrm>
            <a:off x="4572000" y="533400"/>
            <a:ext cx="6026105" cy="572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sz="quarter" idx="10"/>
          </p:nvPr>
        </p:nvSpPr>
        <p:spPr>
          <a:xfrm>
            <a:off x="269239" y="1189177"/>
            <a:ext cx="11617961" cy="3259354"/>
          </a:xfrm>
        </p:spPr>
        <p:txBody>
          <a:bodyPr/>
          <a:lstStyle/>
          <a:p>
            <a:pPr marL="252134" indent="-252134" defTabSz="685845" fontAlgn="auto">
              <a:spcAft>
                <a:spcPts val="0"/>
              </a:spcAft>
              <a:defRPr/>
            </a:pPr>
            <a:r>
              <a:rPr lang="en-US" sz="2700" dirty="0"/>
              <a:t>To recognize wired networks and media types. This includes identifying twisted-pair cable, cabling tools, and testers. You also learned what can interfere with twisted-pair cabling and how to avoid it, and </a:t>
            </a:r>
            <a:r>
              <a:rPr lang="en-US" sz="2700" dirty="0" smtClean="0"/>
              <a:t>about </a:t>
            </a:r>
            <a:r>
              <a:rPr lang="en-US" sz="2700" dirty="0"/>
              <a:t>a slew of wiring standards you should know for the real world. You also learned some of the basics about fiber optic cabling and some of the standards attached to these extremely quick cables.</a:t>
            </a:r>
          </a:p>
          <a:p>
            <a:pPr marL="252134" indent="-252134" defTabSz="685845" fontAlgn="auto">
              <a:spcAft>
                <a:spcPts val="0"/>
              </a:spcAft>
              <a:defRPr/>
            </a:pPr>
            <a:r>
              <a:rPr lang="en-US" sz="2700" dirty="0"/>
              <a:t>To comprehend wireless networks. This included wireless devices, wireless settings and configurations, wireless standards, and encryption protocols. </a:t>
            </a:r>
          </a:p>
        </p:txBody>
      </p:sp>
      <p:sp>
        <p:nvSpPr>
          <p:cNvPr id="274434" name="Rectangle 2"/>
          <p:cNvSpPr>
            <a:spLocks noGrp="1" noChangeArrowheads="1"/>
          </p:cNvSpPr>
          <p:nvPr>
            <p:ph type="title"/>
          </p:nvPr>
        </p:nvSpPr>
        <p:spPr/>
        <p:txBody>
          <a:bodyPr/>
          <a:lstStyle/>
          <a:p>
            <a:pPr defTabSz="685845" fontAlgn="auto">
              <a:spcAft>
                <a:spcPts val="0"/>
              </a:spcAft>
              <a:defRPr/>
            </a:pPr>
            <a:r>
              <a:rPr sz="3971"/>
              <a:t>Summary</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39" y="1189177"/>
            <a:ext cx="11653523" cy="959493"/>
          </a:xfrm>
        </p:spPr>
        <p:txBody>
          <a:bodyPr/>
          <a:lstStyle/>
          <a:p>
            <a:pPr marL="252134" lvl="1" indent="0">
              <a:buNone/>
            </a:pPr>
            <a:endParaRPr lang="en-US" sz="2000" dirty="0" smtClean="0">
              <a:latin typeface="+mj-lt"/>
            </a:endParaRPr>
          </a:p>
          <a:p>
            <a:endParaRPr lang="en-US" dirty="0"/>
          </a:p>
        </p:txBody>
      </p:sp>
      <p:sp>
        <p:nvSpPr>
          <p:cNvPr id="3" name="Title 2"/>
          <p:cNvSpPr>
            <a:spLocks noGrp="1"/>
          </p:cNvSpPr>
          <p:nvPr>
            <p:ph type="title"/>
          </p:nvPr>
        </p:nvSpPr>
        <p:spPr/>
        <p:txBody>
          <a:bodyPr/>
          <a:lstStyle/>
          <a:p>
            <a:r>
              <a:rPr lang="en-US" dirty="0" smtClean="0"/>
              <a:t>Additional Resources &amp; Next Steps</a:t>
            </a:r>
            <a:endParaRPr lang="en-US" dirty="0"/>
          </a:p>
        </p:txBody>
      </p:sp>
      <p:sp>
        <p:nvSpPr>
          <p:cNvPr id="4" name="TextBox 3"/>
          <p:cNvSpPr txBox="1"/>
          <p:nvPr/>
        </p:nvSpPr>
        <p:spPr>
          <a:xfrm>
            <a:off x="457200" y="4267200"/>
            <a:ext cx="3352800" cy="2200602"/>
          </a:xfrm>
          <a:prstGeom prst="rect">
            <a:avLst/>
          </a:prstGeom>
          <a:solidFill>
            <a:schemeClr val="accent6"/>
          </a:solidFill>
        </p:spPr>
        <p:txBody>
          <a:bodyPr wrap="square" lIns="182880" tIns="146304" rIns="182880" bIns="146304" rtlCol="0">
            <a:noAutofit/>
          </a:bodyPr>
          <a:lstStyle/>
          <a:p>
            <a:pPr>
              <a:lnSpc>
                <a:spcPct val="90000"/>
              </a:lnSpc>
              <a:spcAft>
                <a:spcPts val="600"/>
              </a:spcAft>
            </a:pPr>
            <a:r>
              <a:rPr lang="en-US" sz="3200" u="sng" dirty="0" smtClean="0">
                <a:solidFill>
                  <a:schemeClr val="bg1">
                    <a:lumMod val="95000"/>
                  </a:schemeClr>
                </a:solidFill>
                <a:latin typeface="+mj-lt"/>
              </a:rPr>
              <a:t>Books</a:t>
            </a:r>
            <a:endParaRPr lang="en-US" sz="3200" u="sng" dirty="0">
              <a:solidFill>
                <a:schemeClr val="bg1">
                  <a:lumMod val="95000"/>
                </a:schemeClr>
              </a:solidFill>
              <a:latin typeface="+mj-lt"/>
            </a:endParaRPr>
          </a:p>
          <a:p>
            <a:pPr marL="342900" indent="-342900">
              <a:lnSpc>
                <a:spcPct val="90000"/>
              </a:lnSpc>
              <a:spcAft>
                <a:spcPts val="600"/>
              </a:spcAft>
              <a:buFont typeface="Arial" panose="020B0604020202020204" pitchFamily="34" charset="0"/>
              <a:buChar char="•"/>
            </a:pPr>
            <a:r>
              <a:rPr lang="en-US" sz="2000" dirty="0">
                <a:solidFill>
                  <a:schemeClr val="bg1">
                    <a:lumMod val="95000"/>
                  </a:schemeClr>
                </a:solidFill>
                <a:latin typeface="+mj-lt"/>
              </a:rPr>
              <a:t>Exam 98-366: MTA Networking Fundamentals (Microsoft Official Academic Course)</a:t>
            </a:r>
          </a:p>
        </p:txBody>
      </p:sp>
      <p:sp>
        <p:nvSpPr>
          <p:cNvPr id="5" name="TextBox 4"/>
          <p:cNvSpPr txBox="1"/>
          <p:nvPr/>
        </p:nvSpPr>
        <p:spPr>
          <a:xfrm>
            <a:off x="2933515" y="1143055"/>
            <a:ext cx="6324600" cy="3754874"/>
          </a:xfrm>
          <a:prstGeom prst="rect">
            <a:avLst/>
          </a:prstGeom>
          <a:solidFill>
            <a:schemeClr val="accent2"/>
          </a:solidFill>
        </p:spPr>
        <p:txBody>
          <a:bodyPr wrap="square" lIns="182880" tIns="146304" rIns="182880" bIns="146304" rtlCol="0">
            <a:noAutofit/>
          </a:bodyPr>
          <a:lstStyle/>
          <a:p>
            <a:pPr lvl="0" defTabSz="685845" eaLnBrk="1" fontAlgn="auto" hangingPunct="1">
              <a:lnSpc>
                <a:spcPct val="90000"/>
              </a:lnSpc>
              <a:spcBef>
                <a:spcPct val="20000"/>
              </a:spcBef>
              <a:spcAft>
                <a:spcPts val="0"/>
              </a:spcAft>
              <a:buSzPct val="90000"/>
            </a:pPr>
            <a:r>
              <a:rPr lang="en-US" sz="3200" u="sng" dirty="0">
                <a:solidFill>
                  <a:srgbClr val="FFFFFF">
                    <a:lumMod val="95000"/>
                  </a:srgbClr>
                </a:solidFill>
                <a:latin typeface="Segoe UI Light"/>
              </a:rPr>
              <a:t>Instructor-Led </a:t>
            </a:r>
            <a:r>
              <a:rPr lang="en-US" sz="3200" u="sng" dirty="0" smtClean="0">
                <a:solidFill>
                  <a:srgbClr val="FFFFFF">
                    <a:lumMod val="95000"/>
                  </a:srgbClr>
                </a:solidFill>
                <a:latin typeface="Segoe UI Light"/>
              </a:rPr>
              <a:t>Courses</a:t>
            </a:r>
            <a:endParaRPr lang="en-US" sz="3200" u="sng" dirty="0">
              <a:solidFill>
                <a:srgbClr val="FFFFFF">
                  <a:lumMod val="95000"/>
                </a:srgbClr>
              </a:solidFill>
              <a:latin typeface="Segoe UI Light"/>
            </a:endParaRPr>
          </a:p>
          <a:p>
            <a:pPr marL="429562" lvl="1" indent="-177428" defTabSz="685845" eaLnBrk="1" fontAlgn="auto" hangingPunct="1">
              <a:lnSpc>
                <a:spcPct val="90000"/>
              </a:lnSpc>
              <a:spcBef>
                <a:spcPct val="20000"/>
              </a:spcBef>
              <a:spcAft>
                <a:spcPts val="0"/>
              </a:spcAft>
              <a:buSzPct val="90000"/>
              <a:buFont typeface="Arial" pitchFamily="34" charset="0"/>
              <a:buChar char="•"/>
            </a:pPr>
            <a:r>
              <a:rPr lang="en-US" sz="2000" dirty="0">
                <a:solidFill>
                  <a:srgbClr val="FFFFFF">
                    <a:lumMod val="95000"/>
                  </a:srgbClr>
                </a:solidFill>
                <a:latin typeface="Segoe UI Light"/>
              </a:rPr>
              <a:t>40033A: Windows Operating System and Windows Server Fundamentals: Training 2-Pack for MTA Exams 98-349 and 98-365 (5 Days)</a:t>
            </a:r>
          </a:p>
          <a:p>
            <a:pPr marL="429562" lvl="1" indent="-177428" defTabSz="685845" eaLnBrk="1" fontAlgn="auto" hangingPunct="1">
              <a:lnSpc>
                <a:spcPct val="90000"/>
              </a:lnSpc>
              <a:spcBef>
                <a:spcPct val="20000"/>
              </a:spcBef>
              <a:spcAft>
                <a:spcPts val="0"/>
              </a:spcAft>
              <a:buSzPct val="90000"/>
              <a:buFont typeface="Arial" pitchFamily="34" charset="0"/>
              <a:buChar char="•"/>
            </a:pPr>
            <a:r>
              <a:rPr lang="en-US" sz="2000" dirty="0">
                <a:solidFill>
                  <a:srgbClr val="FFFFFF">
                    <a:lumMod val="95000"/>
                  </a:srgbClr>
                </a:solidFill>
                <a:latin typeface="Segoe UI Light"/>
              </a:rPr>
              <a:t>40349A: Windows Operating System Fundamentals: MTA Exam 98-349 (3 Days)</a:t>
            </a:r>
          </a:p>
          <a:p>
            <a:pPr marL="429562" lvl="1" indent="-177428" defTabSz="685845" eaLnBrk="1" fontAlgn="auto" hangingPunct="1">
              <a:lnSpc>
                <a:spcPct val="90000"/>
              </a:lnSpc>
              <a:spcBef>
                <a:spcPct val="20000"/>
              </a:spcBef>
              <a:spcAft>
                <a:spcPts val="0"/>
              </a:spcAft>
              <a:buSzPct val="90000"/>
              <a:buFont typeface="Arial" pitchFamily="34" charset="0"/>
              <a:buChar char="•"/>
            </a:pPr>
            <a:r>
              <a:rPr lang="en-US" sz="2000" dirty="0">
                <a:solidFill>
                  <a:srgbClr val="FFFFFF">
                    <a:lumMod val="95000"/>
                  </a:srgbClr>
                </a:solidFill>
                <a:latin typeface="Segoe UI Light"/>
              </a:rPr>
              <a:t>40032A: Networking and Security Fundamentals: Training 2-Pack for MTA Exams 98-366 and 98-367 (5 Days)</a:t>
            </a:r>
          </a:p>
          <a:p>
            <a:pPr marL="429562" lvl="1" indent="-177428" defTabSz="685845" eaLnBrk="1" fontAlgn="auto" hangingPunct="1">
              <a:lnSpc>
                <a:spcPct val="90000"/>
              </a:lnSpc>
              <a:spcBef>
                <a:spcPct val="20000"/>
              </a:spcBef>
              <a:spcAft>
                <a:spcPts val="0"/>
              </a:spcAft>
              <a:buSzPct val="90000"/>
              <a:buFont typeface="Arial" pitchFamily="34" charset="0"/>
              <a:buChar char="•"/>
            </a:pPr>
            <a:r>
              <a:rPr lang="en-US" sz="2000" dirty="0">
                <a:solidFill>
                  <a:srgbClr val="FFFFFF">
                    <a:lumMod val="95000"/>
                  </a:srgbClr>
                </a:solidFill>
                <a:latin typeface="Segoe UI Light"/>
              </a:rPr>
              <a:t>40366A: Networking Fundamentals: MTA Exam 98-366</a:t>
            </a:r>
          </a:p>
        </p:txBody>
      </p:sp>
      <p:sp>
        <p:nvSpPr>
          <p:cNvPr id="6" name="TextBox 5"/>
          <p:cNvSpPr txBox="1"/>
          <p:nvPr/>
        </p:nvSpPr>
        <p:spPr>
          <a:xfrm>
            <a:off x="8592704" y="4486712"/>
            <a:ext cx="2971800" cy="2074414"/>
          </a:xfrm>
          <a:prstGeom prst="rect">
            <a:avLst/>
          </a:prstGeom>
          <a:solidFill>
            <a:schemeClr val="accent6"/>
          </a:solidFill>
        </p:spPr>
        <p:txBody>
          <a:bodyPr wrap="square" lIns="182880" tIns="146304" rIns="182880" bIns="146304" rtlCol="0">
            <a:noAutofit/>
          </a:bodyPr>
          <a:lstStyle/>
          <a:p>
            <a:pPr lvl="0" defTabSz="685845" eaLnBrk="1" fontAlgn="auto" hangingPunct="1">
              <a:lnSpc>
                <a:spcPct val="90000"/>
              </a:lnSpc>
              <a:spcBef>
                <a:spcPct val="20000"/>
              </a:spcBef>
              <a:spcAft>
                <a:spcPts val="0"/>
              </a:spcAft>
              <a:buSzPct val="90000"/>
            </a:pPr>
            <a:r>
              <a:rPr lang="en-US" sz="3200" u="sng" dirty="0">
                <a:solidFill>
                  <a:srgbClr val="FFFFFF">
                    <a:lumMod val="95000"/>
                  </a:srgbClr>
                </a:solidFill>
                <a:latin typeface="Segoe UI Light"/>
              </a:rPr>
              <a:t>Exams &amp; </a:t>
            </a:r>
            <a:r>
              <a:rPr lang="en-US" sz="3200" u="sng" dirty="0" smtClean="0">
                <a:solidFill>
                  <a:srgbClr val="FFFFFF">
                    <a:lumMod val="95000"/>
                  </a:srgbClr>
                </a:solidFill>
                <a:latin typeface="Segoe UI Light"/>
              </a:rPr>
              <a:t>Certifications</a:t>
            </a:r>
            <a:endParaRPr lang="en-US" sz="3200" dirty="0">
              <a:solidFill>
                <a:srgbClr val="FFFFFF">
                  <a:lumMod val="95000"/>
                </a:srgbClr>
              </a:solidFill>
              <a:latin typeface="Segoe UI Light"/>
            </a:endParaRPr>
          </a:p>
          <a:p>
            <a:pPr marL="429562" lvl="1" indent="-177428" defTabSz="685845" eaLnBrk="1" fontAlgn="auto" hangingPunct="1">
              <a:lnSpc>
                <a:spcPct val="90000"/>
              </a:lnSpc>
              <a:spcBef>
                <a:spcPct val="20000"/>
              </a:spcBef>
              <a:spcAft>
                <a:spcPts val="0"/>
              </a:spcAft>
              <a:buSzPct val="90000"/>
              <a:buFont typeface="Arial" pitchFamily="34" charset="0"/>
              <a:buChar char="•"/>
            </a:pPr>
            <a:r>
              <a:rPr lang="en-US" sz="2000" dirty="0">
                <a:solidFill>
                  <a:srgbClr val="FFFFFF">
                    <a:lumMod val="95000"/>
                  </a:srgbClr>
                </a:solidFill>
                <a:latin typeface="Segoe UI Light"/>
              </a:rPr>
              <a:t>Exam 98-366: Networking Fundamentals</a:t>
            </a:r>
          </a:p>
        </p:txBody>
      </p:sp>
      <p:pic>
        <p:nvPicPr>
          <p:cNvPr id="7" name="Picture 6"/>
          <p:cNvPicPr>
            <a:picLocks noChangeAspect="1"/>
          </p:cNvPicPr>
          <p:nvPr/>
        </p:nvPicPr>
        <p:blipFill>
          <a:blip r:embed="rId2"/>
          <a:stretch>
            <a:fillRect/>
          </a:stretch>
        </p:blipFill>
        <p:spPr>
          <a:xfrm>
            <a:off x="7844468" y="253458"/>
            <a:ext cx="1496471" cy="1543781"/>
          </a:xfrm>
          <a:prstGeom prst="rect">
            <a:avLst/>
          </a:prstGeom>
        </p:spPr>
      </p:pic>
      <p:pic>
        <p:nvPicPr>
          <p:cNvPr id="8" name="Picture 7"/>
          <p:cNvPicPr>
            <a:picLocks noChangeAspect="1"/>
          </p:cNvPicPr>
          <p:nvPr/>
        </p:nvPicPr>
        <p:blipFill>
          <a:blip r:embed="rId3"/>
          <a:stretch>
            <a:fillRect/>
          </a:stretch>
        </p:blipFill>
        <p:spPr>
          <a:xfrm>
            <a:off x="10360830" y="2743385"/>
            <a:ext cx="1023667" cy="2154544"/>
          </a:xfrm>
          <a:prstGeom prst="rect">
            <a:avLst/>
          </a:prstGeom>
        </p:spPr>
      </p:pic>
      <p:pic>
        <p:nvPicPr>
          <p:cNvPr id="9" name="Picture 8"/>
          <p:cNvPicPr>
            <a:picLocks noChangeAspect="1"/>
          </p:cNvPicPr>
          <p:nvPr/>
        </p:nvPicPr>
        <p:blipFill>
          <a:blip r:embed="rId4"/>
          <a:stretch>
            <a:fillRect/>
          </a:stretch>
        </p:blipFill>
        <p:spPr>
          <a:xfrm>
            <a:off x="399620" y="2743385"/>
            <a:ext cx="1201757" cy="1593750"/>
          </a:xfrm>
          <a:prstGeom prst="rect">
            <a:avLst/>
          </a:prstGeom>
        </p:spPr>
      </p:pic>
    </p:spTree>
    <p:extLst>
      <p:ext uri="{BB962C8B-B14F-4D97-AF65-F5344CB8AC3E}">
        <p14:creationId xmlns:p14="http://schemas.microsoft.com/office/powerpoint/2010/main" val="361405704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blackWhite">
          <a:xfrm>
            <a:off x="228600" y="5818252"/>
            <a:ext cx="11734799" cy="712135"/>
          </a:xfrm>
          <a:prstGeom prst="rect">
            <a:avLst/>
          </a:prstGeom>
          <a:noFill/>
          <a:ln w="12700">
            <a:noFill/>
            <a:miter lim="800000"/>
            <a:headEnd type="none" w="sm" len="sm"/>
            <a:tailEnd type="none" w="sm" len="sm"/>
          </a:ln>
          <a:effectLst/>
        </p:spPr>
        <p:txBody>
          <a:bodyPr wrap="square" lIns="179300" tIns="143440" rIns="179300" bIns="143440">
            <a:spAutoFit/>
          </a:bodyPr>
          <a:lstStyle/>
          <a:p>
            <a:pPr defTabSz="914017">
              <a:defRPr/>
            </a:pPr>
            <a:r>
              <a:rPr lang="en-US" sz="686"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14017">
              <a:defRPr/>
            </a:pPr>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686" dirty="0">
                <a:gradFill>
                  <a:gsLst>
                    <a:gs pos="0">
                      <a:srgbClr val="FFFFFF"/>
                    </a:gs>
                    <a:gs pos="100000">
                      <a:srgbClr val="FFFFFF"/>
                    </a:gs>
                  </a:gsLst>
                  <a:lin ang="5400000" scaled="0"/>
                </a:gradFill>
                <a:cs typeface="Segoe UI" pitchFamily="34" charset="0"/>
              </a:rPr>
            </a:br>
            <a:r>
              <a:rPr lang="en-US" sz="686" dirty="0">
                <a:gradFill>
                  <a:gsLst>
                    <a:gs pos="0">
                      <a:srgbClr val="FFFFFF"/>
                    </a:gs>
                    <a:gs pos="100000">
                      <a:srgbClr val="FFFFFF"/>
                    </a:gs>
                  </a:gsLst>
                  <a:lin ang="5400000" scaled="0"/>
                </a:gradFill>
                <a:cs typeface="Segoe UI" pitchFamily="34" charset="0"/>
              </a:rPr>
              <a:t>MICROSOFT MAKES NO WARRANTIES, EXPRESS, IMPLIED OR STATUTORY, AS TO THE INFORMATION IN THIS PRESENTATION.</a:t>
            </a:r>
          </a:p>
        </p:txBody>
      </p:sp>
      <p:pic>
        <p:nvPicPr>
          <p:cNvPr id="17817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invGray">
          <a:xfrm>
            <a:off x="381000" y="3124200"/>
            <a:ext cx="24272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10757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defTabSz="685845" fontAlgn="auto">
              <a:spcAft>
                <a:spcPts val="0"/>
              </a:spcAft>
              <a:defRPr/>
            </a:pPr>
            <a:r>
              <a:rPr sz="3971"/>
              <a:t>568B, 568A, and BOGB standards</a:t>
            </a:r>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l="4395" t="36160" r="3127" b="34225"/>
          <a:stretch>
            <a:fillRect/>
          </a:stretch>
        </p:blipFill>
        <p:spPr bwMode="auto">
          <a:xfrm>
            <a:off x="1981200" y="1524001"/>
            <a:ext cx="8229600" cy="32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defTabSz="685845" fontAlgn="auto">
              <a:spcAft>
                <a:spcPts val="0"/>
              </a:spcAft>
              <a:defRPr/>
            </a:pPr>
            <a:r>
              <a:rPr sz="3971"/>
              <a:t>Twisted-Pair Cable with the Wires Exposed</a:t>
            </a:r>
          </a:p>
        </p:txBody>
      </p:sp>
      <p:pic>
        <p:nvPicPr>
          <p:cNvPr id="28675" name="Picture 4" descr="03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1600200"/>
            <a:ext cx="62976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quarter" idx="10"/>
          </p:nvPr>
        </p:nvSpPr>
        <p:spPr>
          <a:xfrm>
            <a:off x="269239" y="1189177"/>
            <a:ext cx="11617961" cy="999248"/>
          </a:xfrm>
        </p:spPr>
        <p:txBody>
          <a:bodyPr/>
          <a:lstStyle/>
          <a:p>
            <a:pPr marL="252134" indent="-252134" defTabSz="685845" fontAlgn="auto">
              <a:spcAft>
                <a:spcPts val="0"/>
              </a:spcAft>
              <a:defRPr/>
            </a:pPr>
            <a:r>
              <a:rPr lang="en-US" sz="2941" dirty="0"/>
              <a:t>Twisted-pair cables are categorized according to the frequency at which they transmit signals and their data transfer </a:t>
            </a:r>
            <a:r>
              <a:rPr lang="en-US" sz="2941" dirty="0" smtClean="0"/>
              <a:t>rate</a:t>
            </a:r>
            <a:endParaRPr lang="en-US" sz="2941"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a:t>Twisted Pair Categories</a:t>
            </a:r>
          </a:p>
        </p:txBody>
      </p:sp>
      <p:graphicFrame>
        <p:nvGraphicFramePr>
          <p:cNvPr id="2" name="Table 1"/>
          <p:cNvGraphicFramePr>
            <a:graphicFrameLocks noGrp="1"/>
          </p:cNvGraphicFramePr>
          <p:nvPr>
            <p:extLst>
              <p:ext uri="{D42A27DB-BD31-4B8C-83A1-F6EECF244321}">
                <p14:modId xmlns:p14="http://schemas.microsoft.com/office/powerpoint/2010/main" val="3078184539"/>
              </p:ext>
            </p:extLst>
          </p:nvPr>
        </p:nvGraphicFramePr>
        <p:xfrm>
          <a:off x="2971800" y="2667000"/>
          <a:ext cx="6096000" cy="2286000"/>
        </p:xfrm>
        <a:graphic>
          <a:graphicData uri="http://schemas.openxmlformats.org/drawingml/2006/table">
            <a:tbl>
              <a:tblPr firstRow="1" bandRow="1">
                <a:tableStyleId>{5C22544A-7EE6-4342-B048-85BDC9FD1C3A}</a:tableStyleId>
              </a:tblPr>
              <a:tblGrid>
                <a:gridCol w="3048000"/>
                <a:gridCol w="3048000"/>
              </a:tblGrid>
              <a:tr h="457200">
                <a:tc>
                  <a:txBody>
                    <a:bodyPr/>
                    <a:lstStyle/>
                    <a:p>
                      <a:r>
                        <a:rPr lang="en-US" sz="1800" b="1" kern="1200" dirty="0" smtClean="0">
                          <a:solidFill>
                            <a:schemeClr val="lt1"/>
                          </a:solidFill>
                          <a:latin typeface="+mn-lt"/>
                          <a:ea typeface="+mn-ea"/>
                          <a:cs typeface="+mn-cs"/>
                        </a:rPr>
                        <a:t>Cable Type</a:t>
                      </a:r>
                      <a:endParaRPr lang="en-US" sz="1800" b="1" kern="1200" dirty="0">
                        <a:solidFill>
                          <a:schemeClr val="lt1"/>
                        </a:solidFill>
                        <a:latin typeface="+mn-lt"/>
                        <a:ea typeface="+mn-ea"/>
                        <a:cs typeface="+mn-cs"/>
                      </a:endParaRPr>
                    </a:p>
                  </a:txBody>
                  <a:tcPr/>
                </a:tc>
                <a:tc>
                  <a:txBody>
                    <a:bodyPr/>
                    <a:lstStyle/>
                    <a:p>
                      <a:r>
                        <a:rPr lang="en-US" sz="1800" b="1" kern="1200" dirty="0" smtClean="0">
                          <a:solidFill>
                            <a:schemeClr val="lt1"/>
                          </a:solidFill>
                          <a:latin typeface="+mn-lt"/>
                          <a:ea typeface="+mn-ea"/>
                          <a:cs typeface="+mn-cs"/>
                        </a:rPr>
                        <a:t>Speed</a:t>
                      </a:r>
                      <a:endParaRPr lang="en-US" sz="1800" b="1" kern="1200" dirty="0">
                        <a:solidFill>
                          <a:schemeClr val="lt1"/>
                        </a:solidFill>
                        <a:latin typeface="+mn-lt"/>
                        <a:ea typeface="+mn-ea"/>
                        <a:cs typeface="+mn-cs"/>
                      </a:endParaRPr>
                    </a:p>
                  </a:txBody>
                  <a:tcPr/>
                </a:tc>
              </a:tr>
              <a:tr h="457200">
                <a:tc>
                  <a:txBody>
                    <a:bodyPr/>
                    <a:lstStyle/>
                    <a:p>
                      <a:r>
                        <a:rPr lang="en-US" sz="1800" kern="1200" dirty="0" smtClean="0">
                          <a:solidFill>
                            <a:schemeClr val="dk1"/>
                          </a:solidFill>
                          <a:latin typeface="+mn-lt"/>
                          <a:ea typeface="+mn-ea"/>
                          <a:cs typeface="+mn-cs"/>
                        </a:rPr>
                        <a:t>Category 3 (Cat-3)</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10 Mbps</a:t>
                      </a:r>
                      <a:endParaRPr lang="en-US" sz="1800" kern="1200" dirty="0">
                        <a:solidFill>
                          <a:schemeClr val="dk1"/>
                        </a:solidFill>
                        <a:latin typeface="+mn-lt"/>
                        <a:ea typeface="+mn-ea"/>
                        <a:cs typeface="+mn-cs"/>
                      </a:endParaRPr>
                    </a:p>
                  </a:txBody>
                  <a:tcPr/>
                </a:tc>
              </a:tr>
              <a:tr h="457200">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Category 5 (Cat-5)</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100 Mbps</a:t>
                      </a:r>
                      <a:endParaRPr lang="en-US" sz="1800" kern="1200" dirty="0">
                        <a:solidFill>
                          <a:schemeClr val="dk1"/>
                        </a:solidFill>
                        <a:latin typeface="+mn-lt"/>
                        <a:ea typeface="+mn-ea"/>
                        <a:cs typeface="+mn-cs"/>
                      </a:endParaRPr>
                    </a:p>
                  </a:txBody>
                  <a:tcPr/>
                </a:tc>
              </a:tr>
              <a:tr h="457200">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Category 5e (Cat-5e)</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100 Mbps and 1000 Mbps+</a:t>
                      </a:r>
                      <a:endParaRPr lang="en-US" sz="1800" kern="1200" dirty="0">
                        <a:solidFill>
                          <a:schemeClr val="dk1"/>
                        </a:solidFill>
                        <a:latin typeface="+mn-lt"/>
                        <a:ea typeface="+mn-ea"/>
                        <a:cs typeface="+mn-cs"/>
                      </a:endParaRPr>
                    </a:p>
                  </a:txBody>
                  <a:tcPr/>
                </a:tc>
              </a:tr>
              <a:tr h="457200">
                <a:tc>
                  <a:txBody>
                    <a:bodyPr/>
                    <a:lstStyle/>
                    <a:p>
                      <a:pPr marL="0" marR="0" indent="0" algn="l" defTabSz="685845"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Category 6 (Cat-6)</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1000 Mbps+</a:t>
                      </a:r>
                      <a:endParaRPr lang="en-US" sz="1800" kern="1200" dirty="0">
                        <a:solidFill>
                          <a:schemeClr val="dk1"/>
                        </a:solidFill>
                        <a:latin typeface="+mn-lt"/>
                        <a:ea typeface="+mn-ea"/>
                        <a:cs typeface="+mn-cs"/>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defTabSz="685845" fontAlgn="auto">
              <a:spcAft>
                <a:spcPts val="0"/>
              </a:spcAft>
              <a:defRPr/>
            </a:pPr>
            <a:r>
              <a:rPr sz="3971" dirty="0"/>
              <a:t>Tools </a:t>
            </a:r>
            <a:r>
              <a:rPr sz="3971" dirty="0" smtClean="0"/>
              <a:t>For Twisted Pair Cables</a:t>
            </a:r>
            <a:endParaRPr sz="3971" dirty="0"/>
          </a:p>
        </p:txBody>
      </p:sp>
      <p:pic>
        <p:nvPicPr>
          <p:cNvPr id="36867" name="Picture 4" descr="03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defTabSz="685845" fontAlgn="auto">
              <a:spcAft>
                <a:spcPts val="0"/>
              </a:spcAft>
              <a:defRPr/>
            </a:pPr>
            <a:r>
              <a:rPr sz="3971"/>
              <a:t>Twisted-Pair Patch Cable</a:t>
            </a:r>
          </a:p>
        </p:txBody>
      </p:sp>
      <p:pic>
        <p:nvPicPr>
          <p:cNvPr id="26627" name="Picture 4" descr="03fig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195" y="1371600"/>
            <a:ext cx="673735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quarter" idx="10"/>
          </p:nvPr>
        </p:nvSpPr>
        <p:spPr>
          <a:xfrm>
            <a:off x="269239" y="1189177"/>
            <a:ext cx="11617961" cy="1985993"/>
          </a:xfrm>
        </p:spPr>
        <p:txBody>
          <a:bodyPr/>
          <a:lstStyle/>
          <a:p>
            <a:pPr marL="252134" indent="-252134" defTabSz="685845" fontAlgn="auto">
              <a:spcAft>
                <a:spcPts val="0"/>
              </a:spcAft>
              <a:defRPr/>
            </a:pPr>
            <a:r>
              <a:rPr lang="en-US" sz="2941" dirty="0"/>
              <a:t>Straight through </a:t>
            </a:r>
            <a:r>
              <a:rPr lang="en-US" sz="2941" dirty="0" smtClean="0"/>
              <a:t>cable</a:t>
            </a:r>
            <a:endParaRPr lang="en-US" sz="2941" dirty="0"/>
          </a:p>
          <a:p>
            <a:pPr marL="429562" lvl="1" indent="-177428" defTabSz="685845" fontAlgn="auto">
              <a:spcAft>
                <a:spcPts val="0"/>
              </a:spcAft>
              <a:defRPr/>
            </a:pPr>
            <a:r>
              <a:rPr lang="en-US" sz="1765" dirty="0"/>
              <a:t>Most common type of patch </a:t>
            </a:r>
            <a:r>
              <a:rPr lang="en-US" sz="1765" dirty="0" smtClean="0"/>
              <a:t>cable</a:t>
            </a:r>
            <a:endParaRPr lang="en-US" sz="1765" dirty="0"/>
          </a:p>
          <a:p>
            <a:pPr marL="429562" lvl="1" indent="-177428" defTabSz="685845" fontAlgn="auto">
              <a:spcAft>
                <a:spcPts val="0"/>
              </a:spcAft>
              <a:defRPr/>
            </a:pPr>
            <a:r>
              <a:rPr lang="en-US" sz="1765" dirty="0"/>
              <a:t>Used to connect a computer to a central connecting device like a </a:t>
            </a:r>
            <a:r>
              <a:rPr lang="en-US" sz="1765" dirty="0" smtClean="0"/>
              <a:t>switch</a:t>
            </a:r>
            <a:endParaRPr lang="en-US" sz="1765" dirty="0"/>
          </a:p>
          <a:p>
            <a:pPr marL="252134" indent="-252134" defTabSz="685845" fontAlgn="auto">
              <a:spcAft>
                <a:spcPts val="0"/>
              </a:spcAft>
              <a:defRPr/>
            </a:pPr>
            <a:r>
              <a:rPr lang="en-US" sz="2941" dirty="0"/>
              <a:t>Crossover cable</a:t>
            </a:r>
          </a:p>
          <a:p>
            <a:pPr marL="429562" lvl="1" indent="-177428" defTabSz="685845" fontAlgn="auto">
              <a:spcAft>
                <a:spcPts val="0"/>
              </a:spcAft>
              <a:defRPr/>
            </a:pPr>
            <a:r>
              <a:rPr lang="en-US" sz="1765" dirty="0"/>
              <a:t>Used to </a:t>
            </a:r>
            <a:r>
              <a:rPr lang="en-US" sz="1765" dirty="0" smtClean="0"/>
              <a:t>direct connect similar devices without the use of a hub</a:t>
            </a:r>
            <a:endParaRPr lang="en-US" sz="1765" dirty="0"/>
          </a:p>
        </p:txBody>
      </p:sp>
      <p:sp>
        <p:nvSpPr>
          <p:cNvPr id="224258" name="Rectangle 2"/>
          <p:cNvSpPr>
            <a:spLocks noGrp="1" noChangeArrowheads="1"/>
          </p:cNvSpPr>
          <p:nvPr>
            <p:ph type="title"/>
          </p:nvPr>
        </p:nvSpPr>
        <p:spPr/>
        <p:txBody>
          <a:bodyPr/>
          <a:lstStyle/>
          <a:p>
            <a:pPr defTabSz="685845" fontAlgn="auto">
              <a:spcAft>
                <a:spcPts val="0"/>
              </a:spcAft>
              <a:defRPr/>
            </a:pPr>
            <a:r>
              <a:rPr sz="3971"/>
              <a:t>Types of Patch Cables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IT_Access_Strategy_16x9_External">
  <a:themeElements>
    <a:clrScheme name="Custom 328">
      <a:dk1>
        <a:srgbClr val="505050"/>
      </a:dk1>
      <a:lt1>
        <a:srgbClr val="FFFFFF"/>
      </a:lt1>
      <a:dk2>
        <a:srgbClr val="0072C6"/>
      </a:dk2>
      <a:lt2>
        <a:srgbClr val="D2D2D2"/>
      </a:lt2>
      <a:accent1>
        <a:srgbClr val="0072C6"/>
      </a:accent1>
      <a:accent2>
        <a:srgbClr val="008272"/>
      </a:accent2>
      <a:accent3>
        <a:srgbClr val="68217A"/>
      </a:accent3>
      <a:accent4>
        <a:srgbClr val="0072C6"/>
      </a:accent4>
      <a:accent5>
        <a:srgbClr val="002050"/>
      </a:accent5>
      <a:accent6>
        <a:srgbClr val="442359"/>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3274" tIns="46637" rIns="93274"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icrosoft_IT_Access_Strategy_16x9_External">
  <a:themeElements>
    <a:clrScheme name="Custom 328">
      <a:dk1>
        <a:srgbClr val="505050"/>
      </a:dk1>
      <a:lt1>
        <a:srgbClr val="FFFFFF"/>
      </a:lt1>
      <a:dk2>
        <a:srgbClr val="0072C6"/>
      </a:dk2>
      <a:lt2>
        <a:srgbClr val="D2D2D2"/>
      </a:lt2>
      <a:accent1>
        <a:srgbClr val="0072C6"/>
      </a:accent1>
      <a:accent2>
        <a:srgbClr val="008272"/>
      </a:accent2>
      <a:accent3>
        <a:srgbClr val="68217A"/>
      </a:accent3>
      <a:accent4>
        <a:srgbClr val="0072C6"/>
      </a:accent4>
      <a:accent5>
        <a:srgbClr val="002050"/>
      </a:accent5>
      <a:accent6>
        <a:srgbClr val="442359"/>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3274" tIns="46637" rIns="93274"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0_Status xmlns="0dc9e7fd-db14-442b-a450-6777481d3a3b">Course Content - Archived</Doc_x0020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6A168A9AC4004AB720A6E2FEFB0602" ma:contentTypeVersion="1" ma:contentTypeDescription="Create a new document." ma:contentTypeScope="" ma:versionID="4253b89f9a05123decaec006638ce365">
  <xsd:schema xmlns:xsd="http://www.w3.org/2001/XMLSchema" xmlns:xs="http://www.w3.org/2001/XMLSchema" xmlns:p="http://schemas.microsoft.com/office/2006/metadata/properties" xmlns:ns2="0dc9e7fd-db14-442b-a450-6777481d3a3b" targetNamespace="http://schemas.microsoft.com/office/2006/metadata/properties" ma:root="true" ma:fieldsID="c07f4ad57158297d0b9169271a994fe2" ns2:_="">
    <xsd:import namespace="0dc9e7fd-db14-442b-a450-6777481d3a3b"/>
    <xsd:element name="properties">
      <xsd:complexType>
        <xsd:sequence>
          <xsd:element name="documentManagement">
            <xsd:complexType>
              <xsd:all>
                <xsd:element ref="ns2:Doc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9e7fd-db14-442b-a450-6777481d3a3b" elementFormDefault="qualified">
    <xsd:import namespace="http://schemas.microsoft.com/office/2006/documentManagement/types"/>
    <xsd:import namespace="http://schemas.microsoft.com/office/infopath/2007/PartnerControls"/>
    <xsd:element name="Doc_x0020_Status" ma:index="8" nillable="true" ma:displayName="Doc Status" ma:format="Dropdown" ma:internalName="Doc_x0020_Status">
      <xsd:simpleType>
        <xsd:restriction base="dms:Choice">
          <xsd:enumeration value="Course Content"/>
          <xsd:enumeration value="Course Content - Archived"/>
          <xsd:enumeration value="Source Content"/>
          <xsd:enumeration value="Source Content - Archiv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D2686D-DDFF-4476-82C0-F7F4AF766F6B}"/>
</file>

<file path=customXml/itemProps2.xml><?xml version="1.0" encoding="utf-8"?>
<ds:datastoreItem xmlns:ds="http://schemas.openxmlformats.org/officeDocument/2006/customXml" ds:itemID="{E0C1B876-A348-4E33-A198-351337983647}"/>
</file>

<file path=customXml/itemProps3.xml><?xml version="1.0" encoding="utf-8"?>
<ds:datastoreItem xmlns:ds="http://schemas.openxmlformats.org/officeDocument/2006/customXml" ds:itemID="{FD3AE1DF-86DA-4F14-B6AB-F1D486DB6E53}"/>
</file>

<file path=docProps/app.xml><?xml version="1.0" encoding="utf-8"?>
<Properties xmlns="http://schemas.openxmlformats.org/officeDocument/2006/extended-properties" xmlns:vt="http://schemas.openxmlformats.org/officeDocument/2006/docPropsVTypes">
  <Template/>
  <TotalTime>3861</TotalTime>
  <Words>1766</Words>
  <Application>Microsoft Office PowerPoint</Application>
  <PresentationFormat>Widescreen</PresentationFormat>
  <Paragraphs>210</Paragraphs>
  <Slides>34</Slides>
  <Notes>31</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Segoe UI</vt:lpstr>
      <vt:lpstr>Segoe UI Light</vt:lpstr>
      <vt:lpstr>Microsoft_IT_Access_Strategy_16x9_External</vt:lpstr>
      <vt:lpstr>1_Microsoft_IT_Access_Strategy_16x9_External</vt:lpstr>
      <vt:lpstr>Understanding Wired and Wireless Networks</vt:lpstr>
      <vt:lpstr>Objectives</vt:lpstr>
      <vt:lpstr>Twisted-Pair Cable</vt:lpstr>
      <vt:lpstr>568B, 568A, and BOGB standards</vt:lpstr>
      <vt:lpstr>Twisted-Pair Cable with the Wires Exposed</vt:lpstr>
      <vt:lpstr>Twisted Pair Categories</vt:lpstr>
      <vt:lpstr>Tools For Twisted Pair Cables</vt:lpstr>
      <vt:lpstr>Twisted-Pair Patch Cable</vt:lpstr>
      <vt:lpstr>Types of Patch Cables</vt:lpstr>
      <vt:lpstr>MDI and MDI-X Ports</vt:lpstr>
      <vt:lpstr>Patch Panel and RJ45 Wall Jack</vt:lpstr>
      <vt:lpstr>Tools</vt:lpstr>
      <vt:lpstr>Attenuation:</vt:lpstr>
      <vt:lpstr>Interference:</vt:lpstr>
      <vt:lpstr>Electromagnetic Interference (EMI)</vt:lpstr>
      <vt:lpstr>Radio Frequency Interference (RFI)</vt:lpstr>
      <vt:lpstr>Crosstalk</vt:lpstr>
      <vt:lpstr>Shielded Twisted-Pair (STP) Cables</vt:lpstr>
      <vt:lpstr>Plenum-Rated</vt:lpstr>
      <vt:lpstr>Fiber Optic Cable</vt:lpstr>
      <vt:lpstr>Fiber Optic Cables</vt:lpstr>
      <vt:lpstr>Wireless Networks</vt:lpstr>
      <vt:lpstr>Wireless Network Adapters</vt:lpstr>
      <vt:lpstr>Wireless Access Point</vt:lpstr>
      <vt:lpstr>Wireless Modes</vt:lpstr>
      <vt:lpstr>Wireless LAN (WLAN)</vt:lpstr>
      <vt:lpstr>Other wireless devices</vt:lpstr>
      <vt:lpstr>WLAN Standards</vt:lpstr>
      <vt:lpstr>Wireless Encryption Options</vt:lpstr>
      <vt:lpstr>Service Set Identifier (SSI)</vt:lpstr>
      <vt:lpstr>Wireless Settings</vt:lpstr>
      <vt:lpstr>Summary</vt:lpstr>
      <vt:lpstr>Additional Resources &amp; Next Steps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 Skintik</dc:creator>
  <cp:lastModifiedBy>Christopher Chapman</cp:lastModifiedBy>
  <cp:revision>339</cp:revision>
  <dcterms:created xsi:type="dcterms:W3CDTF">2007-01-10T19:14:18Z</dcterms:created>
  <dcterms:modified xsi:type="dcterms:W3CDTF">2013-08-02T16:50:47Z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0x010100186A168A9AC4004AB720A6E2FEFB0602</vt:lpwstr>
  </property>
</Properties>
</file>