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1" r:id="rId5"/>
    <p:sldMasterId id="2147484318" r:id="rId6"/>
    <p:sldMasterId id="2147484352" r:id="rId7"/>
  </p:sldMasterIdLst>
  <p:notesMasterIdLst>
    <p:notesMasterId r:id="rId27"/>
  </p:notesMasterIdLst>
  <p:handoutMasterIdLst>
    <p:handoutMasterId r:id="rId28"/>
  </p:handoutMasterIdLst>
  <p:sldIdLst>
    <p:sldId id="1559" r:id="rId8"/>
    <p:sldId id="1519" r:id="rId9"/>
    <p:sldId id="1550" r:id="rId10"/>
    <p:sldId id="1541" r:id="rId11"/>
    <p:sldId id="1551" r:id="rId12"/>
    <p:sldId id="1505" r:id="rId13"/>
    <p:sldId id="1547" r:id="rId14"/>
    <p:sldId id="1560" r:id="rId15"/>
    <p:sldId id="1548" r:id="rId16"/>
    <p:sldId id="1518" r:id="rId17"/>
    <p:sldId id="1558" r:id="rId18"/>
    <p:sldId id="1544" r:id="rId19"/>
    <p:sldId id="1554" r:id="rId20"/>
    <p:sldId id="1552" r:id="rId21"/>
    <p:sldId id="1536" r:id="rId22"/>
    <p:sldId id="1528" r:id="rId23"/>
    <p:sldId id="1555" r:id="rId24"/>
    <p:sldId id="1556" r:id="rId25"/>
    <p:sldId id="1539" r:id="rId2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D5795B-7CB3-48BB-A289-735F7A45C1A3}">
          <p14:sldIdLst>
            <p14:sldId id="1559"/>
            <p14:sldId id="1519"/>
            <p14:sldId id="1550"/>
            <p14:sldId id="1541"/>
            <p14:sldId id="1551"/>
            <p14:sldId id="1505"/>
            <p14:sldId id="1547"/>
            <p14:sldId id="1560"/>
            <p14:sldId id="1548"/>
            <p14:sldId id="1518"/>
            <p14:sldId id="1558"/>
            <p14:sldId id="1544"/>
            <p14:sldId id="1554"/>
            <p14:sldId id="1552"/>
            <p14:sldId id="1536"/>
            <p14:sldId id="1528"/>
            <p14:sldId id="1555"/>
            <p14:sldId id="1556"/>
            <p14:sldId id="153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David Tesar" initials="DT" lastIdx="34" clrIdx="2">
    <p:extLst>
      <p:ext uri="{19B8F6BF-5375-455C-9EA6-DF929625EA0E}">
        <p15:presenceInfo xmlns:p15="http://schemas.microsoft.com/office/powerpoint/2012/main" userId="S-1-5-21-124525095-708259637-1543119021-280443" providerId="AD"/>
      </p:ext>
    </p:extLst>
  </p:cmAuthor>
  <p:cmAuthor id="3" name="Morgan Webb" initials="MW" lastIdx="11" clrIdx="3">
    <p:extLst>
      <p:ext uri="{19B8F6BF-5375-455C-9EA6-DF929625EA0E}">
        <p15:presenceInfo xmlns:p15="http://schemas.microsoft.com/office/powerpoint/2012/main" userId="S-1-5-21-2016222445-827481317-1536260354-1022124" providerId="AD"/>
      </p:ext>
    </p:extLst>
  </p:cmAuthor>
  <p:cmAuthor id="4" name="Priscila Mandryk" initials="PM" lastIdx="2" clrIdx="4">
    <p:extLst>
      <p:ext uri="{19B8F6BF-5375-455C-9EA6-DF929625EA0E}">
        <p15:presenceInfo xmlns:p15="http://schemas.microsoft.com/office/powerpoint/2012/main" userId="S-1-5-21-383413107-1061881802-891584314-10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F5F5F5"/>
    <a:srgbClr val="0072C6"/>
    <a:srgbClr val="68217A"/>
    <a:srgbClr val="005580"/>
    <a:srgbClr val="002B6B"/>
    <a:srgbClr val="422A68"/>
    <a:srgbClr val="009E49"/>
    <a:srgbClr val="FFFFFF"/>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6061" autoAdjust="0"/>
  </p:normalViewPr>
  <p:slideViewPr>
    <p:cSldViewPr snapToObjects="1">
      <p:cViewPr varScale="1">
        <p:scale>
          <a:sx n="90" d="100"/>
          <a:sy n="90" d="100"/>
        </p:scale>
        <p:origin x="414" y="96"/>
      </p:cViewPr>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00" d="100"/>
        <a:sy n="100"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5/6/2014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5/6/2014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uides.beanstalkapp.com/version-control/intro-to-version-control.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tuxradar.com/content/which-version-control-system-best-you" TargetMode="External"/><Relationship Id="rId4" Type="http://schemas.openxmlformats.org/officeDocument/2006/relationships/hyperlink" Target="http://intland.com/videos/centralized-vs-distributed-version-contro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solidFill>
                  <a:prstClr val="black"/>
                </a:solidFill>
              </a:rPr>
              <a:pPr/>
              <a:t>1</a:t>
            </a:fld>
            <a:endParaRPr lang="en-US" dirty="0">
              <a:solidFill>
                <a:prstClr val="black"/>
              </a:solidFill>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5001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8490">
              <a:lnSpc>
                <a:spcPct val="110000"/>
              </a:lnSpc>
              <a:spcAft>
                <a:spcPts val="417"/>
              </a:spcAft>
            </a:pPr>
            <a:r>
              <a:rPr lang="en-US" sz="1400" dirty="0" smtClean="0">
                <a:solidFill>
                  <a:srgbClr val="000000"/>
                </a:solidFill>
              </a:rPr>
              <a:t>If your team is responsible for the performance and availability of custom production applications, having application performance monitoring (APM) tools allows you to ensure those custom applications are performing to your thresholds, and when they aren’t it gives you rich logging and telemetry information to pinpoint root causes.</a:t>
            </a:r>
          </a:p>
          <a:p>
            <a:pPr defTabSz="708490">
              <a:lnSpc>
                <a:spcPct val="110000"/>
              </a:lnSpc>
              <a:spcAft>
                <a:spcPts val="417"/>
              </a:spcAft>
            </a:pPr>
            <a:r>
              <a:rPr lang="en-US" sz="1400" dirty="0" smtClean="0">
                <a:solidFill>
                  <a:srgbClr val="000000"/>
                </a:solidFill>
              </a:rPr>
              <a:t>Help your development and operations teams properly manage your custom applications by giving them APM tools that help them cut through the noise, provide real time alerting, and deep insight into what is happening within the application and the environment to cause the performance issues.  </a:t>
            </a:r>
          </a:p>
          <a:p>
            <a:pPr defTabSz="708490">
              <a:lnSpc>
                <a:spcPct val="110000"/>
              </a:lnSpc>
              <a:spcAft>
                <a:spcPts val="417"/>
              </a:spcAft>
            </a:pPr>
            <a:endParaRPr lang="en-US" sz="1400" dirty="0" smtClean="0">
              <a:solidFill>
                <a:srgbClr val="000000"/>
              </a:solidFill>
            </a:endParaRPr>
          </a:p>
          <a:p>
            <a:pPr defTabSz="354245">
              <a:spcAft>
                <a:spcPts val="209"/>
              </a:spcAft>
              <a:defRPr/>
            </a:pPr>
            <a:r>
              <a:rPr lang="en-US" sz="2800" dirty="0" smtClean="0">
                <a:solidFill>
                  <a:srgbClr val="FFFFFF"/>
                </a:solidFill>
              </a:rPr>
              <a:t>Key benefits</a:t>
            </a:r>
          </a:p>
          <a:p>
            <a:pPr defTabSz="354245">
              <a:spcAft>
                <a:spcPts val="209"/>
              </a:spcAft>
              <a:defRPr/>
            </a:pPr>
            <a:r>
              <a:rPr lang="en-US" sz="800" b="1" u="sng" kern="0" dirty="0" smtClean="0">
                <a:solidFill>
                  <a:srgbClr val="FFFFFF"/>
                </a:solidFill>
                <a:latin typeface="Segoe UI Semibold" pitchFamily="34" charset="0"/>
              </a:rPr>
              <a:t>Deep platform integration</a:t>
            </a:r>
          </a:p>
          <a:p>
            <a:pPr defTabSz="354245">
              <a:spcAft>
                <a:spcPts val="417"/>
              </a:spcAft>
              <a:defRPr/>
            </a:pPr>
            <a:r>
              <a:rPr lang="en-US" sz="800" dirty="0" smtClean="0">
                <a:solidFill>
                  <a:srgbClr val="FFFFFF"/>
                </a:solidFill>
              </a:rPr>
              <a:t>With Visual Studio Online Application Insights and System Center 2012 R2 you get best in class integration with your Windows platform as well as your custom applications.  Leverage go-to-code capabilities to take you to the problem in code.  </a:t>
            </a:r>
            <a:endParaRPr lang="en-US" sz="800" b="1" u="sng" kern="0" dirty="0" smtClean="0">
              <a:solidFill>
                <a:srgbClr val="FFFFFF"/>
              </a:solidFill>
              <a:latin typeface="Segoe UI Semibold" pitchFamily="34" charset="0"/>
            </a:endParaRPr>
          </a:p>
          <a:p>
            <a:pPr defTabSz="354245">
              <a:spcAft>
                <a:spcPts val="209"/>
              </a:spcAft>
              <a:defRPr/>
            </a:pPr>
            <a:r>
              <a:rPr lang="en-US" sz="800" b="1" u="sng" kern="0" dirty="0" smtClean="0">
                <a:solidFill>
                  <a:srgbClr val="FFFFFF"/>
                </a:solidFill>
                <a:latin typeface="Segoe UI Semibold" pitchFamily="34" charset="0"/>
              </a:rPr>
              <a:t>Your APM data, your way</a:t>
            </a:r>
          </a:p>
          <a:p>
            <a:pPr defTabSz="354245">
              <a:spcAft>
                <a:spcPts val="417"/>
              </a:spcAft>
              <a:defRPr/>
            </a:pPr>
            <a:r>
              <a:rPr lang="en-US" sz="800" dirty="0" smtClean="0">
                <a:solidFill>
                  <a:srgbClr val="FFFFFF"/>
                </a:solidFill>
              </a:rPr>
              <a:t>Visualize APM telemetry using Application Insights or System Center 2012 R2.  With Microsoft Monitoring Agent you can send your custom applications telemetry to wherever you choose, allowing developers and operations teams to select their own portals to access this information.</a:t>
            </a:r>
          </a:p>
          <a:p>
            <a:pPr defTabSz="708490">
              <a:lnSpc>
                <a:spcPct val="110000"/>
              </a:lnSpc>
              <a:spcAft>
                <a:spcPts val="417"/>
              </a:spcAft>
            </a:pPr>
            <a:endParaRPr lang="en-US" sz="1400" dirty="0" smtClean="0">
              <a:solidFill>
                <a:srgbClr val="000000"/>
              </a:solidFill>
            </a:endParaRPr>
          </a:p>
          <a:p>
            <a:pPr marL="0" marR="0" indent="0" algn="l" defTabSz="509412" rtl="0" eaLnBrk="1" fontAlgn="auto" latinLnBrk="0" hangingPunct="1">
              <a:lnSpc>
                <a:spcPct val="100000"/>
              </a:lnSpc>
              <a:spcBef>
                <a:spcPts val="0"/>
              </a:spcBef>
              <a:spcAft>
                <a:spcPts val="0"/>
              </a:spcAft>
              <a:buClrTx/>
              <a:buSzTx/>
              <a:buFontTx/>
              <a:buNone/>
              <a:tabLst/>
              <a:defRPr/>
            </a:pPr>
            <a:endParaRPr lang="en-US" sz="1400" u="none" baseline="0" dirty="0" smtClean="0"/>
          </a:p>
        </p:txBody>
      </p:sp>
      <p:sp>
        <p:nvSpPr>
          <p:cNvPr id="4" name="Slide Number Placeholder 3"/>
          <p:cNvSpPr>
            <a:spLocks noGrp="1"/>
          </p:cNvSpPr>
          <p:nvPr>
            <p:ph type="sldNum" sz="quarter" idx="10"/>
          </p:nvPr>
        </p:nvSpPr>
        <p:spPr/>
        <p:txBody>
          <a:bodyPr/>
          <a:lstStyle/>
          <a:p>
            <a:fld id="{8AFD9401-0C6A-9A41-B746-1CCBF2A839C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3597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5/6/2014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5284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PowerShell</a:t>
            </a:r>
            <a:r>
              <a:rPr lang="en-US" b="0" dirty="0" smtClean="0"/>
              <a:t> &amp;</a:t>
            </a:r>
            <a:r>
              <a:rPr lang="en-US" b="0" baseline="0" dirty="0" smtClean="0"/>
              <a:t> </a:t>
            </a:r>
            <a:r>
              <a:rPr lang="en-US" b="1" dirty="0" err="1" smtClean="0"/>
              <a:t>xPlat</a:t>
            </a:r>
            <a:r>
              <a:rPr lang="en-US" b="1" dirty="0" smtClean="0"/>
              <a:t>-CLI</a:t>
            </a:r>
            <a:r>
              <a:rPr lang="en-US" b="0" baseline="0" dirty="0" smtClean="0"/>
              <a:t> – http://azure.microsoft.com/en-us/documentation/articles/install-configure-powershell/</a:t>
            </a:r>
          </a:p>
          <a:p>
            <a:pPr marL="0" marR="0" indent="0" algn="l" defTabSz="932742" rtl="0" eaLnBrk="1" fontAlgn="auto" latinLnBrk="0" hangingPunct="1">
              <a:lnSpc>
                <a:spcPct val="90000"/>
              </a:lnSpc>
              <a:spcBef>
                <a:spcPts val="0"/>
              </a:spcBef>
              <a:spcAft>
                <a:spcPts val="340"/>
              </a:spcAft>
              <a:buClrTx/>
              <a:buSzTx/>
              <a:buFontTx/>
              <a:buNone/>
              <a:tabLst/>
              <a:defRPr/>
            </a:pPr>
            <a:r>
              <a:rPr lang="en-US" b="1" baseline="0" dirty="0" smtClean="0"/>
              <a:t>WAML </a:t>
            </a:r>
            <a:r>
              <a:rPr lang="en-US" b="0" baseline="0" dirty="0" smtClean="0"/>
              <a:t>– http://www.nuget.org/packages/Microsoft.WindowsAzure.Management.Libraries </a:t>
            </a:r>
          </a:p>
          <a:p>
            <a:pPr marL="0" marR="0" indent="0" algn="l" defTabSz="932742" rtl="0" eaLnBrk="1" fontAlgn="auto" latinLnBrk="0" hangingPunct="1">
              <a:lnSpc>
                <a:spcPct val="90000"/>
              </a:lnSpc>
              <a:spcBef>
                <a:spcPts val="0"/>
              </a:spcBef>
              <a:spcAft>
                <a:spcPts val="340"/>
              </a:spcAft>
              <a:buClrTx/>
              <a:buSzTx/>
              <a:buFontTx/>
              <a:buNone/>
              <a:tabLst/>
              <a:defRPr/>
            </a:pPr>
            <a:r>
              <a:rPr lang="en-US" b="1" baseline="0" dirty="0" smtClean="0"/>
              <a:t>Resource Groups </a:t>
            </a:r>
            <a:r>
              <a:rPr lang="en-US" b="0" baseline="0" dirty="0" smtClean="0"/>
              <a:t>- </a:t>
            </a:r>
            <a:endParaRPr lang="en-US" b="1"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Chef </a:t>
            </a:r>
            <a:r>
              <a:rPr lang="en-US" b="0" dirty="0" smtClean="0"/>
              <a:t>- http://channel9.msdn.com/Shows/Edge/Edge-Show-93-Chef-deployments-to-Windows-Azure</a:t>
            </a:r>
          </a:p>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Puppet</a:t>
            </a:r>
            <a:r>
              <a:rPr lang="en-US" b="0" dirty="0" smtClean="0"/>
              <a:t> - http://blogs.msdn.com/b/interoperability/archive/2013/12/12/windows-azure-provisioning-of-linux-and-windows-via-puppet.aspx</a:t>
            </a:r>
          </a:p>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Vagrant</a:t>
            </a:r>
            <a:r>
              <a:rPr lang="en-US" b="0" baseline="0" dirty="0" smtClean="0"/>
              <a:t> - </a:t>
            </a:r>
            <a:r>
              <a:rPr lang="en-US" b="0" dirty="0" smtClean="0"/>
              <a:t>https://github.com/MSOpenTech/vagrant-azure</a:t>
            </a:r>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596B13F-5F89-4C54-B8B7-4774B608E8A7}" type="datetime1">
              <a:rPr lang="en-US" smtClean="0">
                <a:solidFill>
                  <a:prstClr val="black"/>
                </a:solidFill>
              </a:rPr>
              <a:pPr/>
              <a:t>5/6/2014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859888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34726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5/6/2014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28081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76810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71962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5/6/2014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49300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5/6/2014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229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a:t>
            </a:r>
            <a:r>
              <a:rPr lang="en-US" baseline="0" dirty="0" smtClean="0"/>
              <a:t>d drive space: </a:t>
            </a:r>
          </a:p>
          <a:p>
            <a:endParaRPr lang="en-US" dirty="0" smtClean="0"/>
          </a:p>
          <a:p>
            <a:pPr marL="171450" indent="-171450">
              <a:buFont typeface="Arial" panose="020B0604020202020204" pitchFamily="34" charset="0"/>
              <a:buChar char="•"/>
            </a:pPr>
            <a:r>
              <a:rPr lang="en-US" baseline="0" dirty="0" smtClean="0"/>
              <a:t>Centralized - good if you have a long history (e.g. 10+ years), huge project, binary files (DVC can’t compress binary files)</a:t>
            </a:r>
          </a:p>
          <a:p>
            <a:pPr marL="171450" indent="-171450">
              <a:buFont typeface="Arial" panose="020B0604020202020204" pitchFamily="34" charset="0"/>
              <a:buChar char="•"/>
            </a:pPr>
            <a:r>
              <a:rPr lang="en-US" baseline="0" dirty="0" smtClean="0"/>
              <a:t>Distributed - good if you don’t have a long history or huge project and don’t mind using up space on HDD</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dirty="0" smtClean="0"/>
              <a:t>Who has latest</a:t>
            </a:r>
            <a:r>
              <a:rPr lang="en-US" baseline="0" dirty="0" smtClean="0"/>
              <a:t> revision and history?</a:t>
            </a:r>
            <a:endParaRPr lang="en-US" dirty="0" smtClean="0"/>
          </a:p>
          <a:p>
            <a:endParaRPr lang="en-US" dirty="0" smtClean="0"/>
          </a:p>
          <a:p>
            <a:pPr marL="171450" indent="-171450">
              <a:buFont typeface="Arial" panose="020B0604020202020204" pitchFamily="34" charset="0"/>
              <a:buChar char="•"/>
            </a:pPr>
            <a:r>
              <a:rPr lang="en-US" dirty="0" smtClean="0"/>
              <a:t>Centralized – Single person/entity</a:t>
            </a:r>
            <a:r>
              <a:rPr lang="en-US" baseline="0" dirty="0" smtClean="0"/>
              <a:t> keep control of whole history, revision, project access/permissions. </a:t>
            </a:r>
          </a:p>
          <a:p>
            <a:pPr marL="628650" lvl="1" indent="-171450">
              <a:buFont typeface="Arial" panose="020B0604020202020204" pitchFamily="34" charset="0"/>
              <a:buChar char="•"/>
            </a:pPr>
            <a:r>
              <a:rPr lang="en-US" baseline="0" dirty="0" smtClean="0"/>
              <a:t>Good if in hierarchical or large company. </a:t>
            </a:r>
          </a:p>
          <a:p>
            <a:pPr marL="628650" lvl="1" indent="-171450">
              <a:buFont typeface="Arial" panose="020B0604020202020204" pitchFamily="34" charset="0"/>
              <a:buChar char="•"/>
            </a:pPr>
            <a:r>
              <a:rPr lang="en-US" baseline="0" dirty="0" smtClean="0"/>
              <a:t>Also useful to know who has the latest revision -&gt; central machine, no questions asked. </a:t>
            </a:r>
          </a:p>
          <a:p>
            <a:pPr marL="171450" indent="-171450">
              <a:buFont typeface="Arial" panose="020B0604020202020204" pitchFamily="34" charset="0"/>
              <a:buChar char="•"/>
            </a:pPr>
            <a:r>
              <a:rPr lang="en-US" baseline="0" dirty="0" smtClean="0"/>
              <a:t>Distributed – Every local machine has whole project history and project. </a:t>
            </a:r>
          </a:p>
          <a:p>
            <a:pPr marL="628650" lvl="1" indent="-171450">
              <a:buFont typeface="Arial" panose="020B0604020202020204" pitchFamily="34" charset="0"/>
              <a:buChar char="•"/>
            </a:pPr>
            <a:r>
              <a:rPr lang="en-US" baseline="0" dirty="0" smtClean="0"/>
              <a:t>You can access full history whenever you need locally</a:t>
            </a:r>
          </a:p>
          <a:p>
            <a:pPr marL="628650" lvl="1" indent="-171450">
              <a:buFont typeface="Arial" panose="020B0604020202020204" pitchFamily="34" charset="0"/>
              <a:buChar char="•"/>
            </a:pPr>
            <a:r>
              <a:rPr lang="en-US" baseline="0" dirty="0" smtClean="0"/>
              <a:t>But not sure who has latest revision since each have own repos -&gt; make rules of conduct in advance</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Work offline?</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Centralized – No, unless you use local workspaces with Visual Studio (only can use TFVC)</a:t>
            </a:r>
          </a:p>
          <a:p>
            <a:pPr marL="171450" lvl="0" indent="-171450">
              <a:buFont typeface="Arial" panose="020B0604020202020204" pitchFamily="34" charset="0"/>
              <a:buChar char="•"/>
            </a:pPr>
            <a:r>
              <a:rPr lang="en-US" baseline="0" dirty="0" smtClean="0"/>
              <a:t>Distributed – Yes since repo is on your local machine automatically</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dirty="0" smtClean="0"/>
              <a:t>How fast are operations? </a:t>
            </a:r>
          </a:p>
          <a:p>
            <a:pPr marL="0" lvl="0" indent="0">
              <a:buFont typeface="Arial" panose="020B0604020202020204" pitchFamily="34" charset="0"/>
              <a:buNone/>
            </a:pPr>
            <a:endParaRPr lang="en-US" dirty="0" smtClean="0"/>
          </a:p>
          <a:p>
            <a:pPr marL="171450" lvl="0" indent="-171450">
              <a:buFont typeface="Arial" panose="020B0604020202020204" pitchFamily="34" charset="0"/>
              <a:buChar char="•"/>
            </a:pPr>
            <a:r>
              <a:rPr lang="en-US" dirty="0" smtClean="0"/>
              <a:t>Centralized – Network dependent and dependent</a:t>
            </a:r>
            <a:r>
              <a:rPr lang="en-US" baseline="0" dirty="0" smtClean="0"/>
              <a:t> on speed of communication to central server; also consider conflicts in check-in/merging</a:t>
            </a:r>
          </a:p>
          <a:p>
            <a:pPr marL="171450" lvl="0" indent="-171450">
              <a:buFont typeface="Arial" panose="020B0604020202020204" pitchFamily="34" charset="0"/>
              <a:buChar char="•"/>
            </a:pPr>
            <a:r>
              <a:rPr lang="en-US" baseline="0" dirty="0" smtClean="0"/>
              <a:t>Distributed – Fast since on local machine (minus push/pull over network)</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Branching</a:t>
            </a:r>
            <a:r>
              <a:rPr lang="en-US" baseline="0" dirty="0" smtClean="0"/>
              <a:t> and merging?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Centralized – More difficult because on network and with server</a:t>
            </a:r>
          </a:p>
          <a:p>
            <a:pPr marL="171450" indent="-171450">
              <a:buFont typeface="Arial" panose="020B0604020202020204" pitchFamily="34" charset="0"/>
              <a:buChar char="•"/>
            </a:pPr>
            <a:r>
              <a:rPr lang="en-US" baseline="0" dirty="0" smtClean="0"/>
              <a:t>Distributed – Easier since updating local machine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Ease of Use?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Centralized – Subversion specifically, is easier to pick up than Git. </a:t>
            </a:r>
          </a:p>
          <a:p>
            <a:pPr marL="628650" lvl="1" indent="-171450">
              <a:buFont typeface="Arial" panose="020B0604020202020204" pitchFamily="34" charset="0"/>
              <a:buChar char="•"/>
            </a:pPr>
            <a:r>
              <a:rPr lang="en-US" baseline="0" dirty="0" smtClean="0"/>
              <a:t>CVS is also considered “mature tech” and established longer. </a:t>
            </a:r>
          </a:p>
          <a:p>
            <a:pPr marL="171450" indent="-171450">
              <a:buFont typeface="Arial" panose="020B0604020202020204" pitchFamily="34" charset="0"/>
              <a:buChar char="•"/>
            </a:pPr>
            <a:r>
              <a:rPr lang="en-US" dirty="0" smtClean="0"/>
              <a:t>Distributed – Steeper</a:t>
            </a:r>
            <a:r>
              <a:rPr lang="en-US" baseline="0" dirty="0" smtClean="0"/>
              <a:t> learning curve for knowledge of command line tools and understanding of model</a:t>
            </a:r>
          </a:p>
          <a:p>
            <a:pPr marL="628650" lvl="1" indent="-171450">
              <a:buFont typeface="Arial" panose="020B0604020202020204" pitchFamily="34" charset="0"/>
              <a:buChar char="•"/>
            </a:pPr>
            <a:r>
              <a:rPr lang="en-US" baseline="0" dirty="0" smtClean="0"/>
              <a:t>Easier to make mistakes</a:t>
            </a:r>
            <a:endParaRPr lang="en-US" dirty="0" smtClean="0"/>
          </a:p>
          <a:p>
            <a:endParaRPr lang="en-US" dirty="0" smtClean="0"/>
          </a:p>
          <a:p>
            <a:r>
              <a:rPr lang="en-US" dirty="0" smtClean="0">
                <a:hlinkClick r:id="rId3"/>
              </a:rPr>
              <a:t>http://guides.beanstalkapp.com/version-control/intro-to-version-control.html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http://intland.com/videos/centralized-vs-distributed-version-control/</a:t>
            </a:r>
            <a:endParaRPr lang="en-US" dirty="0" smtClean="0"/>
          </a:p>
          <a:p>
            <a:endParaRPr lang="en-US" dirty="0" smtClean="0"/>
          </a:p>
          <a:p>
            <a:r>
              <a:rPr lang="en-US" dirty="0" smtClean="0">
                <a:hlinkClick r:id="rId5"/>
              </a:rPr>
              <a:t>http://www.tuxradar.com/content/which-version-control-system-best-you</a:t>
            </a:r>
            <a:endParaRPr lang="en-US" dirty="0"/>
          </a:p>
        </p:txBody>
      </p:sp>
      <p:sp>
        <p:nvSpPr>
          <p:cNvPr id="4" name="Slide Number Placeholder 3"/>
          <p:cNvSpPr>
            <a:spLocks noGrp="1"/>
          </p:cNvSpPr>
          <p:nvPr>
            <p:ph type="sldNum" sz="quarter" idx="10"/>
          </p:nvPr>
        </p:nvSpPr>
        <p:spPr/>
        <p:txBody>
          <a:bodyPr/>
          <a:lstStyle/>
          <a:p>
            <a:fld id="{10767FBF-4E33-4661-A2A6-11DC3501991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2375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468" rtl="0" eaLnBrk="1" fontAlgn="auto" latinLnBrk="0" hangingPunct="1">
              <a:lnSpc>
                <a:spcPct val="90000"/>
              </a:lnSpc>
              <a:spcBef>
                <a:spcPts val="0"/>
              </a:spcBef>
              <a:spcAft>
                <a:spcPts val="340"/>
              </a:spcAft>
              <a:buClrTx/>
              <a:buSzTx/>
              <a:buFontTx/>
              <a:buNone/>
              <a:tabLst/>
              <a:defRPr/>
            </a:pPr>
            <a:r>
              <a:rPr lang="en-US" b="1" dirty="0" smtClean="0"/>
              <a:t>Time: </a:t>
            </a:r>
            <a:r>
              <a:rPr lang="en-US" b="0" dirty="0" smtClean="0"/>
              <a:t>2</a:t>
            </a:r>
            <a:r>
              <a:rPr lang="en-US" b="0" baseline="0" dirty="0" smtClean="0"/>
              <a:t> minutes</a:t>
            </a:r>
            <a:endParaRPr lang="en-US" b="1" dirty="0" smtClean="0"/>
          </a:p>
          <a:p>
            <a:r>
              <a:rPr lang="en-US" b="1" dirty="0" smtClean="0"/>
              <a:t>Flow:</a:t>
            </a:r>
          </a:p>
          <a:p>
            <a:pPr marL="171450" indent="-171450">
              <a:buFont typeface="Arial" panose="020B0604020202020204" pitchFamily="34" charset="0"/>
              <a:buChar char="•"/>
            </a:pPr>
            <a:r>
              <a:rPr lang="en-US" dirty="0" smtClean="0"/>
              <a:t>We have</a:t>
            </a:r>
            <a:r>
              <a:rPr lang="en-US" baseline="0" dirty="0" smtClean="0"/>
              <a:t> had an end to end ALM solution for many years with </a:t>
            </a:r>
            <a:r>
              <a:rPr lang="en-US" b="1" dirty="0" smtClean="0"/>
              <a:t>Team Foundation Server </a:t>
            </a:r>
            <a:r>
              <a:rPr lang="en-US" dirty="0" smtClean="0"/>
              <a:t>on-premises which is </a:t>
            </a:r>
            <a:r>
              <a:rPr lang="en-US" baseline="0" dirty="0" smtClean="0"/>
              <a:t>built on a core set of capabilities to help development teams:</a:t>
            </a:r>
          </a:p>
          <a:p>
            <a:pPr marL="506016" lvl="2" indent="-171450">
              <a:buFont typeface="Arial" panose="020B0604020202020204" pitchFamily="34" charset="0"/>
              <a:buChar char="•"/>
            </a:pPr>
            <a:r>
              <a:rPr lang="en-US" baseline="0" dirty="0" smtClean="0"/>
              <a:t>Source control</a:t>
            </a:r>
          </a:p>
          <a:p>
            <a:pPr marL="506016" lvl="2" indent="-171450">
              <a:buFont typeface="Arial" panose="020B0604020202020204" pitchFamily="34" charset="0"/>
              <a:buChar char="•"/>
            </a:pPr>
            <a:r>
              <a:rPr lang="en-US" baseline="0" dirty="0" smtClean="0"/>
              <a:t>Agile planning tools</a:t>
            </a:r>
          </a:p>
          <a:p>
            <a:pPr marL="506016" lvl="2" indent="-171450">
              <a:buFont typeface="Arial" panose="020B0604020202020204" pitchFamily="34" charset="0"/>
              <a:buChar char="•"/>
            </a:pPr>
            <a:r>
              <a:rPr lang="en-US" baseline="0" dirty="0" smtClean="0"/>
              <a:t>Team rooms</a:t>
            </a:r>
          </a:p>
          <a:p>
            <a:pPr marL="506016" lvl="2" indent="-171450">
              <a:buFont typeface="Arial" panose="020B0604020202020204" pitchFamily="34" charset="0"/>
              <a:buChar char="•"/>
            </a:pPr>
            <a:r>
              <a:rPr lang="en-US" baseline="0" dirty="0" smtClean="0"/>
              <a:t>Test case management</a:t>
            </a:r>
          </a:p>
          <a:p>
            <a:pPr marL="506016" lvl="2" indent="-171450">
              <a:buFont typeface="Arial" panose="020B0604020202020204" pitchFamily="34" charset="0"/>
              <a:buChar char="•"/>
            </a:pPr>
            <a:r>
              <a:rPr lang="en-US" baseline="0" dirty="0" smtClean="0"/>
              <a:t>Feedback management and</a:t>
            </a:r>
          </a:p>
          <a:p>
            <a:pPr marL="506016" lvl="2" indent="-171450">
              <a:buFont typeface="Arial" panose="020B0604020202020204" pitchFamily="34" charset="0"/>
              <a:buChar char="•"/>
            </a:pPr>
            <a:r>
              <a:rPr lang="en-US" baseline="0" dirty="0" smtClean="0"/>
              <a:t>Automated builds</a:t>
            </a:r>
          </a:p>
          <a:p>
            <a:pPr marL="388648" lvl="1" indent="-171450">
              <a:buFont typeface="Arial" panose="020B0604020202020204" pitchFamily="34" charset="0"/>
              <a:buChar char="•"/>
            </a:pPr>
            <a:r>
              <a:rPr lang="en-US" baseline="0" dirty="0" smtClean="0"/>
              <a:t>Layered on top of that core ALM functionality, Team Foundation Server has the ability to</a:t>
            </a:r>
          </a:p>
          <a:p>
            <a:pPr marL="506016" lvl="2" indent="-171450">
              <a:buFont typeface="Arial" panose="020B0604020202020204" pitchFamily="34" charset="0"/>
              <a:buChar char="•"/>
            </a:pPr>
            <a:r>
              <a:rPr lang="en-US" baseline="0" dirty="0" smtClean="0"/>
              <a:t>Manage, deploy to, and test on environments with Lab Management</a:t>
            </a:r>
          </a:p>
          <a:p>
            <a:pPr marL="506016" lvl="2" indent="-171450">
              <a:buFont typeface="Arial" panose="020B0604020202020204" pitchFamily="34" charset="0"/>
              <a:buChar char="•"/>
            </a:pPr>
            <a:r>
              <a:rPr lang="en-US" baseline="0" dirty="0" smtClean="0"/>
              <a:t>Configure and manage releases with Release Manager</a:t>
            </a:r>
          </a:p>
          <a:p>
            <a:pPr marL="506016" lvl="2" indent="-171450">
              <a:buFont typeface="Arial" panose="020B0604020202020204" pitchFamily="34" charset="0"/>
              <a:buChar char="•"/>
            </a:pPr>
            <a:r>
              <a:rPr lang="en-US" baseline="0" dirty="0" smtClean="0"/>
              <a:t>Perform on premises load testing</a:t>
            </a:r>
          </a:p>
          <a:p>
            <a:pPr marL="506016" lvl="2" indent="-171450">
              <a:buFont typeface="Arial" panose="020B0604020202020204" pitchFamily="34" charset="0"/>
              <a:buChar char="•"/>
            </a:pPr>
            <a:r>
              <a:rPr lang="en-US" baseline="0" dirty="0" smtClean="0"/>
              <a:t>Integrate completely with SharePoint and customized SharePoint sites</a:t>
            </a:r>
          </a:p>
          <a:p>
            <a:pPr marL="506016" lvl="2" indent="-171450">
              <a:buFont typeface="Arial" panose="020B0604020202020204" pitchFamily="34" charset="0"/>
              <a:buChar char="•"/>
            </a:pPr>
            <a:r>
              <a:rPr lang="en-US" baseline="0" dirty="0" smtClean="0"/>
              <a:t>Integrate seamlessly with Project Server and System Center</a:t>
            </a:r>
          </a:p>
          <a:p>
            <a:pPr marL="171450" lvl="0" indent="-171450">
              <a:buFont typeface="Arial" panose="020B0604020202020204" pitchFamily="34" charset="0"/>
              <a:buChar char="•"/>
            </a:pPr>
            <a:r>
              <a:rPr lang="en-US" baseline="0" dirty="0" smtClean="0"/>
              <a:t>We are now introducing </a:t>
            </a:r>
            <a:r>
              <a:rPr lang="en-US" b="1" baseline="0" dirty="0" smtClean="0"/>
              <a:t>Visual Studio Online</a:t>
            </a:r>
            <a:r>
              <a:rPr lang="en-US" baseline="0" dirty="0" smtClean="0"/>
              <a:t> which builds on top of that core ALM functionality as well and provides additional capabilities and unique services like:</a:t>
            </a:r>
          </a:p>
          <a:p>
            <a:pPr marL="388648" lvl="1" indent="-171450">
              <a:buFont typeface="Arial" panose="020B0604020202020204" pitchFamily="34" charset="0"/>
              <a:buChar char="•"/>
            </a:pPr>
            <a:r>
              <a:rPr lang="en-US" baseline="0" dirty="0" smtClean="0"/>
              <a:t>Cloud Build Service</a:t>
            </a:r>
          </a:p>
          <a:p>
            <a:pPr marL="388648" lvl="1" indent="-171450">
              <a:buFont typeface="Arial" panose="020B0604020202020204" pitchFamily="34" charset="0"/>
              <a:buChar char="•"/>
            </a:pPr>
            <a:r>
              <a:rPr lang="en-US" baseline="0" dirty="0" smtClean="0"/>
              <a:t>Cloud Load Testing Service</a:t>
            </a:r>
          </a:p>
          <a:p>
            <a:pPr marL="388648" lvl="1" indent="-171450">
              <a:buFont typeface="Arial" panose="020B0604020202020204" pitchFamily="34" charset="0"/>
              <a:buChar char="•"/>
            </a:pPr>
            <a:r>
              <a:rPr lang="en-US" baseline="0" dirty="0" smtClean="0"/>
              <a:t>Application Insights</a:t>
            </a:r>
          </a:p>
          <a:p>
            <a:pPr marL="388648" lvl="1" indent="-171450">
              <a:buFont typeface="Arial" panose="020B0604020202020204" pitchFamily="34" charset="0"/>
              <a:buChar char="•"/>
            </a:pPr>
            <a:r>
              <a:rPr lang="en-US" baseline="0" dirty="0" smtClean="0"/>
              <a:t>Continuous deployment to Windows Azure</a:t>
            </a:r>
          </a:p>
          <a:p>
            <a:pPr marL="388648" lvl="1" indent="-171450">
              <a:buFont typeface="Arial" panose="020B0604020202020204" pitchFamily="34" charset="0"/>
              <a:buChar char="•"/>
            </a:pPr>
            <a:r>
              <a:rPr lang="en-US" baseline="0" dirty="0" smtClean="0"/>
              <a:t>Lightweight Code Editing Experience</a:t>
            </a:r>
          </a:p>
          <a:p>
            <a:pPr marL="171450" lvl="0" indent="-171450">
              <a:buFont typeface="Arial" panose="020B0604020202020204" pitchFamily="34" charset="0"/>
              <a:buChar char="•"/>
            </a:pPr>
            <a:r>
              <a:rPr lang="en-US" baseline="0" dirty="0" smtClean="0"/>
              <a:t>Microsoft’s ALM toolset is flexible and allows you to adopt a mixture of on-premises or cloud-based services.  You can even use TFS on-premises and use services on Visual Studio Online that make sense to your team like the Load Testing Service and Application Insights.</a:t>
            </a:r>
            <a:endParaRPr lang="en-US" dirty="0" smtClean="0"/>
          </a:p>
          <a:p>
            <a:pPr marL="0" marR="0" indent="0" algn="l" defTabSz="914363" rtl="0" eaLnBrk="1" fontAlgn="auto" latinLnBrk="0" hangingPunct="1">
              <a:lnSpc>
                <a:spcPct val="90000"/>
              </a:lnSpc>
              <a:spcBef>
                <a:spcPts val="0"/>
              </a:spcBef>
              <a:spcAft>
                <a:spcPts val="333"/>
              </a:spcAft>
              <a:buClrTx/>
              <a:buSzTx/>
              <a:buFont typeface="Arial" panose="020B0604020202020204" pitchFamily="34" charset="0"/>
              <a:buNone/>
              <a:tabLst/>
              <a:defRPr/>
            </a:pPr>
            <a:endParaRPr lang="en-US" dirty="0" smtClean="0"/>
          </a:p>
          <a:p>
            <a:pPr marL="0" marR="0" indent="0" algn="l" defTabSz="914363" rtl="0" eaLnBrk="1" fontAlgn="auto" latinLnBrk="0" hangingPunct="1">
              <a:lnSpc>
                <a:spcPct val="90000"/>
              </a:lnSpc>
              <a:spcBef>
                <a:spcPts val="0"/>
              </a:spcBef>
              <a:spcAft>
                <a:spcPts val="333"/>
              </a:spcAft>
              <a:buClrTx/>
              <a:buSzTx/>
              <a:buFont typeface="Arial" panose="020B0604020202020204" pitchFamily="34" charset="0"/>
              <a:buNone/>
              <a:tabLst/>
              <a:defRPr/>
            </a:pPr>
            <a:r>
              <a:rPr lang="en-US" b="1" dirty="0" smtClean="0"/>
              <a:t>Application</a:t>
            </a:r>
            <a:r>
              <a:rPr lang="en-US" b="1" baseline="0" dirty="0" smtClean="0"/>
              <a:t> Insights </a:t>
            </a:r>
            <a:r>
              <a:rPr lang="en-US" baseline="0" dirty="0" smtClean="0"/>
              <a:t>provides out of box dashboards that help you detect issues in production before your customer experiences them. You can set up a custom view of your application’s health with metrics that are important for you and your business.  </a:t>
            </a:r>
            <a:r>
              <a:rPr lang="en-US" dirty="0" smtClean="0"/>
              <a:t>You</a:t>
            </a:r>
            <a:r>
              <a:rPr lang="en-US" baseline="0" dirty="0" smtClean="0"/>
              <a:t> can get alerted automatically whenever your application is not responding to your specifications, enabling you to pro-actively resolve any issues and preventing customer impact.</a:t>
            </a:r>
          </a:p>
          <a:p>
            <a:pPr marL="171450" marR="0" indent="-171450" algn="l" defTabSz="914363"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baseline="0" dirty="0" smtClean="0"/>
              <a:t>By integrating with the source control repository you can reduce your mean time to repair by leveraging Application Insights to link directly from the concerns you have in production to the source code you deployed.  This enables faster investigation and resolution of these concerns.  </a:t>
            </a:r>
          </a:p>
          <a:p>
            <a:pPr marL="171450" marR="0" indent="-171450" algn="l" defTabSz="914363"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baseline="0" dirty="0" smtClean="0"/>
              <a:t>By providing you with deep insight into application performance, errors and usage patterns you have clear visibility into the aspects of the application that will add the most value to your customers</a:t>
            </a:r>
          </a:p>
        </p:txBody>
      </p:sp>
      <p:sp>
        <p:nvSpPr>
          <p:cNvPr id="4" name="Header Placeholder 3"/>
          <p:cNvSpPr>
            <a:spLocks noGrp="1"/>
          </p:cNvSpPr>
          <p:nvPr>
            <p:ph type="hdr" sz="quarter" idx="10"/>
          </p:nvPr>
        </p:nvSpPr>
        <p:spPr/>
        <p:txBody>
          <a:bodyPr/>
          <a:lstStyle/>
          <a:p>
            <a:r>
              <a:rPr lang="en-US" smtClean="0">
                <a:solidFill>
                  <a:prstClr val="black"/>
                </a:solidFill>
              </a:rPr>
              <a:t>Visual Studio 11</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6" name="Date Placeholder 5"/>
          <p:cNvSpPr>
            <a:spLocks noGrp="1"/>
          </p:cNvSpPr>
          <p:nvPr>
            <p:ph type="dt" idx="12"/>
          </p:nvPr>
        </p:nvSpPr>
        <p:spPr/>
        <p:txBody>
          <a:bodyPr/>
          <a:lstStyle/>
          <a:p>
            <a:fld id="{630DD690-6CB8-4549-BE7E-DD1B9C0B04A0}" type="datetime1">
              <a:rPr lang="en-US" smtClean="0">
                <a:solidFill>
                  <a:prstClr val="black"/>
                </a:solidFill>
              </a:rPr>
              <a:pPr/>
              <a:t>5/6/2014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0535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40453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Highlight</a:t>
            </a:r>
            <a:r>
              <a:rPr lang="en-ZA" baseline="0" dirty="0" smtClean="0"/>
              <a:t> ALM framework again</a:t>
            </a:r>
          </a:p>
          <a:p>
            <a:r>
              <a:rPr lang="en-ZA" sz="900" b="1" i="1" baseline="0" dirty="0" smtClean="0"/>
              <a:t>Click</a:t>
            </a:r>
            <a:endParaRPr lang="en-ZA" b="1" i="1" baseline="0" dirty="0" smtClean="0"/>
          </a:p>
          <a:p>
            <a:r>
              <a:rPr lang="en-ZA" baseline="0" dirty="0" smtClean="0"/>
              <a:t>Show where TFVC fits into the lifecycle</a:t>
            </a:r>
          </a:p>
          <a:p>
            <a:r>
              <a:rPr lang="en-ZA" baseline="0" dirty="0" smtClean="0"/>
              <a:t>Move to demo slide…</a:t>
            </a:r>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95913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need to explain</a:t>
            </a:r>
            <a:r>
              <a:rPr lang="en-US" baseline="0" dirty="0"/>
              <a:t> what a build is, why it is important.</a:t>
            </a:r>
            <a:br>
              <a:rPr lang="en-US" baseline="0" dirty="0"/>
            </a:br>
            <a:r>
              <a:rPr lang="en-US" baseline="0" dirty="0"/>
              <a:t>Can be triggered from:</a:t>
            </a:r>
          </a:p>
          <a:p>
            <a:pPr marL="228600" indent="-228600">
              <a:buAutoNum type="arabicParenR"/>
            </a:pPr>
            <a:r>
              <a:rPr lang="en-US" baseline="0" dirty="0"/>
              <a:t>Visual Studio client (logo) </a:t>
            </a:r>
            <a:r>
              <a:rPr lang="en-US" baseline="0" dirty="0">
                <a:sym typeface="Wingdings" panose="05000000000000000000" pitchFamily="2" charset="2"/>
              </a:rPr>
              <a:t> Source  Build icon appear</a:t>
            </a:r>
            <a:endParaRPr lang="en-US" baseline="0" dirty="0"/>
          </a:p>
          <a:p>
            <a:pPr marL="228600" indent="-228600">
              <a:buAutoNum type="arabicParenR"/>
            </a:pPr>
            <a:r>
              <a:rPr lang="en-US" baseline="0" dirty="0"/>
              <a:t>Executing a Script (i.e. PS log by Ops guy) </a:t>
            </a:r>
            <a:r>
              <a:rPr lang="en-US" baseline="0" dirty="0">
                <a:sym typeface="Wingdings" panose="05000000000000000000" pitchFamily="2" charset="2"/>
              </a:rPr>
              <a:t> Source  Build icon appear</a:t>
            </a:r>
            <a:endParaRPr lang="en-US" baseline="0" dirty="0"/>
          </a:p>
          <a:p>
            <a:pPr marL="228600" indent="-228600">
              <a:buAutoNum type="arabicParenR"/>
            </a:pPr>
            <a:r>
              <a:rPr lang="en-US" baseline="0" dirty="0"/>
              <a:t>Visual Studio Release Management </a:t>
            </a:r>
            <a:r>
              <a:rPr lang="en-US" dirty="0"/>
              <a:t>(icon in the Deployment section) </a:t>
            </a:r>
            <a:r>
              <a:rPr lang="en-US" dirty="0">
                <a:sym typeface="Wingdings" panose="05000000000000000000" pitchFamily="2" charset="2"/>
              </a:rPr>
              <a:t> Source  Build Icon Appear</a:t>
            </a:r>
            <a:endParaRPr lang="en-US" baseline="0" dirty="0"/>
          </a:p>
          <a:p>
            <a:pPr marL="228600" indent="-228600">
              <a:buAutoNum type="arabicParenR"/>
            </a:pPr>
            <a:r>
              <a:rPr lang="en-US" baseline="0" dirty="0"/>
              <a:t>CI/CD integration with Azure Websites or Cloud Services </a:t>
            </a:r>
            <a:r>
              <a:rPr lang="en-US" dirty="0"/>
              <a:t>(Azure PaaS Cloud Service &amp; Azure Website logo in App section) </a:t>
            </a:r>
            <a:r>
              <a:rPr lang="en-US" dirty="0">
                <a:sym typeface="Wingdings" panose="05000000000000000000" pitchFamily="2" charset="2"/>
              </a:rPr>
              <a:t> Source  Build icon appear</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475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Product integration</a:t>
            </a:r>
          </a:p>
          <a:p>
            <a:pPr marL="388712" lvl="1" indent="-171450">
              <a:buFont typeface="Arial" panose="020B0604020202020204" pitchFamily="34" charset="0"/>
              <a:buChar char="•"/>
            </a:pPr>
            <a:r>
              <a:rPr lang="en-US" dirty="0" smtClean="0"/>
              <a:t>TFS Lab Management </a:t>
            </a:r>
            <a:r>
              <a:rPr lang="en-US" dirty="0" err="1" smtClean="0"/>
              <a:t>config</a:t>
            </a:r>
            <a:r>
              <a:rPr lang="en-US" dirty="0" smtClean="0"/>
              <a:t> for Hosts and Libraries</a:t>
            </a:r>
          </a:p>
          <a:p>
            <a:pPr marL="388712" lvl="1" indent="-171450">
              <a:buFont typeface="Arial" panose="020B0604020202020204" pitchFamily="34" charset="0"/>
              <a:buChar char="•"/>
            </a:pPr>
            <a:r>
              <a:rPr lang="en-US" dirty="0" smtClean="0"/>
              <a:t>SCVMM security settings for</a:t>
            </a:r>
            <a:r>
              <a:rPr lang="en-US" baseline="0" dirty="0" smtClean="0"/>
              <a:t> TFS service account</a:t>
            </a:r>
          </a:p>
          <a:p>
            <a:pPr marL="171450" lvl="0" indent="-171450">
              <a:buFont typeface="Arial" panose="020B0604020202020204" pitchFamily="34" charset="0"/>
              <a:buChar char="•"/>
            </a:pPr>
            <a:r>
              <a:rPr lang="en-US" baseline="0" dirty="0" err="1" smtClean="0"/>
              <a:t>Infr</a:t>
            </a:r>
            <a:r>
              <a:rPr lang="en-US" baseline="0" dirty="0" smtClean="0"/>
              <a:t> management</a:t>
            </a:r>
          </a:p>
          <a:p>
            <a:pPr marL="388712" marR="0" lvl="1" indent="-171450" algn="l" defTabSz="932742" rtl="0" eaLnBrk="1" fontAlgn="auto" latinLnBrk="0" hangingPunct="1">
              <a:lnSpc>
                <a:spcPct val="90000"/>
              </a:lnSpc>
              <a:spcBef>
                <a:spcPts val="0"/>
              </a:spcBef>
              <a:spcAft>
                <a:spcPts val="340"/>
              </a:spcAft>
              <a:buClrTx/>
              <a:buSzTx/>
              <a:buFont typeface="Arial" pitchFamily="34" charset="0"/>
              <a:buChar char="•"/>
              <a:tabLst/>
              <a:defRPr/>
            </a:pPr>
            <a:r>
              <a:rPr lang="en-US" baseline="0" dirty="0" smtClean="0"/>
              <a:t>SCVMM RBAC for developer users/teams</a:t>
            </a:r>
            <a:endParaRPr lang="en-US" dirty="0" smtClean="0"/>
          </a:p>
          <a:p>
            <a:pPr marL="388712" lvl="1" indent="-171450">
              <a:buFont typeface="Arial" panose="020B0604020202020204" pitchFamily="34" charset="0"/>
              <a:buChar char="•"/>
            </a:pPr>
            <a:r>
              <a:rPr lang="en-US" baseline="0" dirty="0" smtClean="0"/>
              <a:t>SCVMM host groups &amp; libraries</a:t>
            </a:r>
          </a:p>
          <a:p>
            <a:pPr marL="388712" lvl="1" indent="-171450">
              <a:buFont typeface="Arial" panose="020B0604020202020204" pitchFamily="34" charset="0"/>
              <a:buChar char="•"/>
            </a:pPr>
            <a:r>
              <a:rPr lang="en-US" baseline="0" dirty="0" smtClean="0"/>
              <a:t>Developer profiles</a:t>
            </a:r>
          </a:p>
          <a:p>
            <a:pPr marL="388712" lvl="1" indent="-171450">
              <a:buFont typeface="Arial" panose="020B0604020202020204" pitchFamily="34" charset="0"/>
              <a:buChar char="•"/>
            </a:pPr>
            <a:r>
              <a:rPr lang="en-US" baseline="0" dirty="0" smtClean="0"/>
              <a:t>VM Templates</a:t>
            </a:r>
          </a:p>
          <a:p>
            <a:pPr marL="171450" lvl="0" indent="-171450">
              <a:buFont typeface="Arial" panose="020B0604020202020204" pitchFamily="34" charset="0"/>
              <a:buChar char="•"/>
            </a:pPr>
            <a:r>
              <a:rPr lang="en-US" baseline="0" dirty="0" smtClean="0"/>
              <a:t>Early involvement</a:t>
            </a:r>
          </a:p>
          <a:p>
            <a:pPr marL="388712" lvl="1" indent="-171450">
              <a:buFont typeface="Arial" panose="020B0604020202020204" pitchFamily="34" charset="0"/>
              <a:buChar char="•"/>
            </a:pPr>
            <a:r>
              <a:rPr lang="en-US" baseline="0" dirty="0" smtClean="0"/>
              <a:t>In the planning phase understand infrastructure requirements, this is where </a:t>
            </a:r>
            <a:r>
              <a:rPr lang="en-ZA" baseline="0" dirty="0" smtClean="0"/>
              <a:t>Developers &amp; IT Pro's working together to create all the </a:t>
            </a:r>
            <a:r>
              <a:rPr lang="en-ZA" baseline="0" dirty="0" err="1" smtClean="0"/>
              <a:t>artifacts</a:t>
            </a:r>
            <a:r>
              <a:rPr lang="en-ZA" baseline="0" dirty="0" smtClean="0"/>
              <a:t> used </a:t>
            </a:r>
          </a:p>
          <a:p>
            <a:pPr marL="388712" lvl="1" indent="-171450">
              <a:buFont typeface="Arial" panose="020B0604020202020204" pitchFamily="34" charset="0"/>
              <a:buChar char="•"/>
            </a:pPr>
            <a:r>
              <a:rPr lang="en-ZA" baseline="0" dirty="0" smtClean="0"/>
              <a:t>Understand what is Operations role in testing</a:t>
            </a:r>
          </a:p>
          <a:p>
            <a:pPr marL="171450" lvl="0" indent="-171450">
              <a:buFont typeface="Arial" panose="020B0604020202020204" pitchFamily="34" charset="0"/>
              <a:buChar char="•"/>
            </a:pPr>
            <a:r>
              <a:rPr lang="en-US" baseline="0" dirty="0" err="1" smtClean="0"/>
              <a:t>Infr</a:t>
            </a:r>
            <a:r>
              <a:rPr lang="en-US" baseline="0" dirty="0" smtClean="0"/>
              <a:t> where code runs</a:t>
            </a:r>
          </a:p>
          <a:p>
            <a:pPr marL="388712" marR="0" lvl="1" indent="-171450" algn="l" defTabSz="932742" rtl="0" eaLnBrk="1" fontAlgn="auto" latinLnBrk="0" hangingPunct="1">
              <a:lnSpc>
                <a:spcPct val="90000"/>
              </a:lnSpc>
              <a:spcBef>
                <a:spcPts val="0"/>
              </a:spcBef>
              <a:spcAft>
                <a:spcPts val="340"/>
              </a:spcAft>
              <a:buClrTx/>
              <a:buSzTx/>
              <a:buFont typeface="Arial" pitchFamily="34" charset="0"/>
              <a:buChar char="•"/>
              <a:tabLst/>
              <a:defRPr/>
            </a:pPr>
            <a:r>
              <a:rPr lang="en-US" baseline="0" dirty="0" smtClean="0"/>
              <a:t>Build Definitions</a:t>
            </a:r>
          </a:p>
          <a:p>
            <a:pPr marL="388712" lvl="1" indent="-171450">
              <a:buFont typeface="Arial" panose="020B0604020202020204" pitchFamily="34" charset="0"/>
              <a:buChar char="•"/>
            </a:pPr>
            <a:r>
              <a:rPr lang="en-US" baseline="0" dirty="0" smtClean="0"/>
              <a:t>Templates from within VS</a:t>
            </a:r>
          </a:p>
          <a:p>
            <a:pPr marL="388712" lvl="1" indent="-171450">
              <a:buFont typeface="Arial" panose="020B0604020202020204" pitchFamily="34" charset="0"/>
              <a:buChar char="•"/>
            </a:pPr>
            <a:r>
              <a:rPr lang="en-US" baseline="0" dirty="0" smtClean="0"/>
              <a:t>From VS run through Build Definition and target the required Environment</a:t>
            </a:r>
          </a:p>
          <a:p>
            <a:pPr marL="388712" lvl="1" indent="-171450">
              <a:buFont typeface="Arial" panose="020B0604020202020204" pitchFamily="34" charset="0"/>
              <a:buChar char="•"/>
            </a:pPr>
            <a:r>
              <a:rPr lang="en-US" baseline="0" dirty="0" smtClean="0"/>
              <a:t>MMA</a:t>
            </a:r>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5/6/2014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180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Build on story from last demo of TFVC</a:t>
            </a:r>
          </a:p>
          <a:p>
            <a:r>
              <a:rPr lang="en-ZA" sz="900" b="1" i="1" baseline="0" dirty="0" smtClean="0"/>
              <a:t>Click</a:t>
            </a:r>
            <a:endParaRPr lang="en-ZA" b="1" i="1" baseline="0" dirty="0" smtClean="0"/>
          </a:p>
          <a:p>
            <a:r>
              <a:rPr lang="en-ZA" baseline="0" dirty="0" smtClean="0"/>
              <a:t>Show where TFS and SCVMM fits into the lifecycle</a:t>
            </a:r>
          </a:p>
          <a:p>
            <a:r>
              <a:rPr lang="en-ZA" baseline="0" dirty="0" smtClean="0"/>
              <a:t>Explain components</a:t>
            </a:r>
          </a:p>
          <a:p>
            <a:r>
              <a:rPr lang="en-ZA" baseline="0" dirty="0" smtClean="0"/>
              <a:t>Move to demo slide…</a:t>
            </a:r>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5/6/2014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0580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5/6/2014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13999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6373613" y="1398905"/>
            <a:ext cx="5435213"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1"/>
          </p:nvPr>
        </p:nvSpPr>
        <p:spPr>
          <a:xfrm>
            <a:off x="621825" y="1398905"/>
            <a:ext cx="5435213"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68595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146" y="5234611"/>
            <a:ext cx="8751931" cy="1489859"/>
          </a:xfrm>
          <a:prstGeom prst="rect">
            <a:avLst/>
          </a:prstGeom>
        </p:spPr>
        <p:txBody>
          <a:bodyPr lIns="137160" tIns="137160" rIns="137160" bIns="137160" anchor="b" anchorCtr="0">
            <a:normAutofit/>
          </a:bodyPr>
          <a:lstStyle>
            <a:lvl1pPr marL="0" indent="0" algn="l" defTabSz="932242" rtl="0" eaLnBrk="1" latinLnBrk="0" hangingPunct="1">
              <a:lnSpc>
                <a:spcPct val="100000"/>
              </a:lnSpc>
              <a:spcBef>
                <a:spcPts val="0"/>
              </a:spcBef>
              <a:buSzPct val="90000"/>
              <a:buFont typeface="Arial" pitchFamily="34" charset="0"/>
              <a:buNone/>
              <a:defRPr lang="en-US" sz="2448"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66139" indent="0" algn="ctr">
              <a:buNone/>
              <a:defRPr>
                <a:solidFill>
                  <a:schemeClr val="tx1">
                    <a:tint val="75000"/>
                  </a:schemeClr>
                </a:solidFill>
              </a:defRPr>
            </a:lvl2pPr>
            <a:lvl3pPr marL="932278" indent="0" algn="ctr">
              <a:buNone/>
              <a:defRPr>
                <a:solidFill>
                  <a:schemeClr val="tx1">
                    <a:tint val="75000"/>
                  </a:schemeClr>
                </a:solidFill>
              </a:defRPr>
            </a:lvl3pPr>
            <a:lvl4pPr marL="1398419" indent="0" algn="ctr">
              <a:buNone/>
              <a:defRPr>
                <a:solidFill>
                  <a:schemeClr val="tx1">
                    <a:tint val="75000"/>
                  </a:schemeClr>
                </a:solidFill>
              </a:defRPr>
            </a:lvl4pPr>
            <a:lvl5pPr marL="1864559" indent="0" algn="ctr">
              <a:buNone/>
              <a:defRPr>
                <a:solidFill>
                  <a:schemeClr val="tx1">
                    <a:tint val="75000"/>
                  </a:schemeClr>
                </a:solidFill>
              </a:defRPr>
            </a:lvl5pPr>
            <a:lvl6pPr marL="2330698" indent="0" algn="ctr">
              <a:buNone/>
              <a:defRPr>
                <a:solidFill>
                  <a:schemeClr val="tx1">
                    <a:tint val="75000"/>
                  </a:schemeClr>
                </a:solidFill>
              </a:defRPr>
            </a:lvl6pPr>
            <a:lvl7pPr marL="2796838" indent="0" algn="ctr">
              <a:buNone/>
              <a:defRPr>
                <a:solidFill>
                  <a:schemeClr val="tx1">
                    <a:tint val="75000"/>
                  </a:schemeClr>
                </a:solidFill>
              </a:defRPr>
            </a:lvl7pPr>
            <a:lvl8pPr marL="3262977" indent="0" algn="ctr">
              <a:buNone/>
              <a:defRPr>
                <a:solidFill>
                  <a:schemeClr val="tx1">
                    <a:tint val="75000"/>
                  </a:schemeClr>
                </a:solidFill>
              </a:defRPr>
            </a:lvl8pPr>
            <a:lvl9pPr marL="372912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hasCustomPrompt="1"/>
          </p:nvPr>
        </p:nvSpPr>
        <p:spPr>
          <a:xfrm>
            <a:off x="197146" y="2463731"/>
            <a:ext cx="8751931" cy="2655132"/>
          </a:xfrm>
          <a:prstGeom prst="rect">
            <a:avLst/>
          </a:prstGeom>
          <a:solidFill>
            <a:srgbClr val="7FBA00"/>
          </a:solidFill>
          <a:effectLst/>
        </p:spPr>
        <p:txBody>
          <a:bodyPr vert="horz" lIns="137160" tIns="137160" rIns="91409" bIns="137160" rtlCol="0" anchor="b" anchorCtr="0">
            <a:noAutofit/>
          </a:bodyPr>
          <a:lstStyle>
            <a:lvl1pPr>
              <a:defRPr lang="en-US" sz="4896" kern="0" dirty="0">
                <a:ln w="3175">
                  <a:noFill/>
                </a:ln>
                <a:gradFill flip="none" rotWithShape="1">
                  <a:gsLst>
                    <a:gs pos="4583">
                      <a:srgbClr val="FFFFFF"/>
                    </a:gs>
                    <a:gs pos="100000">
                      <a:srgbClr val="FFFFFF"/>
                    </a:gs>
                  </a:gsLst>
                  <a:lin ang="5400000" scaled="0"/>
                  <a:tileRect/>
                </a:gradFill>
              </a:defRPr>
            </a:lvl1pPr>
          </a:lstStyle>
          <a:p>
            <a:pPr lvl="0"/>
            <a:r>
              <a:rPr lang="en-US" dirty="0" smtClean="0"/>
              <a:t>Course title style</a:t>
            </a:r>
            <a:endParaRPr lang="en-US" dirty="0"/>
          </a:p>
        </p:txBody>
      </p:sp>
      <p:sp>
        <p:nvSpPr>
          <p:cNvPr id="8" name="top right small rectangle"/>
          <p:cNvSpPr/>
          <p:nvPr userDrawn="1"/>
        </p:nvSpPr>
        <p:spPr bwMode="auto">
          <a:xfrm>
            <a:off x="9081006" y="2466886"/>
            <a:ext cx="3149867" cy="2651978"/>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9891" tIns="139891" rIns="139891" bIns="139891" numCol="1" rtlCol="0" anchor="b" anchorCtr="0" compatLnSpc="1">
            <a:prstTxWarp prst="textNoShape">
              <a:avLst/>
            </a:prstTxWarp>
          </a:bodyPr>
          <a:lstStyle/>
          <a:p>
            <a:pPr defTabSz="931972" fontAlgn="base">
              <a:spcBef>
                <a:spcPct val="0"/>
              </a:spcBef>
              <a:spcAft>
                <a:spcPct val="0"/>
              </a:spcAft>
            </a:pPr>
            <a:endParaRPr lang="en-US" sz="204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0946994" y="4723183"/>
            <a:ext cx="1154381" cy="34140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46" y="167445"/>
            <a:ext cx="2126213" cy="850364"/>
          </a:xfrm>
          <a:prstGeom prst="rect">
            <a:avLst/>
          </a:prstGeom>
        </p:spPr>
      </p:pic>
    </p:spTree>
    <p:extLst>
      <p:ext uri="{BB962C8B-B14F-4D97-AF65-F5344CB8AC3E}">
        <p14:creationId xmlns:p14="http://schemas.microsoft.com/office/powerpoint/2010/main" val="6237845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8913963" y="2738503"/>
            <a:ext cx="2286165" cy="2402226"/>
          </a:xfrm>
          <a:prstGeom prst="rect">
            <a:avLst/>
          </a:prstGeom>
        </p:spPr>
        <p:txBody>
          <a:bodyPr vert="horz" lIns="93229" tIns="46615" rIns="93229" bIns="46615"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sz="1836" smtClean="0"/>
              <a:t>Click to edit Master subtitle style</a:t>
            </a:r>
            <a:endParaRPr sz="1836"/>
          </a:p>
        </p:txBody>
      </p:sp>
      <p:sp>
        <p:nvSpPr>
          <p:cNvPr id="13" name="Title 1"/>
          <p:cNvSpPr txBox="1">
            <a:spLocks/>
          </p:cNvSpPr>
          <p:nvPr userDrawn="1"/>
        </p:nvSpPr>
        <p:spPr>
          <a:xfrm>
            <a:off x="197147" y="3443565"/>
            <a:ext cx="8578502" cy="1726313"/>
          </a:xfrm>
          <a:prstGeom prst="rect">
            <a:avLst/>
          </a:prstGeom>
          <a:solidFill>
            <a:srgbClr val="82BF36"/>
          </a:solidFill>
          <a:effectLst/>
        </p:spPr>
        <p:txBody>
          <a:bodyPr vert="horz" lIns="139891" tIns="139891" rIns="93229" bIns="139891"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endParaRPr sz="4080"/>
          </a:p>
        </p:txBody>
      </p:sp>
      <p:sp>
        <p:nvSpPr>
          <p:cNvPr id="14" name="top right small rectangle"/>
          <p:cNvSpPr/>
          <p:nvPr userDrawn="1"/>
        </p:nvSpPr>
        <p:spPr bwMode="auto">
          <a:xfrm>
            <a:off x="8856899" y="3442154"/>
            <a:ext cx="3322737" cy="1728052"/>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1405975" y="4917383"/>
            <a:ext cx="755191" cy="223345"/>
          </a:xfrm>
          <a:prstGeom prst="rect">
            <a:avLst/>
          </a:prstGeom>
        </p:spPr>
      </p:pic>
      <p:sp>
        <p:nvSpPr>
          <p:cNvPr id="16" name="Text Placeholder 10"/>
          <p:cNvSpPr>
            <a:spLocks noGrp="1"/>
          </p:cNvSpPr>
          <p:nvPr>
            <p:ph type="body" sz="quarter" idx="10" hasCustomPrompt="1"/>
          </p:nvPr>
        </p:nvSpPr>
        <p:spPr>
          <a:xfrm>
            <a:off x="297958" y="3535414"/>
            <a:ext cx="8380540" cy="1515097"/>
          </a:xfrm>
          <a:prstGeom prst="rect">
            <a:avLst/>
          </a:prstGeom>
        </p:spPr>
        <p:txBody>
          <a:bodyPr anchor="b" anchorCtr="0">
            <a:normAutofit/>
          </a:bodyPr>
          <a:lstStyle>
            <a:lvl1pPr marL="0" indent="0">
              <a:buNone/>
              <a:defRPr sz="3672" b="0" baseline="0">
                <a:solidFill>
                  <a:schemeClr val="bg1"/>
                </a:solidFill>
                <a:latin typeface="Segoe UI Light" panose="020B0502040204020203" pitchFamily="34" charset="0"/>
                <a:cs typeface="Segoe UI Light" panose="020B0502040204020203" pitchFamily="34" charset="0"/>
              </a:defRPr>
            </a:lvl1pPr>
          </a:lstStyle>
          <a:p>
            <a:pPr lvl="0"/>
            <a:r>
              <a:rPr lang="en-US" dirty="0" smtClean="0"/>
              <a:t>Module or Section transition style</a:t>
            </a:r>
          </a:p>
        </p:txBody>
      </p:sp>
      <p:sp>
        <p:nvSpPr>
          <p:cNvPr id="11" name="Subtitle 2"/>
          <p:cNvSpPr>
            <a:spLocks noGrp="1"/>
          </p:cNvSpPr>
          <p:nvPr>
            <p:ph type="subTitle" idx="1"/>
          </p:nvPr>
        </p:nvSpPr>
        <p:spPr>
          <a:xfrm>
            <a:off x="197147" y="5234611"/>
            <a:ext cx="8578502" cy="1489859"/>
          </a:xfrm>
          <a:prstGeom prst="rect">
            <a:avLst/>
          </a:prstGeom>
        </p:spPr>
        <p:txBody>
          <a:bodyPr lIns="137160" tIns="137160" rIns="137160" bIns="137160" anchor="b" anchorCtr="0">
            <a:normAutofit/>
          </a:bodyPr>
          <a:lstStyle>
            <a:lvl1pPr marL="0" indent="0" algn="l" defTabSz="932242" rtl="0" eaLnBrk="1" latinLnBrk="0" hangingPunct="1">
              <a:lnSpc>
                <a:spcPct val="100000"/>
              </a:lnSpc>
              <a:spcBef>
                <a:spcPts val="0"/>
              </a:spcBef>
              <a:buSzPct val="90000"/>
              <a:buFont typeface="Arial" pitchFamily="34" charset="0"/>
              <a:buNone/>
              <a:defRPr lang="en-US" sz="2448"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66139" indent="0" algn="ctr">
              <a:buNone/>
              <a:defRPr>
                <a:solidFill>
                  <a:schemeClr val="tx1">
                    <a:tint val="75000"/>
                  </a:schemeClr>
                </a:solidFill>
              </a:defRPr>
            </a:lvl2pPr>
            <a:lvl3pPr marL="932278" indent="0" algn="ctr">
              <a:buNone/>
              <a:defRPr>
                <a:solidFill>
                  <a:schemeClr val="tx1">
                    <a:tint val="75000"/>
                  </a:schemeClr>
                </a:solidFill>
              </a:defRPr>
            </a:lvl3pPr>
            <a:lvl4pPr marL="1398419" indent="0" algn="ctr">
              <a:buNone/>
              <a:defRPr>
                <a:solidFill>
                  <a:schemeClr val="tx1">
                    <a:tint val="75000"/>
                  </a:schemeClr>
                </a:solidFill>
              </a:defRPr>
            </a:lvl4pPr>
            <a:lvl5pPr marL="1864559" indent="0" algn="ctr">
              <a:buNone/>
              <a:defRPr>
                <a:solidFill>
                  <a:schemeClr val="tx1">
                    <a:tint val="75000"/>
                  </a:schemeClr>
                </a:solidFill>
              </a:defRPr>
            </a:lvl5pPr>
            <a:lvl6pPr marL="2330698" indent="0" algn="ctr">
              <a:buNone/>
              <a:defRPr>
                <a:solidFill>
                  <a:schemeClr val="tx1">
                    <a:tint val="75000"/>
                  </a:schemeClr>
                </a:solidFill>
              </a:defRPr>
            </a:lvl6pPr>
            <a:lvl7pPr marL="2796838" indent="0" algn="ctr">
              <a:buNone/>
              <a:defRPr>
                <a:solidFill>
                  <a:schemeClr val="tx1">
                    <a:tint val="75000"/>
                  </a:schemeClr>
                </a:solidFill>
              </a:defRPr>
            </a:lvl7pPr>
            <a:lvl8pPr marL="3262977" indent="0" algn="ctr">
              <a:buNone/>
              <a:defRPr>
                <a:solidFill>
                  <a:schemeClr val="tx1">
                    <a:tint val="75000"/>
                  </a:schemeClr>
                </a:solidFill>
              </a:defRPr>
            </a:lvl8pPr>
            <a:lvl9pPr marL="372912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46" y="167445"/>
            <a:ext cx="2126213" cy="850364"/>
          </a:xfrm>
          <a:prstGeom prst="rect">
            <a:avLst/>
          </a:prstGeom>
        </p:spPr>
      </p:pic>
    </p:spTree>
    <p:extLst>
      <p:ext uri="{BB962C8B-B14F-4D97-AF65-F5344CB8AC3E}">
        <p14:creationId xmlns:p14="http://schemas.microsoft.com/office/powerpoint/2010/main" val="23199106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620367" y="4557725"/>
            <a:ext cx="11662232" cy="1709773"/>
          </a:xfrm>
          <a:prstGeom prst="rect">
            <a:avLst/>
          </a:prstGeom>
        </p:spPr>
        <p:txBody>
          <a:bodyPr vert="horz" lIns="91409" tIns="45705" rIns="91409" bIns="45705" rtlCol="0" anchor="t" anchorCtr="0">
            <a:normAutofit/>
          </a:bodyPr>
          <a:lstStyle>
            <a:lvl1pPr>
              <a:defRPr sz="3672"/>
            </a:lvl1pPr>
          </a:lstStyle>
          <a:p>
            <a:r>
              <a:rPr lang="en-US" dirty="0" smtClean="0"/>
              <a:t>Click to edit Master title style</a:t>
            </a:r>
            <a:endParaRPr lang="en-US" dirty="0"/>
          </a:p>
        </p:txBody>
      </p:sp>
      <p:sp>
        <p:nvSpPr>
          <p:cNvPr id="2" name="TextBox 1"/>
          <p:cNvSpPr txBox="1"/>
          <p:nvPr userDrawn="1"/>
        </p:nvSpPr>
        <p:spPr>
          <a:xfrm>
            <a:off x="620366" y="3148786"/>
            <a:ext cx="11584484" cy="1150587"/>
          </a:xfrm>
          <a:prstGeom prst="rect">
            <a:avLst/>
          </a:prstGeom>
          <a:noFill/>
        </p:spPr>
        <p:txBody>
          <a:bodyPr wrap="square" rtlCol="0">
            <a:spAutoFit/>
          </a:bodyPr>
          <a:lstStyle/>
          <a:p>
            <a:pPr defTabSz="932278"/>
            <a:r>
              <a:rPr lang="en-US" sz="6731"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620366" y="4159106"/>
            <a:ext cx="11584484"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888" y="181340"/>
            <a:ext cx="2914799" cy="1165754"/>
          </a:xfrm>
          <a:prstGeom prst="rect">
            <a:avLst/>
          </a:prstGeom>
        </p:spPr>
      </p:pic>
    </p:spTree>
    <p:extLst>
      <p:ext uri="{BB962C8B-B14F-4D97-AF65-F5344CB8AC3E}">
        <p14:creationId xmlns:p14="http://schemas.microsoft.com/office/powerpoint/2010/main" val="2927806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Content Placeholder 5"/>
          <p:cNvSpPr>
            <a:spLocks noGrp="1"/>
          </p:cNvSpPr>
          <p:nvPr>
            <p:ph sz="quarter" idx="10"/>
          </p:nvPr>
        </p:nvSpPr>
        <p:spPr>
          <a:xfrm>
            <a:off x="387021" y="1415862"/>
            <a:ext cx="11756355" cy="5395706"/>
          </a:xfrm>
          <a:prstGeom prst="rect">
            <a:avLst/>
          </a:prstGeom>
        </p:spPr>
        <p:txBody>
          <a:bodyPr/>
          <a:lstStyle>
            <a:lvl1pPr>
              <a:spcBef>
                <a:spcPts val="1428"/>
              </a:spcBef>
              <a:defRPr b="0"/>
            </a:lvl1pPr>
            <a:lvl2pPr>
              <a:defRPr>
                <a:solidFill>
                  <a:schemeClr val="tx1">
                    <a:lumMod val="75000"/>
                    <a:lumOff val="2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579362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87121" y="1398907"/>
            <a:ext cx="5729546" cy="5051602"/>
          </a:xfrm>
          <a:prstGeom prst="rect">
            <a:avLst/>
          </a:prstGeom>
        </p:spPr>
        <p:txBody>
          <a:bodyPr>
            <a:normAutofit/>
          </a:bodyPr>
          <a:lstStyle>
            <a:lvl1pPr>
              <a:defRPr sz="3264"/>
            </a:lvl1pPr>
            <a:lvl2pPr>
              <a:defRPr sz="2856"/>
            </a:lvl2pPr>
            <a:lvl3pPr>
              <a:defRPr sz="2448"/>
            </a:lvl3pPr>
            <a:lvl4pPr>
              <a:defRPr sz="2040"/>
            </a:lvl4pPr>
            <a:lvl5pPr>
              <a:defRPr sz="2040"/>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5"/>
          <p:cNvSpPr>
            <a:spLocks noGrp="1"/>
          </p:cNvSpPr>
          <p:nvPr>
            <p:ph sz="quarter" idx="4"/>
          </p:nvPr>
        </p:nvSpPr>
        <p:spPr>
          <a:xfrm>
            <a:off x="6401584" y="1398907"/>
            <a:ext cx="5731796" cy="5051602"/>
          </a:xfrm>
          <a:prstGeom prst="rect">
            <a:avLst/>
          </a:prstGeom>
        </p:spPr>
        <p:txBody>
          <a:bodyPr>
            <a:normAutofit/>
          </a:bodyPr>
          <a:lstStyle>
            <a:lvl1pPr>
              <a:defRPr sz="3264"/>
            </a:lvl1pPr>
            <a:lvl2pPr>
              <a:defRPr sz="2856"/>
            </a:lvl2pPr>
            <a:lvl3pPr>
              <a:defRPr sz="2448"/>
            </a:lvl3pPr>
            <a:lvl4pPr>
              <a:defRPr sz="2040"/>
            </a:lvl4pPr>
            <a:lvl5pPr>
              <a:defRPr sz="2040"/>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990948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121" y="1357146"/>
            <a:ext cx="5729546" cy="652498"/>
          </a:xfrm>
          <a:prstGeom prst="rect">
            <a:avLst/>
          </a:prstGeom>
          <a:solidFill>
            <a:srgbClr val="86C400"/>
          </a:solidFill>
        </p:spPr>
        <p:txBody>
          <a:bodyPr anchor="b">
            <a:normAutofit/>
          </a:bodyPr>
          <a:lstStyle>
            <a:lvl1pPr marL="0" indent="0">
              <a:buNone/>
              <a:defRPr sz="3264" b="1">
                <a:solidFill>
                  <a:schemeClr val="bg1"/>
                </a:solidFill>
                <a:effectLst/>
              </a:defRPr>
            </a:lvl1pPr>
            <a:lvl2pPr marL="466139" indent="0">
              <a:buNone/>
              <a:defRPr sz="2040" b="1"/>
            </a:lvl2pPr>
            <a:lvl3pPr marL="932278" indent="0">
              <a:buNone/>
              <a:defRPr sz="1836" b="1"/>
            </a:lvl3pPr>
            <a:lvl4pPr marL="1398419" indent="0">
              <a:buNone/>
              <a:defRPr sz="1632" b="1"/>
            </a:lvl4pPr>
            <a:lvl5pPr marL="1864559" indent="0">
              <a:buNone/>
              <a:defRPr sz="1632" b="1"/>
            </a:lvl5pPr>
            <a:lvl6pPr marL="2330698" indent="0">
              <a:buNone/>
              <a:defRPr sz="1632" b="1"/>
            </a:lvl6pPr>
            <a:lvl7pPr marL="2796838" indent="0">
              <a:buNone/>
              <a:defRPr sz="1632" b="1"/>
            </a:lvl7pPr>
            <a:lvl8pPr marL="3262977" indent="0">
              <a:buNone/>
              <a:defRPr sz="1632" b="1"/>
            </a:lvl8pPr>
            <a:lvl9pPr marL="3729120" indent="0">
              <a:buNone/>
              <a:defRPr sz="1632" b="1"/>
            </a:lvl9pPr>
          </a:lstStyle>
          <a:p>
            <a:pPr lvl="0"/>
            <a:r>
              <a:rPr lang="en-US" dirty="0" smtClean="0"/>
              <a:t>Click to edit Master text styles</a:t>
            </a:r>
          </a:p>
        </p:txBody>
      </p:sp>
      <p:sp>
        <p:nvSpPr>
          <p:cNvPr id="4" name="Content Placeholder 3"/>
          <p:cNvSpPr>
            <a:spLocks noGrp="1"/>
          </p:cNvSpPr>
          <p:nvPr>
            <p:ph sz="half" idx="2"/>
          </p:nvPr>
        </p:nvSpPr>
        <p:spPr>
          <a:xfrm>
            <a:off x="387121" y="2020640"/>
            <a:ext cx="5729546" cy="4740734"/>
          </a:xfrm>
          <a:prstGeom prst="rect">
            <a:avLst/>
          </a:prstGeom>
        </p:spPr>
        <p:txBody>
          <a:bodyPr/>
          <a:lstStyle>
            <a:lvl1pPr>
              <a:defRPr sz="2856"/>
            </a:lvl1pPr>
            <a:lvl2pPr>
              <a:defRPr sz="2448"/>
            </a:lvl2pPr>
            <a:lvl3pPr>
              <a:defRPr sz="2040"/>
            </a:lvl3pPr>
            <a:lvl4pPr>
              <a:defRPr sz="1836"/>
            </a:lvl4pPr>
            <a:lvl5pPr>
              <a:defRPr sz="1836"/>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473054" y="1357146"/>
            <a:ext cx="5731796" cy="652498"/>
          </a:xfrm>
          <a:prstGeom prst="rect">
            <a:avLst/>
          </a:prstGeom>
          <a:solidFill>
            <a:srgbClr val="1F497D"/>
          </a:solidFill>
        </p:spPr>
        <p:txBody>
          <a:bodyPr anchor="b">
            <a:normAutofit/>
          </a:bodyPr>
          <a:lstStyle>
            <a:lvl1pPr marL="0" indent="0">
              <a:buNone/>
              <a:defRPr sz="3264" b="1">
                <a:solidFill>
                  <a:schemeClr val="bg1"/>
                </a:solidFill>
                <a:effectLst/>
              </a:defRPr>
            </a:lvl1pPr>
            <a:lvl2pPr marL="466139" indent="0">
              <a:buNone/>
              <a:defRPr sz="2040" b="1"/>
            </a:lvl2pPr>
            <a:lvl3pPr marL="932278" indent="0">
              <a:buNone/>
              <a:defRPr sz="1836" b="1"/>
            </a:lvl3pPr>
            <a:lvl4pPr marL="1398419" indent="0">
              <a:buNone/>
              <a:defRPr sz="1632" b="1"/>
            </a:lvl4pPr>
            <a:lvl5pPr marL="1864559" indent="0">
              <a:buNone/>
              <a:defRPr sz="1632" b="1"/>
            </a:lvl5pPr>
            <a:lvl6pPr marL="2330698" indent="0">
              <a:buNone/>
              <a:defRPr sz="1632" b="1"/>
            </a:lvl6pPr>
            <a:lvl7pPr marL="2796838" indent="0">
              <a:buNone/>
              <a:defRPr sz="1632" b="1"/>
            </a:lvl7pPr>
            <a:lvl8pPr marL="3262977" indent="0">
              <a:buNone/>
              <a:defRPr sz="1632" b="1"/>
            </a:lvl8pPr>
            <a:lvl9pPr marL="3729120" indent="0">
              <a:buNone/>
              <a:defRPr sz="1632" b="1"/>
            </a:lvl9pPr>
          </a:lstStyle>
          <a:p>
            <a:pPr lvl="0"/>
            <a:r>
              <a:rPr lang="en-US" dirty="0" smtClean="0"/>
              <a:t>Click to edit Master text styles</a:t>
            </a:r>
          </a:p>
        </p:txBody>
      </p:sp>
      <p:sp>
        <p:nvSpPr>
          <p:cNvPr id="6" name="Content Placeholder 5"/>
          <p:cNvSpPr>
            <a:spLocks noGrp="1"/>
          </p:cNvSpPr>
          <p:nvPr>
            <p:ph sz="quarter" idx="4"/>
          </p:nvPr>
        </p:nvSpPr>
        <p:spPr>
          <a:xfrm>
            <a:off x="6473054" y="2020640"/>
            <a:ext cx="5731796" cy="4740734"/>
          </a:xfrm>
          <a:prstGeom prst="rect">
            <a:avLst/>
          </a:prstGeom>
        </p:spPr>
        <p:txBody>
          <a:bodyPr/>
          <a:lstStyle>
            <a:lvl1pPr>
              <a:defRPr sz="2856"/>
            </a:lvl1pPr>
            <a:lvl2pPr>
              <a:defRPr sz="2448"/>
            </a:lvl2pPr>
            <a:lvl3pPr>
              <a:defRPr sz="2040"/>
            </a:lvl3pPr>
            <a:lvl4pPr>
              <a:defRPr sz="1836"/>
            </a:lvl4pPr>
            <a:lvl5pPr>
              <a:defRPr sz="1836"/>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077884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363617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27103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12436475" cy="6994525"/>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40717" y="6079406"/>
            <a:ext cx="11300971" cy="766448"/>
          </a:xfrm>
          <a:prstGeom prst="rect">
            <a:avLst/>
          </a:prstGeom>
          <a:noFill/>
          <a:ln w="9525">
            <a:noFill/>
            <a:miter lim="800000"/>
            <a:headEnd/>
            <a:tailEnd/>
          </a:ln>
        </p:spPr>
        <p:txBody>
          <a:bodyPr wrap="square">
            <a:spAutoFit/>
          </a:bodyPr>
          <a:lstStyle/>
          <a:p>
            <a:pPr marL="0" lvl="1" defTabSz="932278">
              <a:defRPr/>
            </a:pPr>
            <a:r>
              <a:rPr lang="en-US" sz="1071" dirty="0">
                <a:solidFill>
                  <a:prstClr val="white">
                    <a:lumMod val="85000"/>
                  </a:prstClr>
                </a:solidFill>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540716" y="2998647"/>
            <a:ext cx="5582896" cy="2273794"/>
          </a:xfrm>
          <a:prstGeom prst="rect">
            <a:avLst/>
          </a:prstGeom>
        </p:spPr>
      </p:pic>
    </p:spTree>
    <p:extLst>
      <p:ext uri="{BB962C8B-B14F-4D97-AF65-F5344CB8AC3E}">
        <p14:creationId xmlns:p14="http://schemas.microsoft.com/office/powerpoint/2010/main" val="119893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2" y="5600698"/>
            <a:ext cx="7315200" cy="1830388"/>
          </a:xfrm>
          <a:noFill/>
        </p:spPr>
        <p:txBody>
          <a:bodyPr lIns="146260" tIns="109696" rIns="146260" bIns="109696">
            <a:noAutofit/>
          </a:bodyPr>
          <a:lstStyle>
            <a:lvl1pPr marL="0" indent="0">
              <a:spcBef>
                <a:spcPts val="0"/>
              </a:spcBef>
              <a:buNone/>
              <a:defRPr sz="30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63207" y="6507950"/>
            <a:ext cx="1005841" cy="195077"/>
          </a:xfrm>
          <a:prstGeom prst="rect">
            <a:avLst/>
          </a:prstGeom>
          <a:noFill/>
        </p:spPr>
      </p:pic>
      <p:pic>
        <p:nvPicPr>
          <p:cNvPr id="8" name="Picture 7" descr="VS_Wht_rgb.w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80" y="2125663"/>
            <a:ext cx="2743550" cy="484156"/>
          </a:xfrm>
          <a:prstGeom prst="rect">
            <a:avLst/>
          </a:prstGeom>
        </p:spPr>
      </p:pic>
    </p:spTree>
    <p:extLst>
      <p:ext uri="{BB962C8B-B14F-4D97-AF65-F5344CB8AC3E}">
        <p14:creationId xmlns:p14="http://schemas.microsoft.com/office/powerpoint/2010/main" val="3159750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5"/>
          </a:xfrm>
          <a:prstGeom prst="rect">
            <a:avLst/>
          </a:prstGeom>
        </p:spPr>
      </p:pic>
      <p:sp>
        <p:nvSpPr>
          <p:cNvPr id="5" name="Text Placeholder 4"/>
          <p:cNvSpPr>
            <a:spLocks noGrp="1"/>
          </p:cNvSpPr>
          <p:nvPr>
            <p:ph type="body" sz="quarter" idx="12" hasCustomPrompt="1"/>
          </p:nvPr>
        </p:nvSpPr>
        <p:spPr>
          <a:xfrm>
            <a:off x="276542" y="5600698"/>
            <a:ext cx="7315200" cy="1830388"/>
          </a:xfrm>
          <a:noFill/>
        </p:spPr>
        <p:txBody>
          <a:bodyPr lIns="146260" tIns="109696" rIns="146260" bIns="109696">
            <a:noAutofit/>
          </a:bodyPr>
          <a:lstStyle>
            <a:lvl1pPr marL="0" indent="0">
              <a:spcBef>
                <a:spcPts val="0"/>
              </a:spcBef>
              <a:buNone/>
              <a:defRPr sz="30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Picture 7" descr="VS_Wht_rgb.w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80" y="2125663"/>
            <a:ext cx="2743550" cy="48415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163207" y="6507950"/>
            <a:ext cx="1005841" cy="195077"/>
          </a:xfrm>
          <a:prstGeom prst="rect">
            <a:avLst/>
          </a:prstGeom>
          <a:noFill/>
        </p:spPr>
      </p:pic>
    </p:spTree>
    <p:extLst>
      <p:ext uri="{BB962C8B-B14F-4D97-AF65-F5344CB8AC3E}">
        <p14:creationId xmlns:p14="http://schemas.microsoft.com/office/powerpoint/2010/main" val="2293373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pic>
        <p:nvPicPr>
          <p:cNvPr id="7" name="Picture 6" descr="VS_Purp526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907" y="1924372"/>
            <a:ext cx="3217432" cy="901047"/>
          </a:xfrm>
          <a:prstGeom prst="rect">
            <a:avLst/>
          </a:prstGeom>
        </p:spPr>
      </p:pic>
      <p:pic>
        <p:nvPicPr>
          <p:cNvPr id="10" name="Picture 9" descr="MSFT_logo_rgb_C-Gray.png"/>
          <p:cNvPicPr>
            <a:picLocks noChangeAspect="1"/>
          </p:cNvPicPr>
          <p:nvPr userDrawn="1"/>
        </p:nvPicPr>
        <p:blipFill rotWithShape="1">
          <a:blip r:embed="rId4">
            <a:extLst>
              <a:ext uri="{28A0092B-C50C-407E-A947-70E740481C1C}">
                <a14:useLocalDpi xmlns:a14="http://schemas.microsoft.com/office/drawing/2010/main" val="0"/>
              </a:ext>
            </a:extLst>
          </a:blip>
          <a:srcRect l="30316" t="23386" b="23386"/>
          <a:stretch/>
        </p:blipFill>
        <p:spPr>
          <a:xfrm>
            <a:off x="10126763" y="6434577"/>
            <a:ext cx="1254513" cy="352486"/>
          </a:xfrm>
          <a:prstGeom prst="rect">
            <a:avLst/>
          </a:prstGeom>
        </p:spPr>
      </p:pic>
      <p:sp>
        <p:nvSpPr>
          <p:cNvPr id="5" name="Text Placeholder 4"/>
          <p:cNvSpPr>
            <a:spLocks noGrp="1"/>
          </p:cNvSpPr>
          <p:nvPr>
            <p:ph type="body" sz="quarter" idx="12" hasCustomPrompt="1"/>
          </p:nvPr>
        </p:nvSpPr>
        <p:spPr>
          <a:xfrm>
            <a:off x="276542" y="5600698"/>
            <a:ext cx="7315200" cy="1393827"/>
          </a:xfrm>
          <a:noFill/>
        </p:spPr>
        <p:txBody>
          <a:bodyPr lIns="146260" tIns="109696" rIns="146260" bIns="109696">
            <a:noAutofit/>
          </a:bodyPr>
          <a:lstStyle>
            <a:lvl1pPr marL="0" indent="0">
              <a:spcBef>
                <a:spcPts val="0"/>
              </a:spcBef>
              <a:buNone/>
              <a:defRPr sz="3000" spc="0" baseline="0">
                <a:solidFill>
                  <a:schemeClr val="tx1">
                    <a:lumMod val="50000"/>
                  </a:schemeClr>
                </a:soli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solidFill>
                  <a:schemeClr val="accent2"/>
                </a:solidFill>
              </a:defRPr>
            </a:lvl1pPr>
          </a:lstStyle>
          <a:p>
            <a:r>
              <a:rPr lang="en-US" dirty="0" smtClean="0"/>
              <a:t>Presentation title</a:t>
            </a:r>
            <a:endParaRPr lang="en-US" dirty="0"/>
          </a:p>
        </p:txBody>
      </p:sp>
    </p:spTree>
    <p:extLst>
      <p:ext uri="{BB962C8B-B14F-4D97-AF65-F5344CB8AC3E}">
        <p14:creationId xmlns:p14="http://schemas.microsoft.com/office/powerpoint/2010/main" val="24440053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0" cy="6994524"/>
          </a:xfrm>
          <a:prstGeom prst="rect">
            <a:avLst/>
          </a:prstGeom>
        </p:spPr>
      </p:pic>
      <p:pic>
        <p:nvPicPr>
          <p:cNvPr id="7" name="Picture 6" descr="VS_Purp526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907" y="1924372"/>
            <a:ext cx="3217432" cy="901047"/>
          </a:xfrm>
          <a:prstGeom prst="rect">
            <a:avLst/>
          </a:prstGeom>
        </p:spPr>
      </p:pic>
      <p:sp>
        <p:nvSpPr>
          <p:cNvPr id="5" name="Text Placeholder 4"/>
          <p:cNvSpPr>
            <a:spLocks noGrp="1"/>
          </p:cNvSpPr>
          <p:nvPr>
            <p:ph type="body" sz="quarter" idx="12" hasCustomPrompt="1"/>
          </p:nvPr>
        </p:nvSpPr>
        <p:spPr>
          <a:xfrm>
            <a:off x="276542" y="5600698"/>
            <a:ext cx="7315200" cy="1393827"/>
          </a:xfrm>
          <a:noFill/>
        </p:spPr>
        <p:txBody>
          <a:bodyPr lIns="146260" tIns="109696" rIns="146260" bIns="109696">
            <a:noAutofit/>
          </a:bodyPr>
          <a:lstStyle>
            <a:lvl1pPr marL="0" indent="0">
              <a:spcBef>
                <a:spcPts val="0"/>
              </a:spcBef>
              <a:buNone/>
              <a:defRPr sz="3000" spc="0" baseline="0">
                <a:solidFill>
                  <a:schemeClr val="tx1">
                    <a:lumMod val="50000"/>
                  </a:schemeClr>
                </a:soli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solidFill>
                  <a:schemeClr val="accent2"/>
                </a:solidFill>
              </a:defRPr>
            </a:lvl1pPr>
          </a:lstStyle>
          <a:p>
            <a:r>
              <a:rPr lang="en-US" dirty="0" smtClean="0"/>
              <a:t>Presentation title</a:t>
            </a:r>
            <a:endParaRPr lang="en-US" dirty="0"/>
          </a:p>
        </p:txBody>
      </p:sp>
      <p:pic>
        <p:nvPicPr>
          <p:cNvPr id="8" name="Picture 7" descr="MSFT_logo_rgb_C-Gray.png"/>
          <p:cNvPicPr>
            <a:picLocks noChangeAspect="1"/>
          </p:cNvPicPr>
          <p:nvPr userDrawn="1"/>
        </p:nvPicPr>
        <p:blipFill rotWithShape="1">
          <a:blip r:embed="rId4">
            <a:extLst>
              <a:ext uri="{28A0092B-C50C-407E-A947-70E740481C1C}">
                <a14:useLocalDpi xmlns:a14="http://schemas.microsoft.com/office/drawing/2010/main" val="0"/>
              </a:ext>
            </a:extLst>
          </a:blip>
          <a:srcRect l="30316" t="23386" b="23386"/>
          <a:stretch/>
        </p:blipFill>
        <p:spPr>
          <a:xfrm>
            <a:off x="10126763" y="6434577"/>
            <a:ext cx="1254513" cy="352486"/>
          </a:xfrm>
          <a:prstGeom prst="rect">
            <a:avLst/>
          </a:prstGeom>
        </p:spPr>
      </p:pic>
    </p:spTree>
    <p:extLst>
      <p:ext uri="{BB962C8B-B14F-4D97-AF65-F5344CB8AC3E}">
        <p14:creationId xmlns:p14="http://schemas.microsoft.com/office/powerpoint/2010/main" val="11011650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5"/>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844952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ection Title Accent Color 2">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422577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Section Title Accent Color 2">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100432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1"/>
            <a:ext cx="11887200" cy="2052338"/>
          </a:xfrm>
        </p:spPr>
        <p:txBody>
          <a:bodyPr/>
          <a:lstStyle>
            <a:lvl1pPr marL="0" indent="0">
              <a:buNone/>
              <a:defRPr>
                <a:solidFill>
                  <a:schemeClr val="accent2"/>
                </a:solidFill>
              </a:defRPr>
            </a:lvl1pPr>
            <a:lvl2pPr marL="0" indent="0">
              <a:buFontTx/>
              <a:buNone/>
              <a:defRPr sz="2000"/>
            </a:lvl2pPr>
            <a:lvl3pPr marL="228533" indent="0">
              <a:buNone/>
              <a:defRPr/>
            </a:lvl3pPr>
            <a:lvl4pPr marL="457065" indent="0">
              <a:buNone/>
              <a:defRPr/>
            </a:lvl4pPr>
            <a:lvl5pPr marL="68559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521226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1"/>
            <a:ext cx="11887200" cy="2052338"/>
          </a:xfrm>
        </p:spPr>
        <p:txBody>
          <a:bodyPr/>
          <a:lstStyle>
            <a:lvl1pPr marL="0" indent="0">
              <a:buNone/>
              <a:defRPr>
                <a:solidFill>
                  <a:schemeClr val="tx2"/>
                </a:solidFill>
              </a:defRPr>
            </a:lvl1pPr>
            <a:lvl2pPr marL="0" indent="0">
              <a:buFontTx/>
              <a:buNone/>
              <a:defRPr sz="2000"/>
            </a:lvl2pPr>
            <a:lvl3pPr marL="228533" indent="0">
              <a:buNone/>
              <a:defRPr/>
            </a:lvl3pPr>
            <a:lvl4pPr marL="457065" indent="0">
              <a:buNone/>
              <a:defRPr/>
            </a:lvl4pPr>
            <a:lvl5pPr marL="68559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195516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3"/>
            <a:ext cx="11887200" cy="2121397"/>
          </a:xfrm>
        </p:spPr>
        <p:txBody>
          <a:bodyPr>
            <a:spAutoFit/>
          </a:bodyPr>
          <a:lstStyle>
            <a:lvl1pPr>
              <a:defRPr>
                <a:solidFill>
                  <a:schemeClr val="accent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581589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3"/>
            <a:ext cx="11887200" cy="2121397"/>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800208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accent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68217A"/>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10191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190589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254" indent="-287254">
              <a:spcBef>
                <a:spcPts val="1224"/>
              </a:spcBef>
              <a:buClr>
                <a:schemeClr val="tx1"/>
              </a:buClr>
              <a:buFont typeface="Arial" pitchFamily="34" charset="0"/>
              <a:buChar char="•"/>
              <a:defRPr sz="3600">
                <a:solidFill>
                  <a:srgbClr val="68217A"/>
                </a:soli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254" indent="-287254">
              <a:spcBef>
                <a:spcPts val="1224"/>
              </a:spcBef>
              <a:buClr>
                <a:schemeClr val="tx1"/>
              </a:buClr>
              <a:buFont typeface="Arial" pitchFamily="34" charset="0"/>
              <a:buChar char="•"/>
              <a:defRPr sz="3600">
                <a:solidFill>
                  <a:srgbClr val="68217A"/>
                </a:soli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254652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254" indent="-287254">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254" indent="-287254">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277628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Content 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5943600" cy="36576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quarter" idx="11"/>
          </p:nvPr>
        </p:nvSpPr>
        <p:spPr>
          <a:xfrm>
            <a:off x="6216791" y="2124075"/>
            <a:ext cx="5943600" cy="3657600"/>
          </a:xfrm>
          <a:solidFill>
            <a:schemeClr val="accent4"/>
          </a:solidFill>
        </p:spPr>
        <p:txBody>
          <a:bodyPr wrap="square" tIns="146304" bIns="146304">
            <a:noAutofit/>
          </a:bodyPr>
          <a:lstStyle>
            <a:lvl1pPr marL="0" indent="0">
              <a:spcBef>
                <a:spcPts val="1224"/>
              </a:spcBef>
              <a:buClr>
                <a:schemeClr val="tx1"/>
              </a:buClr>
              <a:buFont typeface="Wingdings" pitchFamily="2" charset="2"/>
              <a:buNone/>
              <a:defRPr sz="4000">
                <a:solidFill>
                  <a:srgbClr val="FFFFFF"/>
                </a:solidFill>
              </a:defRPr>
            </a:lvl1pPr>
            <a:lvl2pPr marL="0" indent="0">
              <a:spcBef>
                <a:spcPts val="1080"/>
              </a:spcBef>
              <a:buNone/>
              <a:defRPr sz="2000">
                <a:solidFill>
                  <a:srgbClr val="FFFFFF"/>
                </a:solidFill>
              </a:defRPr>
            </a:lvl2pPr>
            <a:lvl3pPr marL="231707" indent="0">
              <a:buNone/>
              <a:tabLst/>
              <a:defRPr sz="2000">
                <a:solidFill>
                  <a:srgbClr val="FFFFFF"/>
                </a:solidFill>
              </a:defRPr>
            </a:lvl3pPr>
            <a:lvl4pPr marL="460239" indent="0">
              <a:buNone/>
              <a:defRPr>
                <a:solidFill>
                  <a:srgbClr val="FFFFFF"/>
                </a:solidFill>
              </a:defRPr>
            </a:lvl4pPr>
            <a:lvl5pPr marL="685598" indent="0">
              <a:buNone/>
              <a:tabLst/>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150002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lumn Content 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3913632" cy="365760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241641" y="2124075"/>
            <a:ext cx="3913632" cy="3657600"/>
          </a:xfrm>
          <a:solidFill>
            <a:schemeClr val="accent3"/>
          </a:solidFill>
          <a:ln>
            <a:noFill/>
          </a:ln>
        </p:spPr>
        <p:txBody>
          <a:bodyPr wrap="square" tIns="146304" bIns="146304">
            <a:noAutofit/>
          </a:bodyPr>
          <a:lstStyle>
            <a:lvl1pPr marL="0" indent="0">
              <a:spcBef>
                <a:spcPts val="1224"/>
              </a:spcBef>
              <a:buClr>
                <a:schemeClr val="tx1"/>
              </a:buClr>
              <a:buFont typeface="Wingdings" pitchFamily="2" charset="2"/>
              <a:buNone/>
              <a:defRPr sz="40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2"/>
          </p:nvPr>
        </p:nvSpPr>
        <p:spPr>
          <a:xfrm>
            <a:off x="8205661" y="2124075"/>
            <a:ext cx="3959352" cy="36576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449459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Tile + Image">
    <p:spTree>
      <p:nvGrpSpPr>
        <p:cNvPr id="1" name=""/>
        <p:cNvGrpSpPr/>
        <p:nvPr/>
      </p:nvGrpSpPr>
      <p:grpSpPr>
        <a:xfrm>
          <a:off x="0" y="0"/>
          <a:ext cx="0" cy="0"/>
          <a:chOff x="0" y="0"/>
          <a:chExt cx="0" cy="0"/>
        </a:xfrm>
      </p:grpSpPr>
      <p:sp>
        <p:nvSpPr>
          <p:cNvPr id="7" name="Picture Placeholder 3"/>
          <p:cNvSpPr>
            <a:spLocks noGrp="1"/>
          </p:cNvSpPr>
          <p:nvPr>
            <p:ph type="pic" sz="quarter" idx="14"/>
          </p:nvPr>
        </p:nvSpPr>
        <p:spPr>
          <a:xfrm>
            <a:off x="4169891" y="2122133"/>
            <a:ext cx="7995121" cy="3657600"/>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3913632" cy="365760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979654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31298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phasis Content">
    <p:bg>
      <p:bgPr>
        <a:solidFill>
          <a:schemeClr val="accent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274641" y="2124075"/>
            <a:ext cx="11887200" cy="1353136"/>
          </a:xfrm>
        </p:spPr>
        <p:txBody>
          <a:bodyPr wrap="square">
            <a:spAutoFit/>
          </a:bodyPr>
          <a:lstStyle>
            <a:lvl1pPr marL="0" indent="0">
              <a:spcBef>
                <a:spcPts val="1224"/>
              </a:spcBef>
              <a:buClr>
                <a:schemeClr val="tx1"/>
              </a:buClr>
              <a:buFont typeface="Wingdings" pitchFamily="2" charset="2"/>
              <a:buNone/>
              <a:defRPr sz="54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977347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mphasis Content One Tile">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205661" y="2124075"/>
            <a:ext cx="3959352" cy="3657600"/>
          </a:xfrm>
          <a:solidFill>
            <a:schemeClr val="accent3"/>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0"/>
          </p:nvPr>
        </p:nvSpPr>
        <p:spPr>
          <a:xfrm>
            <a:off x="274641" y="2124075"/>
            <a:ext cx="7315200" cy="3048472"/>
          </a:xfrm>
        </p:spPr>
        <p:txBody>
          <a:bodyPr wrap="square">
            <a:spAutoFit/>
          </a:bodyPr>
          <a:lstStyle>
            <a:lvl1pPr marL="0" indent="0">
              <a:spcBef>
                <a:spcPts val="1224"/>
              </a:spcBef>
              <a:buClr>
                <a:schemeClr val="tx1"/>
              </a:buClr>
              <a:buFont typeface="Wingdings" pitchFamily="2" charset="2"/>
              <a:buNone/>
              <a:defRPr sz="54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82622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Content Tile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2" y="1212849"/>
            <a:ext cx="5486399" cy="3048472"/>
          </a:xfrm>
        </p:spPr>
        <p:txBody>
          <a:bodyPr wrap="square">
            <a:spAutoFit/>
          </a:bodyPr>
          <a:lstStyle>
            <a:lvl1pPr marL="0" indent="0">
              <a:spcBef>
                <a:spcPts val="1224"/>
              </a:spcBef>
              <a:buClr>
                <a:schemeClr val="tx1"/>
              </a:buClr>
              <a:buFont typeface="Wingdings" pitchFamily="2" charset="2"/>
              <a:buNone/>
              <a:defRPr sz="5400">
                <a:solidFill>
                  <a:schemeClr val="accent2"/>
                </a:solidFill>
              </a:defRPr>
            </a:lvl1pPr>
            <a:lvl2pPr marL="0" indent="0">
              <a:spcBef>
                <a:spcPts val="1080"/>
              </a:spcBef>
              <a:buNone/>
              <a:defRPr sz="2000"/>
            </a:lvl2pPr>
            <a:lvl3pPr marL="231707" indent="0">
              <a:buNone/>
              <a:tabLst/>
              <a:defRPr sz="2000"/>
            </a:lvl3pPr>
            <a:lvl4pPr marL="460239" indent="0">
              <a:buNone/>
              <a:defRPr/>
            </a:lvl4pPr>
            <a:lvl5pPr marL="685598"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1"/>
          </p:nvPr>
        </p:nvSpPr>
        <p:spPr>
          <a:xfrm>
            <a:off x="6672263" y="1200150"/>
            <a:ext cx="2697480" cy="2697480"/>
          </a:xfrm>
          <a:solidFill>
            <a:srgbClr val="55C5E9"/>
          </a:solidFill>
        </p:spPr>
        <p:txBody>
          <a:bodyPr wrap="square" tIns="146304" bIns="146304">
            <a:noAutofit/>
          </a:bodyPr>
          <a:lstStyle>
            <a:lvl1pPr marL="0" indent="0">
              <a:spcBef>
                <a:spcPts val="1224"/>
              </a:spcBef>
              <a:buClr>
                <a:schemeClr val="tx1"/>
              </a:buClr>
              <a:buFont typeface="Wingdings" pitchFamily="2" charset="2"/>
              <a:buNone/>
              <a:defRPr sz="4000">
                <a:solidFill>
                  <a:schemeClr val="tx1"/>
                </a:solidFill>
              </a:defRPr>
            </a:lvl1pPr>
            <a:lvl2pPr marL="0" indent="0">
              <a:spcBef>
                <a:spcPts val="1080"/>
              </a:spcBef>
              <a:buNone/>
              <a:defRPr sz="2000">
                <a:solidFill>
                  <a:schemeClr val="tx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p:txBody>
      </p:sp>
      <p:sp>
        <p:nvSpPr>
          <p:cNvPr id="7" name="Text Placeholder 3"/>
          <p:cNvSpPr>
            <a:spLocks noGrp="1"/>
          </p:cNvSpPr>
          <p:nvPr>
            <p:ph type="body" sz="quarter" idx="12"/>
          </p:nvPr>
        </p:nvSpPr>
        <p:spPr>
          <a:xfrm>
            <a:off x="9423400" y="1200150"/>
            <a:ext cx="2743200" cy="269748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p:txBody>
      </p:sp>
      <p:sp>
        <p:nvSpPr>
          <p:cNvPr id="8" name="Text Placeholder 3"/>
          <p:cNvSpPr>
            <a:spLocks noGrp="1"/>
          </p:cNvSpPr>
          <p:nvPr>
            <p:ph type="body" sz="quarter" idx="13"/>
          </p:nvPr>
        </p:nvSpPr>
        <p:spPr>
          <a:xfrm>
            <a:off x="6672263" y="3944938"/>
            <a:ext cx="2697480" cy="27432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p:txBody>
      </p:sp>
      <p:sp>
        <p:nvSpPr>
          <p:cNvPr id="9" name="Text Placeholder 3"/>
          <p:cNvSpPr>
            <a:spLocks noGrp="1"/>
          </p:cNvSpPr>
          <p:nvPr>
            <p:ph type="body" sz="quarter" idx="14"/>
          </p:nvPr>
        </p:nvSpPr>
        <p:spPr>
          <a:xfrm>
            <a:off x="9423400" y="3944938"/>
            <a:ext cx="2743200" cy="2743200"/>
          </a:xfrm>
          <a:solidFill>
            <a:schemeClr val="accent5"/>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09428427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8304744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605224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17303253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4664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2110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6953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25425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7" tIns="46627" rIns="46627" bIns="46627" numCol="1" spcCol="0" rtlCol="0" fromWordArt="0" anchor="ctr" anchorCtr="0" forceAA="0" compatLnSpc="1">
            <a:prstTxWarp prst="textNoShape">
              <a:avLst/>
            </a:prstTxWarp>
            <a:noAutofit/>
          </a:bodyPr>
          <a:lstStyle/>
          <a:p>
            <a:pPr algn="ctr" defTabSz="9321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21160"/>
            <a:ext cx="11887199" cy="2022517"/>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451" indent="0">
              <a:buNone/>
              <a:defRPr>
                <a:gradFill>
                  <a:gsLst>
                    <a:gs pos="1250">
                      <a:srgbClr val="000000"/>
                    </a:gs>
                    <a:gs pos="100000">
                      <a:srgbClr val="000000"/>
                    </a:gs>
                  </a:gsLst>
                  <a:lin ang="5400000" scaled="0"/>
                </a:gradFill>
                <a:latin typeface="Segoe UI" pitchFamily="34" charset="0"/>
                <a:cs typeface="Segoe UI" pitchFamily="34" charset="0"/>
              </a:defRPr>
            </a:lvl2pPr>
            <a:lvl3pPr marL="584436" indent="0">
              <a:buNone/>
              <a:defRPr>
                <a:gradFill>
                  <a:gsLst>
                    <a:gs pos="1250">
                      <a:srgbClr val="000000"/>
                    </a:gs>
                    <a:gs pos="100000">
                      <a:srgbClr val="000000"/>
                    </a:gs>
                  </a:gsLst>
                  <a:lin ang="5400000" scaled="0"/>
                </a:gradFill>
                <a:latin typeface="Segoe UI" pitchFamily="34" charset="0"/>
                <a:cs typeface="Segoe UI" pitchFamily="34" charset="0"/>
              </a:defRPr>
            </a:lvl3pPr>
            <a:lvl4pPr marL="814324"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688"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481787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2"/>
            <a:ext cx="11887200" cy="2443746"/>
          </a:xfrm>
          <a:prstGeom prst="rect">
            <a:avLst/>
          </a:prstGeom>
        </p:spPr>
        <p:txBody>
          <a:bodyPr/>
          <a:lstStyle>
            <a:lvl1pPr marL="290428" indent="-290428">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33" indent="-280905">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59" indent="-290428">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292" indent="-22853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26" indent="-22853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12" tIns="77705" rIns="155412" bIns="77705"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609589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48325220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0854" y="445105"/>
            <a:ext cx="11629838" cy="565026"/>
          </a:xfrm>
        </p:spPr>
        <p:txBody>
          <a:bodyPr/>
          <a:lstStyle>
            <a:lvl1pPr algn="l" defTabSz="932696" rtl="0" eaLnBrk="1" latinLnBrk="0" hangingPunct="1">
              <a:lnSpc>
                <a:spcPct val="90000"/>
              </a:lnSpc>
              <a:spcBef>
                <a:spcPct val="0"/>
              </a:spcBef>
              <a:buNone/>
              <a:defRPr lang="en-US" sz="4080" b="0" kern="1200" cap="none" spc="-102" baseline="0" dirty="0">
                <a:ln w="3175">
                  <a:noFill/>
                </a:ln>
                <a:solidFill>
                  <a:schemeClr val="tx2">
                    <a:alpha val="99000"/>
                  </a:schemeClr>
                </a:solidFill>
                <a:effectLst/>
                <a:latin typeface="Segoe UI Light" pitchFamily="34" charset="0"/>
                <a:ea typeface="+mn-ea"/>
                <a:cs typeface="Arial" charset="0"/>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12005193" y="6587507"/>
            <a:ext cx="406706" cy="372394"/>
          </a:xfrm>
          <a:prstGeom prst="rect">
            <a:avLst/>
          </a:prstGeom>
        </p:spPr>
        <p:txBody>
          <a:bodyPr/>
          <a:lstStyle/>
          <a:p>
            <a:pPr defTabSz="932468"/>
            <a:fld id="{B60359E2-F1E6-40F3-81C3-5A646FA87138}" type="slidenum">
              <a:rPr lang="en-US" smtClean="0">
                <a:solidFill>
                  <a:prstClr val="black">
                    <a:tint val="75000"/>
                  </a:prstClr>
                </a:solidFill>
              </a:rPr>
              <a:pPr defTabSz="932468"/>
              <a:t>‹#›</a:t>
            </a:fld>
            <a:endParaRPr lang="en-US" dirty="0">
              <a:solidFill>
                <a:prstClr val="black">
                  <a:tint val="75000"/>
                </a:prstClr>
              </a:solidFill>
            </a:endParaRPr>
          </a:p>
        </p:txBody>
      </p:sp>
    </p:spTree>
    <p:extLst>
      <p:ext uri="{BB962C8B-B14F-4D97-AF65-F5344CB8AC3E}">
        <p14:creationId xmlns:p14="http://schemas.microsoft.com/office/powerpoint/2010/main" val="225753676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404104654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63846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47071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63317885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90912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79014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42100085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82506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87429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59539313"/>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3578567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30591301"/>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33297665"/>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2650538"/>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047870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8218950"/>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512449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8006912"/>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3045975"/>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38463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910059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0054308"/>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01121377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560002628"/>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41142251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367558902"/>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135184232"/>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965451903"/>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55112297"/>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296395"/>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178070"/>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32104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297919"/>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211637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025880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theme" Target="../theme/theme3.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image" Target="../media/image2.png"/><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10" Type="http://schemas.openxmlformats.org/officeDocument/2006/relationships/theme" Target="../theme/theme4.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7"/>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4"/>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2397482"/>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 id="2147484302" r:id="rId21"/>
    <p:sldLayoutId id="2147484303" r:id="rId22"/>
    <p:sldLayoutId id="2147484304" r:id="rId23"/>
    <p:sldLayoutId id="2147484305" r:id="rId24"/>
    <p:sldLayoutId id="2147484306" r:id="rId25"/>
    <p:sldLayoutId id="2147484307" r:id="rId26"/>
    <p:sldLayoutId id="2147484308" r:id="rId27"/>
    <p:sldLayoutId id="2147484309" r:id="rId28"/>
    <p:sldLayoutId id="2147484310" r:id="rId29"/>
    <p:sldLayoutId id="2147484311" r:id="rId30"/>
    <p:sldLayoutId id="2147484312" r:id="rId31"/>
    <p:sldLayoutId id="2147484313" r:id="rId32"/>
    <p:sldLayoutId id="2147484314" r:id="rId33"/>
    <p:sldLayoutId id="2147484315" r:id="rId34"/>
    <p:sldLayoutId id="2147484316" r:id="rId35"/>
    <p:sldLayoutId id="2147484317" r:id="rId36"/>
  </p:sldLayoutIdLst>
  <p:transition>
    <p:fade/>
  </p:transition>
  <p:timing>
    <p:tnLst>
      <p:par>
        <p:cTn id="1" dur="indefinite" restart="never" nodeType="tmRoot"/>
      </p:par>
    </p:tnLst>
  </p:timing>
  <p:txStyles>
    <p:titleStyle>
      <a:lvl1pPr algn="l" defTabSz="932468"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0" marR="0" indent="-342800" algn="l" defTabSz="932468"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29" marR="0" indent="-241229" algn="l" defTabSz="932468"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866"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397"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929"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286"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21"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755"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990"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68" rtl="0" eaLnBrk="1" latinLnBrk="0" hangingPunct="1">
        <a:defRPr sz="1800" kern="1200">
          <a:solidFill>
            <a:schemeClr val="tx1"/>
          </a:solidFill>
          <a:latin typeface="+mn-lt"/>
          <a:ea typeface="+mn-ea"/>
          <a:cs typeface="+mn-cs"/>
        </a:defRPr>
      </a:lvl1pPr>
      <a:lvl2pPr marL="466235" algn="l" defTabSz="932468" rtl="0" eaLnBrk="1" latinLnBrk="0" hangingPunct="1">
        <a:defRPr sz="1800" kern="1200">
          <a:solidFill>
            <a:schemeClr val="tx1"/>
          </a:solidFill>
          <a:latin typeface="+mn-lt"/>
          <a:ea typeface="+mn-ea"/>
          <a:cs typeface="+mn-cs"/>
        </a:defRPr>
      </a:lvl2pPr>
      <a:lvl3pPr marL="932468" algn="l" defTabSz="932468" rtl="0" eaLnBrk="1" latinLnBrk="0" hangingPunct="1">
        <a:defRPr sz="1800" kern="1200">
          <a:solidFill>
            <a:schemeClr val="tx1"/>
          </a:solidFill>
          <a:latin typeface="+mn-lt"/>
          <a:ea typeface="+mn-ea"/>
          <a:cs typeface="+mn-cs"/>
        </a:defRPr>
      </a:lvl3pPr>
      <a:lvl4pPr marL="1398702" algn="l" defTabSz="932468" rtl="0" eaLnBrk="1" latinLnBrk="0" hangingPunct="1">
        <a:defRPr sz="1800" kern="1200">
          <a:solidFill>
            <a:schemeClr val="tx1"/>
          </a:solidFill>
          <a:latin typeface="+mn-lt"/>
          <a:ea typeface="+mn-ea"/>
          <a:cs typeface="+mn-cs"/>
        </a:defRPr>
      </a:lvl4pPr>
      <a:lvl5pPr marL="1864936" algn="l" defTabSz="932468" rtl="0" eaLnBrk="1" latinLnBrk="0" hangingPunct="1">
        <a:defRPr sz="1800" kern="1200">
          <a:solidFill>
            <a:schemeClr val="tx1"/>
          </a:solidFill>
          <a:latin typeface="+mn-lt"/>
          <a:ea typeface="+mn-ea"/>
          <a:cs typeface="+mn-cs"/>
        </a:defRPr>
      </a:lvl5pPr>
      <a:lvl6pPr marL="2331170" algn="l" defTabSz="932468" rtl="0" eaLnBrk="1" latinLnBrk="0" hangingPunct="1">
        <a:defRPr sz="1800" kern="1200">
          <a:solidFill>
            <a:schemeClr val="tx1"/>
          </a:solidFill>
          <a:latin typeface="+mn-lt"/>
          <a:ea typeface="+mn-ea"/>
          <a:cs typeface="+mn-cs"/>
        </a:defRPr>
      </a:lvl6pPr>
      <a:lvl7pPr marL="2797404" algn="l" defTabSz="932468" rtl="0" eaLnBrk="1" latinLnBrk="0" hangingPunct="1">
        <a:defRPr sz="1800" kern="1200">
          <a:solidFill>
            <a:schemeClr val="tx1"/>
          </a:solidFill>
          <a:latin typeface="+mn-lt"/>
          <a:ea typeface="+mn-ea"/>
          <a:cs typeface="+mn-cs"/>
        </a:defRPr>
      </a:lvl7pPr>
      <a:lvl8pPr marL="3263638" algn="l" defTabSz="932468" rtl="0" eaLnBrk="1" latinLnBrk="0" hangingPunct="1">
        <a:defRPr sz="1800" kern="1200">
          <a:solidFill>
            <a:schemeClr val="tx1"/>
          </a:solidFill>
          <a:latin typeface="+mn-lt"/>
          <a:ea typeface="+mn-ea"/>
          <a:cs typeface="+mn-cs"/>
        </a:defRPr>
      </a:lvl8pPr>
      <a:lvl9pPr marL="3729872" algn="l" defTabSz="93246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61677570"/>
      </p:ext>
    </p:extLst>
  </p:cSld>
  <p:clrMap bg1="dk1" tx1="lt1" bg2="dk2"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 id="2147484338" r:id="rId20"/>
    <p:sldLayoutId id="2147484339" r:id="rId21"/>
    <p:sldLayoutId id="2147484340" r:id="rId22"/>
    <p:sldLayoutId id="2147484341" r:id="rId23"/>
    <p:sldLayoutId id="2147484342" r:id="rId24"/>
    <p:sldLayoutId id="2147484343" r:id="rId25"/>
    <p:sldLayoutId id="2147484344" r:id="rId26"/>
    <p:sldLayoutId id="2147484345" r:id="rId27"/>
    <p:sldLayoutId id="2147484346" r:id="rId28"/>
    <p:sldLayoutId id="2147484347" r:id="rId29"/>
    <p:sldLayoutId id="2147484348" r:id="rId30"/>
    <p:sldLayoutId id="2147484349" r:id="rId31"/>
    <p:sldLayoutId id="2147484350" r:id="rId32"/>
    <p:sldLayoutId id="2147484351"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387124" y="185843"/>
            <a:ext cx="11755521" cy="1084658"/>
          </a:xfrm>
          <a:prstGeom prst="rect">
            <a:avLst/>
          </a:prstGeom>
        </p:spPr>
        <p:txBody>
          <a:bodyPr vert="horz" lIns="91409" tIns="45705" rIns="91409" bIns="45705" rtlCol="0" anchor="t"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157432268"/>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Lst>
  <p:timing>
    <p:tnLst>
      <p:par>
        <p:cTn id="1" dur="indefinite" restart="never" nodeType="tmRoot"/>
      </p:par>
    </p:tnLst>
  </p:timing>
  <p:txStyles>
    <p:titleStyle>
      <a:lvl1pPr algn="l" defTabSz="932278" rtl="0" eaLnBrk="1" latinLnBrk="0" hangingPunct="1">
        <a:lnSpc>
          <a:spcPct val="80000"/>
        </a:lnSpc>
        <a:spcBef>
          <a:spcPct val="0"/>
        </a:spcBef>
        <a:buNone/>
        <a:defRPr sz="4488"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349604" indent="-349604" algn="l" defTabSz="932278" rtl="0" eaLnBrk="1" latinLnBrk="0" hangingPunct="1">
        <a:spcBef>
          <a:spcPts val="1224"/>
        </a:spcBef>
        <a:buFont typeface="Arial" pitchFamily="34" charset="0"/>
        <a:buChar char="•"/>
        <a:defRPr sz="3264"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757478" indent="-291336" algn="l" defTabSz="932278" rtl="0" eaLnBrk="1" latinLnBrk="0" hangingPunct="1">
        <a:spcBef>
          <a:spcPts val="306"/>
        </a:spcBef>
        <a:spcAft>
          <a:spcPts val="306"/>
        </a:spcAft>
        <a:buFont typeface="Arial" pitchFamily="34" charset="0"/>
        <a:buChar char="–"/>
        <a:defRPr sz="2856"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1165350" indent="-233070" algn="l" defTabSz="932278" rtl="0" eaLnBrk="1" latinLnBrk="0" hangingPunct="1">
        <a:spcBef>
          <a:spcPts val="204"/>
        </a:spcBef>
        <a:spcAft>
          <a:spcPts val="204"/>
        </a:spcAft>
        <a:buFont typeface="Arial" pitchFamily="34" charset="0"/>
        <a:buChar char="•"/>
        <a:defRPr sz="2448"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631490" indent="-233070" algn="l" defTabSz="932278" rtl="0" eaLnBrk="1" latinLnBrk="0" hangingPunct="1">
        <a:spcBef>
          <a:spcPct val="20000"/>
        </a:spcBef>
        <a:buFont typeface="Arial" pitchFamily="34" charset="0"/>
        <a:buChar char="–"/>
        <a:defRPr sz="204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2097628" indent="-233070" algn="l" defTabSz="932278" rtl="0" eaLnBrk="1" latinLnBrk="0" hangingPunct="1">
        <a:spcBef>
          <a:spcPct val="20000"/>
        </a:spcBef>
        <a:buFont typeface="Arial" pitchFamily="34" charset="0"/>
        <a:buChar char="»"/>
        <a:defRPr sz="204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563769" indent="-233070" algn="l" defTabSz="932278"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908" indent="-233070" algn="l" defTabSz="932278"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047" indent="-233070" algn="l" defTabSz="932278"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187" indent="-233070" algn="l" defTabSz="932278"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278" rtl="0" eaLnBrk="1" latinLnBrk="0" hangingPunct="1">
        <a:defRPr sz="1836" kern="1200">
          <a:solidFill>
            <a:schemeClr val="tx1"/>
          </a:solidFill>
          <a:latin typeface="+mn-lt"/>
          <a:ea typeface="+mn-ea"/>
          <a:cs typeface="+mn-cs"/>
        </a:defRPr>
      </a:lvl1pPr>
      <a:lvl2pPr marL="466139" algn="l" defTabSz="932278" rtl="0" eaLnBrk="1" latinLnBrk="0" hangingPunct="1">
        <a:defRPr sz="1836" kern="1200">
          <a:solidFill>
            <a:schemeClr val="tx1"/>
          </a:solidFill>
          <a:latin typeface="+mn-lt"/>
          <a:ea typeface="+mn-ea"/>
          <a:cs typeface="+mn-cs"/>
        </a:defRPr>
      </a:lvl2pPr>
      <a:lvl3pPr marL="932278" algn="l" defTabSz="932278" rtl="0" eaLnBrk="1" latinLnBrk="0" hangingPunct="1">
        <a:defRPr sz="1836" kern="1200">
          <a:solidFill>
            <a:schemeClr val="tx1"/>
          </a:solidFill>
          <a:latin typeface="+mn-lt"/>
          <a:ea typeface="+mn-ea"/>
          <a:cs typeface="+mn-cs"/>
        </a:defRPr>
      </a:lvl3pPr>
      <a:lvl4pPr marL="1398419" algn="l" defTabSz="932278" rtl="0" eaLnBrk="1" latinLnBrk="0" hangingPunct="1">
        <a:defRPr sz="1836" kern="1200">
          <a:solidFill>
            <a:schemeClr val="tx1"/>
          </a:solidFill>
          <a:latin typeface="+mn-lt"/>
          <a:ea typeface="+mn-ea"/>
          <a:cs typeface="+mn-cs"/>
        </a:defRPr>
      </a:lvl4pPr>
      <a:lvl5pPr marL="1864559" algn="l" defTabSz="932278" rtl="0" eaLnBrk="1" latinLnBrk="0" hangingPunct="1">
        <a:defRPr sz="1836" kern="1200">
          <a:solidFill>
            <a:schemeClr val="tx1"/>
          </a:solidFill>
          <a:latin typeface="+mn-lt"/>
          <a:ea typeface="+mn-ea"/>
          <a:cs typeface="+mn-cs"/>
        </a:defRPr>
      </a:lvl5pPr>
      <a:lvl6pPr marL="2330698" algn="l" defTabSz="932278" rtl="0" eaLnBrk="1" latinLnBrk="0" hangingPunct="1">
        <a:defRPr sz="1836" kern="1200">
          <a:solidFill>
            <a:schemeClr val="tx1"/>
          </a:solidFill>
          <a:latin typeface="+mn-lt"/>
          <a:ea typeface="+mn-ea"/>
          <a:cs typeface="+mn-cs"/>
        </a:defRPr>
      </a:lvl6pPr>
      <a:lvl7pPr marL="2796838" algn="l" defTabSz="932278" rtl="0" eaLnBrk="1" latinLnBrk="0" hangingPunct="1">
        <a:defRPr sz="1836" kern="1200">
          <a:solidFill>
            <a:schemeClr val="tx1"/>
          </a:solidFill>
          <a:latin typeface="+mn-lt"/>
          <a:ea typeface="+mn-ea"/>
          <a:cs typeface="+mn-cs"/>
        </a:defRPr>
      </a:lvl7pPr>
      <a:lvl8pPr marL="3262977" algn="l" defTabSz="932278" rtl="0" eaLnBrk="1" latinLnBrk="0" hangingPunct="1">
        <a:defRPr sz="1836" kern="1200">
          <a:solidFill>
            <a:schemeClr val="tx1"/>
          </a:solidFill>
          <a:latin typeface="+mn-lt"/>
          <a:ea typeface="+mn-ea"/>
          <a:cs typeface="+mn-cs"/>
        </a:defRPr>
      </a:lvl8pPr>
      <a:lvl9pPr marL="3729120" algn="l" defTabSz="932278"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1.emf"/><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42.png"/><Relationship Id="rId7" Type="http://schemas.openxmlformats.org/officeDocument/2006/relationships/image" Target="../media/image31.png"/><Relationship Id="rId12"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6.png"/><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39.png"/><Relationship Id="rId9"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42.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6.png"/><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39.png"/><Relationship Id="rId9" Type="http://schemas.openxmlformats.org/officeDocument/2006/relationships/image" Target="../media/image43.em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emf"/><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32.png"/><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image" Target="../media/image36.png"/><Relationship Id="rId4" Type="http://schemas.openxmlformats.org/officeDocument/2006/relationships/image" Target="../media/image31.png"/><Relationship Id="rId9" Type="http://schemas.microsoft.com/office/2007/relationships/hdphoto" Target="../media/hdphoto1.wdp"/><Relationship Id="rId14" Type="http://schemas.openxmlformats.org/officeDocument/2006/relationships/image" Target="../media/image4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7.emf"/><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000" y="5234611"/>
            <a:ext cx="9383261" cy="1489859"/>
          </a:xfrm>
        </p:spPr>
        <p:txBody>
          <a:bodyPr>
            <a:normAutofit/>
          </a:bodyPr>
          <a:lstStyle/>
          <a:p>
            <a:r>
              <a:rPr lang="en-US" b="1" dirty="0" smtClean="0"/>
              <a:t>David Tesar </a:t>
            </a:r>
            <a:r>
              <a:rPr lang="en-US" dirty="0" smtClean="0"/>
              <a:t>@</a:t>
            </a:r>
            <a:r>
              <a:rPr lang="en-US" dirty="0" err="1" smtClean="0"/>
              <a:t>dtzar</a:t>
            </a:r>
            <a:endParaRPr lang="en-US" dirty="0" smtClean="0"/>
          </a:p>
          <a:p>
            <a:r>
              <a:rPr lang="en-US" b="1" dirty="0" smtClean="0"/>
              <a:t>Morgan Webb </a:t>
            </a:r>
            <a:r>
              <a:rPr lang="en-US" dirty="0" smtClean="0"/>
              <a:t>@</a:t>
            </a:r>
            <a:r>
              <a:rPr lang="en-US" dirty="0" err="1" smtClean="0"/>
              <a:t>morgan_msft</a:t>
            </a:r>
            <a:endParaRPr lang="en-US" dirty="0"/>
          </a:p>
        </p:txBody>
      </p:sp>
      <p:sp>
        <p:nvSpPr>
          <p:cNvPr id="2" name="Title 1"/>
          <p:cNvSpPr>
            <a:spLocks noGrp="1"/>
          </p:cNvSpPr>
          <p:nvPr>
            <p:ph type="ctrTitle"/>
          </p:nvPr>
        </p:nvSpPr>
        <p:spPr/>
        <p:txBody>
          <a:bodyPr/>
          <a:lstStyle/>
          <a:p>
            <a:r>
              <a:rPr lang="en-US" sz="4400" dirty="0" err="1"/>
              <a:t>DevOps</a:t>
            </a:r>
            <a:r>
              <a:rPr lang="en-US" sz="4400" dirty="0"/>
              <a:t>: An IT Pro Guide</a:t>
            </a:r>
            <a:r>
              <a:rPr lang="en-US" sz="4080" dirty="0" smtClean="0"/>
              <a:t/>
            </a:r>
            <a:br>
              <a:rPr lang="en-US" sz="4080" dirty="0" smtClean="0"/>
            </a:br>
            <a:r>
              <a:rPr lang="en-US" sz="4080" dirty="0" smtClean="0"/>
              <a:t/>
            </a:r>
            <a:br>
              <a:rPr lang="en-US" sz="4080" dirty="0" smtClean="0"/>
            </a:br>
            <a:r>
              <a:rPr lang="en-US" sz="4080" dirty="0" smtClean="0"/>
              <a:t/>
            </a:r>
            <a:br>
              <a:rPr lang="en-US" sz="4080" dirty="0" smtClean="0"/>
            </a:br>
            <a:r>
              <a:rPr lang="en-US" sz="4080" dirty="0" smtClean="0"/>
              <a:t>Develop</a:t>
            </a:r>
            <a:endParaRPr lang="en-US" sz="4080" dirty="0"/>
          </a:p>
        </p:txBody>
      </p:sp>
    </p:spTree>
    <p:extLst>
      <p:ext uri="{BB962C8B-B14F-4D97-AF65-F5344CB8AC3E}">
        <p14:creationId xmlns:p14="http://schemas.microsoft.com/office/powerpoint/2010/main" val="385414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Team Foundation Server &amp;</a:t>
            </a:r>
          </a:p>
          <a:p>
            <a:r>
              <a:rPr lang="en-US" dirty="0" smtClean="0"/>
              <a:t>System Center Virtual Machine Manager</a:t>
            </a:r>
            <a:endParaRPr lang="en-US" dirty="0"/>
          </a:p>
        </p:txBody>
      </p:sp>
      <p:grpSp>
        <p:nvGrpSpPr>
          <p:cNvPr id="6" name="Group 5"/>
          <p:cNvGrpSpPr/>
          <p:nvPr/>
        </p:nvGrpSpPr>
        <p:grpSpPr>
          <a:xfrm>
            <a:off x="745629" y="2561158"/>
            <a:ext cx="816128" cy="950197"/>
            <a:chOff x="5394326" y="4936834"/>
            <a:chExt cx="720725" cy="835025"/>
          </a:xfrm>
          <a:solidFill>
            <a:schemeClr val="tx1"/>
          </a:solidFill>
        </p:grpSpPr>
        <p:sp>
          <p:nvSpPr>
            <p:cNvPr id="7"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8"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
        <p:nvSpPr>
          <p:cNvPr id="9" name="TextBox 8"/>
          <p:cNvSpPr txBox="1"/>
          <p:nvPr/>
        </p:nvSpPr>
        <p:spPr>
          <a:xfrm>
            <a:off x="508262" y="3584740"/>
            <a:ext cx="1085875" cy="207749"/>
          </a:xfrm>
          <a:prstGeom prst="rect">
            <a:avLst/>
          </a:prstGeom>
          <a:noFill/>
        </p:spPr>
        <p:txBody>
          <a:bodyPr wrap="none" lIns="0" tIns="0" rIns="0" bIns="0" rtlCol="0">
            <a:spAutoFit/>
          </a:bodyPr>
          <a:lstStyle/>
          <a:p>
            <a:pPr>
              <a:lnSpc>
                <a:spcPct val="90000"/>
              </a:lnSpc>
              <a:spcAft>
                <a:spcPts val="600"/>
              </a:spcAft>
            </a:pPr>
            <a:r>
              <a:rPr lang="en-US" sz="1500" dirty="0" smtClean="0">
                <a:gradFill>
                  <a:gsLst>
                    <a:gs pos="0">
                      <a:srgbClr val="FFFFFF"/>
                    </a:gs>
                    <a:gs pos="100000">
                      <a:srgbClr val="FFFFFF"/>
                    </a:gs>
                  </a:gsLst>
                  <a:lin ang="5400000" scaled="0"/>
                </a:gradFill>
                <a:ea typeface="Segoe UI" pitchFamily="34" charset="0"/>
                <a:cs typeface="Segoe UI" pitchFamily="34" charset="0"/>
              </a:rPr>
              <a:t>On-premises</a:t>
            </a: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0870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dirty="0"/>
              <a:t>Microsoft Application Performance </a:t>
            </a:r>
            <a:r>
              <a:rPr lang="en-US" sz="4900" dirty="0" smtClean="0"/>
              <a:t>Monitoring</a:t>
            </a:r>
            <a:endParaRPr lang="en-US" sz="4900" dirty="0"/>
          </a:p>
        </p:txBody>
      </p:sp>
      <p:graphicFrame>
        <p:nvGraphicFramePr>
          <p:cNvPr id="24" name="Table 23"/>
          <p:cNvGraphicFramePr>
            <a:graphicFrameLocks noGrp="1"/>
          </p:cNvGraphicFramePr>
          <p:nvPr>
            <p:extLst>
              <p:ext uri="{D42A27DB-BD31-4B8C-83A1-F6EECF244321}">
                <p14:modId xmlns:p14="http://schemas.microsoft.com/office/powerpoint/2010/main" val="1853519119"/>
              </p:ext>
            </p:extLst>
          </p:nvPr>
        </p:nvGraphicFramePr>
        <p:xfrm>
          <a:off x="457200" y="1293779"/>
          <a:ext cx="11704638" cy="5221320"/>
        </p:xfrm>
        <a:graphic>
          <a:graphicData uri="http://schemas.openxmlformats.org/drawingml/2006/table">
            <a:tbl>
              <a:tblPr firstRow="1" bandRow="1">
                <a:tableStyleId>{B301B821-A1FF-4177-AEE7-76D212191A09}</a:tableStyleId>
              </a:tblPr>
              <a:tblGrid>
                <a:gridCol w="1440557"/>
                <a:gridCol w="4824536"/>
                <a:gridCol w="5439545"/>
              </a:tblGrid>
              <a:tr h="1253448">
                <a:tc>
                  <a:txBody>
                    <a:bodyPr/>
                    <a:lstStyle/>
                    <a:p>
                      <a:pPr marL="0" algn="l" defTabSz="932472" rtl="0" eaLnBrk="1" fontAlgn="base" latinLnBrk="0" hangingPunct="1">
                        <a:lnSpc>
                          <a:spcPct val="90000"/>
                        </a:lnSpc>
                        <a:spcBef>
                          <a:spcPct val="0"/>
                        </a:spcBef>
                        <a:spcAft>
                          <a:spcPct val="0"/>
                        </a:spcAft>
                      </a:pP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87404" marR="87404" marT="182880" marB="182880" anchor="ctr">
                    <a:lnB w="12700" cmpd="sng">
                      <a:noFill/>
                    </a:lnB>
                  </a:tcPr>
                </a:tc>
                <a:tc>
                  <a:txBody>
                    <a:bodyPr/>
                    <a:lstStyle/>
                    <a:p>
                      <a:pPr marL="0" algn="l" defTabSz="932472" rtl="0" eaLnBrk="1" fontAlgn="base" latinLnBrk="0" hangingPunct="1">
                        <a:lnSpc>
                          <a:spcPct val="90000"/>
                        </a:lnSpc>
                        <a:spcBef>
                          <a:spcPct val="0"/>
                        </a:spcBef>
                        <a:spcAft>
                          <a:spcPct val="0"/>
                        </a:spcAft>
                      </a:pPr>
                      <a:r>
                        <a:rPr lang="en-US" sz="2800" b="0" kern="1200" dirty="0" smtClean="0"/>
                        <a:t>Visual Studio Online </a:t>
                      </a:r>
                      <a:br>
                        <a:rPr lang="en-US" sz="2800" b="0" kern="1200" dirty="0" smtClean="0"/>
                      </a:br>
                      <a:r>
                        <a:rPr lang="en-US" sz="2800" b="0" kern="1200" dirty="0" smtClean="0"/>
                        <a:t>Application Insights </a:t>
                      </a:r>
                      <a:r>
                        <a:rPr lang="en-US" sz="2000" kern="1200" baseline="30000" dirty="0" smtClean="0"/>
                        <a:t>(Preview)</a:t>
                      </a:r>
                      <a:endParaRPr lang="en-US" sz="2000" b="1" kern="1200" baseline="30000" dirty="0" smtClean="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87404" marT="182880" marB="182880" anchor="ctr">
                    <a:lnB w="12700" cmpd="sng">
                      <a:noFill/>
                    </a:lnB>
                  </a:tcPr>
                </a:tc>
                <a:tc>
                  <a:txBody>
                    <a:bodyPr/>
                    <a:lstStyle/>
                    <a:p>
                      <a:endParaRPr lang="en-US" dirty="0"/>
                    </a:p>
                  </a:txBody>
                  <a:tcPr marL="182880" marR="87404" marT="182880" marB="182880" anchor="ctr">
                    <a:lnB w="12700" cmpd="sng">
                      <a:noFill/>
                    </a:lnB>
                  </a:tcPr>
                </a:tc>
              </a:tr>
              <a:tr h="661312">
                <a:tc rowSpan="3">
                  <a:txBody>
                    <a:bodyPr/>
                    <a:lstStyle/>
                    <a:p>
                      <a:pPr algn="l"/>
                      <a:r>
                        <a:rPr lang="en-US" sz="1800" b="1" kern="1200" dirty="0" smtClean="0"/>
                        <a:t>Benefits</a:t>
                      </a:r>
                      <a:endParaRPr lang="en-US" sz="1800" b="1" kern="1200" dirty="0">
                        <a:solidFill>
                          <a:schemeClr val="bg1"/>
                        </a:solidFill>
                        <a:latin typeface="+mn-lt"/>
                        <a:ea typeface="+mn-ea"/>
                        <a:cs typeface="+mn-cs"/>
                      </a:endParaRPr>
                    </a:p>
                  </a:txBody>
                  <a:tcPr marL="182880" marR="87404" marT="43702" marB="43702"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1092200" indent="0" algn="l"/>
                      <a:r>
                        <a:rPr lang="en-US" sz="1800" dirty="0" smtClean="0"/>
                        <a:t>Proactive monitoring and reporting of application performance information</a:t>
                      </a:r>
                      <a:endParaRPr lang="en-US" sz="1800" dirty="0" smtClean="0">
                        <a:solidFill>
                          <a:schemeClr val="bg1"/>
                        </a:solidFill>
                      </a:endParaRPr>
                    </a:p>
                  </a:txBody>
                  <a:tcPr marL="182880" marR="87404" marT="43702" marB="43702" anchor="ctr">
                    <a:lnL w="12700" cap="flat" cmpd="sng" algn="ctr">
                      <a:solidFill>
                        <a:schemeClr val="accent1"/>
                      </a:solid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661312">
                <a:tc vMerge="1">
                  <a:txBody>
                    <a:bodyPr/>
                    <a:lstStyle/>
                    <a:p>
                      <a:pPr algn="l"/>
                      <a:endParaRPr lang="en-US" sz="1400" b="1" dirty="0">
                        <a:solidFill>
                          <a:schemeClr val="tx1"/>
                        </a:solidFill>
                      </a:endParaRPr>
                    </a:p>
                  </a:txBody>
                  <a:tcPr marL="182880" marR="87404" marT="43702" marB="4370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gridSpan="2">
                  <a:txBody>
                    <a:bodyPr/>
                    <a:lstStyle/>
                    <a:p>
                      <a:pPr marL="1092200" indent="0" algn="l" defTabSz="932742" rtl="0" eaLnBrk="1" latinLnBrk="0" hangingPunct="1"/>
                      <a:r>
                        <a:rPr lang="en-US" sz="1800" kern="1200" dirty="0" smtClean="0"/>
                        <a:t>Reduce mean time to resolution (MTTR) by conducting root cause analysis, </a:t>
                      </a:r>
                      <a:br>
                        <a:rPr lang="en-US" sz="1800" kern="1200" dirty="0" smtClean="0"/>
                      </a:br>
                      <a:r>
                        <a:rPr lang="en-US" sz="1800" kern="1200" dirty="0" smtClean="0"/>
                        <a:t>linking back to the source code that caused the error</a:t>
                      </a:r>
                      <a:endParaRPr lang="en-US" sz="1800" kern="1200" dirty="0" smtClean="0">
                        <a:solidFill>
                          <a:schemeClr val="bg1"/>
                        </a:solidFill>
                        <a:latin typeface="+mn-lt"/>
                        <a:ea typeface="+mn-ea"/>
                        <a:cs typeface="+mn-cs"/>
                      </a:endParaRPr>
                    </a:p>
                  </a:txBody>
                  <a:tcPr marL="182880" marR="87404" marT="43702" marB="43702"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661312">
                <a:tc vMerge="1">
                  <a:txBody>
                    <a:bodyPr/>
                    <a:lstStyle/>
                    <a:p>
                      <a:pPr algn="l"/>
                      <a:endParaRPr lang="en-US" sz="1400" b="1" dirty="0">
                        <a:solidFill>
                          <a:schemeClr val="tx1"/>
                        </a:solidFill>
                      </a:endParaRPr>
                    </a:p>
                  </a:txBody>
                  <a:tcPr marL="182880" marR="87404" marT="43702" marB="4370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gridSpan="2">
                  <a:txBody>
                    <a:bodyPr/>
                    <a:lstStyle/>
                    <a:p>
                      <a:pPr marL="1092200" marR="0" indent="0" algn="l" defTabSz="932742" rtl="0" eaLnBrk="1" fontAlgn="auto" latinLnBrk="0" hangingPunct="1">
                        <a:lnSpc>
                          <a:spcPct val="100000"/>
                        </a:lnSpc>
                        <a:spcBef>
                          <a:spcPts val="0"/>
                        </a:spcBef>
                        <a:spcAft>
                          <a:spcPts val="0"/>
                        </a:spcAft>
                        <a:buClrTx/>
                        <a:buSzTx/>
                        <a:buFontTx/>
                        <a:buNone/>
                        <a:tabLst/>
                        <a:defRPr/>
                      </a:pPr>
                      <a:r>
                        <a:rPr lang="en-US" sz="1800" dirty="0" smtClean="0"/>
                        <a:t>Enable application performance monitoring of your web properties</a:t>
                      </a:r>
                      <a:endParaRPr lang="en-US" sz="1800" dirty="0" smtClean="0">
                        <a:solidFill>
                          <a:schemeClr val="bg1"/>
                        </a:solidFill>
                      </a:endParaRPr>
                    </a:p>
                  </a:txBody>
                  <a:tcPr marL="182880" marR="87404" marT="43702" marB="43702"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661312">
                <a:tc>
                  <a:txBody>
                    <a:bodyPr/>
                    <a:lstStyle/>
                    <a:p>
                      <a:pPr algn="l"/>
                      <a:r>
                        <a:rPr lang="en-US" sz="1800" b="1" dirty="0" smtClean="0"/>
                        <a:t>Focus</a:t>
                      </a:r>
                      <a:endParaRPr lang="en-US" sz="1800" b="1" dirty="0">
                        <a:solidFill>
                          <a:schemeClr val="bg1"/>
                        </a:solidFill>
                      </a:endParaRPr>
                    </a:p>
                  </a:txBody>
                  <a:tcPr marL="182880" marR="87404" marT="43702" marB="43702"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defTabSz="932472" fontAlgn="base">
                        <a:lnSpc>
                          <a:spcPct val="90000"/>
                        </a:lnSpc>
                        <a:spcBef>
                          <a:spcPct val="0"/>
                        </a:spcBef>
                        <a:spcAft>
                          <a:spcPct val="0"/>
                        </a:spcAft>
                      </a:pPr>
                      <a:r>
                        <a:rPr lang="en-US" sz="1800" dirty="0" smtClean="0"/>
                        <a:t>Application monitoring</a:t>
                      </a:r>
                      <a:endParaRPr lang="en-US" sz="1800" dirty="0">
                        <a:solidFill>
                          <a:schemeClr val="bg1"/>
                        </a:solidFill>
                      </a:endParaRPr>
                    </a:p>
                  </a:txBody>
                  <a:tcPr marL="182880" marR="87404" marT="43702" marB="4370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defTabSz="932472" fontAlgn="base">
                        <a:lnSpc>
                          <a:spcPct val="90000"/>
                        </a:lnSpc>
                        <a:spcBef>
                          <a:spcPct val="0"/>
                        </a:spcBef>
                        <a:spcAft>
                          <a:spcPct val="0"/>
                        </a:spcAft>
                      </a:pPr>
                      <a:r>
                        <a:rPr lang="en-US" sz="1800" dirty="0" smtClean="0"/>
                        <a:t>Infrastructure monitoring and management</a:t>
                      </a:r>
                      <a:endParaRPr lang="en-US" sz="1800" dirty="0">
                        <a:solidFill>
                          <a:schemeClr val="bg1"/>
                        </a:solidFill>
                      </a:endParaRPr>
                    </a:p>
                  </a:txBody>
                  <a:tcPr marL="182880" marR="87404" marT="43702" marB="43702"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661312">
                <a:tc>
                  <a:txBody>
                    <a:bodyPr/>
                    <a:lstStyle/>
                    <a:p>
                      <a:pPr algn="l"/>
                      <a:r>
                        <a:rPr lang="en-US" sz="1800" b="1" dirty="0" smtClean="0"/>
                        <a:t>Where</a:t>
                      </a:r>
                      <a:endParaRPr lang="en-US" sz="1800" b="1" dirty="0">
                        <a:solidFill>
                          <a:schemeClr val="bg1"/>
                        </a:solidFill>
                      </a:endParaRPr>
                    </a:p>
                  </a:txBody>
                  <a:tcPr marL="182880" marR="87404" marT="43702" marB="43702"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smtClean="0"/>
                        <a:t>Cloud with Visual Studio Online</a:t>
                      </a:r>
                      <a:br>
                        <a:rPr lang="en-US" sz="1800" dirty="0" smtClean="0"/>
                      </a:br>
                      <a:r>
                        <a:rPr lang="en-US" sz="1800" dirty="0" smtClean="0"/>
                        <a:t>No infrastructure or software management</a:t>
                      </a:r>
                    </a:p>
                  </a:txBody>
                  <a:tcPr marL="182880" marR="87404" marT="43702" marB="4370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smtClean="0"/>
                        <a:t>On-premises with System Center</a:t>
                      </a:r>
                      <a:br>
                        <a:rPr lang="en-US" sz="1800" dirty="0" smtClean="0"/>
                      </a:br>
                      <a:r>
                        <a:rPr lang="en-US" sz="1800" dirty="0" smtClean="0"/>
                        <a:t>You manage the infrastructure and software</a:t>
                      </a:r>
                    </a:p>
                  </a:txBody>
                  <a:tcPr marL="182880" marR="87404" marT="43702" marB="43702"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661312">
                <a:tc>
                  <a:txBody>
                    <a:bodyPr/>
                    <a:lstStyle/>
                    <a:p>
                      <a:pPr algn="l"/>
                      <a:r>
                        <a:rPr lang="en-US" sz="1800" b="1" dirty="0" smtClean="0"/>
                        <a:t>Interface</a:t>
                      </a:r>
                      <a:endParaRPr lang="en-US" sz="1800" b="1" dirty="0">
                        <a:solidFill>
                          <a:schemeClr val="bg1"/>
                        </a:solidFill>
                      </a:endParaRPr>
                    </a:p>
                  </a:txBody>
                  <a:tcPr marL="182880" marR="87404" marT="43702" marB="43702"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1800" dirty="0" smtClean="0"/>
                        <a:t>Customizable web based UI</a:t>
                      </a:r>
                    </a:p>
                  </a:txBody>
                  <a:tcPr marL="182880" marR="87404" marT="43702" marB="4370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1800" dirty="0" smtClean="0"/>
                        <a:t>Familiar System Center 2012 R2 tools</a:t>
                      </a:r>
                    </a:p>
                  </a:txBody>
                  <a:tcPr marL="182880" marR="87404" marT="43702" marB="43702"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pSp>
        <p:nvGrpSpPr>
          <p:cNvPr id="9" name="Group 8"/>
          <p:cNvGrpSpPr/>
          <p:nvPr/>
        </p:nvGrpSpPr>
        <p:grpSpPr>
          <a:xfrm>
            <a:off x="6769777" y="1416273"/>
            <a:ext cx="2798074" cy="888415"/>
            <a:chOff x="6718977" y="1416273"/>
            <a:chExt cx="2798074" cy="888415"/>
          </a:xfrm>
        </p:grpSpPr>
        <p:sp>
          <p:nvSpPr>
            <p:cNvPr id="8" name="TextBox 7"/>
            <p:cNvSpPr txBox="1"/>
            <p:nvPr/>
          </p:nvSpPr>
          <p:spPr>
            <a:xfrm>
              <a:off x="6719080" y="1416273"/>
              <a:ext cx="1174681" cy="503215"/>
            </a:xfrm>
            <a:prstGeom prst="rect">
              <a:avLst/>
            </a:prstGeom>
            <a:noFill/>
          </p:spPr>
          <p:txBody>
            <a:bodyPr wrap="none" lIns="182880" tIns="146304" rIns="182880" bIns="146304" rtlCol="0">
              <a:spAutoFit/>
            </a:bodyPr>
            <a:lstStyle/>
            <a:p>
              <a:pPr>
                <a:lnSpc>
                  <a:spcPct val="90000"/>
                </a:lnSpc>
                <a:spcAft>
                  <a:spcPts val="600"/>
                </a:spcAft>
              </a:pPr>
              <a:r>
                <a:rPr lang="en-US" sz="1500" dirty="0" smtClean="0">
                  <a:gradFill>
                    <a:gsLst>
                      <a:gs pos="2917">
                        <a:schemeClr val="tx1"/>
                      </a:gs>
                      <a:gs pos="30000">
                        <a:schemeClr val="tx1"/>
                      </a:gs>
                    </a:gsLst>
                    <a:lin ang="5400000" scaled="0"/>
                  </a:gradFill>
                </a:rPr>
                <a:t>Microsoft</a:t>
              </a:r>
            </a:p>
          </p:txBody>
        </p:sp>
        <p:sp>
          <p:nvSpPr>
            <p:cNvPr id="26" name="TextBox 25"/>
            <p:cNvSpPr txBox="1"/>
            <p:nvPr/>
          </p:nvSpPr>
          <p:spPr>
            <a:xfrm>
              <a:off x="6718977" y="1566024"/>
              <a:ext cx="2798074" cy="738664"/>
            </a:xfrm>
            <a:prstGeom prst="rect">
              <a:avLst/>
            </a:prstGeom>
            <a:noFill/>
          </p:spPr>
          <p:txBody>
            <a:bodyPr wrap="none" lIns="182880" tIns="146304" rIns="182880" bIns="146304" rtlCol="0">
              <a:spAutoFit/>
            </a:bodyPr>
            <a:lstStyle/>
            <a:p>
              <a:pPr>
                <a:lnSpc>
                  <a:spcPct val="90000"/>
                </a:lnSpc>
                <a:spcAft>
                  <a:spcPts val="600"/>
                </a:spcAft>
              </a:pPr>
              <a:r>
                <a:rPr lang="en-US" sz="3200" spc="-100" dirty="0" smtClean="0">
                  <a:gradFill>
                    <a:gsLst>
                      <a:gs pos="2917">
                        <a:schemeClr val="tx1"/>
                      </a:gs>
                      <a:gs pos="30000">
                        <a:schemeClr val="tx1"/>
                      </a:gs>
                    </a:gsLst>
                    <a:lin ang="5400000" scaled="0"/>
                  </a:gradFill>
                </a:rPr>
                <a:t>System Center</a:t>
              </a:r>
            </a:p>
          </p:txBody>
        </p:sp>
      </p:grpSp>
    </p:spTree>
    <p:extLst>
      <p:ext uri="{BB962C8B-B14F-4D97-AF65-F5344CB8AC3E}">
        <p14:creationId xmlns:p14="http://schemas.microsoft.com/office/powerpoint/2010/main" val="32515640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57395" y="2588226"/>
            <a:ext cx="3738951" cy="2811758"/>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a:spcAft>
                <a:spcPts val="1000"/>
              </a:spcAft>
            </a:pPr>
            <a:r>
              <a:rPr lang="en-US" sz="1600" dirty="0">
                <a:solidFill>
                  <a:srgbClr val="FFFFFF"/>
                </a:solidFill>
              </a:rPr>
              <a:t>Easy CI and CD </a:t>
            </a:r>
            <a:r>
              <a:rPr lang="en-US" sz="1600" dirty="0" smtClean="0">
                <a:solidFill>
                  <a:srgbClr val="FFFFFF"/>
                </a:solidFill>
              </a:rPr>
              <a:t>setup</a:t>
            </a:r>
            <a:endParaRPr lang="en-US" sz="1600" dirty="0">
              <a:solidFill>
                <a:srgbClr val="FFFFFF"/>
              </a:solidFill>
            </a:endParaRPr>
          </a:p>
          <a:p>
            <a:pPr>
              <a:spcAft>
                <a:spcPts val="1000"/>
              </a:spcAft>
            </a:pPr>
            <a:r>
              <a:rPr lang="en-US" sz="1600" dirty="0">
                <a:solidFill>
                  <a:srgbClr val="FFFFFF"/>
                </a:solidFill>
              </a:rPr>
              <a:t>Resource </a:t>
            </a:r>
            <a:r>
              <a:rPr lang="en-US" sz="1600" dirty="0" smtClean="0">
                <a:solidFill>
                  <a:srgbClr val="FFFFFF"/>
                </a:solidFill>
              </a:rPr>
              <a:t>groups</a:t>
            </a:r>
            <a:endParaRPr lang="en-US" sz="1600" dirty="0">
              <a:solidFill>
                <a:srgbClr val="FFFFFF"/>
              </a:solidFill>
            </a:endParaRPr>
          </a:p>
          <a:p>
            <a:pPr>
              <a:spcAft>
                <a:spcPts val="1000"/>
              </a:spcAft>
            </a:pPr>
            <a:r>
              <a:rPr lang="en-US" sz="1600" dirty="0">
                <a:solidFill>
                  <a:srgbClr val="FFFFFF"/>
                </a:solidFill>
              </a:rPr>
              <a:t>New Azure </a:t>
            </a:r>
            <a:r>
              <a:rPr lang="en-US" sz="1600" dirty="0" smtClean="0">
                <a:solidFill>
                  <a:srgbClr val="FFFFFF"/>
                </a:solidFill>
              </a:rPr>
              <a:t>portal</a:t>
            </a:r>
            <a:endParaRPr lang="en-US" sz="1600" dirty="0">
              <a:solidFill>
                <a:srgbClr val="FFFFFF"/>
              </a:solidFill>
            </a:endParaRPr>
          </a:p>
          <a:p>
            <a:pPr>
              <a:spcAft>
                <a:spcPts val="1000"/>
              </a:spcAft>
            </a:pPr>
            <a:r>
              <a:rPr lang="en-US" sz="1600" dirty="0">
                <a:solidFill>
                  <a:srgbClr val="FFFFFF"/>
                </a:solidFill>
              </a:rPr>
              <a:t>Easy </a:t>
            </a:r>
            <a:r>
              <a:rPr lang="en-US" sz="1600" dirty="0" smtClean="0">
                <a:solidFill>
                  <a:srgbClr val="FFFFFF"/>
                </a:solidFill>
              </a:rPr>
              <a:t>deployments </a:t>
            </a:r>
            <a:r>
              <a:rPr lang="en-US" sz="1600" dirty="0">
                <a:solidFill>
                  <a:srgbClr val="FFFFFF"/>
                </a:solidFill>
              </a:rPr>
              <a:t>and </a:t>
            </a:r>
            <a:r>
              <a:rPr lang="en-US" sz="1600" dirty="0" smtClean="0">
                <a:solidFill>
                  <a:srgbClr val="FFFFFF"/>
                </a:solidFill>
              </a:rPr>
              <a:t>scale</a:t>
            </a:r>
            <a:endParaRPr lang="en-US" sz="1600" dirty="0">
              <a:solidFill>
                <a:srgbClr val="FFFFFF"/>
              </a:solidFill>
            </a:endParaRPr>
          </a:p>
          <a:p>
            <a:pPr>
              <a:spcAft>
                <a:spcPts val="1000"/>
              </a:spcAft>
            </a:pPr>
            <a:r>
              <a:rPr lang="en-US" sz="1600" dirty="0">
                <a:solidFill>
                  <a:srgbClr val="FFFFFF"/>
                </a:solidFill>
              </a:rPr>
              <a:t>Only w</a:t>
            </a:r>
            <a:r>
              <a:rPr lang="en-US" sz="1600" dirty="0" smtClean="0">
                <a:solidFill>
                  <a:srgbClr val="FFFFFF"/>
                </a:solidFill>
              </a:rPr>
              <a:t>ebsites</a:t>
            </a:r>
            <a:endParaRPr lang="en-US" sz="1600" dirty="0">
              <a:solidFill>
                <a:srgbClr val="FFFFFF"/>
              </a:solidFill>
            </a:endParaRPr>
          </a:p>
        </p:txBody>
      </p:sp>
      <p:sp>
        <p:nvSpPr>
          <p:cNvPr id="9" name="Rectangle 8"/>
          <p:cNvSpPr/>
          <p:nvPr/>
        </p:nvSpPr>
        <p:spPr bwMode="auto">
          <a:xfrm>
            <a:off x="4305899" y="2588226"/>
            <a:ext cx="3738951" cy="2811758"/>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a:spcAft>
                <a:spcPts val="1000"/>
              </a:spcAft>
            </a:pPr>
            <a:r>
              <a:rPr lang="en-US" sz="1600" dirty="0">
                <a:solidFill>
                  <a:srgbClr val="FFFFFF"/>
                </a:solidFill>
              </a:rPr>
              <a:t>Startup </a:t>
            </a:r>
            <a:r>
              <a:rPr lang="en-US" sz="1600" dirty="0" smtClean="0">
                <a:solidFill>
                  <a:srgbClr val="FFFFFF"/>
                </a:solidFill>
              </a:rPr>
              <a:t>tasks</a:t>
            </a:r>
            <a:endParaRPr lang="en-US" sz="1600" dirty="0">
              <a:solidFill>
                <a:srgbClr val="FFFFFF"/>
              </a:solidFill>
            </a:endParaRPr>
          </a:p>
          <a:p>
            <a:pPr>
              <a:spcAft>
                <a:spcPts val="1000"/>
              </a:spcAft>
            </a:pPr>
            <a:r>
              <a:rPr lang="en-US" sz="1600" dirty="0">
                <a:solidFill>
                  <a:srgbClr val="FFFFFF"/>
                </a:solidFill>
              </a:rPr>
              <a:t>More complex workloads</a:t>
            </a:r>
          </a:p>
          <a:p>
            <a:pPr>
              <a:spcAft>
                <a:spcPts val="1000"/>
              </a:spcAft>
            </a:pPr>
            <a:r>
              <a:rPr lang="en-US" sz="1600" dirty="0">
                <a:solidFill>
                  <a:srgbClr val="FFFFFF"/>
                </a:solidFill>
              </a:rPr>
              <a:t>More than websites</a:t>
            </a:r>
          </a:p>
          <a:p>
            <a:pPr>
              <a:spcAft>
                <a:spcPts val="1000"/>
              </a:spcAft>
            </a:pPr>
            <a:r>
              <a:rPr lang="en-US" sz="1600" dirty="0">
                <a:solidFill>
                  <a:srgbClr val="FFFFFF"/>
                </a:solidFill>
              </a:rPr>
              <a:t>APM compatible</a:t>
            </a:r>
          </a:p>
          <a:p>
            <a:pPr>
              <a:spcAft>
                <a:spcPts val="1000"/>
              </a:spcAft>
            </a:pPr>
            <a:endParaRPr lang="en-US" sz="1600" dirty="0" err="1">
              <a:solidFill>
                <a:srgbClr val="FFFFFF"/>
              </a:solidFill>
            </a:endParaRPr>
          </a:p>
        </p:txBody>
      </p:sp>
      <p:sp>
        <p:nvSpPr>
          <p:cNvPr id="10" name="Rectangle 9"/>
          <p:cNvSpPr/>
          <p:nvPr/>
        </p:nvSpPr>
        <p:spPr bwMode="auto">
          <a:xfrm>
            <a:off x="8154403" y="2588226"/>
            <a:ext cx="3738951" cy="2811758"/>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a:spcAft>
                <a:spcPts val="1000"/>
              </a:spcAft>
            </a:pPr>
            <a:r>
              <a:rPr lang="en-US" sz="1600" dirty="0">
                <a:solidFill>
                  <a:srgbClr val="FFFFFF"/>
                </a:solidFill>
              </a:rPr>
              <a:t>Most control, but most </a:t>
            </a:r>
            <a:r>
              <a:rPr lang="en-US" sz="1600" dirty="0" smtClean="0">
                <a:solidFill>
                  <a:srgbClr val="FFFFFF"/>
                </a:solidFill>
              </a:rPr>
              <a:t/>
            </a:r>
            <a:br>
              <a:rPr lang="en-US" sz="1600" dirty="0" smtClean="0">
                <a:solidFill>
                  <a:srgbClr val="FFFFFF"/>
                </a:solidFill>
              </a:rPr>
            </a:br>
            <a:r>
              <a:rPr lang="en-US" sz="1600" dirty="0" smtClean="0">
                <a:solidFill>
                  <a:srgbClr val="FFFFFF"/>
                </a:solidFill>
              </a:rPr>
              <a:t>management </a:t>
            </a:r>
            <a:r>
              <a:rPr lang="en-US" sz="1600" dirty="0">
                <a:solidFill>
                  <a:srgbClr val="FFFFFF"/>
                </a:solidFill>
              </a:rPr>
              <a:t>overhead</a:t>
            </a:r>
          </a:p>
          <a:p>
            <a:pPr>
              <a:spcAft>
                <a:spcPts val="1000"/>
              </a:spcAft>
            </a:pPr>
            <a:r>
              <a:rPr lang="en-US" sz="1600" dirty="0">
                <a:solidFill>
                  <a:srgbClr val="FFFFFF"/>
                </a:solidFill>
              </a:rPr>
              <a:t>Most cost</a:t>
            </a:r>
          </a:p>
          <a:p>
            <a:pPr>
              <a:spcAft>
                <a:spcPts val="1000"/>
              </a:spcAft>
            </a:pPr>
            <a:r>
              <a:rPr lang="en-US" sz="1600" dirty="0">
                <a:solidFill>
                  <a:srgbClr val="FFFFFF"/>
                </a:solidFill>
              </a:rPr>
              <a:t>Puppet/Chef/DSC integration</a:t>
            </a:r>
          </a:p>
          <a:p>
            <a:pPr>
              <a:spcAft>
                <a:spcPts val="1000"/>
              </a:spcAft>
            </a:pPr>
            <a:r>
              <a:rPr lang="en-US" sz="1600" dirty="0">
                <a:solidFill>
                  <a:srgbClr val="FFFFFF"/>
                </a:solidFill>
              </a:rPr>
              <a:t>Easier to fork workloads from </a:t>
            </a:r>
            <a:r>
              <a:rPr lang="en-US" sz="1600" dirty="0" smtClean="0">
                <a:solidFill>
                  <a:srgbClr val="FFFFFF"/>
                </a:solidFill>
              </a:rPr>
              <a:t/>
            </a:r>
            <a:br>
              <a:rPr lang="en-US" sz="1600" dirty="0" smtClean="0">
                <a:solidFill>
                  <a:srgbClr val="FFFFFF"/>
                </a:solidFill>
              </a:rPr>
            </a:br>
            <a:r>
              <a:rPr lang="en-US" sz="1600" dirty="0" smtClean="0">
                <a:solidFill>
                  <a:srgbClr val="FFFFFF"/>
                </a:solidFill>
              </a:rPr>
              <a:t>on-premises</a:t>
            </a:r>
            <a:endParaRPr lang="en-US" sz="1600" dirty="0">
              <a:solidFill>
                <a:srgbClr val="FFFFFF"/>
              </a:solidFill>
            </a:endParaRPr>
          </a:p>
          <a:p>
            <a:pPr>
              <a:spcAft>
                <a:spcPts val="1000"/>
              </a:spcAft>
            </a:pPr>
            <a:endParaRPr lang="en-US" sz="1600" dirty="0" err="1">
              <a:solidFill>
                <a:srgbClr val="FFFFFF"/>
              </a:solidFill>
            </a:endParaRPr>
          </a:p>
        </p:txBody>
      </p:sp>
      <p:grpSp>
        <p:nvGrpSpPr>
          <p:cNvPr id="29" name="Group 28"/>
          <p:cNvGrpSpPr/>
          <p:nvPr/>
        </p:nvGrpSpPr>
        <p:grpSpPr>
          <a:xfrm>
            <a:off x="4305899" y="1676507"/>
            <a:ext cx="3738951" cy="905256"/>
            <a:chOff x="457200" y="2776410"/>
            <a:chExt cx="3738951" cy="905256"/>
          </a:xfrm>
        </p:grpSpPr>
        <p:sp>
          <p:nvSpPr>
            <p:cNvPr id="5" name="Rectangle 4"/>
            <p:cNvSpPr/>
            <p:nvPr/>
          </p:nvSpPr>
          <p:spPr bwMode="auto">
            <a:xfrm>
              <a:off x="457200" y="2776410"/>
              <a:ext cx="3738951" cy="9052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914400"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CLOUD SERVICES </a:t>
              </a:r>
              <a:r>
                <a:rPr lang="en-US" sz="2000" dirty="0">
                  <a:gradFill>
                    <a:gsLst>
                      <a:gs pos="0">
                        <a:srgbClr val="FFFFFF"/>
                      </a:gs>
                      <a:gs pos="100000">
                        <a:srgbClr val="FFFFFF"/>
                      </a:gs>
                    </a:gsLst>
                    <a:lin ang="5400000" scaled="0"/>
                  </a:gradFill>
                  <a:ea typeface="Segoe UI" pitchFamily="34" charset="0"/>
                  <a:cs typeface="Segoe UI" pitchFamily="34" charset="0"/>
                </a:rPr>
                <a:t>(</a:t>
              </a:r>
              <a:r>
                <a:rPr lang="en-US" sz="2000" dirty="0" err="1">
                  <a:gradFill>
                    <a:gsLst>
                      <a:gs pos="0">
                        <a:srgbClr val="FFFFFF"/>
                      </a:gs>
                      <a:gs pos="100000">
                        <a:srgbClr val="FFFFFF"/>
                      </a:gs>
                    </a:gsLst>
                    <a:lin ang="5400000" scaled="0"/>
                  </a:gradFill>
                  <a:ea typeface="Segoe UI" pitchFamily="34" charset="0"/>
                  <a:cs typeface="Segoe UI" pitchFamily="34" charset="0"/>
                </a:rPr>
                <a:t>PaaS</a:t>
              </a:r>
              <a:r>
                <a:rPr lang="en-US" sz="2000" dirty="0">
                  <a:gradFill>
                    <a:gsLst>
                      <a:gs pos="0">
                        <a:srgbClr val="FFFFFF"/>
                      </a:gs>
                      <a:gs pos="100000">
                        <a:srgbClr val="FFFFFF"/>
                      </a:gs>
                    </a:gsLst>
                    <a:lin ang="5400000" scaled="0"/>
                  </a:gradFill>
                  <a:ea typeface="Segoe UI" pitchFamily="34" charset="0"/>
                  <a:cs typeface="Segoe UI" pitchFamily="34" charset="0"/>
                </a:rPr>
                <a:t>)</a:t>
              </a:r>
            </a:p>
          </p:txBody>
        </p:sp>
        <p:pic>
          <p:nvPicPr>
            <p:cNvPr id="22" name="Picture 20"/>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602431" y="2861600"/>
              <a:ext cx="783921" cy="71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p:cNvGrpSpPr/>
          <p:nvPr/>
        </p:nvGrpSpPr>
        <p:grpSpPr>
          <a:xfrm>
            <a:off x="457200" y="1676507"/>
            <a:ext cx="3738951" cy="902235"/>
            <a:chOff x="457200" y="1357961"/>
            <a:chExt cx="3738951" cy="902235"/>
          </a:xfrm>
        </p:grpSpPr>
        <p:sp>
          <p:nvSpPr>
            <p:cNvPr id="3" name="Rectangle 2"/>
            <p:cNvSpPr/>
            <p:nvPr/>
          </p:nvSpPr>
          <p:spPr bwMode="auto">
            <a:xfrm>
              <a:off x="457200" y="1357961"/>
              <a:ext cx="3738951" cy="9022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914400"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AZURE WEBSITES (</a:t>
              </a:r>
              <a:r>
                <a:rPr lang="en-US" sz="2000" dirty="0" err="1">
                  <a:gradFill>
                    <a:gsLst>
                      <a:gs pos="0">
                        <a:srgbClr val="FFFFFF"/>
                      </a:gs>
                      <a:gs pos="100000">
                        <a:srgbClr val="FFFFFF"/>
                      </a:gs>
                    </a:gsLst>
                    <a:lin ang="5400000" scaled="0"/>
                  </a:gradFill>
                  <a:ea typeface="Segoe UI" pitchFamily="34" charset="0"/>
                  <a:cs typeface="Segoe UI" pitchFamily="34" charset="0"/>
                </a:rPr>
                <a:t>PaaS</a:t>
              </a:r>
              <a:r>
                <a:rPr lang="en-US" sz="2000" dirty="0">
                  <a:gradFill>
                    <a:gsLst>
                      <a:gs pos="0">
                        <a:srgbClr val="FFFFFF"/>
                      </a:gs>
                      <a:gs pos="100000">
                        <a:srgbClr val="FFFFFF"/>
                      </a:gs>
                    </a:gsLst>
                    <a:lin ang="5400000" scaled="0"/>
                  </a:gradFill>
                  <a:ea typeface="Segoe UI" pitchFamily="34" charset="0"/>
                  <a:cs typeface="Segoe UI" pitchFamily="34" charset="0"/>
                </a:rPr>
                <a:t>)</a:t>
              </a:r>
            </a:p>
          </p:txBody>
        </p:sp>
        <p:pic>
          <p:nvPicPr>
            <p:cNvPr id="27" name="Picture 11"/>
            <p:cNvPicPr>
              <a:picLocks noChangeAspect="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663960" y="1473872"/>
              <a:ext cx="660864" cy="65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8154403" y="1676507"/>
            <a:ext cx="3738951" cy="905256"/>
            <a:chOff x="8425252" y="1287075"/>
            <a:chExt cx="3738951" cy="905256"/>
          </a:xfrm>
        </p:grpSpPr>
        <p:sp>
          <p:nvSpPr>
            <p:cNvPr id="6" name="Rectangle 5"/>
            <p:cNvSpPr/>
            <p:nvPr/>
          </p:nvSpPr>
          <p:spPr bwMode="auto">
            <a:xfrm>
              <a:off x="8425252" y="1287075"/>
              <a:ext cx="3738951" cy="9052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914400" defTabSz="932472" fontAlgn="base">
                <a:lnSpc>
                  <a:spcPct val="90000"/>
                </a:lnSpc>
                <a:spcBef>
                  <a:spcPct val="0"/>
                </a:spcBef>
                <a:spcAft>
                  <a:spcPct val="0"/>
                </a:spcAft>
              </a:pPr>
              <a:r>
                <a:rPr lang="en-US" sz="2000" dirty="0" smtClean="0">
                  <a:solidFill>
                    <a:srgbClr val="FFFFFF"/>
                  </a:solidFill>
                </a:rPr>
                <a:t>VM WITH HOSTING</a:t>
              </a:r>
              <a:endParaRPr lang="en-US" sz="2000" dirty="0">
                <a:solidFill>
                  <a:srgbClr val="FFFFFF"/>
                </a:solidFill>
              </a:endParaRPr>
            </a:p>
          </p:txBody>
        </p:sp>
        <p:pic>
          <p:nvPicPr>
            <p:cNvPr id="28" name="Picture 46"/>
            <p:cNvPicPr>
              <a:picLocks noChangeAspect="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8632012" y="1446994"/>
              <a:ext cx="660312" cy="60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bwMode="auto">
          <a:xfrm>
            <a:off x="0" y="0"/>
            <a:ext cx="12436475" cy="167650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itle 16"/>
          <p:cNvSpPr>
            <a:spLocks noGrp="1"/>
          </p:cNvSpPr>
          <p:nvPr>
            <p:ph type="title"/>
          </p:nvPr>
        </p:nvSpPr>
        <p:spPr/>
        <p:txBody>
          <a:bodyPr/>
          <a:lstStyle/>
          <a:p>
            <a:r>
              <a:rPr lang="en-US" dirty="0" smtClean="0"/>
              <a:t>Major Azure Compute Choices</a:t>
            </a:r>
            <a:endParaRPr lang="en-US" dirty="0"/>
          </a:p>
        </p:txBody>
      </p:sp>
    </p:spTree>
    <p:extLst>
      <p:ext uri="{BB962C8B-B14F-4D97-AF65-F5344CB8AC3E}">
        <p14:creationId xmlns:p14="http://schemas.microsoft.com/office/powerpoint/2010/main" val="378818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ppt_x"/>
                                          </p:val>
                                        </p:tav>
                                        <p:tav tm="100000">
                                          <p:val>
                                            <p:strVal val="#ppt_x"/>
                                          </p:val>
                                        </p:tav>
                                      </p:tavLst>
                                    </p:anim>
                                    <p:anim calcmode="lin" valueType="num">
                                      <p:cBhvr additive="base">
                                        <p:cTn id="8" dur="75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decel="10000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750" fill="hold"/>
                                        <p:tgtEl>
                                          <p:spTgt spid="29"/>
                                        </p:tgtEl>
                                        <p:attrNameLst>
                                          <p:attrName>ppt_x</p:attrName>
                                        </p:attrNameLst>
                                      </p:cBhvr>
                                      <p:tavLst>
                                        <p:tav tm="0">
                                          <p:val>
                                            <p:strVal val="#ppt_x"/>
                                          </p:val>
                                        </p:tav>
                                        <p:tav tm="100000">
                                          <p:val>
                                            <p:strVal val="#ppt_x"/>
                                          </p:val>
                                        </p:tav>
                                      </p:tavLst>
                                    </p:anim>
                                    <p:anim calcmode="lin" valueType="num">
                                      <p:cBhvr additive="base">
                                        <p:cTn id="18" dur="750" fill="hold"/>
                                        <p:tgtEl>
                                          <p:spTgt spid="29"/>
                                        </p:tgtEl>
                                        <p:attrNameLst>
                                          <p:attrName>ppt_y</p:attrName>
                                        </p:attrNameLst>
                                      </p:cBhvr>
                                      <p:tavLst>
                                        <p:tav tm="0">
                                          <p:val>
                                            <p:strVal val="0-#ppt_h/2"/>
                                          </p:val>
                                        </p:tav>
                                        <p:tav tm="100000">
                                          <p:val>
                                            <p:strVal val="#ppt_y"/>
                                          </p:val>
                                        </p:tav>
                                      </p:tavLst>
                                    </p:anim>
                                  </p:childTnLst>
                                </p:cTn>
                              </p:par>
                              <p:par>
                                <p:cTn id="19" presetID="2" presetClass="entr" presetSubtype="1" decel="100000" fill="hold" grpId="0"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decel="10000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ppt_x"/>
                                          </p:val>
                                        </p:tav>
                                        <p:tav tm="100000">
                                          <p:val>
                                            <p:strVal val="#ppt_x"/>
                                          </p:val>
                                        </p:tav>
                                      </p:tavLst>
                                    </p:anim>
                                    <p:anim calcmode="lin" valueType="num">
                                      <p:cBhvr additive="base">
                                        <p:cTn id="28" dur="75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ppt_x"/>
                                          </p:val>
                                        </p:tav>
                                        <p:tav tm="100000">
                                          <p:val>
                                            <p:strVal val="#ppt_x"/>
                                          </p:val>
                                        </p:tav>
                                      </p:tavLst>
                                    </p:anim>
                                    <p:anim calcmode="lin" valueType="num">
                                      <p:cBhvr additive="base">
                                        <p:cTn id="32"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Automation Options</a:t>
            </a:r>
            <a:endParaRPr lang="en-US" dirty="0"/>
          </a:p>
        </p:txBody>
      </p:sp>
      <p:graphicFrame>
        <p:nvGraphicFramePr>
          <p:cNvPr id="4" name="Table 7"/>
          <p:cNvGraphicFramePr>
            <a:graphicFrameLocks noGrp="1"/>
          </p:cNvGraphicFramePr>
          <p:nvPr>
            <p:extLst>
              <p:ext uri="{D42A27DB-BD31-4B8C-83A1-F6EECF244321}">
                <p14:modId xmlns:p14="http://schemas.microsoft.com/office/powerpoint/2010/main" val="1410163582"/>
              </p:ext>
            </p:extLst>
          </p:nvPr>
        </p:nvGraphicFramePr>
        <p:xfrm>
          <a:off x="471566" y="1250344"/>
          <a:ext cx="11690270" cy="5527856"/>
        </p:xfrm>
        <a:graphic>
          <a:graphicData uri="http://schemas.openxmlformats.org/drawingml/2006/table">
            <a:tbl>
              <a:tblPr firstRow="1" bandRow="1">
                <a:tableStyleId>{5C22544A-7EE6-4342-B048-85BDC9FD1C3A}</a:tableStyleId>
              </a:tblPr>
              <a:tblGrid>
                <a:gridCol w="1843606"/>
                <a:gridCol w="1843606"/>
                <a:gridCol w="1411387"/>
                <a:gridCol w="1368152"/>
                <a:gridCol w="2448272"/>
                <a:gridCol w="2775247"/>
              </a:tblGrid>
              <a:tr h="651056">
                <a:tc>
                  <a:txBody>
                    <a:bodyPr/>
                    <a:lstStyle/>
                    <a:p>
                      <a:pPr marL="0" marR="0" algn="l" defTabSz="932472" rtl="0" eaLnBrk="1" fontAlgn="base" latinLnBrk="0" hangingPunct="1">
                        <a:lnSpc>
                          <a:spcPct val="90000"/>
                        </a:lnSpc>
                        <a:spcBef>
                          <a:spcPct val="0"/>
                        </a:spcBef>
                        <a:spcAft>
                          <a:spcPct val="0"/>
                        </a:spcAft>
                      </a:pPr>
                      <a:r>
                        <a:rPr lang="en-US" sz="1800" b="1" kern="1200" dirty="0" smtClean="0">
                          <a:gradFill>
                            <a:gsLst>
                              <a:gs pos="0">
                                <a:srgbClr val="FFFFFF"/>
                              </a:gs>
                              <a:gs pos="100000">
                                <a:srgbClr val="FFFFFF"/>
                              </a:gs>
                            </a:gsLst>
                            <a:lin ang="5400000" scaled="0"/>
                          </a:gradFill>
                          <a:latin typeface="+mj-lt"/>
                          <a:ea typeface="Segoe UI" pitchFamily="34" charset="0"/>
                          <a:cs typeface="Segoe UI" pitchFamily="34" charset="0"/>
                        </a:rPr>
                        <a:t>SERVICES</a:t>
                      </a:r>
                      <a:endParaRPr lang="en-US" sz="1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algn="l" defTabSz="932472" rtl="0" eaLnBrk="1" fontAlgn="base" latinLnBrk="0" hangingPunct="1">
                        <a:lnSpc>
                          <a:spcPct val="90000"/>
                        </a:lnSpc>
                        <a:spcBef>
                          <a:spcPct val="0"/>
                        </a:spcBef>
                        <a:spcAft>
                          <a:spcPct val="0"/>
                        </a:spcAft>
                      </a:pPr>
                      <a:r>
                        <a:rPr lang="en-US" sz="1800" b="1" kern="1200" dirty="0" smtClean="0">
                          <a:gradFill>
                            <a:gsLst>
                              <a:gs pos="0">
                                <a:srgbClr val="FFFFFF"/>
                              </a:gs>
                              <a:gs pos="100000">
                                <a:srgbClr val="FFFFFF"/>
                              </a:gs>
                            </a:gsLst>
                            <a:lin ang="5400000" scaled="0"/>
                          </a:gradFill>
                          <a:latin typeface="+mj-lt"/>
                          <a:ea typeface="Segoe UI" pitchFamily="34" charset="0"/>
                          <a:cs typeface="Segoe UI" pitchFamily="34" charset="0"/>
                        </a:rPr>
                        <a:t>POWERSHELL</a:t>
                      </a:r>
                      <a:endParaRPr lang="en-US" sz="1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algn="l" defTabSz="932472" rtl="0" eaLnBrk="1" fontAlgn="base" latinLnBrk="0" hangingPunct="1">
                        <a:lnSpc>
                          <a:spcPct val="90000"/>
                        </a:lnSpc>
                        <a:spcBef>
                          <a:spcPct val="0"/>
                        </a:spcBef>
                        <a:spcAft>
                          <a:spcPct val="0"/>
                        </a:spcAft>
                      </a:pPr>
                      <a:r>
                        <a:rPr lang="en-US" sz="1800" b="1" kern="1200" dirty="0" smtClean="0">
                          <a:gradFill>
                            <a:gsLst>
                              <a:gs pos="0">
                                <a:srgbClr val="FFFFFF"/>
                              </a:gs>
                              <a:gs pos="100000">
                                <a:srgbClr val="FFFFFF"/>
                              </a:gs>
                            </a:gsLst>
                            <a:lin ang="5400000" scaled="0"/>
                          </a:gradFill>
                          <a:latin typeface="+mj-lt"/>
                          <a:ea typeface="Segoe UI" pitchFamily="34" charset="0"/>
                          <a:cs typeface="Segoe UI" pitchFamily="34" charset="0"/>
                        </a:rPr>
                        <a:t>XPLAT-CLI</a:t>
                      </a:r>
                      <a:endParaRPr lang="en-US" sz="1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algn="l" defTabSz="932472" rtl="0" eaLnBrk="1" fontAlgn="base" latinLnBrk="0" hangingPunct="1">
                        <a:lnSpc>
                          <a:spcPct val="90000"/>
                        </a:lnSpc>
                        <a:spcBef>
                          <a:spcPct val="0"/>
                        </a:spcBef>
                        <a:spcAft>
                          <a:spcPct val="0"/>
                        </a:spcAft>
                      </a:pPr>
                      <a:r>
                        <a:rPr lang="en-US" sz="1800" b="1" kern="1200" dirty="0" smtClean="0">
                          <a:gradFill>
                            <a:gsLst>
                              <a:gs pos="0">
                                <a:srgbClr val="FFFFFF"/>
                              </a:gs>
                              <a:gs pos="100000">
                                <a:srgbClr val="FFFFFF"/>
                              </a:gs>
                            </a:gsLst>
                            <a:lin ang="5400000" scaled="0"/>
                          </a:gradFill>
                          <a:latin typeface="+mj-lt"/>
                          <a:ea typeface="Segoe UI" pitchFamily="34" charset="0"/>
                          <a:cs typeface="Segoe UI" pitchFamily="34" charset="0"/>
                        </a:rPr>
                        <a:t>WAML</a:t>
                      </a:r>
                      <a:endParaRPr lang="en-US" sz="1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algn="l" defTabSz="932472" rtl="0" eaLnBrk="1" fontAlgn="base" latinLnBrk="0" hangingPunct="1">
                        <a:lnSpc>
                          <a:spcPct val="90000"/>
                        </a:lnSpc>
                        <a:spcBef>
                          <a:spcPct val="0"/>
                        </a:spcBef>
                        <a:spcAft>
                          <a:spcPct val="0"/>
                        </a:spcAft>
                      </a:pPr>
                      <a:r>
                        <a:rPr lang="en-US" sz="1800" b="1" kern="1200" dirty="0" smtClean="0">
                          <a:gradFill>
                            <a:gsLst>
                              <a:gs pos="0">
                                <a:srgbClr val="FFFFFF"/>
                              </a:gs>
                              <a:gs pos="100000">
                                <a:srgbClr val="FFFFFF"/>
                              </a:gs>
                            </a:gsLst>
                            <a:lin ang="5400000" scaled="0"/>
                          </a:gradFill>
                          <a:latin typeface="+mj-lt"/>
                          <a:ea typeface="Segoe UI" pitchFamily="34" charset="0"/>
                          <a:cs typeface="Segoe UI" pitchFamily="34" charset="0"/>
                        </a:rPr>
                        <a:t>RESOURCE GROUP</a:t>
                      </a:r>
                      <a:endParaRPr lang="en-US" sz="1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algn="l" defTabSz="932472" rtl="0" eaLnBrk="1" fontAlgn="base" latinLnBrk="0" hangingPunct="1">
                        <a:lnSpc>
                          <a:spcPct val="90000"/>
                        </a:lnSpc>
                        <a:spcBef>
                          <a:spcPct val="0"/>
                        </a:spcBef>
                        <a:spcAft>
                          <a:spcPct val="0"/>
                        </a:spcAft>
                      </a:pPr>
                      <a:r>
                        <a:rPr lang="en-US" sz="1800" b="1" kern="1200" dirty="0" smtClean="0">
                          <a:gradFill>
                            <a:gsLst>
                              <a:gs pos="0">
                                <a:srgbClr val="FFFFFF"/>
                              </a:gs>
                              <a:gs pos="100000">
                                <a:srgbClr val="FFFFFF"/>
                              </a:gs>
                            </a:gsLst>
                            <a:lin ang="5400000" scaled="0"/>
                          </a:gradFill>
                          <a:latin typeface="+mj-lt"/>
                          <a:ea typeface="Segoe UI" pitchFamily="34" charset="0"/>
                          <a:cs typeface="Segoe UI" pitchFamily="34" charset="0"/>
                        </a:rPr>
                        <a:t>Chef, Puppet, Vagrant</a:t>
                      </a:r>
                      <a:endParaRPr lang="en-US" sz="1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3C00"/>
                    </a:solidFill>
                  </a:tcPr>
                </a:tc>
              </a:tr>
              <a:tr h="304800">
                <a:tc>
                  <a:txBody>
                    <a:bodyPr/>
                    <a:lstStyle/>
                    <a:p>
                      <a:r>
                        <a:rPr lang="en-US" sz="1400" dirty="0" smtClean="0"/>
                        <a:t>Virtual</a:t>
                      </a:r>
                      <a:r>
                        <a:rPr lang="en-US" sz="1400" baseline="0" dirty="0" smtClean="0"/>
                        <a:t> Machine</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C P V</a:t>
                      </a:r>
                      <a:endParaRPr lang="en-US" sz="1400" b="1" dirty="0"/>
                    </a:p>
                  </a:txBody>
                  <a:tcPr marL="18288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Cloud Service</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C P V</a:t>
                      </a:r>
                      <a:endParaRPr lang="en-US" sz="1400" b="1" dirty="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Web</a:t>
                      </a:r>
                      <a:r>
                        <a:rPr lang="en-US" sz="1400" baseline="0" dirty="0" smtClean="0"/>
                        <a:t>site</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Network</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C P</a:t>
                      </a:r>
                      <a:endParaRPr lang="en-US" sz="1400" b="1" dirty="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Storage</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t>C P V</a:t>
                      </a:r>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SQL</a:t>
                      </a:r>
                      <a:r>
                        <a:rPr lang="en-US" sz="1400" baseline="0" dirty="0" smtClean="0"/>
                        <a:t> Database</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t>√</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t>P</a:t>
                      </a:r>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Service Bus</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Store</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Scheduler</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Monitoring</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t>√</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1400" b="1" dirty="0" smtClean="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Traffic Manager</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err="1" smtClean="0"/>
                        <a:t>HDInsight</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Mobile Services</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Media Services</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US" sz="1400" b="1" dirty="0" smtClean="0"/>
                        <a:t>√</a:t>
                      </a: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Caching</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t>√</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1400" b="1" dirty="0" smtClean="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t>√</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1400" b="1" dirty="0" smtClean="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r>
                        <a:rPr lang="en-US" sz="1400" dirty="0" smtClean="0"/>
                        <a:t>WAAD </a:t>
                      </a:r>
                      <a:r>
                        <a:rPr lang="en-US" sz="1400" dirty="0" err="1" smtClean="0"/>
                        <a:t>Auth</a:t>
                      </a:r>
                      <a:endParaRPr lang="en-US" sz="1400" dirty="0"/>
                    </a:p>
                  </a:txBody>
                  <a:tcPr marL="1828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t>√</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F5F5"/>
                    </a:solidFill>
                  </a:tcPr>
                </a:tc>
                <a:tc>
                  <a:txBody>
                    <a:bodyPr/>
                    <a:lstStyle/>
                    <a:p>
                      <a:pPr algn="ctr"/>
                      <a:endParaRPr lang="en-US" sz="1400" b="1" dirty="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b="1" dirty="0" smtClean="0"/>
                        <a:t>√</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1400" b="1" dirty="0" smtClean="0"/>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F5F5"/>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1400" b="1" dirty="0" smtClean="0"/>
                    </a:p>
                  </a:txBody>
                  <a:tcPr marL="1828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F5F5"/>
                    </a:solidFill>
                  </a:tcPr>
                </a:tc>
              </a:tr>
            </a:tbl>
          </a:graphicData>
        </a:graphic>
      </p:graphicFrame>
      <p:grpSp>
        <p:nvGrpSpPr>
          <p:cNvPr id="5" name="Group 4"/>
          <p:cNvGrpSpPr/>
          <p:nvPr/>
        </p:nvGrpSpPr>
        <p:grpSpPr>
          <a:xfrm>
            <a:off x="11050741" y="0"/>
            <a:ext cx="837721" cy="749808"/>
            <a:chOff x="10462039" y="70367"/>
            <a:chExt cx="837721" cy="749808"/>
          </a:xfrm>
        </p:grpSpPr>
        <p:sp>
          <p:nvSpPr>
            <p:cNvPr id="6" name="Rectangle 5"/>
            <p:cNvSpPr/>
            <p:nvPr/>
          </p:nvSpPr>
          <p:spPr bwMode="auto">
            <a:xfrm>
              <a:off x="10462039" y="70367"/>
              <a:ext cx="837721" cy="7498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10493058" y="212400"/>
              <a:ext cx="124650" cy="47150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PLAN</a:t>
              </a:r>
            </a:p>
          </p:txBody>
        </p:sp>
      </p:grpSp>
      <p:grpSp>
        <p:nvGrpSpPr>
          <p:cNvPr id="8" name="Group 7"/>
          <p:cNvGrpSpPr/>
          <p:nvPr/>
        </p:nvGrpSpPr>
        <p:grpSpPr>
          <a:xfrm>
            <a:off x="11540422" y="0"/>
            <a:ext cx="841248" cy="749808"/>
            <a:chOff x="11049356" y="2489150"/>
            <a:chExt cx="841248" cy="749808"/>
          </a:xfrm>
        </p:grpSpPr>
        <p:grpSp>
          <p:nvGrpSpPr>
            <p:cNvPr id="9" name="Group 8"/>
            <p:cNvGrpSpPr/>
            <p:nvPr/>
          </p:nvGrpSpPr>
          <p:grpSpPr>
            <a:xfrm>
              <a:off x="11049356" y="2489150"/>
              <a:ext cx="841248" cy="749808"/>
              <a:chOff x="11049356" y="2489150"/>
              <a:chExt cx="841248" cy="749808"/>
            </a:xfrm>
          </p:grpSpPr>
          <p:sp>
            <p:nvSpPr>
              <p:cNvPr id="11" name="Rectangle 10"/>
              <p:cNvSpPr/>
              <p:nvPr/>
            </p:nvSpPr>
            <p:spPr bwMode="auto">
              <a:xfrm>
                <a:off x="11049356" y="2489150"/>
                <a:ext cx="841248" cy="7498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00B294"/>
                    </a:solidFill>
                    <a:ea typeface="Segoe UI" pitchFamily="34" charset="0"/>
                    <a:cs typeface="Segoe UI" pitchFamily="34" charset="0"/>
                  </a:rPr>
                  <a:t>OPERATE</a:t>
                </a:r>
              </a:p>
            </p:txBody>
          </p:sp>
          <p:sp>
            <p:nvSpPr>
              <p:cNvPr id="12" name="Freeform 11"/>
              <p:cNvSpPr>
                <a:spLocks noEditPoints="1"/>
              </p:cNvSpPr>
              <p:nvPr/>
            </p:nvSpPr>
            <p:spPr bwMode="auto">
              <a:xfrm>
                <a:off x="11185578" y="2584979"/>
                <a:ext cx="281807" cy="401888"/>
              </a:xfrm>
              <a:custGeom>
                <a:avLst/>
                <a:gdLst>
                  <a:gd name="T0" fmla="*/ 427 w 541"/>
                  <a:gd name="T1" fmla="*/ 443 h 772"/>
                  <a:gd name="T2" fmla="*/ 405 w 541"/>
                  <a:gd name="T3" fmla="*/ 428 h 772"/>
                  <a:gd name="T4" fmla="*/ 358 w 541"/>
                  <a:gd name="T5" fmla="*/ 406 h 772"/>
                  <a:gd name="T6" fmla="*/ 344 w 541"/>
                  <a:gd name="T7" fmla="*/ 408 h 772"/>
                  <a:gd name="T8" fmla="*/ 300 w 541"/>
                  <a:gd name="T9" fmla="*/ 242 h 772"/>
                  <a:gd name="T10" fmla="*/ 254 w 541"/>
                  <a:gd name="T11" fmla="*/ 251 h 772"/>
                  <a:gd name="T12" fmla="*/ 298 w 541"/>
                  <a:gd name="T13" fmla="*/ 490 h 772"/>
                  <a:gd name="T14" fmla="*/ 280 w 541"/>
                  <a:gd name="T15" fmla="*/ 523 h 772"/>
                  <a:gd name="T16" fmla="*/ 213 w 541"/>
                  <a:gd name="T17" fmla="*/ 470 h 772"/>
                  <a:gd name="T18" fmla="*/ 147 w 541"/>
                  <a:gd name="T19" fmla="*/ 436 h 772"/>
                  <a:gd name="T20" fmla="*/ 160 w 541"/>
                  <a:gd name="T21" fmla="*/ 481 h 772"/>
                  <a:gd name="T22" fmla="*/ 176 w 541"/>
                  <a:gd name="T23" fmla="*/ 526 h 772"/>
                  <a:gd name="T24" fmla="*/ 208 w 541"/>
                  <a:gd name="T25" fmla="*/ 578 h 772"/>
                  <a:gd name="T26" fmla="*/ 308 w 541"/>
                  <a:gd name="T27" fmla="*/ 701 h 772"/>
                  <a:gd name="T28" fmla="*/ 340 w 541"/>
                  <a:gd name="T29" fmla="*/ 772 h 772"/>
                  <a:gd name="T30" fmla="*/ 523 w 541"/>
                  <a:gd name="T31" fmla="*/ 698 h 772"/>
                  <a:gd name="T32" fmla="*/ 531 w 541"/>
                  <a:gd name="T33" fmla="*/ 666 h 772"/>
                  <a:gd name="T34" fmla="*/ 538 w 541"/>
                  <a:gd name="T35" fmla="*/ 572 h 772"/>
                  <a:gd name="T36" fmla="*/ 506 w 541"/>
                  <a:gd name="T37" fmla="*/ 510 h 772"/>
                  <a:gd name="T38" fmla="*/ 478 w 541"/>
                  <a:gd name="T39" fmla="*/ 470 h 772"/>
                  <a:gd name="T40" fmla="*/ 349 w 541"/>
                  <a:gd name="T41" fmla="*/ 161 h 772"/>
                  <a:gd name="T42" fmla="*/ 187 w 541"/>
                  <a:gd name="T43" fmla="*/ 0 h 772"/>
                  <a:gd name="T44" fmla="*/ 349 w 541"/>
                  <a:gd name="T45" fmla="*/ 161 h 772"/>
                  <a:gd name="T46" fmla="*/ 0 w 541"/>
                  <a:gd name="T47" fmla="*/ 161 h 772"/>
                  <a:gd name="T48" fmla="*/ 163 w 541"/>
                  <a:gd name="T49" fmla="*/ 0 h 772"/>
                  <a:gd name="T50" fmla="*/ 251 w 541"/>
                  <a:gd name="T51" fmla="*/ 347 h 772"/>
                  <a:gd name="T52" fmla="*/ 187 w 541"/>
                  <a:gd name="T53" fmla="*/ 185 h 772"/>
                  <a:gd name="T54" fmla="*/ 349 w 541"/>
                  <a:gd name="T55" fmla="*/ 347 h 772"/>
                  <a:gd name="T56" fmla="*/ 319 w 541"/>
                  <a:gd name="T57" fmla="*/ 237 h 772"/>
                  <a:gd name="T58" fmla="*/ 319 w 541"/>
                  <a:gd name="T59" fmla="*/ 237 h 772"/>
                  <a:gd name="T60" fmla="*/ 269 w 541"/>
                  <a:gd name="T61" fmla="*/ 203 h 772"/>
                  <a:gd name="T62" fmla="*/ 234 w 541"/>
                  <a:gd name="T63" fmla="*/ 254 h 772"/>
                  <a:gd name="T64" fmla="*/ 157 w 541"/>
                  <a:gd name="T65" fmla="*/ 533 h 772"/>
                  <a:gd name="T66" fmla="*/ 0 w 541"/>
                  <a:gd name="T67" fmla="*/ 372 h 772"/>
                  <a:gd name="T68" fmla="*/ 277 w 541"/>
                  <a:gd name="T69" fmla="*/ 486 h 772"/>
                  <a:gd name="T70" fmla="*/ 278 w 541"/>
                  <a:gd name="T71" fmla="*/ 489 h 772"/>
                  <a:gd name="T72" fmla="*/ 273 w 541"/>
                  <a:gd name="T73" fmla="*/ 504 h 772"/>
                  <a:gd name="T74" fmla="*/ 257 w 541"/>
                  <a:gd name="T75" fmla="*/ 498 h 772"/>
                  <a:gd name="T76" fmla="*/ 257 w 541"/>
                  <a:gd name="T77" fmla="*/ 498 h 772"/>
                  <a:gd name="T78" fmla="*/ 230 w 541"/>
                  <a:gd name="T79" fmla="*/ 459 h 772"/>
                  <a:gd name="T80" fmla="*/ 212 w 541"/>
                  <a:gd name="T81" fmla="*/ 432 h 772"/>
                  <a:gd name="T82" fmla="*/ 135 w 541"/>
                  <a:gd name="T83" fmla="*/ 420 h 772"/>
                  <a:gd name="T84" fmla="*/ 131 w 541"/>
                  <a:gd name="T85" fmla="*/ 473 h 772"/>
                  <a:gd name="T86" fmla="*/ 150 w 541"/>
                  <a:gd name="T87" fmla="*/ 510 h 772"/>
                  <a:gd name="T88" fmla="*/ 157 w 541"/>
                  <a:gd name="T89" fmla="*/ 533 h 772"/>
                  <a:gd name="T90" fmla="*/ 0 w 541"/>
                  <a:gd name="T91" fmla="*/ 347 h 772"/>
                  <a:gd name="T92" fmla="*/ 163 w 541"/>
                  <a:gd name="T93" fmla="*/ 18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1" h="772">
                    <a:moveTo>
                      <a:pt x="428" y="443"/>
                    </a:moveTo>
                    <a:cubicBezTo>
                      <a:pt x="427" y="443"/>
                      <a:pt x="427" y="443"/>
                      <a:pt x="427" y="443"/>
                    </a:cubicBezTo>
                    <a:cubicBezTo>
                      <a:pt x="413" y="442"/>
                      <a:pt x="413" y="442"/>
                      <a:pt x="413" y="442"/>
                    </a:cubicBezTo>
                    <a:cubicBezTo>
                      <a:pt x="405" y="428"/>
                      <a:pt x="405" y="428"/>
                      <a:pt x="405" y="428"/>
                    </a:cubicBezTo>
                    <a:cubicBezTo>
                      <a:pt x="403" y="426"/>
                      <a:pt x="402" y="424"/>
                      <a:pt x="400" y="422"/>
                    </a:cubicBezTo>
                    <a:cubicBezTo>
                      <a:pt x="388" y="412"/>
                      <a:pt x="374" y="406"/>
                      <a:pt x="358" y="406"/>
                    </a:cubicBezTo>
                    <a:cubicBezTo>
                      <a:pt x="344" y="409"/>
                      <a:pt x="344" y="409"/>
                      <a:pt x="344" y="409"/>
                    </a:cubicBezTo>
                    <a:cubicBezTo>
                      <a:pt x="344" y="408"/>
                      <a:pt x="344" y="408"/>
                      <a:pt x="344" y="408"/>
                    </a:cubicBezTo>
                    <a:cubicBezTo>
                      <a:pt x="344" y="407"/>
                      <a:pt x="344" y="407"/>
                      <a:pt x="344" y="407"/>
                    </a:cubicBezTo>
                    <a:cubicBezTo>
                      <a:pt x="300" y="242"/>
                      <a:pt x="300" y="242"/>
                      <a:pt x="300" y="242"/>
                    </a:cubicBezTo>
                    <a:cubicBezTo>
                      <a:pt x="294" y="221"/>
                      <a:pt x="284" y="221"/>
                      <a:pt x="272" y="223"/>
                    </a:cubicBezTo>
                    <a:cubicBezTo>
                      <a:pt x="272" y="223"/>
                      <a:pt x="249" y="226"/>
                      <a:pt x="254" y="251"/>
                    </a:cubicBezTo>
                    <a:cubicBezTo>
                      <a:pt x="297" y="482"/>
                      <a:pt x="297" y="482"/>
                      <a:pt x="297" y="482"/>
                    </a:cubicBezTo>
                    <a:cubicBezTo>
                      <a:pt x="297" y="485"/>
                      <a:pt x="298" y="487"/>
                      <a:pt x="298" y="490"/>
                    </a:cubicBezTo>
                    <a:cubicBezTo>
                      <a:pt x="298" y="500"/>
                      <a:pt x="294" y="510"/>
                      <a:pt x="287" y="518"/>
                    </a:cubicBezTo>
                    <a:cubicBezTo>
                      <a:pt x="285" y="521"/>
                      <a:pt x="282" y="523"/>
                      <a:pt x="280" y="523"/>
                    </a:cubicBezTo>
                    <a:cubicBezTo>
                      <a:pt x="267" y="525"/>
                      <a:pt x="255" y="522"/>
                      <a:pt x="244" y="514"/>
                    </a:cubicBezTo>
                    <a:cubicBezTo>
                      <a:pt x="231" y="504"/>
                      <a:pt x="222" y="483"/>
                      <a:pt x="213" y="470"/>
                    </a:cubicBezTo>
                    <a:cubicBezTo>
                      <a:pt x="208" y="462"/>
                      <a:pt x="204" y="453"/>
                      <a:pt x="198" y="446"/>
                    </a:cubicBezTo>
                    <a:cubicBezTo>
                      <a:pt x="186" y="434"/>
                      <a:pt x="162" y="424"/>
                      <a:pt x="147" y="436"/>
                    </a:cubicBezTo>
                    <a:cubicBezTo>
                      <a:pt x="143" y="440"/>
                      <a:pt x="138" y="450"/>
                      <a:pt x="142" y="455"/>
                    </a:cubicBezTo>
                    <a:cubicBezTo>
                      <a:pt x="148" y="463"/>
                      <a:pt x="156" y="472"/>
                      <a:pt x="160" y="481"/>
                    </a:cubicBezTo>
                    <a:cubicBezTo>
                      <a:pt x="164" y="488"/>
                      <a:pt x="166" y="496"/>
                      <a:pt x="169" y="504"/>
                    </a:cubicBezTo>
                    <a:cubicBezTo>
                      <a:pt x="171" y="509"/>
                      <a:pt x="172" y="522"/>
                      <a:pt x="176" y="526"/>
                    </a:cubicBezTo>
                    <a:cubicBezTo>
                      <a:pt x="180" y="530"/>
                      <a:pt x="184" y="538"/>
                      <a:pt x="187" y="543"/>
                    </a:cubicBezTo>
                    <a:cubicBezTo>
                      <a:pt x="194" y="554"/>
                      <a:pt x="204" y="566"/>
                      <a:pt x="208" y="578"/>
                    </a:cubicBezTo>
                    <a:cubicBezTo>
                      <a:pt x="222" y="598"/>
                      <a:pt x="228" y="624"/>
                      <a:pt x="243" y="643"/>
                    </a:cubicBezTo>
                    <a:cubicBezTo>
                      <a:pt x="262" y="666"/>
                      <a:pt x="280" y="688"/>
                      <a:pt x="308" y="701"/>
                    </a:cubicBezTo>
                    <a:cubicBezTo>
                      <a:pt x="318" y="707"/>
                      <a:pt x="325" y="715"/>
                      <a:pt x="331" y="724"/>
                    </a:cubicBezTo>
                    <a:cubicBezTo>
                      <a:pt x="340" y="772"/>
                      <a:pt x="340" y="772"/>
                      <a:pt x="340" y="772"/>
                    </a:cubicBezTo>
                    <a:cubicBezTo>
                      <a:pt x="375" y="766"/>
                      <a:pt x="517" y="742"/>
                      <a:pt x="532" y="739"/>
                    </a:cubicBezTo>
                    <a:cubicBezTo>
                      <a:pt x="523" y="698"/>
                      <a:pt x="523" y="698"/>
                      <a:pt x="523" y="698"/>
                    </a:cubicBezTo>
                    <a:cubicBezTo>
                      <a:pt x="522" y="697"/>
                      <a:pt x="522" y="697"/>
                      <a:pt x="522" y="697"/>
                    </a:cubicBezTo>
                    <a:cubicBezTo>
                      <a:pt x="526" y="687"/>
                      <a:pt x="528" y="676"/>
                      <a:pt x="531" y="666"/>
                    </a:cubicBezTo>
                    <a:cubicBezTo>
                      <a:pt x="533" y="657"/>
                      <a:pt x="535" y="649"/>
                      <a:pt x="535" y="640"/>
                    </a:cubicBezTo>
                    <a:cubicBezTo>
                      <a:pt x="536" y="618"/>
                      <a:pt x="537" y="595"/>
                      <a:pt x="538" y="572"/>
                    </a:cubicBezTo>
                    <a:cubicBezTo>
                      <a:pt x="538" y="568"/>
                      <a:pt x="538" y="564"/>
                      <a:pt x="539" y="560"/>
                    </a:cubicBezTo>
                    <a:cubicBezTo>
                      <a:pt x="541" y="547"/>
                      <a:pt x="533" y="512"/>
                      <a:pt x="506" y="510"/>
                    </a:cubicBezTo>
                    <a:cubicBezTo>
                      <a:pt x="505" y="510"/>
                      <a:pt x="505" y="510"/>
                      <a:pt x="505" y="509"/>
                    </a:cubicBezTo>
                    <a:cubicBezTo>
                      <a:pt x="498" y="495"/>
                      <a:pt x="489" y="482"/>
                      <a:pt x="478" y="470"/>
                    </a:cubicBezTo>
                    <a:cubicBezTo>
                      <a:pt x="465" y="456"/>
                      <a:pt x="447" y="446"/>
                      <a:pt x="428" y="443"/>
                    </a:cubicBezTo>
                    <a:close/>
                    <a:moveTo>
                      <a:pt x="349" y="161"/>
                    </a:moveTo>
                    <a:cubicBezTo>
                      <a:pt x="187" y="161"/>
                      <a:pt x="187" y="161"/>
                      <a:pt x="187" y="161"/>
                    </a:cubicBezTo>
                    <a:cubicBezTo>
                      <a:pt x="187" y="0"/>
                      <a:pt x="187" y="0"/>
                      <a:pt x="187" y="0"/>
                    </a:cubicBezTo>
                    <a:cubicBezTo>
                      <a:pt x="349" y="0"/>
                      <a:pt x="349" y="0"/>
                      <a:pt x="349" y="0"/>
                    </a:cubicBezTo>
                    <a:lnTo>
                      <a:pt x="349" y="161"/>
                    </a:lnTo>
                    <a:close/>
                    <a:moveTo>
                      <a:pt x="163" y="161"/>
                    </a:moveTo>
                    <a:cubicBezTo>
                      <a:pt x="0" y="161"/>
                      <a:pt x="0" y="161"/>
                      <a:pt x="0" y="161"/>
                    </a:cubicBezTo>
                    <a:cubicBezTo>
                      <a:pt x="0" y="0"/>
                      <a:pt x="0" y="0"/>
                      <a:pt x="0" y="0"/>
                    </a:cubicBezTo>
                    <a:cubicBezTo>
                      <a:pt x="163" y="0"/>
                      <a:pt x="163" y="0"/>
                      <a:pt x="163" y="0"/>
                    </a:cubicBezTo>
                    <a:lnTo>
                      <a:pt x="163" y="161"/>
                    </a:lnTo>
                    <a:close/>
                    <a:moveTo>
                      <a:pt x="251" y="347"/>
                    </a:moveTo>
                    <a:cubicBezTo>
                      <a:pt x="187" y="347"/>
                      <a:pt x="187" y="347"/>
                      <a:pt x="187" y="347"/>
                    </a:cubicBezTo>
                    <a:cubicBezTo>
                      <a:pt x="187" y="185"/>
                      <a:pt x="187" y="185"/>
                      <a:pt x="187" y="185"/>
                    </a:cubicBezTo>
                    <a:cubicBezTo>
                      <a:pt x="349" y="185"/>
                      <a:pt x="349" y="185"/>
                      <a:pt x="349" y="185"/>
                    </a:cubicBezTo>
                    <a:cubicBezTo>
                      <a:pt x="349" y="347"/>
                      <a:pt x="349" y="347"/>
                      <a:pt x="349" y="347"/>
                    </a:cubicBezTo>
                    <a:cubicBezTo>
                      <a:pt x="349" y="347"/>
                      <a:pt x="349" y="347"/>
                      <a:pt x="349" y="347"/>
                    </a:cubicBezTo>
                    <a:cubicBezTo>
                      <a:pt x="319" y="237"/>
                      <a:pt x="319" y="237"/>
                      <a:pt x="319" y="237"/>
                    </a:cubicBezTo>
                    <a:cubicBezTo>
                      <a:pt x="319" y="237"/>
                      <a:pt x="319" y="237"/>
                      <a:pt x="319" y="237"/>
                    </a:cubicBezTo>
                    <a:cubicBezTo>
                      <a:pt x="319" y="237"/>
                      <a:pt x="319" y="237"/>
                      <a:pt x="319" y="237"/>
                    </a:cubicBezTo>
                    <a:cubicBezTo>
                      <a:pt x="311" y="208"/>
                      <a:pt x="293" y="202"/>
                      <a:pt x="280" y="202"/>
                    </a:cubicBezTo>
                    <a:cubicBezTo>
                      <a:pt x="276" y="202"/>
                      <a:pt x="272" y="202"/>
                      <a:pt x="269" y="203"/>
                    </a:cubicBezTo>
                    <a:cubicBezTo>
                      <a:pt x="265" y="204"/>
                      <a:pt x="250" y="207"/>
                      <a:pt x="241" y="220"/>
                    </a:cubicBezTo>
                    <a:cubicBezTo>
                      <a:pt x="236" y="227"/>
                      <a:pt x="231" y="238"/>
                      <a:pt x="234" y="254"/>
                    </a:cubicBezTo>
                    <a:lnTo>
                      <a:pt x="251" y="347"/>
                    </a:lnTo>
                    <a:close/>
                    <a:moveTo>
                      <a:pt x="157" y="533"/>
                    </a:moveTo>
                    <a:cubicBezTo>
                      <a:pt x="0" y="533"/>
                      <a:pt x="0" y="533"/>
                      <a:pt x="0" y="533"/>
                    </a:cubicBezTo>
                    <a:cubicBezTo>
                      <a:pt x="0" y="372"/>
                      <a:pt x="0" y="372"/>
                      <a:pt x="0" y="372"/>
                    </a:cubicBezTo>
                    <a:cubicBezTo>
                      <a:pt x="256" y="372"/>
                      <a:pt x="256" y="372"/>
                      <a:pt x="256" y="372"/>
                    </a:cubicBezTo>
                    <a:cubicBezTo>
                      <a:pt x="277" y="486"/>
                      <a:pt x="277" y="486"/>
                      <a:pt x="277" y="486"/>
                    </a:cubicBezTo>
                    <a:cubicBezTo>
                      <a:pt x="277" y="487"/>
                      <a:pt x="278" y="488"/>
                      <a:pt x="278" y="489"/>
                    </a:cubicBezTo>
                    <a:cubicBezTo>
                      <a:pt x="278" y="489"/>
                      <a:pt x="278" y="489"/>
                      <a:pt x="278" y="489"/>
                    </a:cubicBezTo>
                    <a:cubicBezTo>
                      <a:pt x="278" y="490"/>
                      <a:pt x="278" y="490"/>
                      <a:pt x="278" y="490"/>
                    </a:cubicBezTo>
                    <a:cubicBezTo>
                      <a:pt x="278" y="495"/>
                      <a:pt x="276" y="499"/>
                      <a:pt x="273" y="504"/>
                    </a:cubicBezTo>
                    <a:cubicBezTo>
                      <a:pt x="273" y="504"/>
                      <a:pt x="272" y="504"/>
                      <a:pt x="272" y="504"/>
                    </a:cubicBezTo>
                    <a:cubicBezTo>
                      <a:pt x="267" y="504"/>
                      <a:pt x="262" y="502"/>
                      <a:pt x="257" y="498"/>
                    </a:cubicBezTo>
                    <a:cubicBezTo>
                      <a:pt x="257" y="498"/>
                      <a:pt x="257" y="498"/>
                      <a:pt x="257" y="498"/>
                    </a:cubicBezTo>
                    <a:cubicBezTo>
                      <a:pt x="257" y="498"/>
                      <a:pt x="257" y="498"/>
                      <a:pt x="257" y="498"/>
                    </a:cubicBezTo>
                    <a:cubicBezTo>
                      <a:pt x="250" y="493"/>
                      <a:pt x="244" y="482"/>
                      <a:pt x="238" y="472"/>
                    </a:cubicBezTo>
                    <a:cubicBezTo>
                      <a:pt x="235" y="468"/>
                      <a:pt x="233" y="463"/>
                      <a:pt x="230" y="459"/>
                    </a:cubicBezTo>
                    <a:cubicBezTo>
                      <a:pt x="228" y="456"/>
                      <a:pt x="227" y="454"/>
                      <a:pt x="225" y="451"/>
                    </a:cubicBezTo>
                    <a:cubicBezTo>
                      <a:pt x="222" y="445"/>
                      <a:pt x="218" y="438"/>
                      <a:pt x="212" y="432"/>
                    </a:cubicBezTo>
                    <a:cubicBezTo>
                      <a:pt x="200" y="419"/>
                      <a:pt x="181" y="411"/>
                      <a:pt x="164" y="411"/>
                    </a:cubicBezTo>
                    <a:cubicBezTo>
                      <a:pt x="153" y="411"/>
                      <a:pt x="143" y="414"/>
                      <a:pt x="135" y="420"/>
                    </a:cubicBezTo>
                    <a:cubicBezTo>
                      <a:pt x="124" y="430"/>
                      <a:pt x="114" y="452"/>
                      <a:pt x="126" y="467"/>
                    </a:cubicBezTo>
                    <a:cubicBezTo>
                      <a:pt x="128" y="469"/>
                      <a:pt x="129" y="471"/>
                      <a:pt x="131" y="473"/>
                    </a:cubicBezTo>
                    <a:cubicBezTo>
                      <a:pt x="135" y="479"/>
                      <a:pt x="140" y="485"/>
                      <a:pt x="142" y="489"/>
                    </a:cubicBezTo>
                    <a:cubicBezTo>
                      <a:pt x="145" y="496"/>
                      <a:pt x="148" y="504"/>
                      <a:pt x="150" y="510"/>
                    </a:cubicBezTo>
                    <a:cubicBezTo>
                      <a:pt x="150" y="511"/>
                      <a:pt x="151" y="513"/>
                      <a:pt x="151" y="515"/>
                    </a:cubicBezTo>
                    <a:cubicBezTo>
                      <a:pt x="152" y="521"/>
                      <a:pt x="154" y="527"/>
                      <a:pt x="157" y="533"/>
                    </a:cubicBezTo>
                    <a:close/>
                    <a:moveTo>
                      <a:pt x="163" y="347"/>
                    </a:moveTo>
                    <a:cubicBezTo>
                      <a:pt x="0" y="347"/>
                      <a:pt x="0" y="347"/>
                      <a:pt x="0" y="347"/>
                    </a:cubicBezTo>
                    <a:cubicBezTo>
                      <a:pt x="0" y="185"/>
                      <a:pt x="0" y="185"/>
                      <a:pt x="0" y="185"/>
                    </a:cubicBezTo>
                    <a:cubicBezTo>
                      <a:pt x="163" y="185"/>
                      <a:pt x="163" y="185"/>
                      <a:pt x="163" y="185"/>
                    </a:cubicBezTo>
                    <a:lnTo>
                      <a:pt x="163" y="3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184"/>
                <a:endParaRPr lang="en-US" sz="1700" dirty="0">
                  <a:solidFill>
                    <a:srgbClr val="000000"/>
                  </a:solidFill>
                </a:endParaRPr>
              </a:p>
            </p:txBody>
          </p:sp>
        </p:grpSp>
        <p:sp>
          <p:nvSpPr>
            <p:cNvPr id="10" name="TextBox 9"/>
            <p:cNvSpPr txBox="1"/>
            <p:nvPr/>
          </p:nvSpPr>
          <p:spPr>
            <a:xfrm>
              <a:off x="11762853" y="2636509"/>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OPERATE</a:t>
              </a:r>
            </a:p>
          </p:txBody>
        </p:sp>
      </p:grpSp>
      <p:grpSp>
        <p:nvGrpSpPr>
          <p:cNvPr id="13" name="Group 12"/>
          <p:cNvGrpSpPr/>
          <p:nvPr/>
        </p:nvGrpSpPr>
        <p:grpSpPr>
          <a:xfrm>
            <a:off x="11395878" y="0"/>
            <a:ext cx="841248" cy="749808"/>
            <a:chOff x="9621100" y="2572128"/>
            <a:chExt cx="841248" cy="749808"/>
          </a:xfrm>
        </p:grpSpPr>
        <p:grpSp>
          <p:nvGrpSpPr>
            <p:cNvPr id="14" name="Group 13"/>
            <p:cNvGrpSpPr/>
            <p:nvPr/>
          </p:nvGrpSpPr>
          <p:grpSpPr>
            <a:xfrm>
              <a:off x="9621100" y="2572128"/>
              <a:ext cx="841248" cy="749808"/>
              <a:chOff x="10010857" y="2450770"/>
              <a:chExt cx="841248" cy="749808"/>
            </a:xfrm>
          </p:grpSpPr>
          <p:sp>
            <p:nvSpPr>
              <p:cNvPr id="16" name="Rectangle 15"/>
              <p:cNvSpPr/>
              <p:nvPr/>
            </p:nvSpPr>
            <p:spPr bwMode="auto">
              <a:xfrm>
                <a:off x="10010857" y="2450770"/>
                <a:ext cx="841248" cy="7498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68217A"/>
                    </a:solidFill>
                    <a:ea typeface="Segoe UI" pitchFamily="34" charset="0"/>
                    <a:cs typeface="Segoe UI" pitchFamily="34" charset="0"/>
                  </a:rPr>
                  <a:t>RELEASE</a:t>
                </a:r>
              </a:p>
            </p:txBody>
          </p:sp>
          <p:grpSp>
            <p:nvGrpSpPr>
              <p:cNvPr id="17" name="Group 16"/>
              <p:cNvGrpSpPr/>
              <p:nvPr/>
            </p:nvGrpSpPr>
            <p:grpSpPr bwMode="black">
              <a:xfrm>
                <a:off x="10156809" y="2539302"/>
                <a:ext cx="189499" cy="401888"/>
                <a:chOff x="8920162" y="3943878"/>
                <a:chExt cx="419078" cy="889014"/>
              </a:xfrm>
              <a:solidFill>
                <a:schemeClr val="tx1"/>
              </a:solidFill>
            </p:grpSpPr>
            <p:sp>
              <p:nvSpPr>
                <p:cNvPr id="18" name="Oval 16"/>
                <p:cNvSpPr>
                  <a:spLocks noChangeArrowheads="1"/>
                </p:cNvSpPr>
                <p:nvPr/>
              </p:nvSpPr>
              <p:spPr bwMode="black">
                <a:xfrm>
                  <a:off x="9148745" y="3943886"/>
                  <a:ext cx="149225"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9" name="Freeform 17"/>
                <p:cNvSpPr>
                  <a:spLocks/>
                </p:cNvSpPr>
                <p:nvPr/>
              </p:nvSpPr>
              <p:spPr bwMode="black">
                <a:xfrm>
                  <a:off x="9016977" y="4123277"/>
                  <a:ext cx="322263" cy="709615"/>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20" name="Freeform 18"/>
                <p:cNvSpPr>
                  <a:spLocks/>
                </p:cNvSpPr>
                <p:nvPr/>
              </p:nvSpPr>
              <p:spPr bwMode="black">
                <a:xfrm>
                  <a:off x="9051895" y="4089938"/>
                  <a:ext cx="265112" cy="206376"/>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21" name="Freeform 19"/>
                <p:cNvSpPr>
                  <a:spLocks/>
                </p:cNvSpPr>
                <p:nvPr/>
              </p:nvSpPr>
              <p:spPr bwMode="black">
                <a:xfrm>
                  <a:off x="8953469" y="3958176"/>
                  <a:ext cx="90487"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22" name="Freeform 20"/>
                <p:cNvSpPr>
                  <a:spLocks/>
                </p:cNvSpPr>
                <p:nvPr/>
              </p:nvSpPr>
              <p:spPr bwMode="black">
                <a:xfrm>
                  <a:off x="9055048" y="401056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23" name="Freeform 21"/>
                <p:cNvSpPr>
                  <a:spLocks/>
                </p:cNvSpPr>
                <p:nvPr/>
              </p:nvSpPr>
              <p:spPr bwMode="black">
                <a:xfrm>
                  <a:off x="8920162" y="3943878"/>
                  <a:ext cx="19050" cy="195264"/>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sp>
          <p:nvSpPr>
            <p:cNvPr id="15" name="TextBox 14"/>
            <p:cNvSpPr txBox="1"/>
            <p:nvPr/>
          </p:nvSpPr>
          <p:spPr>
            <a:xfrm>
              <a:off x="10331151" y="2713064"/>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RELEASE</a:t>
              </a:r>
            </a:p>
          </p:txBody>
        </p:sp>
      </p:grpSp>
      <p:grpSp>
        <p:nvGrpSpPr>
          <p:cNvPr id="24" name="Group 23"/>
          <p:cNvGrpSpPr/>
          <p:nvPr/>
        </p:nvGrpSpPr>
        <p:grpSpPr>
          <a:xfrm>
            <a:off x="11227779" y="0"/>
            <a:ext cx="844454" cy="749808"/>
            <a:chOff x="11227779" y="0"/>
            <a:chExt cx="844454" cy="749808"/>
          </a:xfrm>
        </p:grpSpPr>
        <p:sp>
          <p:nvSpPr>
            <p:cNvPr id="25" name="Rectangle 24"/>
            <p:cNvSpPr/>
            <p:nvPr/>
          </p:nvSpPr>
          <p:spPr bwMode="auto">
            <a:xfrm>
              <a:off x="11227779" y="0"/>
              <a:ext cx="841248" cy="7498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7FBA00"/>
                  </a:solidFill>
                  <a:ea typeface="Segoe UI" pitchFamily="34" charset="0"/>
                  <a:cs typeface="Segoe UI" pitchFamily="34" charset="0"/>
                </a:rPr>
                <a:t>DEVELOP</a:t>
              </a:r>
            </a:p>
          </p:txBody>
        </p:sp>
        <p:grpSp>
          <p:nvGrpSpPr>
            <p:cNvPr id="26" name="Group 25"/>
            <p:cNvGrpSpPr/>
            <p:nvPr/>
          </p:nvGrpSpPr>
          <p:grpSpPr>
            <a:xfrm>
              <a:off x="11333371" y="137080"/>
              <a:ext cx="466163" cy="466170"/>
              <a:chOff x="7156455" y="28575"/>
              <a:chExt cx="325433" cy="325438"/>
            </a:xfrm>
            <a:solidFill>
              <a:schemeClr val="tx1"/>
            </a:solidFill>
          </p:grpSpPr>
          <p:sp>
            <p:nvSpPr>
              <p:cNvPr id="28" name="Freeform 26"/>
              <p:cNvSpPr>
                <a:spLocks noEditPoints="1"/>
              </p:cNvSpPr>
              <p:nvPr/>
            </p:nvSpPr>
            <p:spPr bwMode="auto">
              <a:xfrm>
                <a:off x="7164388" y="88900"/>
                <a:ext cx="261938" cy="261938"/>
              </a:xfrm>
              <a:custGeom>
                <a:avLst/>
                <a:gdLst>
                  <a:gd name="T0" fmla="*/ 70 w 70"/>
                  <a:gd name="T1" fmla="*/ 17 h 70"/>
                  <a:gd name="T2" fmla="*/ 57 w 70"/>
                  <a:gd name="T3" fmla="*/ 29 h 70"/>
                  <a:gd name="T4" fmla="*/ 49 w 70"/>
                  <a:gd name="T5" fmla="*/ 21 h 70"/>
                  <a:gd name="T6" fmla="*/ 55 w 70"/>
                  <a:gd name="T7" fmla="*/ 14 h 70"/>
                  <a:gd name="T8" fmla="*/ 55 w 70"/>
                  <a:gd name="T9" fmla="*/ 11 h 70"/>
                  <a:gd name="T10" fmla="*/ 55 w 70"/>
                  <a:gd name="T11" fmla="*/ 11 h 70"/>
                  <a:gd name="T12" fmla="*/ 51 w 70"/>
                  <a:gd name="T13" fmla="*/ 11 h 70"/>
                  <a:gd name="T14" fmla="*/ 45 w 70"/>
                  <a:gd name="T15" fmla="*/ 17 h 70"/>
                  <a:gd name="T16" fmla="*/ 40 w 70"/>
                  <a:gd name="T17" fmla="*/ 12 h 70"/>
                  <a:gd name="T18" fmla="*/ 53 w 70"/>
                  <a:gd name="T19" fmla="*/ 0 h 70"/>
                  <a:gd name="T20" fmla="*/ 70 w 70"/>
                  <a:gd name="T21" fmla="*/ 17 h 70"/>
                  <a:gd name="T22" fmla="*/ 43 w 70"/>
                  <a:gd name="T23" fmla="*/ 44 h 70"/>
                  <a:gd name="T24" fmla="*/ 34 w 70"/>
                  <a:gd name="T25" fmla="*/ 35 h 70"/>
                  <a:gd name="T26" fmla="*/ 19 w 70"/>
                  <a:gd name="T27" fmla="*/ 50 h 70"/>
                  <a:gd name="T28" fmla="*/ 15 w 70"/>
                  <a:gd name="T29" fmla="*/ 50 h 70"/>
                  <a:gd name="T30" fmla="*/ 15 w 70"/>
                  <a:gd name="T31" fmla="*/ 50 h 70"/>
                  <a:gd name="T32" fmla="*/ 15 w 70"/>
                  <a:gd name="T33" fmla="*/ 47 h 70"/>
                  <a:gd name="T34" fmla="*/ 31 w 70"/>
                  <a:gd name="T35" fmla="*/ 31 h 70"/>
                  <a:gd name="T36" fmla="*/ 26 w 70"/>
                  <a:gd name="T37" fmla="*/ 27 h 70"/>
                  <a:gd name="T38" fmla="*/ 7 w 70"/>
                  <a:gd name="T39" fmla="*/ 46 h 70"/>
                  <a:gd name="T40" fmla="*/ 0 w 70"/>
                  <a:gd name="T41" fmla="*/ 70 h 70"/>
                  <a:gd name="T42" fmla="*/ 24 w 70"/>
                  <a:gd name="T43" fmla="*/ 63 h 70"/>
                  <a:gd name="T44" fmla="*/ 43 w 70"/>
                  <a:gd name="T4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0">
                    <a:moveTo>
                      <a:pt x="70" y="17"/>
                    </a:moveTo>
                    <a:cubicBezTo>
                      <a:pt x="57" y="29"/>
                      <a:pt x="57" y="29"/>
                      <a:pt x="57" y="29"/>
                    </a:cubicBezTo>
                    <a:cubicBezTo>
                      <a:pt x="49" y="21"/>
                      <a:pt x="49" y="21"/>
                      <a:pt x="49" y="21"/>
                    </a:cubicBezTo>
                    <a:cubicBezTo>
                      <a:pt x="55" y="14"/>
                      <a:pt x="55" y="14"/>
                      <a:pt x="55" y="14"/>
                    </a:cubicBezTo>
                    <a:cubicBezTo>
                      <a:pt x="56" y="13"/>
                      <a:pt x="56" y="12"/>
                      <a:pt x="55" y="11"/>
                    </a:cubicBezTo>
                    <a:cubicBezTo>
                      <a:pt x="55" y="11"/>
                      <a:pt x="55" y="11"/>
                      <a:pt x="55" y="11"/>
                    </a:cubicBezTo>
                    <a:cubicBezTo>
                      <a:pt x="54" y="10"/>
                      <a:pt x="52" y="10"/>
                      <a:pt x="51" y="11"/>
                    </a:cubicBezTo>
                    <a:cubicBezTo>
                      <a:pt x="45" y="17"/>
                      <a:pt x="45" y="17"/>
                      <a:pt x="45" y="17"/>
                    </a:cubicBezTo>
                    <a:cubicBezTo>
                      <a:pt x="40" y="12"/>
                      <a:pt x="40" y="12"/>
                      <a:pt x="40" y="12"/>
                    </a:cubicBezTo>
                    <a:cubicBezTo>
                      <a:pt x="53" y="0"/>
                      <a:pt x="53" y="0"/>
                      <a:pt x="53" y="0"/>
                    </a:cubicBezTo>
                    <a:cubicBezTo>
                      <a:pt x="70" y="17"/>
                      <a:pt x="70" y="17"/>
                      <a:pt x="70" y="17"/>
                    </a:cubicBezTo>
                    <a:close/>
                    <a:moveTo>
                      <a:pt x="43" y="44"/>
                    </a:moveTo>
                    <a:cubicBezTo>
                      <a:pt x="34" y="35"/>
                      <a:pt x="34" y="35"/>
                      <a:pt x="34" y="35"/>
                    </a:cubicBezTo>
                    <a:cubicBezTo>
                      <a:pt x="19" y="50"/>
                      <a:pt x="19" y="50"/>
                      <a:pt x="19" y="50"/>
                    </a:cubicBezTo>
                    <a:cubicBezTo>
                      <a:pt x="18" y="51"/>
                      <a:pt x="16" y="51"/>
                      <a:pt x="15" y="50"/>
                    </a:cubicBezTo>
                    <a:cubicBezTo>
                      <a:pt x="15" y="50"/>
                      <a:pt x="15" y="50"/>
                      <a:pt x="15" y="50"/>
                    </a:cubicBezTo>
                    <a:cubicBezTo>
                      <a:pt x="14" y="49"/>
                      <a:pt x="14" y="48"/>
                      <a:pt x="15" y="47"/>
                    </a:cubicBezTo>
                    <a:cubicBezTo>
                      <a:pt x="31" y="31"/>
                      <a:pt x="31" y="31"/>
                      <a:pt x="31" y="31"/>
                    </a:cubicBezTo>
                    <a:cubicBezTo>
                      <a:pt x="26" y="27"/>
                      <a:pt x="26" y="27"/>
                      <a:pt x="26" y="27"/>
                    </a:cubicBezTo>
                    <a:cubicBezTo>
                      <a:pt x="7" y="46"/>
                      <a:pt x="7" y="46"/>
                      <a:pt x="7" y="46"/>
                    </a:cubicBezTo>
                    <a:cubicBezTo>
                      <a:pt x="0" y="70"/>
                      <a:pt x="0" y="70"/>
                      <a:pt x="0" y="70"/>
                    </a:cubicBezTo>
                    <a:cubicBezTo>
                      <a:pt x="24" y="63"/>
                      <a:pt x="24" y="63"/>
                      <a:pt x="24" y="63"/>
                    </a:cubicBezTo>
                    <a:lnTo>
                      <a:pt x="43" y="44"/>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29" name="Freeform 27"/>
              <p:cNvSpPr>
                <a:spLocks/>
              </p:cNvSpPr>
              <p:nvPr/>
            </p:nvSpPr>
            <p:spPr bwMode="auto">
              <a:xfrm>
                <a:off x="7377113" y="28575"/>
                <a:ext cx="104775" cy="107950"/>
              </a:xfrm>
              <a:custGeom>
                <a:avLst/>
                <a:gdLst>
                  <a:gd name="T0" fmla="*/ 0 w 66"/>
                  <a:gd name="T1" fmla="*/ 28 h 68"/>
                  <a:gd name="T2" fmla="*/ 26 w 66"/>
                  <a:gd name="T3" fmla="*/ 0 h 68"/>
                  <a:gd name="T4" fmla="*/ 66 w 66"/>
                  <a:gd name="T5" fmla="*/ 40 h 68"/>
                  <a:gd name="T6" fmla="*/ 40 w 66"/>
                  <a:gd name="T7" fmla="*/ 68 h 68"/>
                  <a:gd name="T8" fmla="*/ 0 w 66"/>
                  <a:gd name="T9" fmla="*/ 28 h 68"/>
                </a:gdLst>
                <a:ahLst/>
                <a:cxnLst>
                  <a:cxn ang="0">
                    <a:pos x="T0" y="T1"/>
                  </a:cxn>
                  <a:cxn ang="0">
                    <a:pos x="T2" y="T3"/>
                  </a:cxn>
                  <a:cxn ang="0">
                    <a:pos x="T4" y="T5"/>
                  </a:cxn>
                  <a:cxn ang="0">
                    <a:pos x="T6" y="T7"/>
                  </a:cxn>
                  <a:cxn ang="0">
                    <a:pos x="T8" y="T9"/>
                  </a:cxn>
                </a:cxnLst>
                <a:rect l="0" t="0" r="r" b="b"/>
                <a:pathLst>
                  <a:path w="66" h="68">
                    <a:moveTo>
                      <a:pt x="0" y="28"/>
                    </a:moveTo>
                    <a:lnTo>
                      <a:pt x="26" y="0"/>
                    </a:lnTo>
                    <a:lnTo>
                      <a:pt x="66" y="40"/>
                    </a:lnTo>
                    <a:lnTo>
                      <a:pt x="40" y="68"/>
                    </a:lnTo>
                    <a:lnTo>
                      <a:pt x="0" y="28"/>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30" name="Freeform 28"/>
              <p:cNvSpPr>
                <a:spLocks/>
              </p:cNvSpPr>
              <p:nvPr/>
            </p:nvSpPr>
            <p:spPr bwMode="auto">
              <a:xfrm>
                <a:off x="7156455" y="28575"/>
                <a:ext cx="319088" cy="325438"/>
              </a:xfrm>
              <a:custGeom>
                <a:avLst/>
                <a:gdLst>
                  <a:gd name="T0" fmla="*/ 85 w 85"/>
                  <a:gd name="T1" fmla="*/ 69 h 87"/>
                  <a:gd name="T2" fmla="*/ 84 w 85"/>
                  <a:gd name="T3" fmla="*/ 74 h 87"/>
                  <a:gd name="T4" fmla="*/ 80 w 85"/>
                  <a:gd name="T5" fmla="*/ 71 h 87"/>
                  <a:gd name="T6" fmla="*/ 70 w 85"/>
                  <a:gd name="T7" fmla="*/ 62 h 87"/>
                  <a:gd name="T8" fmla="*/ 60 w 85"/>
                  <a:gd name="T9" fmla="*/ 73 h 87"/>
                  <a:gd name="T10" fmla="*/ 66 w 85"/>
                  <a:gd name="T11" fmla="*/ 82 h 87"/>
                  <a:gd name="T12" fmla="*/ 67 w 85"/>
                  <a:gd name="T13" fmla="*/ 87 h 87"/>
                  <a:gd name="T14" fmla="*/ 67 w 85"/>
                  <a:gd name="T15" fmla="*/ 87 h 87"/>
                  <a:gd name="T16" fmla="*/ 49 w 85"/>
                  <a:gd name="T17" fmla="*/ 69 h 87"/>
                  <a:gd name="T18" fmla="*/ 50 w 85"/>
                  <a:gd name="T19" fmla="*/ 62 h 87"/>
                  <a:gd name="T20" fmla="*/ 23 w 85"/>
                  <a:gd name="T21" fmla="*/ 36 h 87"/>
                  <a:gd name="T22" fmla="*/ 18 w 85"/>
                  <a:gd name="T23" fmla="*/ 36 h 87"/>
                  <a:gd name="T24" fmla="*/ 0 w 85"/>
                  <a:gd name="T25" fmla="*/ 18 h 87"/>
                  <a:gd name="T26" fmla="*/ 1 w 85"/>
                  <a:gd name="T27" fmla="*/ 13 h 87"/>
                  <a:gd name="T28" fmla="*/ 4 w 85"/>
                  <a:gd name="T29" fmla="*/ 16 h 87"/>
                  <a:gd name="T30" fmla="*/ 15 w 85"/>
                  <a:gd name="T31" fmla="*/ 25 h 87"/>
                  <a:gd name="T32" fmla="*/ 25 w 85"/>
                  <a:gd name="T33" fmla="*/ 15 h 87"/>
                  <a:gd name="T34" fmla="*/ 19 w 85"/>
                  <a:gd name="T35" fmla="*/ 5 h 87"/>
                  <a:gd name="T36" fmla="*/ 18 w 85"/>
                  <a:gd name="T37" fmla="*/ 0 h 87"/>
                  <a:gd name="T38" fmla="*/ 18 w 85"/>
                  <a:gd name="T39" fmla="*/ 0 h 87"/>
                  <a:gd name="T40" fmla="*/ 36 w 85"/>
                  <a:gd name="T41" fmla="*/ 18 h 87"/>
                  <a:gd name="T42" fmla="*/ 35 w 85"/>
                  <a:gd name="T43" fmla="*/ 25 h 87"/>
                  <a:gd name="T44" fmla="*/ 62 w 85"/>
                  <a:gd name="T45" fmla="*/ 51 h 87"/>
                  <a:gd name="T46" fmla="*/ 66 w 85"/>
                  <a:gd name="T47" fmla="*/ 51 h 87"/>
                  <a:gd name="T48" fmla="*/ 85 w 85"/>
                  <a:gd name="T49"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7">
                    <a:moveTo>
                      <a:pt x="85" y="69"/>
                    </a:moveTo>
                    <a:cubicBezTo>
                      <a:pt x="85" y="71"/>
                      <a:pt x="84" y="73"/>
                      <a:pt x="84" y="74"/>
                    </a:cubicBezTo>
                    <a:cubicBezTo>
                      <a:pt x="80" y="71"/>
                      <a:pt x="80" y="71"/>
                      <a:pt x="80" y="71"/>
                    </a:cubicBezTo>
                    <a:cubicBezTo>
                      <a:pt x="80" y="66"/>
                      <a:pt x="75" y="62"/>
                      <a:pt x="70" y="62"/>
                    </a:cubicBezTo>
                    <a:cubicBezTo>
                      <a:pt x="64" y="62"/>
                      <a:pt x="60" y="67"/>
                      <a:pt x="60" y="73"/>
                    </a:cubicBezTo>
                    <a:cubicBezTo>
                      <a:pt x="60" y="77"/>
                      <a:pt x="62" y="80"/>
                      <a:pt x="66" y="82"/>
                    </a:cubicBezTo>
                    <a:cubicBezTo>
                      <a:pt x="67" y="87"/>
                      <a:pt x="67" y="87"/>
                      <a:pt x="67" y="87"/>
                    </a:cubicBezTo>
                    <a:cubicBezTo>
                      <a:pt x="67" y="87"/>
                      <a:pt x="67" y="87"/>
                      <a:pt x="67" y="87"/>
                    </a:cubicBezTo>
                    <a:cubicBezTo>
                      <a:pt x="57" y="87"/>
                      <a:pt x="49" y="79"/>
                      <a:pt x="49" y="69"/>
                    </a:cubicBezTo>
                    <a:cubicBezTo>
                      <a:pt x="49" y="67"/>
                      <a:pt x="49" y="64"/>
                      <a:pt x="50" y="62"/>
                    </a:cubicBezTo>
                    <a:cubicBezTo>
                      <a:pt x="23" y="36"/>
                      <a:pt x="23" y="36"/>
                      <a:pt x="23" y="36"/>
                    </a:cubicBezTo>
                    <a:cubicBezTo>
                      <a:pt x="22" y="36"/>
                      <a:pt x="20" y="36"/>
                      <a:pt x="18" y="36"/>
                    </a:cubicBezTo>
                    <a:cubicBezTo>
                      <a:pt x="9" y="36"/>
                      <a:pt x="0" y="28"/>
                      <a:pt x="0" y="18"/>
                    </a:cubicBezTo>
                    <a:cubicBezTo>
                      <a:pt x="0" y="17"/>
                      <a:pt x="1" y="15"/>
                      <a:pt x="1" y="13"/>
                    </a:cubicBezTo>
                    <a:cubicBezTo>
                      <a:pt x="4" y="16"/>
                      <a:pt x="4" y="16"/>
                      <a:pt x="4" y="16"/>
                    </a:cubicBezTo>
                    <a:cubicBezTo>
                      <a:pt x="5" y="21"/>
                      <a:pt x="10" y="25"/>
                      <a:pt x="15" y="25"/>
                    </a:cubicBezTo>
                    <a:cubicBezTo>
                      <a:pt x="21" y="25"/>
                      <a:pt x="25" y="20"/>
                      <a:pt x="25" y="15"/>
                    </a:cubicBezTo>
                    <a:cubicBezTo>
                      <a:pt x="25" y="11"/>
                      <a:pt x="23" y="7"/>
                      <a:pt x="19" y="5"/>
                    </a:cubicBezTo>
                    <a:cubicBezTo>
                      <a:pt x="18" y="0"/>
                      <a:pt x="18" y="0"/>
                      <a:pt x="18" y="0"/>
                    </a:cubicBezTo>
                    <a:cubicBezTo>
                      <a:pt x="18" y="0"/>
                      <a:pt x="18" y="0"/>
                      <a:pt x="18" y="0"/>
                    </a:cubicBezTo>
                    <a:cubicBezTo>
                      <a:pt x="28" y="0"/>
                      <a:pt x="36" y="8"/>
                      <a:pt x="36" y="18"/>
                    </a:cubicBezTo>
                    <a:cubicBezTo>
                      <a:pt x="36" y="20"/>
                      <a:pt x="36" y="23"/>
                      <a:pt x="35" y="25"/>
                    </a:cubicBezTo>
                    <a:cubicBezTo>
                      <a:pt x="62" y="51"/>
                      <a:pt x="62" y="51"/>
                      <a:pt x="62" y="51"/>
                    </a:cubicBezTo>
                    <a:cubicBezTo>
                      <a:pt x="64" y="51"/>
                      <a:pt x="65" y="51"/>
                      <a:pt x="66" y="51"/>
                    </a:cubicBezTo>
                    <a:cubicBezTo>
                      <a:pt x="76" y="51"/>
                      <a:pt x="84" y="59"/>
                      <a:pt x="85" y="69"/>
                    </a:cubicBez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
          <p:nvSpPr>
            <p:cNvPr id="27" name="TextBox 26"/>
            <p:cNvSpPr txBox="1"/>
            <p:nvPr/>
          </p:nvSpPr>
          <p:spPr>
            <a:xfrm>
              <a:off x="11947583" y="137080"/>
              <a:ext cx="124650" cy="47150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DEVELOP</a:t>
              </a:r>
            </a:p>
          </p:txBody>
        </p:sp>
      </p:grpSp>
    </p:spTree>
    <p:extLst>
      <p:ext uri="{BB962C8B-B14F-4D97-AF65-F5344CB8AC3E}">
        <p14:creationId xmlns:p14="http://schemas.microsoft.com/office/powerpoint/2010/main" val="275931117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ounded Rectangle 106"/>
          <p:cNvSpPr/>
          <p:nvPr/>
        </p:nvSpPr>
        <p:spPr bwMode="auto">
          <a:xfrm>
            <a:off x="3632464" y="1211588"/>
            <a:ext cx="2052136" cy="2598629"/>
          </a:xfrm>
          <a:prstGeom prst="roundRect">
            <a:avLst>
              <a:gd name="adj" fmla="val 6500"/>
            </a:avLst>
          </a:prstGeom>
          <a:solidFill>
            <a:srgbClr val="008AB0">
              <a:alpha val="4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Build</a:t>
            </a:r>
          </a:p>
        </p:txBody>
      </p:sp>
      <p:sp>
        <p:nvSpPr>
          <p:cNvPr id="106" name="Rounded Rectangle 105"/>
          <p:cNvSpPr/>
          <p:nvPr/>
        </p:nvSpPr>
        <p:spPr bwMode="auto">
          <a:xfrm>
            <a:off x="458017" y="1211588"/>
            <a:ext cx="3096302" cy="2598629"/>
          </a:xfrm>
          <a:prstGeom prst="roundRect">
            <a:avLst>
              <a:gd name="adj" fmla="val 6500"/>
            </a:avLst>
          </a:prstGeom>
          <a:solidFill>
            <a:schemeClr val="bg2">
              <a:lumMod val="75000"/>
              <a:lumOff val="2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Repository</a:t>
            </a:r>
          </a:p>
        </p:txBody>
      </p:sp>
      <p:grpSp>
        <p:nvGrpSpPr>
          <p:cNvPr id="129" name="Group 128"/>
          <p:cNvGrpSpPr/>
          <p:nvPr/>
        </p:nvGrpSpPr>
        <p:grpSpPr>
          <a:xfrm>
            <a:off x="875594" y="1555785"/>
            <a:ext cx="2330227" cy="1661566"/>
            <a:chOff x="9455184" y="2490506"/>
            <a:chExt cx="2276145" cy="1623003"/>
          </a:xfrm>
        </p:grpSpPr>
        <p:sp>
          <p:nvSpPr>
            <p:cNvPr id="133" name="Rounded Rectangle 132"/>
            <p:cNvSpPr/>
            <p:nvPr/>
          </p:nvSpPr>
          <p:spPr bwMode="auto">
            <a:xfrm>
              <a:off x="9455184" y="2490506"/>
              <a:ext cx="2276145" cy="1623003"/>
            </a:xfrm>
            <a:prstGeom prst="roundRect">
              <a:avLst>
                <a:gd name="adj" fmla="val 2806"/>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9530266" y="2811305"/>
              <a:ext cx="2125980" cy="124206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9794501" y="2555249"/>
              <a:ext cx="1861745" cy="215595"/>
            </a:xfrm>
            <a:prstGeom prst="rect">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5" name="Group 144"/>
            <p:cNvGrpSpPr/>
            <p:nvPr/>
          </p:nvGrpSpPr>
          <p:grpSpPr>
            <a:xfrm>
              <a:off x="9523399" y="2555249"/>
              <a:ext cx="222007" cy="222007"/>
              <a:chOff x="10333038" y="4489450"/>
              <a:chExt cx="326521" cy="326521"/>
            </a:xfrm>
          </p:grpSpPr>
          <p:sp>
            <p:nvSpPr>
              <p:cNvPr id="147" name="Oval 146"/>
              <p:cNvSpPr/>
              <p:nvPr/>
            </p:nvSpPr>
            <p:spPr bwMode="auto">
              <a:xfrm>
                <a:off x="10333038" y="4489450"/>
                <a:ext cx="326521" cy="326521"/>
              </a:xfrm>
              <a:prstGeom prst="ellipse">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Freeform 79"/>
              <p:cNvSpPr>
                <a:spLocks/>
              </p:cNvSpPr>
              <p:nvPr/>
            </p:nvSpPr>
            <p:spPr bwMode="auto">
              <a:xfrm>
                <a:off x="10392317" y="4576510"/>
                <a:ext cx="207963" cy="152400"/>
              </a:xfrm>
              <a:custGeom>
                <a:avLst/>
                <a:gdLst>
                  <a:gd name="T0" fmla="*/ 45 w 131"/>
                  <a:gd name="T1" fmla="*/ 60 h 96"/>
                  <a:gd name="T2" fmla="*/ 83 w 131"/>
                  <a:gd name="T3" fmla="*/ 96 h 96"/>
                  <a:gd name="T4" fmla="*/ 51 w 131"/>
                  <a:gd name="T5" fmla="*/ 96 h 96"/>
                  <a:gd name="T6" fmla="*/ 0 w 131"/>
                  <a:gd name="T7" fmla="*/ 47 h 96"/>
                  <a:gd name="T8" fmla="*/ 51 w 131"/>
                  <a:gd name="T9" fmla="*/ 0 h 96"/>
                  <a:gd name="T10" fmla="*/ 83 w 131"/>
                  <a:gd name="T11" fmla="*/ 0 h 96"/>
                  <a:gd name="T12" fmla="*/ 45 w 131"/>
                  <a:gd name="T13" fmla="*/ 35 h 96"/>
                  <a:gd name="T14" fmla="*/ 131 w 131"/>
                  <a:gd name="T15" fmla="*/ 35 h 96"/>
                  <a:gd name="T16" fmla="*/ 131 w 131"/>
                  <a:gd name="T17" fmla="*/ 60 h 96"/>
                  <a:gd name="T18" fmla="*/ 45 w 131"/>
                  <a:gd name="T19"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45" y="60"/>
                    </a:moveTo>
                    <a:lnTo>
                      <a:pt x="83" y="96"/>
                    </a:lnTo>
                    <a:lnTo>
                      <a:pt x="51" y="96"/>
                    </a:lnTo>
                    <a:lnTo>
                      <a:pt x="0" y="47"/>
                    </a:lnTo>
                    <a:lnTo>
                      <a:pt x="51" y="0"/>
                    </a:lnTo>
                    <a:lnTo>
                      <a:pt x="83" y="0"/>
                    </a:lnTo>
                    <a:lnTo>
                      <a:pt x="45" y="35"/>
                    </a:lnTo>
                    <a:lnTo>
                      <a:pt x="131" y="35"/>
                    </a:lnTo>
                    <a:lnTo>
                      <a:pt x="131" y="60"/>
                    </a:lnTo>
                    <a:lnTo>
                      <a:pt x="45"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pic>
          <p:nvPicPr>
            <p:cNvPr id="146" name="Picture 1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0712" y="2580828"/>
              <a:ext cx="1302523" cy="161304"/>
            </a:xfrm>
            <a:prstGeom prst="rect">
              <a:avLst/>
            </a:prstGeom>
          </p:spPr>
        </p:pic>
      </p:grpSp>
      <p:sp>
        <p:nvSpPr>
          <p:cNvPr id="169" name="Rounded Rectangle 168"/>
          <p:cNvSpPr/>
          <p:nvPr/>
        </p:nvSpPr>
        <p:spPr bwMode="auto">
          <a:xfrm>
            <a:off x="494220" y="4340230"/>
            <a:ext cx="2051240" cy="986193"/>
          </a:xfrm>
          <a:prstGeom prst="roundRect">
            <a:avLst>
              <a:gd name="adj" fmla="val 6638"/>
            </a:avLst>
          </a:prstGeom>
          <a:solidFill>
            <a:schemeClr val="bg1">
              <a:alpha val="20000"/>
            </a:schemeClr>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499" dirty="0">
                <a:gradFill>
                  <a:gsLst>
                    <a:gs pos="0">
                      <a:srgbClr val="00BCF2"/>
                    </a:gs>
                    <a:gs pos="100000">
                      <a:srgbClr val="00BCF2"/>
                    </a:gs>
                  </a:gsLst>
                  <a:lin ang="5400000" scaled="0"/>
                </a:gradFill>
                <a:ea typeface="Segoe UI" pitchFamily="34" charset="0"/>
                <a:cs typeface="Segoe UI" pitchFamily="34" charset="0"/>
              </a:rPr>
              <a:t>                            </a:t>
            </a:r>
          </a:p>
        </p:txBody>
      </p:sp>
      <p:sp>
        <p:nvSpPr>
          <p:cNvPr id="110" name="Rounded Rectangle 109"/>
          <p:cNvSpPr/>
          <p:nvPr/>
        </p:nvSpPr>
        <p:spPr bwMode="auto">
          <a:xfrm>
            <a:off x="3632464" y="3886412"/>
            <a:ext cx="2052136" cy="2055192"/>
          </a:xfrm>
          <a:prstGeom prst="roundRect">
            <a:avLst>
              <a:gd name="adj" fmla="val 6500"/>
            </a:avLst>
          </a:prstGeom>
          <a:solidFill>
            <a:srgbClr val="009E49">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Test</a:t>
            </a:r>
          </a:p>
        </p:txBody>
      </p:sp>
      <p:sp>
        <p:nvSpPr>
          <p:cNvPr id="125" name="Rounded Rectangle 124"/>
          <p:cNvSpPr/>
          <p:nvPr/>
        </p:nvSpPr>
        <p:spPr bwMode="auto">
          <a:xfrm>
            <a:off x="5761311" y="1211589"/>
            <a:ext cx="2052136" cy="4730016"/>
          </a:xfrm>
          <a:prstGeom prst="roundRect">
            <a:avLst>
              <a:gd name="adj" fmla="val 6500"/>
            </a:avLst>
          </a:prstGeom>
          <a:solidFill>
            <a:srgbClr val="00866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Deploy</a:t>
            </a:r>
          </a:p>
        </p:txBody>
      </p:sp>
      <p:sp>
        <p:nvSpPr>
          <p:cNvPr id="126" name="Rounded Rectangle 125"/>
          <p:cNvSpPr/>
          <p:nvPr/>
        </p:nvSpPr>
        <p:spPr bwMode="auto">
          <a:xfrm>
            <a:off x="7888722" y="1211587"/>
            <a:ext cx="2052136" cy="4730016"/>
          </a:xfrm>
          <a:prstGeom prst="roundRect">
            <a:avLst>
              <a:gd name="adj" fmla="val 6500"/>
            </a:avLst>
          </a:prstGeom>
          <a:solidFill>
            <a:srgbClr val="843480">
              <a:alpha val="4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App</a:t>
            </a:r>
          </a:p>
        </p:txBody>
      </p:sp>
      <p:sp>
        <p:nvSpPr>
          <p:cNvPr id="127" name="Rounded Rectangle 126"/>
          <p:cNvSpPr/>
          <p:nvPr/>
        </p:nvSpPr>
        <p:spPr bwMode="auto">
          <a:xfrm>
            <a:off x="10017569" y="1211588"/>
            <a:ext cx="2052136" cy="3657081"/>
          </a:xfrm>
          <a:prstGeom prst="roundRect">
            <a:avLst>
              <a:gd name="adj" fmla="val 6500"/>
            </a:avLst>
          </a:prstGeom>
          <a:solidFill>
            <a:srgbClr val="7030A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Ops</a:t>
            </a:r>
          </a:p>
        </p:txBody>
      </p:sp>
      <p:sp>
        <p:nvSpPr>
          <p:cNvPr id="3" name="Title 2"/>
          <p:cNvSpPr>
            <a:spLocks noGrp="1"/>
          </p:cNvSpPr>
          <p:nvPr>
            <p:ph type="title"/>
          </p:nvPr>
        </p:nvSpPr>
        <p:spPr/>
        <p:txBody>
          <a:bodyPr/>
          <a:lstStyle/>
          <a:p>
            <a:r>
              <a:rPr lang="en-US" dirty="0" smtClean="0"/>
              <a:t>Deploy Azure Website using PS</a:t>
            </a:r>
            <a:endParaRPr lang="en-US" dirty="0"/>
          </a:p>
        </p:txBody>
      </p:sp>
      <p:grpSp>
        <p:nvGrpSpPr>
          <p:cNvPr id="49" name="Group 48"/>
          <p:cNvGrpSpPr/>
          <p:nvPr/>
        </p:nvGrpSpPr>
        <p:grpSpPr>
          <a:xfrm>
            <a:off x="1029428" y="2428157"/>
            <a:ext cx="609168" cy="634929"/>
            <a:chOff x="2328300" y="3506767"/>
            <a:chExt cx="551703" cy="575034"/>
          </a:xfrm>
        </p:grpSpPr>
        <p:sp>
          <p:nvSpPr>
            <p:cNvPr id="53" name="AutoShape 3"/>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54" name="Group 53"/>
            <p:cNvGrpSpPr/>
            <p:nvPr/>
          </p:nvGrpSpPr>
          <p:grpSpPr>
            <a:xfrm>
              <a:off x="2328300" y="3506767"/>
              <a:ext cx="551703" cy="575034"/>
              <a:chOff x="3937001" y="4448175"/>
              <a:chExt cx="638175" cy="665163"/>
            </a:xfrm>
          </p:grpSpPr>
          <p:grpSp>
            <p:nvGrpSpPr>
              <p:cNvPr id="59" name="Group 10"/>
              <p:cNvGrpSpPr>
                <a:grpSpLocks noChangeAspect="1"/>
              </p:cNvGrpSpPr>
              <p:nvPr/>
            </p:nvGrpSpPr>
            <p:grpSpPr bwMode="auto">
              <a:xfrm>
                <a:off x="3937001" y="4448175"/>
                <a:ext cx="638175" cy="665163"/>
                <a:chOff x="2480" y="2802"/>
                <a:chExt cx="402" cy="419"/>
              </a:xfrm>
            </p:grpSpPr>
            <p:sp>
              <p:nvSpPr>
                <p:cNvPr id="71" name="AutoShape 9"/>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11"/>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12"/>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CC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68" name="Group 67"/>
              <p:cNvGrpSpPr/>
              <p:nvPr/>
            </p:nvGrpSpPr>
            <p:grpSpPr>
              <a:xfrm>
                <a:off x="4120302" y="4618868"/>
                <a:ext cx="293550" cy="349134"/>
                <a:chOff x="4662074" y="4335997"/>
                <a:chExt cx="234105" cy="278433"/>
              </a:xfrm>
            </p:grpSpPr>
            <p:sp>
              <p:nvSpPr>
                <p:cNvPr id="69" name="Freeform 6"/>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rgbClr val="808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7"/>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rgbClr val="808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grpSp>
        <p:nvGrpSpPr>
          <p:cNvPr id="5" name="Group 4"/>
          <p:cNvGrpSpPr/>
          <p:nvPr/>
        </p:nvGrpSpPr>
        <p:grpSpPr>
          <a:xfrm>
            <a:off x="1575643" y="4435220"/>
            <a:ext cx="722955" cy="607529"/>
            <a:chOff x="6786257" y="1866825"/>
            <a:chExt cx="722955" cy="607529"/>
          </a:xfrm>
        </p:grpSpPr>
        <p:pic>
          <p:nvPicPr>
            <p:cNvPr id="120" name="Picture 1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779" y="1866825"/>
              <a:ext cx="473316" cy="473316"/>
            </a:xfrm>
            <a:prstGeom prst="rect">
              <a:avLst/>
            </a:prstGeom>
          </p:spPr>
        </p:pic>
        <p:sp>
          <p:nvSpPr>
            <p:cNvPr id="121" name="TextBox 120"/>
            <p:cNvSpPr txBox="1"/>
            <p:nvPr/>
          </p:nvSpPr>
          <p:spPr>
            <a:xfrm>
              <a:off x="6786257" y="2322005"/>
              <a:ext cx="722955" cy="152349"/>
            </a:xfrm>
            <a:prstGeom prst="rect">
              <a:avLst/>
            </a:prstGeom>
            <a:noFill/>
          </p:spPr>
          <p:txBody>
            <a:bodyPr wrap="none" lIns="0" tIns="0" rIns="0" bIns="0" rtlCol="0">
              <a:spAutoFit/>
            </a:bodyPr>
            <a:lstStyle>
              <a:defPPr>
                <a:defRPr lang="en-US"/>
              </a:defPPr>
              <a:lvl1pPr algn="ctr">
                <a:lnSpc>
                  <a:spcPct val="90000"/>
                </a:lnSpc>
                <a:spcAft>
                  <a:spcPts val="600"/>
                </a:spcAft>
                <a:defRPr sz="1100">
                  <a:gradFill>
                    <a:gsLst>
                      <a:gs pos="2917">
                        <a:srgbClr val="FFFFFF"/>
                      </a:gs>
                      <a:gs pos="30000">
                        <a:srgbClr val="FFFFFF"/>
                      </a:gs>
                    </a:gsLst>
                    <a:lin ang="5400000" scaled="0"/>
                  </a:gradFill>
                </a:defRPr>
              </a:lvl1pPr>
            </a:lstStyle>
            <a:p>
              <a:r>
                <a:rPr lang="en-US" dirty="0"/>
                <a:t>PowerShell </a:t>
              </a:r>
            </a:p>
          </p:txBody>
        </p:sp>
      </p:grpSp>
      <p:cxnSp>
        <p:nvCxnSpPr>
          <p:cNvPr id="124" name="Straight Arrow Connector 123"/>
          <p:cNvCxnSpPr/>
          <p:nvPr/>
        </p:nvCxnSpPr>
        <p:spPr>
          <a:xfrm>
            <a:off x="2698458" y="4671878"/>
            <a:ext cx="4097230" cy="0"/>
          </a:xfrm>
          <a:prstGeom prst="straightConnector1">
            <a:avLst/>
          </a:prstGeom>
          <a:ln w="571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6762750" y="2740025"/>
            <a:ext cx="1164374" cy="635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5"/>
          <a:stretch>
            <a:fillRect/>
          </a:stretch>
        </p:blipFill>
        <p:spPr>
          <a:xfrm>
            <a:off x="1659052" y="2156326"/>
            <a:ext cx="763310" cy="761112"/>
          </a:xfrm>
          <a:prstGeom prst="rect">
            <a:avLst/>
          </a:prstGeom>
        </p:spPr>
      </p:pic>
      <p:sp>
        <p:nvSpPr>
          <p:cNvPr id="170" name="AutoShape 115"/>
          <p:cNvSpPr>
            <a:spLocks noChangeAspect="1" noChangeArrowheads="1" noTextEdit="1"/>
          </p:cNvSpPr>
          <p:nvPr/>
        </p:nvSpPr>
        <p:spPr bwMode="auto">
          <a:xfrm>
            <a:off x="407046" y="5241272"/>
            <a:ext cx="1262158" cy="85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Rectangle 155"/>
          <p:cNvSpPr>
            <a:spLocks noChangeArrowheads="1"/>
          </p:cNvSpPr>
          <p:nvPr/>
        </p:nvSpPr>
        <p:spPr bwMode="auto">
          <a:xfrm>
            <a:off x="743404" y="5497623"/>
            <a:ext cx="808238" cy="5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AutoShape 115"/>
          <p:cNvSpPr>
            <a:spLocks noChangeAspect="1" noChangeArrowheads="1" noTextEdit="1"/>
          </p:cNvSpPr>
          <p:nvPr/>
        </p:nvSpPr>
        <p:spPr bwMode="auto">
          <a:xfrm>
            <a:off x="407046" y="5080269"/>
            <a:ext cx="1262158" cy="85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0" name="Rectangle 155"/>
          <p:cNvSpPr>
            <a:spLocks noChangeArrowheads="1"/>
          </p:cNvSpPr>
          <p:nvPr/>
        </p:nvSpPr>
        <p:spPr bwMode="auto">
          <a:xfrm>
            <a:off x="743404" y="5336620"/>
            <a:ext cx="808238" cy="5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81" name="Group 180"/>
          <p:cNvGrpSpPr/>
          <p:nvPr/>
        </p:nvGrpSpPr>
        <p:grpSpPr>
          <a:xfrm>
            <a:off x="91444" y="4872079"/>
            <a:ext cx="1356835" cy="1127420"/>
            <a:chOff x="958943" y="1820181"/>
            <a:chExt cx="1356835" cy="1127420"/>
          </a:xfrm>
        </p:grpSpPr>
        <p:sp>
          <p:nvSpPr>
            <p:cNvPr id="185" name="Freeform 148"/>
            <p:cNvSpPr>
              <a:spLocks/>
            </p:cNvSpPr>
            <p:nvPr/>
          </p:nvSpPr>
          <p:spPr bwMode="auto">
            <a:xfrm>
              <a:off x="1227611" y="2046860"/>
              <a:ext cx="127936" cy="76339"/>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8" name="Freeform 145"/>
            <p:cNvSpPr>
              <a:spLocks/>
            </p:cNvSpPr>
            <p:nvPr/>
          </p:nvSpPr>
          <p:spPr bwMode="auto">
            <a:xfrm>
              <a:off x="1290114" y="2391420"/>
              <a:ext cx="170126" cy="556181"/>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9" name="Freeform 146"/>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0" name="Freeform 149"/>
            <p:cNvSpPr>
              <a:spLocks/>
            </p:cNvSpPr>
            <p:nvPr/>
          </p:nvSpPr>
          <p:spPr bwMode="auto">
            <a:xfrm>
              <a:off x="1138345" y="2051426"/>
              <a:ext cx="308679" cy="403847"/>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r>
                <a:rPr lang="en-US" sz="1000" b="1" dirty="0" smtClean="0">
                  <a:solidFill>
                    <a:srgbClr val="FFFFFF"/>
                  </a:solidFill>
                </a:rPr>
                <a:t> </a:t>
              </a:r>
              <a:endParaRPr lang="en-US" sz="1000" b="1" dirty="0">
                <a:solidFill>
                  <a:srgbClr val="FFFFFF"/>
                </a:solidFill>
              </a:endParaRPr>
            </a:p>
          </p:txBody>
        </p:sp>
        <p:sp>
          <p:nvSpPr>
            <p:cNvPr id="191" name="Rectangle 155"/>
            <p:cNvSpPr>
              <a:spLocks noChangeArrowheads="1"/>
            </p:cNvSpPr>
            <p:nvPr/>
          </p:nvSpPr>
          <p:spPr bwMode="auto">
            <a:xfrm>
              <a:off x="1501205" y="2382014"/>
              <a:ext cx="808238" cy="5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92" name="Group 191"/>
            <p:cNvGrpSpPr/>
            <p:nvPr/>
          </p:nvGrpSpPr>
          <p:grpSpPr>
            <a:xfrm>
              <a:off x="1388646" y="2014004"/>
              <a:ext cx="311900" cy="222474"/>
              <a:chOff x="1366452" y="1994459"/>
              <a:chExt cx="311900" cy="222474"/>
            </a:xfrm>
          </p:grpSpPr>
          <p:sp>
            <p:nvSpPr>
              <p:cNvPr id="205" name="Freeform 143"/>
              <p:cNvSpPr>
                <a:spLocks/>
              </p:cNvSpPr>
              <p:nvPr/>
            </p:nvSpPr>
            <p:spPr bwMode="auto">
              <a:xfrm>
                <a:off x="1591108" y="1994459"/>
                <a:ext cx="87244" cy="100331"/>
              </a:xfrm>
              <a:custGeom>
                <a:avLst/>
                <a:gdLst>
                  <a:gd name="T0" fmla="*/ 67 w 93"/>
                  <a:gd name="T1" fmla="*/ 3 h 105"/>
                  <a:gd name="T2" fmla="*/ 48 w 93"/>
                  <a:gd name="T3" fmla="*/ 1 h 105"/>
                  <a:gd name="T4" fmla="*/ 22 w 93"/>
                  <a:gd name="T5" fmla="*/ 21 h 105"/>
                  <a:gd name="T6" fmla="*/ 0 w 93"/>
                  <a:gd name="T7" fmla="*/ 73 h 105"/>
                  <a:gd name="T8" fmla="*/ 62 w 93"/>
                  <a:gd name="T9" fmla="*/ 105 h 105"/>
                  <a:gd name="T10" fmla="*/ 85 w 93"/>
                  <a:gd name="T11" fmla="*/ 48 h 105"/>
                  <a:gd name="T12" fmla="*/ 67 w 9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93" h="105">
                    <a:moveTo>
                      <a:pt x="67" y="3"/>
                    </a:moveTo>
                    <a:cubicBezTo>
                      <a:pt x="61" y="0"/>
                      <a:pt x="54" y="0"/>
                      <a:pt x="48" y="1"/>
                    </a:cubicBezTo>
                    <a:cubicBezTo>
                      <a:pt x="37" y="3"/>
                      <a:pt x="27" y="10"/>
                      <a:pt x="22" y="21"/>
                    </a:cubicBezTo>
                    <a:cubicBezTo>
                      <a:pt x="22" y="21"/>
                      <a:pt x="12" y="45"/>
                      <a:pt x="0" y="73"/>
                    </a:cubicBezTo>
                    <a:cubicBezTo>
                      <a:pt x="62" y="105"/>
                      <a:pt x="62" y="105"/>
                      <a:pt x="62" y="105"/>
                    </a:cubicBezTo>
                    <a:cubicBezTo>
                      <a:pt x="85" y="48"/>
                      <a:pt x="85" y="48"/>
                      <a:pt x="85" y="48"/>
                    </a:cubicBezTo>
                    <a:cubicBezTo>
                      <a:pt x="93" y="30"/>
                      <a:pt x="84" y="10"/>
                      <a:pt x="67" y="3"/>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6" name="Freeform 142"/>
              <p:cNvSpPr>
                <a:spLocks/>
              </p:cNvSpPr>
              <p:nvPr/>
            </p:nvSpPr>
            <p:spPr bwMode="auto">
              <a:xfrm>
                <a:off x="1366452" y="2040263"/>
                <a:ext cx="283543" cy="176670"/>
              </a:xfrm>
              <a:custGeom>
                <a:avLst/>
                <a:gdLst>
                  <a:gd name="T0" fmla="*/ 203 w 295"/>
                  <a:gd name="T1" fmla="*/ 97 h 184"/>
                  <a:gd name="T2" fmla="*/ 58 w 295"/>
                  <a:gd name="T3" fmla="*/ 7 h 184"/>
                  <a:gd name="T4" fmla="*/ 34 w 295"/>
                  <a:gd name="T5" fmla="*/ 2 h 184"/>
                  <a:gd name="T6" fmla="*/ 10 w 295"/>
                  <a:gd name="T7" fmla="*/ 17 h 184"/>
                  <a:gd name="T8" fmla="*/ 21 w 295"/>
                  <a:gd name="T9" fmla="*/ 65 h 184"/>
                  <a:gd name="T10" fmla="*/ 201 w 295"/>
                  <a:gd name="T11" fmla="*/ 177 h 184"/>
                  <a:gd name="T12" fmla="*/ 229 w 295"/>
                  <a:gd name="T13" fmla="*/ 180 h 184"/>
                  <a:gd name="T14" fmla="*/ 251 w 295"/>
                  <a:gd name="T15" fmla="*/ 161 h 184"/>
                  <a:gd name="T16" fmla="*/ 295 w 295"/>
                  <a:gd name="T17" fmla="*/ 56 h 184"/>
                  <a:gd name="T18" fmla="*/ 233 w 295"/>
                  <a:gd name="T19" fmla="*/ 24 h 184"/>
                  <a:gd name="T20" fmla="*/ 203 w 295"/>
                  <a:gd name="T21" fmla="*/ 9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184">
                    <a:moveTo>
                      <a:pt x="203" y="97"/>
                    </a:moveTo>
                    <a:cubicBezTo>
                      <a:pt x="157" y="68"/>
                      <a:pt x="58" y="7"/>
                      <a:pt x="58" y="7"/>
                    </a:cubicBezTo>
                    <a:cubicBezTo>
                      <a:pt x="50" y="2"/>
                      <a:pt x="42" y="0"/>
                      <a:pt x="34" y="2"/>
                    </a:cubicBezTo>
                    <a:cubicBezTo>
                      <a:pt x="24" y="3"/>
                      <a:pt x="16" y="9"/>
                      <a:pt x="10" y="17"/>
                    </a:cubicBezTo>
                    <a:cubicBezTo>
                      <a:pt x="0" y="33"/>
                      <a:pt x="5" y="55"/>
                      <a:pt x="21" y="65"/>
                    </a:cubicBezTo>
                    <a:cubicBezTo>
                      <a:pt x="201" y="177"/>
                      <a:pt x="201" y="177"/>
                      <a:pt x="201" y="177"/>
                    </a:cubicBezTo>
                    <a:cubicBezTo>
                      <a:pt x="209" y="182"/>
                      <a:pt x="220" y="184"/>
                      <a:pt x="229" y="180"/>
                    </a:cubicBezTo>
                    <a:cubicBezTo>
                      <a:pt x="239" y="177"/>
                      <a:pt x="247" y="170"/>
                      <a:pt x="251" y="161"/>
                    </a:cubicBezTo>
                    <a:cubicBezTo>
                      <a:pt x="295" y="56"/>
                      <a:pt x="295" y="56"/>
                      <a:pt x="295" y="56"/>
                    </a:cubicBezTo>
                    <a:cubicBezTo>
                      <a:pt x="233" y="24"/>
                      <a:pt x="233" y="24"/>
                      <a:pt x="233" y="24"/>
                    </a:cubicBezTo>
                    <a:cubicBezTo>
                      <a:pt x="223" y="49"/>
                      <a:pt x="212" y="77"/>
                      <a:pt x="203" y="97"/>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93" name="Oval 144"/>
            <p:cNvSpPr>
              <a:spLocks noChangeArrowheads="1"/>
            </p:cNvSpPr>
            <p:nvPr/>
          </p:nvSpPr>
          <p:spPr bwMode="auto">
            <a:xfrm>
              <a:off x="1197762" y="1826724"/>
              <a:ext cx="196299" cy="196299"/>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4" name="Freeform 147"/>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95" name="Group 194"/>
            <p:cNvGrpSpPr/>
            <p:nvPr/>
          </p:nvGrpSpPr>
          <p:grpSpPr>
            <a:xfrm>
              <a:off x="958943" y="2054647"/>
              <a:ext cx="244284" cy="287906"/>
              <a:chOff x="978218" y="2040263"/>
              <a:chExt cx="244284" cy="287906"/>
            </a:xfrm>
          </p:grpSpPr>
          <p:sp>
            <p:nvSpPr>
              <p:cNvPr id="203" name="Freeform 150"/>
              <p:cNvSpPr>
                <a:spLocks/>
              </p:cNvSpPr>
              <p:nvPr/>
            </p:nvSpPr>
            <p:spPr bwMode="auto">
              <a:xfrm>
                <a:off x="978218" y="2040263"/>
                <a:ext cx="244284" cy="250827"/>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4" name="Freeform 151"/>
              <p:cNvSpPr>
                <a:spLocks/>
              </p:cNvSpPr>
              <p:nvPr/>
            </p:nvSpPr>
            <p:spPr bwMode="auto">
              <a:xfrm>
                <a:off x="1095995" y="2238743"/>
                <a:ext cx="100331" cy="89426"/>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96" name="Freeform 152"/>
            <p:cNvSpPr>
              <a:spLocks/>
            </p:cNvSpPr>
            <p:nvPr/>
          </p:nvSpPr>
          <p:spPr bwMode="auto">
            <a:xfrm>
              <a:off x="1189038" y="1820181"/>
              <a:ext cx="209386" cy="17448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7" name="Freeform 153"/>
            <p:cNvSpPr>
              <a:spLocks/>
            </p:cNvSpPr>
            <p:nvPr/>
          </p:nvSpPr>
          <p:spPr bwMode="auto">
            <a:xfrm>
              <a:off x="1263940" y="2402326"/>
              <a:ext cx="146135" cy="17449"/>
            </a:xfrm>
            <a:custGeom>
              <a:avLst/>
              <a:gdLst>
                <a:gd name="T0" fmla="*/ 124 w 152"/>
                <a:gd name="T1" fmla="*/ 0 h 19"/>
                <a:gd name="T2" fmla="*/ 0 w 152"/>
                <a:gd name="T3" fmla="*/ 19 h 19"/>
                <a:gd name="T4" fmla="*/ 152 w 152"/>
                <a:gd name="T5" fmla="*/ 5 h 19"/>
                <a:gd name="T6" fmla="*/ 124 w 152"/>
                <a:gd name="T7" fmla="*/ 0 h 19"/>
              </a:gdLst>
              <a:ahLst/>
              <a:cxnLst>
                <a:cxn ang="0">
                  <a:pos x="T0" y="T1"/>
                </a:cxn>
                <a:cxn ang="0">
                  <a:pos x="T2" y="T3"/>
                </a:cxn>
                <a:cxn ang="0">
                  <a:pos x="T4" y="T5"/>
                </a:cxn>
                <a:cxn ang="0">
                  <a:pos x="T6" y="T7"/>
                </a:cxn>
              </a:cxnLst>
              <a:rect l="0" t="0" r="r" b="b"/>
              <a:pathLst>
                <a:path w="152" h="19">
                  <a:moveTo>
                    <a:pt x="124" y="0"/>
                  </a:moveTo>
                  <a:cubicBezTo>
                    <a:pt x="78" y="0"/>
                    <a:pt x="0" y="19"/>
                    <a:pt x="0" y="19"/>
                  </a:cubicBezTo>
                  <a:cubicBezTo>
                    <a:pt x="152" y="5"/>
                    <a:pt x="152" y="5"/>
                    <a:pt x="152" y="5"/>
                  </a:cubicBezTo>
                  <a:cubicBezTo>
                    <a:pt x="147" y="1"/>
                    <a:pt x="137" y="0"/>
                    <a:pt x="124" y="0"/>
                  </a:cubicBezTo>
                </a:path>
              </a:pathLst>
            </a:custGeom>
            <a:solidFill>
              <a:srgbClr val="077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98" name="Group 197"/>
            <p:cNvGrpSpPr/>
            <p:nvPr/>
          </p:nvGrpSpPr>
          <p:grpSpPr>
            <a:xfrm>
              <a:off x="1261759" y="2339640"/>
              <a:ext cx="1054019" cy="607961"/>
              <a:chOff x="511109" y="5814543"/>
              <a:chExt cx="1041729" cy="600871"/>
            </a:xfrm>
          </p:grpSpPr>
          <p:sp>
            <p:nvSpPr>
              <p:cNvPr id="200" name="Rectangle 154"/>
              <p:cNvSpPr>
                <a:spLocks noChangeArrowheads="1"/>
              </p:cNvSpPr>
              <p:nvPr/>
            </p:nvSpPr>
            <p:spPr bwMode="auto">
              <a:xfrm>
                <a:off x="635204" y="5814543"/>
                <a:ext cx="808238" cy="55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1" name="Rectangle 156"/>
              <p:cNvSpPr>
                <a:spLocks noChangeArrowheads="1"/>
              </p:cNvSpPr>
              <p:nvPr/>
            </p:nvSpPr>
            <p:spPr bwMode="auto">
              <a:xfrm>
                <a:off x="662962" y="5858628"/>
                <a:ext cx="751090" cy="481677"/>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2" name="Freeform 158"/>
              <p:cNvSpPr>
                <a:spLocks/>
              </p:cNvSpPr>
              <p:nvPr/>
            </p:nvSpPr>
            <p:spPr bwMode="auto">
              <a:xfrm>
                <a:off x="511109" y="6374593"/>
                <a:ext cx="1041729" cy="40821"/>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99" name="Picture 19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7762" y="2148717"/>
              <a:ext cx="207282" cy="115834"/>
            </a:xfrm>
            <a:prstGeom prst="rect">
              <a:avLst/>
            </a:prstGeom>
          </p:spPr>
        </p:pic>
      </p:grpSp>
      <p:grpSp>
        <p:nvGrpSpPr>
          <p:cNvPr id="207" name="Group 206"/>
          <p:cNvGrpSpPr/>
          <p:nvPr/>
        </p:nvGrpSpPr>
        <p:grpSpPr>
          <a:xfrm>
            <a:off x="1644439" y="4869171"/>
            <a:ext cx="1333278" cy="1131005"/>
            <a:chOff x="1680905" y="4869171"/>
            <a:chExt cx="1333278" cy="1131005"/>
          </a:xfrm>
        </p:grpSpPr>
        <p:grpSp>
          <p:nvGrpSpPr>
            <p:cNvPr id="208" name="Group 207"/>
            <p:cNvGrpSpPr/>
            <p:nvPr/>
          </p:nvGrpSpPr>
          <p:grpSpPr>
            <a:xfrm>
              <a:off x="2312865" y="4869171"/>
              <a:ext cx="701318" cy="1129810"/>
              <a:chOff x="1444680" y="4869171"/>
              <a:chExt cx="701318" cy="1129810"/>
            </a:xfrm>
          </p:grpSpPr>
          <p:sp>
            <p:nvSpPr>
              <p:cNvPr id="213" name="Freeform 212"/>
              <p:cNvSpPr>
                <a:spLocks/>
              </p:cNvSpPr>
              <p:nvPr/>
            </p:nvSpPr>
            <p:spPr bwMode="auto">
              <a:xfrm>
                <a:off x="1834673" y="5091785"/>
                <a:ext cx="282871" cy="177422"/>
              </a:xfrm>
              <a:custGeom>
                <a:avLst/>
                <a:gdLst>
                  <a:gd name="T0" fmla="*/ 203 w 295"/>
                  <a:gd name="T1" fmla="*/ 97 h 184"/>
                  <a:gd name="T2" fmla="*/ 58 w 295"/>
                  <a:gd name="T3" fmla="*/ 7 h 184"/>
                  <a:gd name="T4" fmla="*/ 34 w 295"/>
                  <a:gd name="T5" fmla="*/ 2 h 184"/>
                  <a:gd name="T6" fmla="*/ 10 w 295"/>
                  <a:gd name="T7" fmla="*/ 17 h 184"/>
                  <a:gd name="T8" fmla="*/ 21 w 295"/>
                  <a:gd name="T9" fmla="*/ 65 h 184"/>
                  <a:gd name="T10" fmla="*/ 201 w 295"/>
                  <a:gd name="T11" fmla="*/ 177 h 184"/>
                  <a:gd name="T12" fmla="*/ 229 w 295"/>
                  <a:gd name="T13" fmla="*/ 180 h 184"/>
                  <a:gd name="T14" fmla="*/ 251 w 295"/>
                  <a:gd name="T15" fmla="*/ 161 h 184"/>
                  <a:gd name="T16" fmla="*/ 295 w 295"/>
                  <a:gd name="T17" fmla="*/ 56 h 184"/>
                  <a:gd name="T18" fmla="*/ 233 w 295"/>
                  <a:gd name="T19" fmla="*/ 24 h 184"/>
                  <a:gd name="T20" fmla="*/ 203 w 295"/>
                  <a:gd name="T21" fmla="*/ 9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184">
                    <a:moveTo>
                      <a:pt x="203" y="97"/>
                    </a:moveTo>
                    <a:cubicBezTo>
                      <a:pt x="157" y="68"/>
                      <a:pt x="58" y="7"/>
                      <a:pt x="58" y="7"/>
                    </a:cubicBezTo>
                    <a:cubicBezTo>
                      <a:pt x="50" y="2"/>
                      <a:pt x="42" y="0"/>
                      <a:pt x="34" y="2"/>
                    </a:cubicBezTo>
                    <a:cubicBezTo>
                      <a:pt x="24" y="3"/>
                      <a:pt x="16" y="9"/>
                      <a:pt x="10" y="17"/>
                    </a:cubicBezTo>
                    <a:cubicBezTo>
                      <a:pt x="0" y="33"/>
                      <a:pt x="5" y="55"/>
                      <a:pt x="21" y="65"/>
                    </a:cubicBezTo>
                    <a:cubicBezTo>
                      <a:pt x="201" y="177"/>
                      <a:pt x="201" y="177"/>
                      <a:pt x="201" y="177"/>
                    </a:cubicBezTo>
                    <a:cubicBezTo>
                      <a:pt x="209" y="182"/>
                      <a:pt x="220" y="184"/>
                      <a:pt x="229" y="180"/>
                    </a:cubicBezTo>
                    <a:cubicBezTo>
                      <a:pt x="239" y="177"/>
                      <a:pt x="247" y="170"/>
                      <a:pt x="251" y="161"/>
                    </a:cubicBezTo>
                    <a:cubicBezTo>
                      <a:pt x="295" y="56"/>
                      <a:pt x="295" y="56"/>
                      <a:pt x="295" y="56"/>
                    </a:cubicBezTo>
                    <a:cubicBezTo>
                      <a:pt x="233" y="24"/>
                      <a:pt x="233" y="24"/>
                      <a:pt x="233" y="24"/>
                    </a:cubicBezTo>
                    <a:cubicBezTo>
                      <a:pt x="223" y="49"/>
                      <a:pt x="212" y="77"/>
                      <a:pt x="203" y="9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4" name="Freeform 213"/>
              <p:cNvSpPr>
                <a:spLocks/>
              </p:cNvSpPr>
              <p:nvPr/>
            </p:nvSpPr>
            <p:spPr bwMode="auto">
              <a:xfrm>
                <a:off x="2057287" y="5044919"/>
                <a:ext cx="88711" cy="100427"/>
              </a:xfrm>
              <a:custGeom>
                <a:avLst/>
                <a:gdLst>
                  <a:gd name="T0" fmla="*/ 67 w 93"/>
                  <a:gd name="T1" fmla="*/ 3 h 105"/>
                  <a:gd name="T2" fmla="*/ 48 w 93"/>
                  <a:gd name="T3" fmla="*/ 1 h 105"/>
                  <a:gd name="T4" fmla="*/ 22 w 93"/>
                  <a:gd name="T5" fmla="*/ 21 h 105"/>
                  <a:gd name="T6" fmla="*/ 0 w 93"/>
                  <a:gd name="T7" fmla="*/ 73 h 105"/>
                  <a:gd name="T8" fmla="*/ 62 w 93"/>
                  <a:gd name="T9" fmla="*/ 105 h 105"/>
                  <a:gd name="T10" fmla="*/ 85 w 93"/>
                  <a:gd name="T11" fmla="*/ 48 h 105"/>
                  <a:gd name="T12" fmla="*/ 67 w 9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93" h="105">
                    <a:moveTo>
                      <a:pt x="67" y="3"/>
                    </a:moveTo>
                    <a:cubicBezTo>
                      <a:pt x="61" y="0"/>
                      <a:pt x="54" y="0"/>
                      <a:pt x="48" y="1"/>
                    </a:cubicBezTo>
                    <a:cubicBezTo>
                      <a:pt x="37" y="3"/>
                      <a:pt x="27" y="10"/>
                      <a:pt x="22" y="21"/>
                    </a:cubicBezTo>
                    <a:cubicBezTo>
                      <a:pt x="22" y="21"/>
                      <a:pt x="12" y="45"/>
                      <a:pt x="0" y="73"/>
                    </a:cubicBezTo>
                    <a:cubicBezTo>
                      <a:pt x="62" y="105"/>
                      <a:pt x="62" y="105"/>
                      <a:pt x="62" y="105"/>
                    </a:cubicBezTo>
                    <a:cubicBezTo>
                      <a:pt x="85" y="48"/>
                      <a:pt x="85" y="48"/>
                      <a:pt x="85" y="48"/>
                    </a:cubicBezTo>
                    <a:cubicBezTo>
                      <a:pt x="93" y="30"/>
                      <a:pt x="84" y="10"/>
                      <a:pt x="67" y="3"/>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5" name="Oval 214"/>
              <p:cNvSpPr>
                <a:spLocks noChangeArrowheads="1"/>
              </p:cNvSpPr>
              <p:nvPr/>
            </p:nvSpPr>
            <p:spPr bwMode="auto">
              <a:xfrm>
                <a:off x="1672316" y="4875866"/>
                <a:ext cx="197507" cy="197507"/>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6" name="Freeform 215"/>
              <p:cNvSpPr>
                <a:spLocks/>
              </p:cNvSpPr>
              <p:nvPr/>
            </p:nvSpPr>
            <p:spPr bwMode="auto">
              <a:xfrm>
                <a:off x="1757679" y="5443282"/>
                <a:ext cx="170727" cy="555699"/>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7" name="Freeform 216"/>
              <p:cNvSpPr>
                <a:spLocks/>
              </p:cNvSpPr>
              <p:nvPr/>
            </p:nvSpPr>
            <p:spPr bwMode="auto">
              <a:xfrm>
                <a:off x="1635492" y="5453324"/>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8" name="Freeform 217"/>
              <p:cNvSpPr>
                <a:spLocks/>
              </p:cNvSpPr>
              <p:nvPr/>
            </p:nvSpPr>
            <p:spPr bwMode="auto">
              <a:xfrm>
                <a:off x="1635492" y="5453324"/>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9" name="Freeform 218"/>
              <p:cNvSpPr>
                <a:spLocks/>
              </p:cNvSpPr>
              <p:nvPr/>
            </p:nvSpPr>
            <p:spPr bwMode="auto">
              <a:xfrm>
                <a:off x="1704118" y="5088438"/>
                <a:ext cx="118839" cy="75321"/>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20" name="Freeform 219"/>
              <p:cNvSpPr>
                <a:spLocks/>
              </p:cNvSpPr>
              <p:nvPr/>
            </p:nvSpPr>
            <p:spPr bwMode="auto">
              <a:xfrm>
                <a:off x="1628797" y="5086764"/>
                <a:ext cx="272828" cy="423469"/>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91440" rIns="0" bIns="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800" b="1" dirty="0">
                  <a:solidFill>
                    <a:srgbClr val="FFFFFF"/>
                  </a:solidFill>
                </a:endParaRPr>
              </a:p>
            </p:txBody>
          </p:sp>
          <p:sp>
            <p:nvSpPr>
              <p:cNvPr id="221" name="Freeform 220"/>
              <p:cNvSpPr>
                <a:spLocks/>
              </p:cNvSpPr>
              <p:nvPr/>
            </p:nvSpPr>
            <p:spPr bwMode="auto">
              <a:xfrm>
                <a:off x="1444680" y="5091785"/>
                <a:ext cx="246047" cy="251069"/>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22" name="Freeform 221"/>
              <p:cNvSpPr>
                <a:spLocks/>
              </p:cNvSpPr>
              <p:nvPr/>
            </p:nvSpPr>
            <p:spPr bwMode="auto">
              <a:xfrm>
                <a:off x="1563519" y="5290967"/>
                <a:ext cx="100427" cy="88711"/>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23" name="Freeform 222"/>
              <p:cNvSpPr>
                <a:spLocks/>
              </p:cNvSpPr>
              <p:nvPr/>
            </p:nvSpPr>
            <p:spPr bwMode="auto">
              <a:xfrm>
                <a:off x="1663947" y="4869171"/>
                <a:ext cx="210898" cy="17574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pic>
            <p:nvPicPr>
              <p:cNvPr id="224" name="Picture 2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9166" y="5141005"/>
                <a:ext cx="329213" cy="225572"/>
              </a:xfrm>
              <a:prstGeom prst="rect">
                <a:avLst/>
              </a:prstGeom>
            </p:spPr>
          </p:pic>
        </p:grpSp>
        <p:grpSp>
          <p:nvGrpSpPr>
            <p:cNvPr id="209" name="Group 208"/>
            <p:cNvGrpSpPr/>
            <p:nvPr/>
          </p:nvGrpSpPr>
          <p:grpSpPr>
            <a:xfrm>
              <a:off x="1680905" y="5392215"/>
              <a:ext cx="1054019" cy="607961"/>
              <a:chOff x="511109" y="5814543"/>
              <a:chExt cx="1041729" cy="600871"/>
            </a:xfrm>
          </p:grpSpPr>
          <p:sp>
            <p:nvSpPr>
              <p:cNvPr id="210" name="Rectangle 154"/>
              <p:cNvSpPr>
                <a:spLocks noChangeArrowheads="1"/>
              </p:cNvSpPr>
              <p:nvPr/>
            </p:nvSpPr>
            <p:spPr bwMode="auto">
              <a:xfrm>
                <a:off x="635204" y="5814543"/>
                <a:ext cx="808238" cy="55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1" name="Rectangle 156"/>
              <p:cNvSpPr>
                <a:spLocks noChangeArrowheads="1"/>
              </p:cNvSpPr>
              <p:nvPr/>
            </p:nvSpPr>
            <p:spPr bwMode="auto">
              <a:xfrm>
                <a:off x="662962" y="5858628"/>
                <a:ext cx="751090" cy="481677"/>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2" name="Freeform 158"/>
              <p:cNvSpPr>
                <a:spLocks/>
              </p:cNvSpPr>
              <p:nvPr/>
            </p:nvSpPr>
            <p:spPr bwMode="auto">
              <a:xfrm>
                <a:off x="511109" y="6374593"/>
                <a:ext cx="1041729" cy="40821"/>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cxnSp>
        <p:nvCxnSpPr>
          <p:cNvPr id="226" name="Straight Arrow Connector 225"/>
          <p:cNvCxnSpPr/>
          <p:nvPr/>
        </p:nvCxnSpPr>
        <p:spPr>
          <a:xfrm flipV="1">
            <a:off x="1380347" y="3372871"/>
            <a:ext cx="0" cy="95799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11050741" y="0"/>
            <a:ext cx="837721" cy="749808"/>
            <a:chOff x="10462039" y="70367"/>
            <a:chExt cx="837721" cy="749808"/>
          </a:xfrm>
        </p:grpSpPr>
        <p:sp>
          <p:nvSpPr>
            <p:cNvPr id="136" name="Rectangle 135"/>
            <p:cNvSpPr/>
            <p:nvPr/>
          </p:nvSpPr>
          <p:spPr bwMode="auto">
            <a:xfrm>
              <a:off x="10462039" y="70367"/>
              <a:ext cx="837721" cy="7498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137" name="TextBox 136"/>
            <p:cNvSpPr txBox="1"/>
            <p:nvPr/>
          </p:nvSpPr>
          <p:spPr>
            <a:xfrm>
              <a:off x="10493058" y="212400"/>
              <a:ext cx="124650" cy="47150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PLAN</a:t>
              </a:r>
            </a:p>
          </p:txBody>
        </p:sp>
      </p:grpSp>
      <p:grpSp>
        <p:nvGrpSpPr>
          <p:cNvPr id="139" name="Group 138"/>
          <p:cNvGrpSpPr/>
          <p:nvPr/>
        </p:nvGrpSpPr>
        <p:grpSpPr>
          <a:xfrm>
            <a:off x="11540422" y="0"/>
            <a:ext cx="841248" cy="749808"/>
            <a:chOff x="11049356" y="2489150"/>
            <a:chExt cx="841248" cy="749808"/>
          </a:xfrm>
        </p:grpSpPr>
        <p:grpSp>
          <p:nvGrpSpPr>
            <p:cNvPr id="140" name="Group 139"/>
            <p:cNvGrpSpPr/>
            <p:nvPr/>
          </p:nvGrpSpPr>
          <p:grpSpPr>
            <a:xfrm>
              <a:off x="11049356" y="2489150"/>
              <a:ext cx="841248" cy="749808"/>
              <a:chOff x="11049356" y="2489150"/>
              <a:chExt cx="841248" cy="749808"/>
            </a:xfrm>
          </p:grpSpPr>
          <p:sp>
            <p:nvSpPr>
              <p:cNvPr id="142" name="Rectangle 141"/>
              <p:cNvSpPr/>
              <p:nvPr/>
            </p:nvSpPr>
            <p:spPr bwMode="auto">
              <a:xfrm>
                <a:off x="11049356" y="2489150"/>
                <a:ext cx="841248" cy="7498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00B294"/>
                    </a:solidFill>
                    <a:ea typeface="Segoe UI" pitchFamily="34" charset="0"/>
                    <a:cs typeface="Segoe UI" pitchFamily="34" charset="0"/>
                  </a:rPr>
                  <a:t>OPERATE</a:t>
                </a:r>
              </a:p>
            </p:txBody>
          </p:sp>
          <p:sp>
            <p:nvSpPr>
              <p:cNvPr id="143" name="Freeform 11"/>
              <p:cNvSpPr>
                <a:spLocks noEditPoints="1"/>
              </p:cNvSpPr>
              <p:nvPr/>
            </p:nvSpPr>
            <p:spPr bwMode="auto">
              <a:xfrm>
                <a:off x="11185578" y="2584979"/>
                <a:ext cx="281807" cy="401888"/>
              </a:xfrm>
              <a:custGeom>
                <a:avLst/>
                <a:gdLst>
                  <a:gd name="T0" fmla="*/ 427 w 541"/>
                  <a:gd name="T1" fmla="*/ 443 h 772"/>
                  <a:gd name="T2" fmla="*/ 405 w 541"/>
                  <a:gd name="T3" fmla="*/ 428 h 772"/>
                  <a:gd name="T4" fmla="*/ 358 w 541"/>
                  <a:gd name="T5" fmla="*/ 406 h 772"/>
                  <a:gd name="T6" fmla="*/ 344 w 541"/>
                  <a:gd name="T7" fmla="*/ 408 h 772"/>
                  <a:gd name="T8" fmla="*/ 300 w 541"/>
                  <a:gd name="T9" fmla="*/ 242 h 772"/>
                  <a:gd name="T10" fmla="*/ 254 w 541"/>
                  <a:gd name="T11" fmla="*/ 251 h 772"/>
                  <a:gd name="T12" fmla="*/ 298 w 541"/>
                  <a:gd name="T13" fmla="*/ 490 h 772"/>
                  <a:gd name="T14" fmla="*/ 280 w 541"/>
                  <a:gd name="T15" fmla="*/ 523 h 772"/>
                  <a:gd name="T16" fmla="*/ 213 w 541"/>
                  <a:gd name="T17" fmla="*/ 470 h 772"/>
                  <a:gd name="T18" fmla="*/ 147 w 541"/>
                  <a:gd name="T19" fmla="*/ 436 h 772"/>
                  <a:gd name="T20" fmla="*/ 160 w 541"/>
                  <a:gd name="T21" fmla="*/ 481 h 772"/>
                  <a:gd name="T22" fmla="*/ 176 w 541"/>
                  <a:gd name="T23" fmla="*/ 526 h 772"/>
                  <a:gd name="T24" fmla="*/ 208 w 541"/>
                  <a:gd name="T25" fmla="*/ 578 h 772"/>
                  <a:gd name="T26" fmla="*/ 308 w 541"/>
                  <a:gd name="T27" fmla="*/ 701 h 772"/>
                  <a:gd name="T28" fmla="*/ 340 w 541"/>
                  <a:gd name="T29" fmla="*/ 772 h 772"/>
                  <a:gd name="T30" fmla="*/ 523 w 541"/>
                  <a:gd name="T31" fmla="*/ 698 h 772"/>
                  <a:gd name="T32" fmla="*/ 531 w 541"/>
                  <a:gd name="T33" fmla="*/ 666 h 772"/>
                  <a:gd name="T34" fmla="*/ 538 w 541"/>
                  <a:gd name="T35" fmla="*/ 572 h 772"/>
                  <a:gd name="T36" fmla="*/ 506 w 541"/>
                  <a:gd name="T37" fmla="*/ 510 h 772"/>
                  <a:gd name="T38" fmla="*/ 478 w 541"/>
                  <a:gd name="T39" fmla="*/ 470 h 772"/>
                  <a:gd name="T40" fmla="*/ 349 w 541"/>
                  <a:gd name="T41" fmla="*/ 161 h 772"/>
                  <a:gd name="T42" fmla="*/ 187 w 541"/>
                  <a:gd name="T43" fmla="*/ 0 h 772"/>
                  <a:gd name="T44" fmla="*/ 349 w 541"/>
                  <a:gd name="T45" fmla="*/ 161 h 772"/>
                  <a:gd name="T46" fmla="*/ 0 w 541"/>
                  <a:gd name="T47" fmla="*/ 161 h 772"/>
                  <a:gd name="T48" fmla="*/ 163 w 541"/>
                  <a:gd name="T49" fmla="*/ 0 h 772"/>
                  <a:gd name="T50" fmla="*/ 251 w 541"/>
                  <a:gd name="T51" fmla="*/ 347 h 772"/>
                  <a:gd name="T52" fmla="*/ 187 w 541"/>
                  <a:gd name="T53" fmla="*/ 185 h 772"/>
                  <a:gd name="T54" fmla="*/ 349 w 541"/>
                  <a:gd name="T55" fmla="*/ 347 h 772"/>
                  <a:gd name="T56" fmla="*/ 319 w 541"/>
                  <a:gd name="T57" fmla="*/ 237 h 772"/>
                  <a:gd name="T58" fmla="*/ 319 w 541"/>
                  <a:gd name="T59" fmla="*/ 237 h 772"/>
                  <a:gd name="T60" fmla="*/ 269 w 541"/>
                  <a:gd name="T61" fmla="*/ 203 h 772"/>
                  <a:gd name="T62" fmla="*/ 234 w 541"/>
                  <a:gd name="T63" fmla="*/ 254 h 772"/>
                  <a:gd name="T64" fmla="*/ 157 w 541"/>
                  <a:gd name="T65" fmla="*/ 533 h 772"/>
                  <a:gd name="T66" fmla="*/ 0 w 541"/>
                  <a:gd name="T67" fmla="*/ 372 h 772"/>
                  <a:gd name="T68" fmla="*/ 277 w 541"/>
                  <a:gd name="T69" fmla="*/ 486 h 772"/>
                  <a:gd name="T70" fmla="*/ 278 w 541"/>
                  <a:gd name="T71" fmla="*/ 489 h 772"/>
                  <a:gd name="T72" fmla="*/ 273 w 541"/>
                  <a:gd name="T73" fmla="*/ 504 h 772"/>
                  <a:gd name="T74" fmla="*/ 257 w 541"/>
                  <a:gd name="T75" fmla="*/ 498 h 772"/>
                  <a:gd name="T76" fmla="*/ 257 w 541"/>
                  <a:gd name="T77" fmla="*/ 498 h 772"/>
                  <a:gd name="T78" fmla="*/ 230 w 541"/>
                  <a:gd name="T79" fmla="*/ 459 h 772"/>
                  <a:gd name="T80" fmla="*/ 212 w 541"/>
                  <a:gd name="T81" fmla="*/ 432 h 772"/>
                  <a:gd name="T82" fmla="*/ 135 w 541"/>
                  <a:gd name="T83" fmla="*/ 420 h 772"/>
                  <a:gd name="T84" fmla="*/ 131 w 541"/>
                  <a:gd name="T85" fmla="*/ 473 h 772"/>
                  <a:gd name="T86" fmla="*/ 150 w 541"/>
                  <a:gd name="T87" fmla="*/ 510 h 772"/>
                  <a:gd name="T88" fmla="*/ 157 w 541"/>
                  <a:gd name="T89" fmla="*/ 533 h 772"/>
                  <a:gd name="T90" fmla="*/ 0 w 541"/>
                  <a:gd name="T91" fmla="*/ 347 h 772"/>
                  <a:gd name="T92" fmla="*/ 163 w 541"/>
                  <a:gd name="T93" fmla="*/ 18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1" h="772">
                    <a:moveTo>
                      <a:pt x="428" y="443"/>
                    </a:moveTo>
                    <a:cubicBezTo>
                      <a:pt x="427" y="443"/>
                      <a:pt x="427" y="443"/>
                      <a:pt x="427" y="443"/>
                    </a:cubicBezTo>
                    <a:cubicBezTo>
                      <a:pt x="413" y="442"/>
                      <a:pt x="413" y="442"/>
                      <a:pt x="413" y="442"/>
                    </a:cubicBezTo>
                    <a:cubicBezTo>
                      <a:pt x="405" y="428"/>
                      <a:pt x="405" y="428"/>
                      <a:pt x="405" y="428"/>
                    </a:cubicBezTo>
                    <a:cubicBezTo>
                      <a:pt x="403" y="426"/>
                      <a:pt x="402" y="424"/>
                      <a:pt x="400" y="422"/>
                    </a:cubicBezTo>
                    <a:cubicBezTo>
                      <a:pt x="388" y="412"/>
                      <a:pt x="374" y="406"/>
                      <a:pt x="358" y="406"/>
                    </a:cubicBezTo>
                    <a:cubicBezTo>
                      <a:pt x="344" y="409"/>
                      <a:pt x="344" y="409"/>
                      <a:pt x="344" y="409"/>
                    </a:cubicBezTo>
                    <a:cubicBezTo>
                      <a:pt x="344" y="408"/>
                      <a:pt x="344" y="408"/>
                      <a:pt x="344" y="408"/>
                    </a:cubicBezTo>
                    <a:cubicBezTo>
                      <a:pt x="344" y="407"/>
                      <a:pt x="344" y="407"/>
                      <a:pt x="344" y="407"/>
                    </a:cubicBezTo>
                    <a:cubicBezTo>
                      <a:pt x="300" y="242"/>
                      <a:pt x="300" y="242"/>
                      <a:pt x="300" y="242"/>
                    </a:cubicBezTo>
                    <a:cubicBezTo>
                      <a:pt x="294" y="221"/>
                      <a:pt x="284" y="221"/>
                      <a:pt x="272" y="223"/>
                    </a:cubicBezTo>
                    <a:cubicBezTo>
                      <a:pt x="272" y="223"/>
                      <a:pt x="249" y="226"/>
                      <a:pt x="254" y="251"/>
                    </a:cubicBezTo>
                    <a:cubicBezTo>
                      <a:pt x="297" y="482"/>
                      <a:pt x="297" y="482"/>
                      <a:pt x="297" y="482"/>
                    </a:cubicBezTo>
                    <a:cubicBezTo>
                      <a:pt x="297" y="485"/>
                      <a:pt x="298" y="487"/>
                      <a:pt x="298" y="490"/>
                    </a:cubicBezTo>
                    <a:cubicBezTo>
                      <a:pt x="298" y="500"/>
                      <a:pt x="294" y="510"/>
                      <a:pt x="287" y="518"/>
                    </a:cubicBezTo>
                    <a:cubicBezTo>
                      <a:pt x="285" y="521"/>
                      <a:pt x="282" y="523"/>
                      <a:pt x="280" y="523"/>
                    </a:cubicBezTo>
                    <a:cubicBezTo>
                      <a:pt x="267" y="525"/>
                      <a:pt x="255" y="522"/>
                      <a:pt x="244" y="514"/>
                    </a:cubicBezTo>
                    <a:cubicBezTo>
                      <a:pt x="231" y="504"/>
                      <a:pt x="222" y="483"/>
                      <a:pt x="213" y="470"/>
                    </a:cubicBezTo>
                    <a:cubicBezTo>
                      <a:pt x="208" y="462"/>
                      <a:pt x="204" y="453"/>
                      <a:pt x="198" y="446"/>
                    </a:cubicBezTo>
                    <a:cubicBezTo>
                      <a:pt x="186" y="434"/>
                      <a:pt x="162" y="424"/>
                      <a:pt x="147" y="436"/>
                    </a:cubicBezTo>
                    <a:cubicBezTo>
                      <a:pt x="143" y="440"/>
                      <a:pt x="138" y="450"/>
                      <a:pt x="142" y="455"/>
                    </a:cubicBezTo>
                    <a:cubicBezTo>
                      <a:pt x="148" y="463"/>
                      <a:pt x="156" y="472"/>
                      <a:pt x="160" y="481"/>
                    </a:cubicBezTo>
                    <a:cubicBezTo>
                      <a:pt x="164" y="488"/>
                      <a:pt x="166" y="496"/>
                      <a:pt x="169" y="504"/>
                    </a:cubicBezTo>
                    <a:cubicBezTo>
                      <a:pt x="171" y="509"/>
                      <a:pt x="172" y="522"/>
                      <a:pt x="176" y="526"/>
                    </a:cubicBezTo>
                    <a:cubicBezTo>
                      <a:pt x="180" y="530"/>
                      <a:pt x="184" y="538"/>
                      <a:pt x="187" y="543"/>
                    </a:cubicBezTo>
                    <a:cubicBezTo>
                      <a:pt x="194" y="554"/>
                      <a:pt x="204" y="566"/>
                      <a:pt x="208" y="578"/>
                    </a:cubicBezTo>
                    <a:cubicBezTo>
                      <a:pt x="222" y="598"/>
                      <a:pt x="228" y="624"/>
                      <a:pt x="243" y="643"/>
                    </a:cubicBezTo>
                    <a:cubicBezTo>
                      <a:pt x="262" y="666"/>
                      <a:pt x="280" y="688"/>
                      <a:pt x="308" y="701"/>
                    </a:cubicBezTo>
                    <a:cubicBezTo>
                      <a:pt x="318" y="707"/>
                      <a:pt x="325" y="715"/>
                      <a:pt x="331" y="724"/>
                    </a:cubicBezTo>
                    <a:cubicBezTo>
                      <a:pt x="340" y="772"/>
                      <a:pt x="340" y="772"/>
                      <a:pt x="340" y="772"/>
                    </a:cubicBezTo>
                    <a:cubicBezTo>
                      <a:pt x="375" y="766"/>
                      <a:pt x="517" y="742"/>
                      <a:pt x="532" y="739"/>
                    </a:cubicBezTo>
                    <a:cubicBezTo>
                      <a:pt x="523" y="698"/>
                      <a:pt x="523" y="698"/>
                      <a:pt x="523" y="698"/>
                    </a:cubicBezTo>
                    <a:cubicBezTo>
                      <a:pt x="522" y="697"/>
                      <a:pt x="522" y="697"/>
                      <a:pt x="522" y="697"/>
                    </a:cubicBezTo>
                    <a:cubicBezTo>
                      <a:pt x="526" y="687"/>
                      <a:pt x="528" y="676"/>
                      <a:pt x="531" y="666"/>
                    </a:cubicBezTo>
                    <a:cubicBezTo>
                      <a:pt x="533" y="657"/>
                      <a:pt x="535" y="649"/>
                      <a:pt x="535" y="640"/>
                    </a:cubicBezTo>
                    <a:cubicBezTo>
                      <a:pt x="536" y="618"/>
                      <a:pt x="537" y="595"/>
                      <a:pt x="538" y="572"/>
                    </a:cubicBezTo>
                    <a:cubicBezTo>
                      <a:pt x="538" y="568"/>
                      <a:pt x="538" y="564"/>
                      <a:pt x="539" y="560"/>
                    </a:cubicBezTo>
                    <a:cubicBezTo>
                      <a:pt x="541" y="547"/>
                      <a:pt x="533" y="512"/>
                      <a:pt x="506" y="510"/>
                    </a:cubicBezTo>
                    <a:cubicBezTo>
                      <a:pt x="505" y="510"/>
                      <a:pt x="505" y="510"/>
                      <a:pt x="505" y="509"/>
                    </a:cubicBezTo>
                    <a:cubicBezTo>
                      <a:pt x="498" y="495"/>
                      <a:pt x="489" y="482"/>
                      <a:pt x="478" y="470"/>
                    </a:cubicBezTo>
                    <a:cubicBezTo>
                      <a:pt x="465" y="456"/>
                      <a:pt x="447" y="446"/>
                      <a:pt x="428" y="443"/>
                    </a:cubicBezTo>
                    <a:close/>
                    <a:moveTo>
                      <a:pt x="349" y="161"/>
                    </a:moveTo>
                    <a:cubicBezTo>
                      <a:pt x="187" y="161"/>
                      <a:pt x="187" y="161"/>
                      <a:pt x="187" y="161"/>
                    </a:cubicBezTo>
                    <a:cubicBezTo>
                      <a:pt x="187" y="0"/>
                      <a:pt x="187" y="0"/>
                      <a:pt x="187" y="0"/>
                    </a:cubicBezTo>
                    <a:cubicBezTo>
                      <a:pt x="349" y="0"/>
                      <a:pt x="349" y="0"/>
                      <a:pt x="349" y="0"/>
                    </a:cubicBezTo>
                    <a:lnTo>
                      <a:pt x="349" y="161"/>
                    </a:lnTo>
                    <a:close/>
                    <a:moveTo>
                      <a:pt x="163" y="161"/>
                    </a:moveTo>
                    <a:cubicBezTo>
                      <a:pt x="0" y="161"/>
                      <a:pt x="0" y="161"/>
                      <a:pt x="0" y="161"/>
                    </a:cubicBezTo>
                    <a:cubicBezTo>
                      <a:pt x="0" y="0"/>
                      <a:pt x="0" y="0"/>
                      <a:pt x="0" y="0"/>
                    </a:cubicBezTo>
                    <a:cubicBezTo>
                      <a:pt x="163" y="0"/>
                      <a:pt x="163" y="0"/>
                      <a:pt x="163" y="0"/>
                    </a:cubicBezTo>
                    <a:lnTo>
                      <a:pt x="163" y="161"/>
                    </a:lnTo>
                    <a:close/>
                    <a:moveTo>
                      <a:pt x="251" y="347"/>
                    </a:moveTo>
                    <a:cubicBezTo>
                      <a:pt x="187" y="347"/>
                      <a:pt x="187" y="347"/>
                      <a:pt x="187" y="347"/>
                    </a:cubicBezTo>
                    <a:cubicBezTo>
                      <a:pt x="187" y="185"/>
                      <a:pt x="187" y="185"/>
                      <a:pt x="187" y="185"/>
                    </a:cubicBezTo>
                    <a:cubicBezTo>
                      <a:pt x="349" y="185"/>
                      <a:pt x="349" y="185"/>
                      <a:pt x="349" y="185"/>
                    </a:cubicBezTo>
                    <a:cubicBezTo>
                      <a:pt x="349" y="347"/>
                      <a:pt x="349" y="347"/>
                      <a:pt x="349" y="347"/>
                    </a:cubicBezTo>
                    <a:cubicBezTo>
                      <a:pt x="349" y="347"/>
                      <a:pt x="349" y="347"/>
                      <a:pt x="349" y="347"/>
                    </a:cubicBezTo>
                    <a:cubicBezTo>
                      <a:pt x="319" y="237"/>
                      <a:pt x="319" y="237"/>
                      <a:pt x="319" y="237"/>
                    </a:cubicBezTo>
                    <a:cubicBezTo>
                      <a:pt x="319" y="237"/>
                      <a:pt x="319" y="237"/>
                      <a:pt x="319" y="237"/>
                    </a:cubicBezTo>
                    <a:cubicBezTo>
                      <a:pt x="319" y="237"/>
                      <a:pt x="319" y="237"/>
                      <a:pt x="319" y="237"/>
                    </a:cubicBezTo>
                    <a:cubicBezTo>
                      <a:pt x="311" y="208"/>
                      <a:pt x="293" y="202"/>
                      <a:pt x="280" y="202"/>
                    </a:cubicBezTo>
                    <a:cubicBezTo>
                      <a:pt x="276" y="202"/>
                      <a:pt x="272" y="202"/>
                      <a:pt x="269" y="203"/>
                    </a:cubicBezTo>
                    <a:cubicBezTo>
                      <a:pt x="265" y="204"/>
                      <a:pt x="250" y="207"/>
                      <a:pt x="241" y="220"/>
                    </a:cubicBezTo>
                    <a:cubicBezTo>
                      <a:pt x="236" y="227"/>
                      <a:pt x="231" y="238"/>
                      <a:pt x="234" y="254"/>
                    </a:cubicBezTo>
                    <a:lnTo>
                      <a:pt x="251" y="347"/>
                    </a:lnTo>
                    <a:close/>
                    <a:moveTo>
                      <a:pt x="157" y="533"/>
                    </a:moveTo>
                    <a:cubicBezTo>
                      <a:pt x="0" y="533"/>
                      <a:pt x="0" y="533"/>
                      <a:pt x="0" y="533"/>
                    </a:cubicBezTo>
                    <a:cubicBezTo>
                      <a:pt x="0" y="372"/>
                      <a:pt x="0" y="372"/>
                      <a:pt x="0" y="372"/>
                    </a:cubicBezTo>
                    <a:cubicBezTo>
                      <a:pt x="256" y="372"/>
                      <a:pt x="256" y="372"/>
                      <a:pt x="256" y="372"/>
                    </a:cubicBezTo>
                    <a:cubicBezTo>
                      <a:pt x="277" y="486"/>
                      <a:pt x="277" y="486"/>
                      <a:pt x="277" y="486"/>
                    </a:cubicBezTo>
                    <a:cubicBezTo>
                      <a:pt x="277" y="487"/>
                      <a:pt x="278" y="488"/>
                      <a:pt x="278" y="489"/>
                    </a:cubicBezTo>
                    <a:cubicBezTo>
                      <a:pt x="278" y="489"/>
                      <a:pt x="278" y="489"/>
                      <a:pt x="278" y="489"/>
                    </a:cubicBezTo>
                    <a:cubicBezTo>
                      <a:pt x="278" y="490"/>
                      <a:pt x="278" y="490"/>
                      <a:pt x="278" y="490"/>
                    </a:cubicBezTo>
                    <a:cubicBezTo>
                      <a:pt x="278" y="495"/>
                      <a:pt x="276" y="499"/>
                      <a:pt x="273" y="504"/>
                    </a:cubicBezTo>
                    <a:cubicBezTo>
                      <a:pt x="273" y="504"/>
                      <a:pt x="272" y="504"/>
                      <a:pt x="272" y="504"/>
                    </a:cubicBezTo>
                    <a:cubicBezTo>
                      <a:pt x="267" y="504"/>
                      <a:pt x="262" y="502"/>
                      <a:pt x="257" y="498"/>
                    </a:cubicBezTo>
                    <a:cubicBezTo>
                      <a:pt x="257" y="498"/>
                      <a:pt x="257" y="498"/>
                      <a:pt x="257" y="498"/>
                    </a:cubicBezTo>
                    <a:cubicBezTo>
                      <a:pt x="257" y="498"/>
                      <a:pt x="257" y="498"/>
                      <a:pt x="257" y="498"/>
                    </a:cubicBezTo>
                    <a:cubicBezTo>
                      <a:pt x="250" y="493"/>
                      <a:pt x="244" y="482"/>
                      <a:pt x="238" y="472"/>
                    </a:cubicBezTo>
                    <a:cubicBezTo>
                      <a:pt x="235" y="468"/>
                      <a:pt x="233" y="463"/>
                      <a:pt x="230" y="459"/>
                    </a:cubicBezTo>
                    <a:cubicBezTo>
                      <a:pt x="228" y="456"/>
                      <a:pt x="227" y="454"/>
                      <a:pt x="225" y="451"/>
                    </a:cubicBezTo>
                    <a:cubicBezTo>
                      <a:pt x="222" y="445"/>
                      <a:pt x="218" y="438"/>
                      <a:pt x="212" y="432"/>
                    </a:cubicBezTo>
                    <a:cubicBezTo>
                      <a:pt x="200" y="419"/>
                      <a:pt x="181" y="411"/>
                      <a:pt x="164" y="411"/>
                    </a:cubicBezTo>
                    <a:cubicBezTo>
                      <a:pt x="153" y="411"/>
                      <a:pt x="143" y="414"/>
                      <a:pt x="135" y="420"/>
                    </a:cubicBezTo>
                    <a:cubicBezTo>
                      <a:pt x="124" y="430"/>
                      <a:pt x="114" y="452"/>
                      <a:pt x="126" y="467"/>
                    </a:cubicBezTo>
                    <a:cubicBezTo>
                      <a:pt x="128" y="469"/>
                      <a:pt x="129" y="471"/>
                      <a:pt x="131" y="473"/>
                    </a:cubicBezTo>
                    <a:cubicBezTo>
                      <a:pt x="135" y="479"/>
                      <a:pt x="140" y="485"/>
                      <a:pt x="142" y="489"/>
                    </a:cubicBezTo>
                    <a:cubicBezTo>
                      <a:pt x="145" y="496"/>
                      <a:pt x="148" y="504"/>
                      <a:pt x="150" y="510"/>
                    </a:cubicBezTo>
                    <a:cubicBezTo>
                      <a:pt x="150" y="511"/>
                      <a:pt x="151" y="513"/>
                      <a:pt x="151" y="515"/>
                    </a:cubicBezTo>
                    <a:cubicBezTo>
                      <a:pt x="152" y="521"/>
                      <a:pt x="154" y="527"/>
                      <a:pt x="157" y="533"/>
                    </a:cubicBezTo>
                    <a:close/>
                    <a:moveTo>
                      <a:pt x="163" y="347"/>
                    </a:moveTo>
                    <a:cubicBezTo>
                      <a:pt x="0" y="347"/>
                      <a:pt x="0" y="347"/>
                      <a:pt x="0" y="347"/>
                    </a:cubicBezTo>
                    <a:cubicBezTo>
                      <a:pt x="0" y="185"/>
                      <a:pt x="0" y="185"/>
                      <a:pt x="0" y="185"/>
                    </a:cubicBezTo>
                    <a:cubicBezTo>
                      <a:pt x="163" y="185"/>
                      <a:pt x="163" y="185"/>
                      <a:pt x="163" y="185"/>
                    </a:cubicBezTo>
                    <a:lnTo>
                      <a:pt x="163" y="3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184"/>
                <a:endParaRPr lang="en-US" sz="1700" dirty="0">
                  <a:solidFill>
                    <a:srgbClr val="000000"/>
                  </a:solidFill>
                </a:endParaRPr>
              </a:p>
            </p:txBody>
          </p:sp>
        </p:grpSp>
        <p:sp>
          <p:nvSpPr>
            <p:cNvPr id="141" name="TextBox 140"/>
            <p:cNvSpPr txBox="1"/>
            <p:nvPr/>
          </p:nvSpPr>
          <p:spPr>
            <a:xfrm>
              <a:off x="11762853" y="2636509"/>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OPERATE</a:t>
              </a:r>
            </a:p>
          </p:txBody>
        </p:sp>
      </p:grpSp>
      <p:grpSp>
        <p:nvGrpSpPr>
          <p:cNvPr id="144" name="Group 143"/>
          <p:cNvGrpSpPr/>
          <p:nvPr/>
        </p:nvGrpSpPr>
        <p:grpSpPr>
          <a:xfrm>
            <a:off x="11395878" y="0"/>
            <a:ext cx="841248" cy="749808"/>
            <a:chOff x="9621100" y="2572128"/>
            <a:chExt cx="841248" cy="749808"/>
          </a:xfrm>
        </p:grpSpPr>
        <p:grpSp>
          <p:nvGrpSpPr>
            <p:cNvPr id="150" name="Group 149"/>
            <p:cNvGrpSpPr/>
            <p:nvPr/>
          </p:nvGrpSpPr>
          <p:grpSpPr>
            <a:xfrm>
              <a:off x="9621100" y="2572128"/>
              <a:ext cx="841248" cy="749808"/>
              <a:chOff x="10010857" y="2450770"/>
              <a:chExt cx="841248" cy="749808"/>
            </a:xfrm>
          </p:grpSpPr>
          <p:sp>
            <p:nvSpPr>
              <p:cNvPr id="157" name="Rectangle 156"/>
              <p:cNvSpPr/>
              <p:nvPr/>
            </p:nvSpPr>
            <p:spPr bwMode="auto">
              <a:xfrm>
                <a:off x="10010857" y="2450770"/>
                <a:ext cx="841248" cy="7498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68217A"/>
                    </a:solidFill>
                    <a:ea typeface="Segoe UI" pitchFamily="34" charset="0"/>
                    <a:cs typeface="Segoe UI" pitchFamily="34" charset="0"/>
                  </a:rPr>
                  <a:t>RELEASE</a:t>
                </a:r>
              </a:p>
            </p:txBody>
          </p:sp>
          <p:grpSp>
            <p:nvGrpSpPr>
              <p:cNvPr id="158" name="Group 157"/>
              <p:cNvGrpSpPr/>
              <p:nvPr/>
            </p:nvGrpSpPr>
            <p:grpSpPr bwMode="black">
              <a:xfrm>
                <a:off x="10156809" y="2539302"/>
                <a:ext cx="189499" cy="401888"/>
                <a:chOff x="8920162" y="3943878"/>
                <a:chExt cx="419078" cy="889014"/>
              </a:xfrm>
              <a:solidFill>
                <a:schemeClr val="tx1"/>
              </a:solidFill>
            </p:grpSpPr>
            <p:sp>
              <p:nvSpPr>
                <p:cNvPr id="159" name="Oval 16"/>
                <p:cNvSpPr>
                  <a:spLocks noChangeArrowheads="1"/>
                </p:cNvSpPr>
                <p:nvPr/>
              </p:nvSpPr>
              <p:spPr bwMode="black">
                <a:xfrm>
                  <a:off x="9148745" y="3943886"/>
                  <a:ext cx="149225"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60" name="Freeform 17"/>
                <p:cNvSpPr>
                  <a:spLocks/>
                </p:cNvSpPr>
                <p:nvPr/>
              </p:nvSpPr>
              <p:spPr bwMode="black">
                <a:xfrm>
                  <a:off x="9016977" y="4123277"/>
                  <a:ext cx="322263" cy="709615"/>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61" name="Freeform 18"/>
                <p:cNvSpPr>
                  <a:spLocks/>
                </p:cNvSpPr>
                <p:nvPr/>
              </p:nvSpPr>
              <p:spPr bwMode="black">
                <a:xfrm>
                  <a:off x="9051895" y="4089938"/>
                  <a:ext cx="265112" cy="206376"/>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62" name="Freeform 19"/>
                <p:cNvSpPr>
                  <a:spLocks/>
                </p:cNvSpPr>
                <p:nvPr/>
              </p:nvSpPr>
              <p:spPr bwMode="black">
                <a:xfrm>
                  <a:off x="8953469" y="3958176"/>
                  <a:ext cx="90487"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63" name="Freeform 20"/>
                <p:cNvSpPr>
                  <a:spLocks/>
                </p:cNvSpPr>
                <p:nvPr/>
              </p:nvSpPr>
              <p:spPr bwMode="black">
                <a:xfrm>
                  <a:off x="9055048" y="401056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64" name="Freeform 21"/>
                <p:cNvSpPr>
                  <a:spLocks/>
                </p:cNvSpPr>
                <p:nvPr/>
              </p:nvSpPr>
              <p:spPr bwMode="black">
                <a:xfrm>
                  <a:off x="8920162" y="3943878"/>
                  <a:ext cx="19050" cy="195264"/>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sp>
          <p:nvSpPr>
            <p:cNvPr id="151" name="TextBox 150"/>
            <p:cNvSpPr txBox="1"/>
            <p:nvPr/>
          </p:nvSpPr>
          <p:spPr>
            <a:xfrm>
              <a:off x="10331151" y="2713064"/>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RELEASE</a:t>
              </a:r>
            </a:p>
          </p:txBody>
        </p:sp>
      </p:grpSp>
      <p:grpSp>
        <p:nvGrpSpPr>
          <p:cNvPr id="233" name="Group 232"/>
          <p:cNvGrpSpPr/>
          <p:nvPr/>
        </p:nvGrpSpPr>
        <p:grpSpPr>
          <a:xfrm>
            <a:off x="7993806" y="1752936"/>
            <a:ext cx="1855696" cy="1323202"/>
            <a:chOff x="3419856" y="851883"/>
            <a:chExt cx="2330227" cy="1661566"/>
          </a:xfrm>
        </p:grpSpPr>
        <p:grpSp>
          <p:nvGrpSpPr>
            <p:cNvPr id="242" name="Group 241"/>
            <p:cNvGrpSpPr/>
            <p:nvPr/>
          </p:nvGrpSpPr>
          <p:grpSpPr>
            <a:xfrm>
              <a:off x="3419856" y="851883"/>
              <a:ext cx="2330227" cy="1661566"/>
              <a:chOff x="9455184" y="2490506"/>
              <a:chExt cx="2276145" cy="1623003"/>
            </a:xfrm>
          </p:grpSpPr>
          <p:sp>
            <p:nvSpPr>
              <p:cNvPr id="246" name="Rounded Rectangle 245"/>
              <p:cNvSpPr/>
              <p:nvPr/>
            </p:nvSpPr>
            <p:spPr bwMode="auto">
              <a:xfrm>
                <a:off x="9455184" y="2490506"/>
                <a:ext cx="2276145" cy="1623003"/>
              </a:xfrm>
              <a:prstGeom prst="roundRect">
                <a:avLst>
                  <a:gd name="adj" fmla="val 2806"/>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9530266" y="2887078"/>
                <a:ext cx="2125979" cy="11662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9863274" y="2555249"/>
                <a:ext cx="1792970" cy="271678"/>
              </a:xfrm>
              <a:prstGeom prst="rect">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49" name="Group 248"/>
              <p:cNvGrpSpPr/>
              <p:nvPr/>
            </p:nvGrpSpPr>
            <p:grpSpPr>
              <a:xfrm>
                <a:off x="9523387" y="2555243"/>
                <a:ext cx="271684" cy="271684"/>
                <a:chOff x="10333036" y="4489448"/>
                <a:chExt cx="399585" cy="399585"/>
              </a:xfrm>
            </p:grpSpPr>
            <p:sp>
              <p:nvSpPr>
                <p:cNvPr id="250" name="Oval 249"/>
                <p:cNvSpPr/>
                <p:nvPr/>
              </p:nvSpPr>
              <p:spPr bwMode="auto">
                <a:xfrm>
                  <a:off x="10333036" y="4489448"/>
                  <a:ext cx="399585" cy="399585"/>
                </a:xfrm>
                <a:prstGeom prst="ellipse">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Freeform 79"/>
                <p:cNvSpPr>
                  <a:spLocks/>
                </p:cNvSpPr>
                <p:nvPr/>
              </p:nvSpPr>
              <p:spPr bwMode="auto">
                <a:xfrm>
                  <a:off x="10408090" y="4604989"/>
                  <a:ext cx="254498" cy="186502"/>
                </a:xfrm>
                <a:custGeom>
                  <a:avLst/>
                  <a:gdLst>
                    <a:gd name="T0" fmla="*/ 45 w 131"/>
                    <a:gd name="T1" fmla="*/ 60 h 96"/>
                    <a:gd name="T2" fmla="*/ 83 w 131"/>
                    <a:gd name="T3" fmla="*/ 96 h 96"/>
                    <a:gd name="T4" fmla="*/ 51 w 131"/>
                    <a:gd name="T5" fmla="*/ 96 h 96"/>
                    <a:gd name="T6" fmla="*/ 0 w 131"/>
                    <a:gd name="T7" fmla="*/ 47 h 96"/>
                    <a:gd name="T8" fmla="*/ 51 w 131"/>
                    <a:gd name="T9" fmla="*/ 0 h 96"/>
                    <a:gd name="T10" fmla="*/ 83 w 131"/>
                    <a:gd name="T11" fmla="*/ 0 h 96"/>
                    <a:gd name="T12" fmla="*/ 45 w 131"/>
                    <a:gd name="T13" fmla="*/ 35 h 96"/>
                    <a:gd name="T14" fmla="*/ 131 w 131"/>
                    <a:gd name="T15" fmla="*/ 35 h 96"/>
                    <a:gd name="T16" fmla="*/ 131 w 131"/>
                    <a:gd name="T17" fmla="*/ 60 h 96"/>
                    <a:gd name="T18" fmla="*/ 45 w 131"/>
                    <a:gd name="T19"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45" y="60"/>
                      </a:moveTo>
                      <a:lnTo>
                        <a:pt x="83" y="96"/>
                      </a:lnTo>
                      <a:lnTo>
                        <a:pt x="51" y="96"/>
                      </a:lnTo>
                      <a:lnTo>
                        <a:pt x="0" y="47"/>
                      </a:lnTo>
                      <a:lnTo>
                        <a:pt x="51" y="0"/>
                      </a:lnTo>
                      <a:lnTo>
                        <a:pt x="83" y="0"/>
                      </a:lnTo>
                      <a:lnTo>
                        <a:pt x="45" y="35"/>
                      </a:lnTo>
                      <a:lnTo>
                        <a:pt x="131" y="35"/>
                      </a:lnTo>
                      <a:lnTo>
                        <a:pt x="131" y="60"/>
                      </a:lnTo>
                      <a:lnTo>
                        <a:pt x="45"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grpSp>
        <p:pic>
          <p:nvPicPr>
            <p:cNvPr id="245" name="Picture 244"/>
            <p:cNvPicPr>
              <a:picLocks noChangeAspect="1"/>
            </p:cNvPicPr>
            <p:nvPr/>
          </p:nvPicPr>
          <p:blipFill>
            <a:blip r:embed="rId8"/>
            <a:stretch>
              <a:fillRect/>
            </a:stretch>
          </p:blipFill>
          <p:spPr>
            <a:xfrm>
              <a:off x="3916792" y="971067"/>
              <a:ext cx="285762" cy="177303"/>
            </a:xfrm>
            <a:prstGeom prst="rect">
              <a:avLst/>
            </a:prstGeom>
          </p:spPr>
        </p:pic>
      </p:grpSp>
      <p:grpSp>
        <p:nvGrpSpPr>
          <p:cNvPr id="252" name="Group 251"/>
          <p:cNvGrpSpPr/>
          <p:nvPr/>
        </p:nvGrpSpPr>
        <p:grpSpPr>
          <a:xfrm>
            <a:off x="7993806" y="2732943"/>
            <a:ext cx="1855696" cy="502111"/>
            <a:chOff x="7991939" y="3269259"/>
            <a:chExt cx="1855696" cy="502111"/>
          </a:xfrm>
        </p:grpSpPr>
        <p:sp>
          <p:nvSpPr>
            <p:cNvPr id="253" name="Freeform 252"/>
            <p:cNvSpPr/>
            <p:nvPr/>
          </p:nvSpPr>
          <p:spPr bwMode="auto">
            <a:xfrm>
              <a:off x="7991939" y="3269260"/>
              <a:ext cx="1855696" cy="502110"/>
            </a:xfrm>
            <a:custGeom>
              <a:avLst/>
              <a:gdLst>
                <a:gd name="connsiteX0" fmla="*/ 0 w 1855696"/>
                <a:gd name="connsiteY0" fmla="*/ 0 h 1005070"/>
                <a:gd name="connsiteX1" fmla="*/ 1855696 w 1855696"/>
                <a:gd name="connsiteY1" fmla="*/ 0 h 1005070"/>
                <a:gd name="connsiteX2" fmla="*/ 1855696 w 1855696"/>
                <a:gd name="connsiteY2" fmla="*/ 967941 h 1005070"/>
                <a:gd name="connsiteX3" fmla="*/ 1818567 w 1855696"/>
                <a:gd name="connsiteY3" fmla="*/ 1005070 h 1005070"/>
                <a:gd name="connsiteX4" fmla="*/ 37129 w 1855696"/>
                <a:gd name="connsiteY4" fmla="*/ 1005070 h 1005070"/>
                <a:gd name="connsiteX5" fmla="*/ 0 w 1855696"/>
                <a:gd name="connsiteY5" fmla="*/ 967941 h 1005070"/>
                <a:gd name="connsiteX6" fmla="*/ 0 w 1855696"/>
                <a:gd name="connsiteY6" fmla="*/ 0 h 100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696" h="1005070">
                  <a:moveTo>
                    <a:pt x="0" y="0"/>
                  </a:moveTo>
                  <a:lnTo>
                    <a:pt x="1855696" y="0"/>
                  </a:lnTo>
                  <a:lnTo>
                    <a:pt x="1855696" y="967941"/>
                  </a:lnTo>
                  <a:cubicBezTo>
                    <a:pt x="1855696" y="988447"/>
                    <a:pt x="1839073" y="1005070"/>
                    <a:pt x="1818567" y="1005070"/>
                  </a:cubicBezTo>
                  <a:lnTo>
                    <a:pt x="37129" y="1005070"/>
                  </a:lnTo>
                  <a:cubicBezTo>
                    <a:pt x="16623" y="1005070"/>
                    <a:pt x="0" y="988447"/>
                    <a:pt x="0" y="967941"/>
                  </a:cubicBezTo>
                  <a:lnTo>
                    <a:pt x="0" y="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8053152" y="3269259"/>
              <a:ext cx="1733269" cy="4328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5" name="Group 164"/>
          <p:cNvGrpSpPr/>
          <p:nvPr/>
        </p:nvGrpSpPr>
        <p:grpSpPr>
          <a:xfrm>
            <a:off x="11227779" y="0"/>
            <a:ext cx="844454" cy="749808"/>
            <a:chOff x="11227779" y="0"/>
            <a:chExt cx="844454" cy="749808"/>
          </a:xfrm>
        </p:grpSpPr>
        <p:sp>
          <p:nvSpPr>
            <p:cNvPr id="167" name="Rectangle 166"/>
            <p:cNvSpPr/>
            <p:nvPr/>
          </p:nvSpPr>
          <p:spPr bwMode="auto">
            <a:xfrm>
              <a:off x="11227779" y="0"/>
              <a:ext cx="841248" cy="7498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7FBA00"/>
                  </a:solidFill>
                  <a:ea typeface="Segoe UI" pitchFamily="34" charset="0"/>
                  <a:cs typeface="Segoe UI" pitchFamily="34" charset="0"/>
                </a:rPr>
                <a:t>DEVELOP</a:t>
              </a:r>
            </a:p>
          </p:txBody>
        </p:sp>
        <p:grpSp>
          <p:nvGrpSpPr>
            <p:cNvPr id="227" name="Group 226"/>
            <p:cNvGrpSpPr/>
            <p:nvPr/>
          </p:nvGrpSpPr>
          <p:grpSpPr>
            <a:xfrm>
              <a:off x="11333371" y="137080"/>
              <a:ext cx="466163" cy="466170"/>
              <a:chOff x="7156455" y="28575"/>
              <a:chExt cx="325433" cy="325438"/>
            </a:xfrm>
            <a:solidFill>
              <a:schemeClr val="tx1"/>
            </a:solidFill>
          </p:grpSpPr>
          <p:sp>
            <p:nvSpPr>
              <p:cNvPr id="229" name="Freeform 26"/>
              <p:cNvSpPr>
                <a:spLocks noEditPoints="1"/>
              </p:cNvSpPr>
              <p:nvPr/>
            </p:nvSpPr>
            <p:spPr bwMode="auto">
              <a:xfrm>
                <a:off x="7164388" y="88900"/>
                <a:ext cx="261938" cy="261938"/>
              </a:xfrm>
              <a:custGeom>
                <a:avLst/>
                <a:gdLst>
                  <a:gd name="T0" fmla="*/ 70 w 70"/>
                  <a:gd name="T1" fmla="*/ 17 h 70"/>
                  <a:gd name="T2" fmla="*/ 57 w 70"/>
                  <a:gd name="T3" fmla="*/ 29 h 70"/>
                  <a:gd name="T4" fmla="*/ 49 w 70"/>
                  <a:gd name="T5" fmla="*/ 21 h 70"/>
                  <a:gd name="T6" fmla="*/ 55 w 70"/>
                  <a:gd name="T7" fmla="*/ 14 h 70"/>
                  <a:gd name="T8" fmla="*/ 55 w 70"/>
                  <a:gd name="T9" fmla="*/ 11 h 70"/>
                  <a:gd name="T10" fmla="*/ 55 w 70"/>
                  <a:gd name="T11" fmla="*/ 11 h 70"/>
                  <a:gd name="T12" fmla="*/ 51 w 70"/>
                  <a:gd name="T13" fmla="*/ 11 h 70"/>
                  <a:gd name="T14" fmla="*/ 45 w 70"/>
                  <a:gd name="T15" fmla="*/ 17 h 70"/>
                  <a:gd name="T16" fmla="*/ 40 w 70"/>
                  <a:gd name="T17" fmla="*/ 12 h 70"/>
                  <a:gd name="T18" fmla="*/ 53 w 70"/>
                  <a:gd name="T19" fmla="*/ 0 h 70"/>
                  <a:gd name="T20" fmla="*/ 70 w 70"/>
                  <a:gd name="T21" fmla="*/ 17 h 70"/>
                  <a:gd name="T22" fmla="*/ 43 w 70"/>
                  <a:gd name="T23" fmla="*/ 44 h 70"/>
                  <a:gd name="T24" fmla="*/ 34 w 70"/>
                  <a:gd name="T25" fmla="*/ 35 h 70"/>
                  <a:gd name="T26" fmla="*/ 19 w 70"/>
                  <a:gd name="T27" fmla="*/ 50 h 70"/>
                  <a:gd name="T28" fmla="*/ 15 w 70"/>
                  <a:gd name="T29" fmla="*/ 50 h 70"/>
                  <a:gd name="T30" fmla="*/ 15 w 70"/>
                  <a:gd name="T31" fmla="*/ 50 h 70"/>
                  <a:gd name="T32" fmla="*/ 15 w 70"/>
                  <a:gd name="T33" fmla="*/ 47 h 70"/>
                  <a:gd name="T34" fmla="*/ 31 w 70"/>
                  <a:gd name="T35" fmla="*/ 31 h 70"/>
                  <a:gd name="T36" fmla="*/ 26 w 70"/>
                  <a:gd name="T37" fmla="*/ 27 h 70"/>
                  <a:gd name="T38" fmla="*/ 7 w 70"/>
                  <a:gd name="T39" fmla="*/ 46 h 70"/>
                  <a:gd name="T40" fmla="*/ 0 w 70"/>
                  <a:gd name="T41" fmla="*/ 70 h 70"/>
                  <a:gd name="T42" fmla="*/ 24 w 70"/>
                  <a:gd name="T43" fmla="*/ 63 h 70"/>
                  <a:gd name="T44" fmla="*/ 43 w 70"/>
                  <a:gd name="T4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0">
                    <a:moveTo>
                      <a:pt x="70" y="17"/>
                    </a:moveTo>
                    <a:cubicBezTo>
                      <a:pt x="57" y="29"/>
                      <a:pt x="57" y="29"/>
                      <a:pt x="57" y="29"/>
                    </a:cubicBezTo>
                    <a:cubicBezTo>
                      <a:pt x="49" y="21"/>
                      <a:pt x="49" y="21"/>
                      <a:pt x="49" y="21"/>
                    </a:cubicBezTo>
                    <a:cubicBezTo>
                      <a:pt x="55" y="14"/>
                      <a:pt x="55" y="14"/>
                      <a:pt x="55" y="14"/>
                    </a:cubicBezTo>
                    <a:cubicBezTo>
                      <a:pt x="56" y="13"/>
                      <a:pt x="56" y="12"/>
                      <a:pt x="55" y="11"/>
                    </a:cubicBezTo>
                    <a:cubicBezTo>
                      <a:pt x="55" y="11"/>
                      <a:pt x="55" y="11"/>
                      <a:pt x="55" y="11"/>
                    </a:cubicBezTo>
                    <a:cubicBezTo>
                      <a:pt x="54" y="10"/>
                      <a:pt x="52" y="10"/>
                      <a:pt x="51" y="11"/>
                    </a:cubicBezTo>
                    <a:cubicBezTo>
                      <a:pt x="45" y="17"/>
                      <a:pt x="45" y="17"/>
                      <a:pt x="45" y="17"/>
                    </a:cubicBezTo>
                    <a:cubicBezTo>
                      <a:pt x="40" y="12"/>
                      <a:pt x="40" y="12"/>
                      <a:pt x="40" y="12"/>
                    </a:cubicBezTo>
                    <a:cubicBezTo>
                      <a:pt x="53" y="0"/>
                      <a:pt x="53" y="0"/>
                      <a:pt x="53" y="0"/>
                    </a:cubicBezTo>
                    <a:cubicBezTo>
                      <a:pt x="70" y="17"/>
                      <a:pt x="70" y="17"/>
                      <a:pt x="70" y="17"/>
                    </a:cubicBezTo>
                    <a:close/>
                    <a:moveTo>
                      <a:pt x="43" y="44"/>
                    </a:moveTo>
                    <a:cubicBezTo>
                      <a:pt x="34" y="35"/>
                      <a:pt x="34" y="35"/>
                      <a:pt x="34" y="35"/>
                    </a:cubicBezTo>
                    <a:cubicBezTo>
                      <a:pt x="19" y="50"/>
                      <a:pt x="19" y="50"/>
                      <a:pt x="19" y="50"/>
                    </a:cubicBezTo>
                    <a:cubicBezTo>
                      <a:pt x="18" y="51"/>
                      <a:pt x="16" y="51"/>
                      <a:pt x="15" y="50"/>
                    </a:cubicBezTo>
                    <a:cubicBezTo>
                      <a:pt x="15" y="50"/>
                      <a:pt x="15" y="50"/>
                      <a:pt x="15" y="50"/>
                    </a:cubicBezTo>
                    <a:cubicBezTo>
                      <a:pt x="14" y="49"/>
                      <a:pt x="14" y="48"/>
                      <a:pt x="15" y="47"/>
                    </a:cubicBezTo>
                    <a:cubicBezTo>
                      <a:pt x="31" y="31"/>
                      <a:pt x="31" y="31"/>
                      <a:pt x="31" y="31"/>
                    </a:cubicBezTo>
                    <a:cubicBezTo>
                      <a:pt x="26" y="27"/>
                      <a:pt x="26" y="27"/>
                      <a:pt x="26" y="27"/>
                    </a:cubicBezTo>
                    <a:cubicBezTo>
                      <a:pt x="7" y="46"/>
                      <a:pt x="7" y="46"/>
                      <a:pt x="7" y="46"/>
                    </a:cubicBezTo>
                    <a:cubicBezTo>
                      <a:pt x="0" y="70"/>
                      <a:pt x="0" y="70"/>
                      <a:pt x="0" y="70"/>
                    </a:cubicBezTo>
                    <a:cubicBezTo>
                      <a:pt x="24" y="63"/>
                      <a:pt x="24" y="63"/>
                      <a:pt x="24" y="63"/>
                    </a:cubicBezTo>
                    <a:lnTo>
                      <a:pt x="43" y="44"/>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230" name="Freeform 27"/>
              <p:cNvSpPr>
                <a:spLocks/>
              </p:cNvSpPr>
              <p:nvPr/>
            </p:nvSpPr>
            <p:spPr bwMode="auto">
              <a:xfrm>
                <a:off x="7377113" y="28575"/>
                <a:ext cx="104775" cy="107950"/>
              </a:xfrm>
              <a:custGeom>
                <a:avLst/>
                <a:gdLst>
                  <a:gd name="T0" fmla="*/ 0 w 66"/>
                  <a:gd name="T1" fmla="*/ 28 h 68"/>
                  <a:gd name="T2" fmla="*/ 26 w 66"/>
                  <a:gd name="T3" fmla="*/ 0 h 68"/>
                  <a:gd name="T4" fmla="*/ 66 w 66"/>
                  <a:gd name="T5" fmla="*/ 40 h 68"/>
                  <a:gd name="T6" fmla="*/ 40 w 66"/>
                  <a:gd name="T7" fmla="*/ 68 h 68"/>
                  <a:gd name="T8" fmla="*/ 0 w 66"/>
                  <a:gd name="T9" fmla="*/ 28 h 68"/>
                </a:gdLst>
                <a:ahLst/>
                <a:cxnLst>
                  <a:cxn ang="0">
                    <a:pos x="T0" y="T1"/>
                  </a:cxn>
                  <a:cxn ang="0">
                    <a:pos x="T2" y="T3"/>
                  </a:cxn>
                  <a:cxn ang="0">
                    <a:pos x="T4" y="T5"/>
                  </a:cxn>
                  <a:cxn ang="0">
                    <a:pos x="T6" y="T7"/>
                  </a:cxn>
                  <a:cxn ang="0">
                    <a:pos x="T8" y="T9"/>
                  </a:cxn>
                </a:cxnLst>
                <a:rect l="0" t="0" r="r" b="b"/>
                <a:pathLst>
                  <a:path w="66" h="68">
                    <a:moveTo>
                      <a:pt x="0" y="28"/>
                    </a:moveTo>
                    <a:lnTo>
                      <a:pt x="26" y="0"/>
                    </a:lnTo>
                    <a:lnTo>
                      <a:pt x="66" y="40"/>
                    </a:lnTo>
                    <a:lnTo>
                      <a:pt x="40" y="68"/>
                    </a:lnTo>
                    <a:lnTo>
                      <a:pt x="0" y="28"/>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231" name="Freeform 28"/>
              <p:cNvSpPr>
                <a:spLocks/>
              </p:cNvSpPr>
              <p:nvPr/>
            </p:nvSpPr>
            <p:spPr bwMode="auto">
              <a:xfrm>
                <a:off x="7156455" y="28575"/>
                <a:ext cx="319088" cy="325438"/>
              </a:xfrm>
              <a:custGeom>
                <a:avLst/>
                <a:gdLst>
                  <a:gd name="T0" fmla="*/ 85 w 85"/>
                  <a:gd name="T1" fmla="*/ 69 h 87"/>
                  <a:gd name="T2" fmla="*/ 84 w 85"/>
                  <a:gd name="T3" fmla="*/ 74 h 87"/>
                  <a:gd name="T4" fmla="*/ 80 w 85"/>
                  <a:gd name="T5" fmla="*/ 71 h 87"/>
                  <a:gd name="T6" fmla="*/ 70 w 85"/>
                  <a:gd name="T7" fmla="*/ 62 h 87"/>
                  <a:gd name="T8" fmla="*/ 60 w 85"/>
                  <a:gd name="T9" fmla="*/ 73 h 87"/>
                  <a:gd name="T10" fmla="*/ 66 w 85"/>
                  <a:gd name="T11" fmla="*/ 82 h 87"/>
                  <a:gd name="T12" fmla="*/ 67 w 85"/>
                  <a:gd name="T13" fmla="*/ 87 h 87"/>
                  <a:gd name="T14" fmla="*/ 67 w 85"/>
                  <a:gd name="T15" fmla="*/ 87 h 87"/>
                  <a:gd name="T16" fmla="*/ 49 w 85"/>
                  <a:gd name="T17" fmla="*/ 69 h 87"/>
                  <a:gd name="T18" fmla="*/ 50 w 85"/>
                  <a:gd name="T19" fmla="*/ 62 h 87"/>
                  <a:gd name="T20" fmla="*/ 23 w 85"/>
                  <a:gd name="T21" fmla="*/ 36 h 87"/>
                  <a:gd name="T22" fmla="*/ 18 w 85"/>
                  <a:gd name="T23" fmla="*/ 36 h 87"/>
                  <a:gd name="T24" fmla="*/ 0 w 85"/>
                  <a:gd name="T25" fmla="*/ 18 h 87"/>
                  <a:gd name="T26" fmla="*/ 1 w 85"/>
                  <a:gd name="T27" fmla="*/ 13 h 87"/>
                  <a:gd name="T28" fmla="*/ 4 w 85"/>
                  <a:gd name="T29" fmla="*/ 16 h 87"/>
                  <a:gd name="T30" fmla="*/ 15 w 85"/>
                  <a:gd name="T31" fmla="*/ 25 h 87"/>
                  <a:gd name="T32" fmla="*/ 25 w 85"/>
                  <a:gd name="T33" fmla="*/ 15 h 87"/>
                  <a:gd name="T34" fmla="*/ 19 w 85"/>
                  <a:gd name="T35" fmla="*/ 5 h 87"/>
                  <a:gd name="T36" fmla="*/ 18 w 85"/>
                  <a:gd name="T37" fmla="*/ 0 h 87"/>
                  <a:gd name="T38" fmla="*/ 18 w 85"/>
                  <a:gd name="T39" fmla="*/ 0 h 87"/>
                  <a:gd name="T40" fmla="*/ 36 w 85"/>
                  <a:gd name="T41" fmla="*/ 18 h 87"/>
                  <a:gd name="T42" fmla="*/ 35 w 85"/>
                  <a:gd name="T43" fmla="*/ 25 h 87"/>
                  <a:gd name="T44" fmla="*/ 62 w 85"/>
                  <a:gd name="T45" fmla="*/ 51 h 87"/>
                  <a:gd name="T46" fmla="*/ 66 w 85"/>
                  <a:gd name="T47" fmla="*/ 51 h 87"/>
                  <a:gd name="T48" fmla="*/ 85 w 85"/>
                  <a:gd name="T49"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7">
                    <a:moveTo>
                      <a:pt x="85" y="69"/>
                    </a:moveTo>
                    <a:cubicBezTo>
                      <a:pt x="85" y="71"/>
                      <a:pt x="84" y="73"/>
                      <a:pt x="84" y="74"/>
                    </a:cubicBezTo>
                    <a:cubicBezTo>
                      <a:pt x="80" y="71"/>
                      <a:pt x="80" y="71"/>
                      <a:pt x="80" y="71"/>
                    </a:cubicBezTo>
                    <a:cubicBezTo>
                      <a:pt x="80" y="66"/>
                      <a:pt x="75" y="62"/>
                      <a:pt x="70" y="62"/>
                    </a:cubicBezTo>
                    <a:cubicBezTo>
                      <a:pt x="64" y="62"/>
                      <a:pt x="60" y="67"/>
                      <a:pt x="60" y="73"/>
                    </a:cubicBezTo>
                    <a:cubicBezTo>
                      <a:pt x="60" y="77"/>
                      <a:pt x="62" y="80"/>
                      <a:pt x="66" y="82"/>
                    </a:cubicBezTo>
                    <a:cubicBezTo>
                      <a:pt x="67" y="87"/>
                      <a:pt x="67" y="87"/>
                      <a:pt x="67" y="87"/>
                    </a:cubicBezTo>
                    <a:cubicBezTo>
                      <a:pt x="67" y="87"/>
                      <a:pt x="67" y="87"/>
                      <a:pt x="67" y="87"/>
                    </a:cubicBezTo>
                    <a:cubicBezTo>
                      <a:pt x="57" y="87"/>
                      <a:pt x="49" y="79"/>
                      <a:pt x="49" y="69"/>
                    </a:cubicBezTo>
                    <a:cubicBezTo>
                      <a:pt x="49" y="67"/>
                      <a:pt x="49" y="64"/>
                      <a:pt x="50" y="62"/>
                    </a:cubicBezTo>
                    <a:cubicBezTo>
                      <a:pt x="23" y="36"/>
                      <a:pt x="23" y="36"/>
                      <a:pt x="23" y="36"/>
                    </a:cubicBezTo>
                    <a:cubicBezTo>
                      <a:pt x="22" y="36"/>
                      <a:pt x="20" y="36"/>
                      <a:pt x="18" y="36"/>
                    </a:cubicBezTo>
                    <a:cubicBezTo>
                      <a:pt x="9" y="36"/>
                      <a:pt x="0" y="28"/>
                      <a:pt x="0" y="18"/>
                    </a:cubicBezTo>
                    <a:cubicBezTo>
                      <a:pt x="0" y="17"/>
                      <a:pt x="1" y="15"/>
                      <a:pt x="1" y="13"/>
                    </a:cubicBezTo>
                    <a:cubicBezTo>
                      <a:pt x="4" y="16"/>
                      <a:pt x="4" y="16"/>
                      <a:pt x="4" y="16"/>
                    </a:cubicBezTo>
                    <a:cubicBezTo>
                      <a:pt x="5" y="21"/>
                      <a:pt x="10" y="25"/>
                      <a:pt x="15" y="25"/>
                    </a:cubicBezTo>
                    <a:cubicBezTo>
                      <a:pt x="21" y="25"/>
                      <a:pt x="25" y="20"/>
                      <a:pt x="25" y="15"/>
                    </a:cubicBezTo>
                    <a:cubicBezTo>
                      <a:pt x="25" y="11"/>
                      <a:pt x="23" y="7"/>
                      <a:pt x="19" y="5"/>
                    </a:cubicBezTo>
                    <a:cubicBezTo>
                      <a:pt x="18" y="0"/>
                      <a:pt x="18" y="0"/>
                      <a:pt x="18" y="0"/>
                    </a:cubicBezTo>
                    <a:cubicBezTo>
                      <a:pt x="18" y="0"/>
                      <a:pt x="18" y="0"/>
                      <a:pt x="18" y="0"/>
                    </a:cubicBezTo>
                    <a:cubicBezTo>
                      <a:pt x="28" y="0"/>
                      <a:pt x="36" y="8"/>
                      <a:pt x="36" y="18"/>
                    </a:cubicBezTo>
                    <a:cubicBezTo>
                      <a:pt x="36" y="20"/>
                      <a:pt x="36" y="23"/>
                      <a:pt x="35" y="25"/>
                    </a:cubicBezTo>
                    <a:cubicBezTo>
                      <a:pt x="62" y="51"/>
                      <a:pt x="62" y="51"/>
                      <a:pt x="62" y="51"/>
                    </a:cubicBezTo>
                    <a:cubicBezTo>
                      <a:pt x="64" y="51"/>
                      <a:pt x="65" y="51"/>
                      <a:pt x="66" y="51"/>
                    </a:cubicBezTo>
                    <a:cubicBezTo>
                      <a:pt x="76" y="51"/>
                      <a:pt x="84" y="59"/>
                      <a:pt x="85" y="69"/>
                    </a:cubicBez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
          <p:nvSpPr>
            <p:cNvPr id="228" name="TextBox 227"/>
            <p:cNvSpPr txBox="1"/>
            <p:nvPr/>
          </p:nvSpPr>
          <p:spPr>
            <a:xfrm>
              <a:off x="11947583" y="137080"/>
              <a:ext cx="124650" cy="47150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DEVELOP</a:t>
              </a:r>
            </a:p>
          </p:txBody>
        </p:sp>
      </p:grpSp>
      <p:grpSp>
        <p:nvGrpSpPr>
          <p:cNvPr id="18" name="Group 17"/>
          <p:cNvGrpSpPr/>
          <p:nvPr/>
        </p:nvGrpSpPr>
        <p:grpSpPr>
          <a:xfrm>
            <a:off x="8090612" y="2110183"/>
            <a:ext cx="1612339" cy="842567"/>
            <a:chOff x="8138421" y="3792151"/>
            <a:chExt cx="1612339" cy="842567"/>
          </a:xfrm>
        </p:grpSpPr>
        <p:sp>
          <p:nvSpPr>
            <p:cNvPr id="166" name="TextBox 165"/>
            <p:cNvSpPr txBox="1"/>
            <p:nvPr/>
          </p:nvSpPr>
          <p:spPr>
            <a:xfrm>
              <a:off x="8138421" y="3792151"/>
              <a:ext cx="1612339" cy="304354"/>
            </a:xfrm>
            <a:prstGeom prst="rect">
              <a:avLst/>
            </a:prstGeom>
          </p:spPr>
          <p:txBody>
            <a:bodyPr vert="horz" wrap="square" lIns="93260" tIns="93260" rIns="93260" bIns="93260" rtlCol="0" anchor="t">
              <a:noAutofit/>
            </a:bodyPr>
            <a:lstStyle/>
            <a:p>
              <a:pPr marL="238007" indent="-238007" algn="ctr" defTabSz="932597"/>
              <a:r>
                <a:rPr lang="en-US" sz="1100" dirty="0" err="1" smtClean="0">
                  <a:solidFill>
                    <a:srgbClr val="FFFFFF"/>
                  </a:solidFill>
                  <a:ea typeface="Segoe UI" pitchFamily="34" charset="0"/>
                  <a:cs typeface="Segoe UI" pitchFamily="34" charset="0"/>
                </a:rPr>
                <a:t>PaaS</a:t>
              </a:r>
              <a:r>
                <a:rPr lang="en-US" sz="1100" dirty="0" smtClean="0">
                  <a:solidFill>
                    <a:srgbClr val="FFFFFF"/>
                  </a:solidFill>
                  <a:ea typeface="Segoe UI" pitchFamily="34" charset="0"/>
                  <a:cs typeface="Segoe UI" pitchFamily="34" charset="0"/>
                </a:rPr>
                <a:t> – Website </a:t>
              </a:r>
              <a:endParaRPr lang="en-US" sz="1100" dirty="0">
                <a:solidFill>
                  <a:srgbClr val="FFFFFF"/>
                </a:solidFill>
                <a:ea typeface="Segoe UI" pitchFamily="34" charset="0"/>
                <a:cs typeface="Segoe UI" pitchFamily="34" charset="0"/>
              </a:endParaRPr>
            </a:p>
          </p:txBody>
        </p:sp>
        <p:pic>
          <p:nvPicPr>
            <p:cNvPr id="172" name="Picture 3"/>
            <p:cNvPicPr>
              <a:picLocks noChangeAspect="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9043258" y="4127754"/>
              <a:ext cx="442636" cy="50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11"/>
            <p:cNvPicPr>
              <a:picLocks noChangeAspect="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8477975" y="4192090"/>
              <a:ext cx="373896" cy="4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8" name="Straight Arrow Connector 127"/>
          <p:cNvCxnSpPr/>
          <p:nvPr/>
        </p:nvCxnSpPr>
        <p:spPr>
          <a:xfrm>
            <a:off x="6791326" y="2727128"/>
            <a:ext cx="0" cy="1973460"/>
          </a:xfrm>
          <a:prstGeom prst="straightConnector1">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52" name="Picture 151"/>
          <p:cNvPicPr>
            <a:picLocks noChangeAspect="1"/>
          </p:cNvPicPr>
          <p:nvPr/>
        </p:nvPicPr>
        <p:blipFill rotWithShape="1">
          <a:blip r:embed="rId11">
            <a:extLst>
              <a:ext uri="{28A0092B-C50C-407E-A947-70E740481C1C}">
                <a14:useLocalDpi xmlns:a14="http://schemas.microsoft.com/office/drawing/2010/main" val="0"/>
              </a:ext>
            </a:extLst>
          </a:blip>
          <a:srcRect l="24798"/>
          <a:stretch/>
        </p:blipFill>
        <p:spPr>
          <a:xfrm>
            <a:off x="8641894" y="1837989"/>
            <a:ext cx="937875" cy="200361"/>
          </a:xfrm>
          <a:prstGeom prst="rect">
            <a:avLst/>
          </a:prstGeom>
        </p:spPr>
      </p:pic>
      <p:grpSp>
        <p:nvGrpSpPr>
          <p:cNvPr id="4" name="Group 3"/>
          <p:cNvGrpSpPr/>
          <p:nvPr/>
        </p:nvGrpSpPr>
        <p:grpSpPr>
          <a:xfrm>
            <a:off x="3128955" y="1555785"/>
            <a:ext cx="2449200" cy="1661566"/>
            <a:chOff x="3128955" y="1555785"/>
            <a:chExt cx="2449200" cy="1661566"/>
          </a:xfrm>
        </p:grpSpPr>
        <p:sp>
          <p:nvSpPr>
            <p:cNvPr id="176" name="Freeform 175"/>
            <p:cNvSpPr/>
            <p:nvPr/>
          </p:nvSpPr>
          <p:spPr bwMode="auto">
            <a:xfrm>
              <a:off x="3128955" y="1555785"/>
              <a:ext cx="2449200" cy="1661566"/>
            </a:xfrm>
            <a:custGeom>
              <a:avLst/>
              <a:gdLst>
                <a:gd name="connsiteX0" fmla="*/ 0 w 2253361"/>
                <a:gd name="connsiteY0" fmla="*/ 0 h 1661566"/>
                <a:gd name="connsiteX1" fmla="*/ 2206737 w 2253361"/>
                <a:gd name="connsiteY1" fmla="*/ 0 h 1661566"/>
                <a:gd name="connsiteX2" fmla="*/ 2253361 w 2253361"/>
                <a:gd name="connsiteY2" fmla="*/ 46624 h 1661566"/>
                <a:gd name="connsiteX3" fmla="*/ 2253361 w 2253361"/>
                <a:gd name="connsiteY3" fmla="*/ 1614942 h 1661566"/>
                <a:gd name="connsiteX4" fmla="*/ 2206737 w 2253361"/>
                <a:gd name="connsiteY4" fmla="*/ 1661566 h 1661566"/>
                <a:gd name="connsiteX5" fmla="*/ 0 w 2253361"/>
                <a:gd name="connsiteY5" fmla="*/ 1661566 h 1661566"/>
                <a:gd name="connsiteX6" fmla="*/ 0 w 2253361"/>
                <a:gd name="connsiteY6" fmla="*/ 0 h 16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3361" h="1661566">
                  <a:moveTo>
                    <a:pt x="0" y="0"/>
                  </a:moveTo>
                  <a:lnTo>
                    <a:pt x="2206737" y="0"/>
                  </a:lnTo>
                  <a:cubicBezTo>
                    <a:pt x="2232487" y="0"/>
                    <a:pt x="2253361" y="20874"/>
                    <a:pt x="2253361" y="46624"/>
                  </a:cubicBezTo>
                  <a:lnTo>
                    <a:pt x="2253361" y="1614942"/>
                  </a:lnTo>
                  <a:cubicBezTo>
                    <a:pt x="2253361" y="1640692"/>
                    <a:pt x="2232487" y="1661566"/>
                    <a:pt x="2206737" y="1661566"/>
                  </a:cubicBezTo>
                  <a:lnTo>
                    <a:pt x="0" y="1661566"/>
                  </a:lnTo>
                  <a:lnTo>
                    <a:pt x="0" y="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3128955" y="1884206"/>
              <a:ext cx="2372332" cy="127157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3128955" y="1622066"/>
              <a:ext cx="2372333" cy="220718"/>
            </a:xfrm>
            <a:prstGeom prst="rect">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31" name="Picture 28"/>
          <p:cNvPicPr>
            <a:picLocks noChangeAspect="1"/>
          </p:cNvPicPr>
          <p:nvPr/>
        </p:nvPicPr>
        <p:blipFill rotWithShape="1">
          <a:blip r:embed="rId12">
            <a:extLst>
              <a:ext uri="{28A0092B-C50C-407E-A947-70E740481C1C}">
                <a14:useLocalDpi xmlns:a14="http://schemas.microsoft.com/office/drawing/2010/main" val="0"/>
              </a:ext>
            </a:extLst>
          </a:blip>
          <a:srcRect b="35075"/>
          <a:stretch/>
        </p:blipFill>
        <p:spPr bwMode="auto">
          <a:xfrm>
            <a:off x="4209953" y="2072946"/>
            <a:ext cx="974411" cy="8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28"/>
          <p:cNvPicPr>
            <a:picLocks noChangeAspect="1"/>
          </p:cNvPicPr>
          <p:nvPr/>
        </p:nvPicPr>
        <p:blipFill rotWithShape="1">
          <a:blip r:embed="rId12">
            <a:extLst>
              <a:ext uri="{28A0092B-C50C-407E-A947-70E740481C1C}">
                <a14:useLocalDpi xmlns:a14="http://schemas.microsoft.com/office/drawing/2010/main" val="0"/>
              </a:ext>
            </a:extLst>
          </a:blip>
          <a:srcRect b="35075"/>
          <a:stretch/>
        </p:blipFill>
        <p:spPr bwMode="auto">
          <a:xfrm>
            <a:off x="4209953" y="2072946"/>
            <a:ext cx="974411" cy="8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797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500"/>
                                        <p:tgtEl>
                                          <p:spTgt spid="1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wipe(down)">
                                      <p:cBhvr>
                                        <p:cTn id="11" dur="500"/>
                                        <p:tgtEl>
                                          <p:spTgt spid="1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wipe(left)">
                                      <p:cBhvr>
                                        <p:cTn id="15" dur="500"/>
                                        <p:tgtEl>
                                          <p:spTgt spid="134"/>
                                        </p:tgtEl>
                                      </p:cBhvr>
                                    </p:animEffect>
                                  </p:childTnLst>
                                </p:cTn>
                              </p:par>
                            </p:childTnLst>
                          </p:cTn>
                        </p:par>
                        <p:par>
                          <p:cTn id="16" fill="hold">
                            <p:stCondLst>
                              <p:cond delay="1500"/>
                            </p:stCondLst>
                            <p:childTnLst>
                              <p:par>
                                <p:cTn id="17" presetID="10" presetClass="entr" presetSubtype="0" fill="hold" nodeType="afterEffect">
                                  <p:stCondLst>
                                    <p:cond delay="3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300"/>
                            </p:stCondLst>
                            <p:childTnLst>
                              <p:par>
                                <p:cTn id="21" presetID="22" presetClass="entr" presetSubtype="8" fill="hold" nodeType="afterEffect">
                                  <p:stCondLst>
                                    <p:cond delay="3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3100"/>
                            </p:stCondLst>
                            <p:childTnLst>
                              <p:par>
                                <p:cTn id="25" presetID="10" presetClass="entr" presetSubtype="0" fill="hold" nodeType="afterEffect">
                                  <p:stCondLst>
                                    <p:cond delay="300"/>
                                  </p:stCondLst>
                                  <p:childTnLst>
                                    <p:set>
                                      <p:cBhvr>
                                        <p:cTn id="26" dur="1" fill="hold">
                                          <p:stCondLst>
                                            <p:cond delay="0"/>
                                          </p:stCondLst>
                                        </p:cTn>
                                        <p:tgtEl>
                                          <p:spTgt spid="131"/>
                                        </p:tgtEl>
                                        <p:attrNameLst>
                                          <p:attrName>style.visibility</p:attrName>
                                        </p:attrNameLst>
                                      </p:cBhvr>
                                      <p:to>
                                        <p:strVal val="visible"/>
                                      </p:to>
                                    </p:set>
                                    <p:animEffect transition="in" filter="fade">
                                      <p:cBhvr>
                                        <p:cTn id="27" dur="500"/>
                                        <p:tgtEl>
                                          <p:spTgt spid="13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2"/>
                                        </p:tgtEl>
                                        <p:attrNameLst>
                                          <p:attrName>style.visibility</p:attrName>
                                        </p:attrNameLst>
                                      </p:cBhvr>
                                      <p:to>
                                        <p:strVal val="visible"/>
                                      </p:to>
                                    </p:set>
                                  </p:childTnLst>
                                </p:cTn>
                              </p:par>
                            </p:childTnLst>
                          </p:cTn>
                        </p:par>
                        <p:par>
                          <p:cTn id="32" fill="hold">
                            <p:stCondLst>
                              <p:cond delay="0"/>
                            </p:stCondLst>
                            <p:childTnLst>
                              <p:par>
                                <p:cTn id="33" presetID="42" presetClass="path" presetSubtype="0" decel="100000" fill="hold" nodeType="afterEffect">
                                  <p:stCondLst>
                                    <p:cond delay="0"/>
                                  </p:stCondLst>
                                  <p:childTnLst>
                                    <p:animMotion origin="layout" path="M -2.5351E-6 4.68906E-6 L 0.38116 0.02473 " pathEditMode="relative" rAng="0" ptsTypes="AA">
                                      <p:cBhvr>
                                        <p:cTn id="34" dur="1000" fill="hold"/>
                                        <p:tgtEl>
                                          <p:spTgt spid="182"/>
                                        </p:tgtEl>
                                        <p:attrNameLst>
                                          <p:attrName>ppt_x</p:attrName>
                                          <p:attrName>ppt_y</p:attrName>
                                        </p:attrNameLst>
                                      </p:cBhvr>
                                      <p:rCtr x="19058" y="1226"/>
                                    </p:animMotion>
                                  </p:childTnLst>
                                </p:cTn>
                              </p:par>
                              <p:par>
                                <p:cTn id="35" presetID="6" presetClass="emph" presetSubtype="0" decel="100000" fill="hold" nodeType="withEffect">
                                  <p:stCondLst>
                                    <p:cond delay="0"/>
                                  </p:stCondLst>
                                  <p:childTnLst>
                                    <p:animScale>
                                      <p:cBhvr>
                                        <p:cTn id="36" dur="1000" fill="hold"/>
                                        <p:tgtEl>
                                          <p:spTgt spid="182"/>
                                        </p:tgtEl>
                                      </p:cBhvr>
                                      <p:by x="50000" y="50000"/>
                                    </p:animScale>
                                  </p:childTnLst>
                                </p:cTn>
                              </p:par>
                              <p:par>
                                <p:cTn id="37" presetID="42" presetClass="path" presetSubtype="0" accel="50000" decel="50000" fill="hold" nodeType="withEffect">
                                  <p:stCondLst>
                                    <p:cond delay="0"/>
                                  </p:stCondLst>
                                  <p:childTnLst>
                                    <p:animMotion origin="layout" path="M -3.37503E-6 6.08261E-7 L -0.02042 -0.00023 " pathEditMode="relative" rAng="0" ptsTypes="AA">
                                      <p:cBhvr>
                                        <p:cTn id="38" dur="1000" fill="hold"/>
                                        <p:tgtEl>
                                          <p:spTgt spid="18"/>
                                        </p:tgtEl>
                                        <p:attrNameLst>
                                          <p:attrName>ppt_x</p:attrName>
                                          <p:attrName>ppt_y</p:attrName>
                                        </p:attrNameLst>
                                      </p:cBhvr>
                                      <p:rCtr x="-102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Visual Studio Online Source Code &amp;</a:t>
            </a:r>
          </a:p>
          <a:p>
            <a:r>
              <a:rPr lang="en-US" dirty="0" smtClean="0"/>
              <a:t>Deploying Azure Website + SQL using PowerShell </a:t>
            </a:r>
            <a:endParaRPr lang="en-US" dirty="0"/>
          </a:p>
        </p:txBody>
      </p:sp>
      <p:pic>
        <p:nvPicPr>
          <p:cNvPr id="6" name="Picture 5"/>
          <p:cNvPicPr>
            <a:picLocks noChangeAspect="1"/>
          </p:cNvPicPr>
          <p:nvPr/>
        </p:nvPicPr>
        <p:blipFill>
          <a:blip r:embed="rId3"/>
          <a:stretch>
            <a:fillRect/>
          </a:stretch>
        </p:blipFill>
        <p:spPr>
          <a:xfrm>
            <a:off x="601613" y="2705174"/>
            <a:ext cx="1528108" cy="948121"/>
          </a:xfrm>
          <a:prstGeom prst="rect">
            <a:avLst/>
          </a:prstGeom>
        </p:spPr>
      </p:pic>
      <p:sp>
        <p:nvSpPr>
          <p:cNvPr id="7" name="TextBox 6"/>
          <p:cNvSpPr txBox="1"/>
          <p:nvPr/>
        </p:nvSpPr>
        <p:spPr>
          <a:xfrm>
            <a:off x="1213905" y="3227292"/>
            <a:ext cx="399148" cy="166199"/>
          </a:xfrm>
          <a:prstGeom prst="rect">
            <a:avLst/>
          </a:prstGeom>
          <a:noFill/>
        </p:spPr>
        <p:txBody>
          <a:bodyPr wrap="none" lIns="0" tIns="0" rIns="0" bIns="0" rtlCol="0">
            <a:spAutoFit/>
          </a:bodyPr>
          <a:lstStyle/>
          <a:p>
            <a:pPr>
              <a:lnSpc>
                <a:spcPct val="90000"/>
              </a:lnSpc>
              <a:spcAft>
                <a:spcPts val="600"/>
              </a:spcAft>
            </a:pPr>
            <a:r>
              <a:rPr lang="en-US" sz="1200" dirty="0" smtClean="0">
                <a:gradFill>
                  <a:gsLst>
                    <a:gs pos="2917">
                      <a:srgbClr val="0072C6"/>
                    </a:gs>
                    <a:gs pos="30000">
                      <a:srgbClr val="0072C6"/>
                    </a:gs>
                  </a:gsLst>
                  <a:lin ang="5400000" scaled="0"/>
                </a:gradFill>
              </a:rPr>
              <a:t>Cloud</a:t>
            </a:r>
          </a:p>
        </p:txBody>
      </p:sp>
    </p:spTree>
    <p:extLst>
      <p:ext uri="{BB962C8B-B14F-4D97-AF65-F5344CB8AC3E}">
        <p14:creationId xmlns:p14="http://schemas.microsoft.com/office/powerpoint/2010/main" val="33772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Resource Management</a:t>
            </a:r>
            <a:endParaRPr lang="en-US" dirty="0"/>
          </a:p>
        </p:txBody>
      </p:sp>
      <p:sp>
        <p:nvSpPr>
          <p:cNvPr id="260" name="Rectangle 5"/>
          <p:cNvSpPr>
            <a:spLocks noChangeArrowheads="1"/>
          </p:cNvSpPr>
          <p:nvPr/>
        </p:nvSpPr>
        <p:spPr bwMode="auto">
          <a:xfrm>
            <a:off x="484187" y="2895601"/>
            <a:ext cx="9982521" cy="2316163"/>
          </a:xfrm>
          <a:prstGeom prst="rect">
            <a:avLst/>
          </a:prstGeom>
          <a:solidFill>
            <a:srgbClr val="022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2" name="Rectangle 7"/>
          <p:cNvSpPr>
            <a:spLocks noChangeArrowheads="1"/>
          </p:cNvSpPr>
          <p:nvPr/>
        </p:nvSpPr>
        <p:spPr bwMode="auto">
          <a:xfrm>
            <a:off x="10821988" y="2895601"/>
            <a:ext cx="1184275" cy="2316163"/>
          </a:xfrm>
          <a:prstGeom prst="rect">
            <a:avLst/>
          </a:prstGeom>
          <a:solidFill>
            <a:srgbClr val="022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3" name="Rectangle 8"/>
          <p:cNvSpPr>
            <a:spLocks noChangeArrowheads="1"/>
          </p:cNvSpPr>
          <p:nvPr/>
        </p:nvSpPr>
        <p:spPr bwMode="auto">
          <a:xfrm>
            <a:off x="484187" y="2443164"/>
            <a:ext cx="9982521" cy="376238"/>
          </a:xfrm>
          <a:prstGeom prst="rect">
            <a:avLst/>
          </a:pr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4" name="Rectangle 9"/>
          <p:cNvSpPr>
            <a:spLocks noChangeArrowheads="1"/>
          </p:cNvSpPr>
          <p:nvPr/>
        </p:nvSpPr>
        <p:spPr bwMode="auto">
          <a:xfrm>
            <a:off x="484187" y="5302251"/>
            <a:ext cx="9982521" cy="376238"/>
          </a:xfrm>
          <a:prstGeom prst="rect">
            <a:avLst/>
          </a:pr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5" name="Freeform 90"/>
          <p:cNvSpPr>
            <a:spLocks/>
          </p:cNvSpPr>
          <p:nvPr/>
        </p:nvSpPr>
        <p:spPr bwMode="auto">
          <a:xfrm>
            <a:off x="1871662" y="3470276"/>
            <a:ext cx="965200" cy="493713"/>
          </a:xfrm>
          <a:custGeom>
            <a:avLst/>
            <a:gdLst>
              <a:gd name="T0" fmla="*/ 402 w 439"/>
              <a:gd name="T1" fmla="*/ 150 h 224"/>
              <a:gd name="T2" fmla="*/ 400 w 439"/>
              <a:gd name="T3" fmla="*/ 151 h 224"/>
              <a:gd name="T4" fmla="*/ 403 w 439"/>
              <a:gd name="T5" fmla="*/ 130 h 224"/>
              <a:gd name="T6" fmla="*/ 327 w 439"/>
              <a:gd name="T7" fmla="*/ 53 h 224"/>
              <a:gd name="T8" fmla="*/ 275 w 439"/>
              <a:gd name="T9" fmla="*/ 74 h 224"/>
              <a:gd name="T10" fmla="*/ 178 w 439"/>
              <a:gd name="T11" fmla="*/ 0 h 224"/>
              <a:gd name="T12" fmla="*/ 79 w 439"/>
              <a:gd name="T13" fmla="*/ 91 h 224"/>
              <a:gd name="T14" fmla="*/ 67 w 439"/>
              <a:gd name="T15" fmla="*/ 90 h 224"/>
              <a:gd name="T16" fmla="*/ 0 w 439"/>
              <a:gd name="T17" fmla="*/ 157 h 224"/>
              <a:gd name="T18" fmla="*/ 67 w 439"/>
              <a:gd name="T19" fmla="*/ 224 h 224"/>
              <a:gd name="T20" fmla="*/ 67 w 439"/>
              <a:gd name="T21" fmla="*/ 224 h 224"/>
              <a:gd name="T22" fmla="*/ 402 w 439"/>
              <a:gd name="T23" fmla="*/ 224 h 224"/>
              <a:gd name="T24" fmla="*/ 439 w 439"/>
              <a:gd name="T25" fmla="*/ 187 h 224"/>
              <a:gd name="T26" fmla="*/ 402 w 439"/>
              <a:gd name="T27" fmla="*/ 15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24">
                <a:moveTo>
                  <a:pt x="402" y="150"/>
                </a:moveTo>
                <a:cubicBezTo>
                  <a:pt x="401" y="150"/>
                  <a:pt x="401" y="150"/>
                  <a:pt x="400" y="151"/>
                </a:cubicBezTo>
                <a:cubicBezTo>
                  <a:pt x="402" y="144"/>
                  <a:pt x="403" y="137"/>
                  <a:pt x="403" y="130"/>
                </a:cubicBezTo>
                <a:cubicBezTo>
                  <a:pt x="403" y="88"/>
                  <a:pt x="369" y="53"/>
                  <a:pt x="327" y="53"/>
                </a:cubicBezTo>
                <a:cubicBezTo>
                  <a:pt x="307" y="53"/>
                  <a:pt x="289" y="61"/>
                  <a:pt x="275" y="74"/>
                </a:cubicBezTo>
                <a:cubicBezTo>
                  <a:pt x="264" y="31"/>
                  <a:pt x="225" y="0"/>
                  <a:pt x="178" y="0"/>
                </a:cubicBezTo>
                <a:cubicBezTo>
                  <a:pt x="126" y="0"/>
                  <a:pt x="83" y="40"/>
                  <a:pt x="79" y="91"/>
                </a:cubicBezTo>
                <a:cubicBezTo>
                  <a:pt x="75" y="90"/>
                  <a:pt x="71" y="90"/>
                  <a:pt x="67" y="90"/>
                </a:cubicBezTo>
                <a:cubicBezTo>
                  <a:pt x="30" y="90"/>
                  <a:pt x="0" y="120"/>
                  <a:pt x="0" y="157"/>
                </a:cubicBezTo>
                <a:cubicBezTo>
                  <a:pt x="0" y="194"/>
                  <a:pt x="30" y="224"/>
                  <a:pt x="67" y="224"/>
                </a:cubicBezTo>
                <a:cubicBezTo>
                  <a:pt x="67" y="224"/>
                  <a:pt x="67" y="224"/>
                  <a:pt x="67" y="224"/>
                </a:cubicBezTo>
                <a:cubicBezTo>
                  <a:pt x="402" y="224"/>
                  <a:pt x="402" y="224"/>
                  <a:pt x="402" y="224"/>
                </a:cubicBezTo>
                <a:cubicBezTo>
                  <a:pt x="422" y="224"/>
                  <a:pt x="439" y="208"/>
                  <a:pt x="439" y="187"/>
                </a:cubicBezTo>
                <a:cubicBezTo>
                  <a:pt x="439" y="167"/>
                  <a:pt x="422" y="150"/>
                  <a:pt x="402" y="150"/>
                </a:cubicBezTo>
                <a:close/>
              </a:path>
            </a:pathLst>
          </a:custGeom>
          <a:solidFill>
            <a:srgbClr val="1787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6" name="Freeform 91"/>
          <p:cNvSpPr>
            <a:spLocks/>
          </p:cNvSpPr>
          <p:nvPr/>
        </p:nvSpPr>
        <p:spPr bwMode="auto">
          <a:xfrm>
            <a:off x="1884362" y="3433764"/>
            <a:ext cx="2593975" cy="1608138"/>
          </a:xfrm>
          <a:custGeom>
            <a:avLst/>
            <a:gdLst>
              <a:gd name="T0" fmla="*/ 1179 w 1179"/>
              <a:gd name="T1" fmla="*/ 595 h 731"/>
              <a:gd name="T2" fmla="*/ 1042 w 1179"/>
              <a:gd name="T3" fmla="*/ 458 h 731"/>
              <a:gd name="T4" fmla="*/ 1026 w 1179"/>
              <a:gd name="T5" fmla="*/ 459 h 731"/>
              <a:gd name="T6" fmla="*/ 1039 w 1179"/>
              <a:gd name="T7" fmla="*/ 363 h 731"/>
              <a:gd name="T8" fmla="*/ 675 w 1179"/>
              <a:gd name="T9" fmla="*/ 0 h 731"/>
              <a:gd name="T10" fmla="*/ 330 w 1179"/>
              <a:gd name="T11" fmla="*/ 248 h 731"/>
              <a:gd name="T12" fmla="*/ 249 w 1179"/>
              <a:gd name="T13" fmla="*/ 234 h 731"/>
              <a:gd name="T14" fmla="*/ 0 w 1179"/>
              <a:gd name="T15" fmla="*/ 483 h 731"/>
              <a:gd name="T16" fmla="*/ 249 w 1179"/>
              <a:gd name="T17" fmla="*/ 731 h 731"/>
              <a:gd name="T18" fmla="*/ 249 w 1179"/>
              <a:gd name="T19" fmla="*/ 731 h 731"/>
              <a:gd name="T20" fmla="*/ 249 w 1179"/>
              <a:gd name="T21" fmla="*/ 731 h 731"/>
              <a:gd name="T22" fmla="*/ 1054 w 1179"/>
              <a:gd name="T23" fmla="*/ 731 h 731"/>
              <a:gd name="T24" fmla="*/ 1053 w 1179"/>
              <a:gd name="T25" fmla="*/ 731 h 731"/>
              <a:gd name="T26" fmla="*/ 1179 w 1179"/>
              <a:gd name="T27" fmla="*/ 59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9" h="731">
                <a:moveTo>
                  <a:pt x="1179" y="595"/>
                </a:moveTo>
                <a:cubicBezTo>
                  <a:pt x="1179" y="519"/>
                  <a:pt x="1118" y="458"/>
                  <a:pt x="1042" y="458"/>
                </a:cubicBezTo>
                <a:cubicBezTo>
                  <a:pt x="1037" y="458"/>
                  <a:pt x="1031" y="459"/>
                  <a:pt x="1026" y="459"/>
                </a:cubicBezTo>
                <a:cubicBezTo>
                  <a:pt x="1034" y="429"/>
                  <a:pt x="1039" y="397"/>
                  <a:pt x="1039" y="363"/>
                </a:cubicBezTo>
                <a:cubicBezTo>
                  <a:pt x="1039" y="162"/>
                  <a:pt x="876" y="0"/>
                  <a:pt x="675" y="0"/>
                </a:cubicBezTo>
                <a:cubicBezTo>
                  <a:pt x="515" y="0"/>
                  <a:pt x="378" y="104"/>
                  <a:pt x="330" y="248"/>
                </a:cubicBezTo>
                <a:cubicBezTo>
                  <a:pt x="305" y="239"/>
                  <a:pt x="277" y="234"/>
                  <a:pt x="249" y="234"/>
                </a:cubicBezTo>
                <a:cubicBezTo>
                  <a:pt x="112" y="234"/>
                  <a:pt x="0" y="345"/>
                  <a:pt x="0" y="483"/>
                </a:cubicBezTo>
                <a:cubicBezTo>
                  <a:pt x="0" y="620"/>
                  <a:pt x="112" y="731"/>
                  <a:pt x="249" y="731"/>
                </a:cubicBezTo>
                <a:cubicBezTo>
                  <a:pt x="249" y="731"/>
                  <a:pt x="249" y="731"/>
                  <a:pt x="249" y="731"/>
                </a:cubicBezTo>
                <a:cubicBezTo>
                  <a:pt x="249" y="731"/>
                  <a:pt x="249" y="731"/>
                  <a:pt x="249" y="731"/>
                </a:cubicBezTo>
                <a:cubicBezTo>
                  <a:pt x="1054" y="731"/>
                  <a:pt x="1054" y="731"/>
                  <a:pt x="1054" y="731"/>
                </a:cubicBezTo>
                <a:cubicBezTo>
                  <a:pt x="1053" y="731"/>
                  <a:pt x="1053" y="731"/>
                  <a:pt x="1053" y="731"/>
                </a:cubicBezTo>
                <a:cubicBezTo>
                  <a:pt x="1124" y="725"/>
                  <a:pt x="1179" y="666"/>
                  <a:pt x="1179" y="5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5" name="Group 4"/>
          <p:cNvGrpSpPr/>
          <p:nvPr/>
        </p:nvGrpSpPr>
        <p:grpSpPr>
          <a:xfrm>
            <a:off x="7549315" y="3032126"/>
            <a:ext cx="1914525" cy="1096963"/>
            <a:chOff x="7056438" y="3032126"/>
            <a:chExt cx="1914525" cy="1096963"/>
          </a:xfrm>
        </p:grpSpPr>
        <p:sp>
          <p:nvSpPr>
            <p:cNvPr id="1145" name="Freeform 154"/>
            <p:cNvSpPr>
              <a:spLocks noEditPoints="1"/>
            </p:cNvSpPr>
            <p:nvPr/>
          </p:nvSpPr>
          <p:spPr bwMode="auto">
            <a:xfrm>
              <a:off x="7312025" y="3321051"/>
              <a:ext cx="1082675" cy="746125"/>
            </a:xfrm>
            <a:custGeom>
              <a:avLst/>
              <a:gdLst>
                <a:gd name="T0" fmla="*/ 595 w 682"/>
                <a:gd name="T1" fmla="*/ 231 h 470"/>
                <a:gd name="T2" fmla="*/ 595 w 682"/>
                <a:gd name="T3" fmla="*/ 439 h 470"/>
                <a:gd name="T4" fmla="*/ 646 w 682"/>
                <a:gd name="T5" fmla="*/ 439 h 470"/>
                <a:gd name="T6" fmla="*/ 646 w 682"/>
                <a:gd name="T7" fmla="*/ 291 h 470"/>
                <a:gd name="T8" fmla="*/ 658 w 682"/>
                <a:gd name="T9" fmla="*/ 291 h 470"/>
                <a:gd name="T10" fmla="*/ 658 w 682"/>
                <a:gd name="T11" fmla="*/ 244 h 470"/>
                <a:gd name="T12" fmla="*/ 682 w 682"/>
                <a:gd name="T13" fmla="*/ 231 h 470"/>
                <a:gd name="T14" fmla="*/ 595 w 682"/>
                <a:gd name="T15" fmla="*/ 231 h 470"/>
                <a:gd name="T16" fmla="*/ 344 w 682"/>
                <a:gd name="T17" fmla="*/ 145 h 470"/>
                <a:gd name="T18" fmla="*/ 309 w 682"/>
                <a:gd name="T19" fmla="*/ 145 h 470"/>
                <a:gd name="T20" fmla="*/ 309 w 682"/>
                <a:gd name="T21" fmla="*/ 263 h 470"/>
                <a:gd name="T22" fmla="*/ 331 w 682"/>
                <a:gd name="T23" fmla="*/ 263 h 470"/>
                <a:gd name="T24" fmla="*/ 331 w 682"/>
                <a:gd name="T25" fmla="*/ 327 h 470"/>
                <a:gd name="T26" fmla="*/ 344 w 682"/>
                <a:gd name="T27" fmla="*/ 320 h 470"/>
                <a:gd name="T28" fmla="*/ 344 w 682"/>
                <a:gd name="T29" fmla="*/ 145 h 470"/>
                <a:gd name="T30" fmla="*/ 439 w 682"/>
                <a:gd name="T31" fmla="*/ 83 h 470"/>
                <a:gd name="T32" fmla="*/ 431 w 682"/>
                <a:gd name="T33" fmla="*/ 83 h 470"/>
                <a:gd name="T34" fmla="*/ 431 w 682"/>
                <a:gd name="T35" fmla="*/ 115 h 470"/>
                <a:gd name="T36" fmla="*/ 416 w 682"/>
                <a:gd name="T37" fmla="*/ 115 h 470"/>
                <a:gd name="T38" fmla="*/ 416 w 682"/>
                <a:gd name="T39" fmla="*/ 134 h 470"/>
                <a:gd name="T40" fmla="*/ 388 w 682"/>
                <a:gd name="T41" fmla="*/ 134 h 470"/>
                <a:gd name="T42" fmla="*/ 388 w 682"/>
                <a:gd name="T43" fmla="*/ 194 h 470"/>
                <a:gd name="T44" fmla="*/ 377 w 682"/>
                <a:gd name="T45" fmla="*/ 194 h 470"/>
                <a:gd name="T46" fmla="*/ 377 w 682"/>
                <a:gd name="T47" fmla="*/ 238 h 470"/>
                <a:gd name="T48" fmla="*/ 460 w 682"/>
                <a:gd name="T49" fmla="*/ 238 h 470"/>
                <a:gd name="T50" fmla="*/ 460 w 682"/>
                <a:gd name="T51" fmla="*/ 459 h 470"/>
                <a:gd name="T52" fmla="*/ 475 w 682"/>
                <a:gd name="T53" fmla="*/ 459 h 470"/>
                <a:gd name="T54" fmla="*/ 475 w 682"/>
                <a:gd name="T55" fmla="*/ 136 h 470"/>
                <a:gd name="T56" fmla="*/ 453 w 682"/>
                <a:gd name="T57" fmla="*/ 136 h 470"/>
                <a:gd name="T58" fmla="*/ 453 w 682"/>
                <a:gd name="T59" fmla="*/ 115 h 470"/>
                <a:gd name="T60" fmla="*/ 439 w 682"/>
                <a:gd name="T61" fmla="*/ 115 h 470"/>
                <a:gd name="T62" fmla="*/ 439 w 682"/>
                <a:gd name="T63" fmla="*/ 83 h 470"/>
                <a:gd name="T64" fmla="*/ 175 w 682"/>
                <a:gd name="T65" fmla="*/ 0 h 470"/>
                <a:gd name="T66" fmla="*/ 151 w 682"/>
                <a:gd name="T67" fmla="*/ 0 h 470"/>
                <a:gd name="T68" fmla="*/ 151 w 682"/>
                <a:gd name="T69" fmla="*/ 121 h 470"/>
                <a:gd name="T70" fmla="*/ 93 w 682"/>
                <a:gd name="T71" fmla="*/ 121 h 470"/>
                <a:gd name="T72" fmla="*/ 93 w 682"/>
                <a:gd name="T73" fmla="*/ 273 h 470"/>
                <a:gd name="T74" fmla="*/ 83 w 682"/>
                <a:gd name="T75" fmla="*/ 273 h 470"/>
                <a:gd name="T76" fmla="*/ 83 w 682"/>
                <a:gd name="T77" fmla="*/ 184 h 470"/>
                <a:gd name="T78" fmla="*/ 0 w 682"/>
                <a:gd name="T79" fmla="*/ 184 h 470"/>
                <a:gd name="T80" fmla="*/ 0 w 682"/>
                <a:gd name="T81" fmla="*/ 259 h 470"/>
                <a:gd name="T82" fmla="*/ 35 w 682"/>
                <a:gd name="T83" fmla="*/ 259 h 470"/>
                <a:gd name="T84" fmla="*/ 35 w 682"/>
                <a:gd name="T85" fmla="*/ 434 h 470"/>
                <a:gd name="T86" fmla="*/ 97 w 682"/>
                <a:gd name="T87" fmla="*/ 434 h 470"/>
                <a:gd name="T88" fmla="*/ 97 w 682"/>
                <a:gd name="T89" fmla="*/ 274 h 470"/>
                <a:gd name="T90" fmla="*/ 148 w 682"/>
                <a:gd name="T91" fmla="*/ 274 h 470"/>
                <a:gd name="T92" fmla="*/ 148 w 682"/>
                <a:gd name="T93" fmla="*/ 470 h 470"/>
                <a:gd name="T94" fmla="*/ 171 w 682"/>
                <a:gd name="T95" fmla="*/ 470 h 470"/>
                <a:gd name="T96" fmla="*/ 171 w 682"/>
                <a:gd name="T97" fmla="*/ 426 h 470"/>
                <a:gd name="T98" fmla="*/ 232 w 682"/>
                <a:gd name="T99" fmla="*/ 426 h 470"/>
                <a:gd name="T100" fmla="*/ 232 w 682"/>
                <a:gd name="T101" fmla="*/ 263 h 470"/>
                <a:gd name="T102" fmla="*/ 294 w 682"/>
                <a:gd name="T103" fmla="*/ 263 h 470"/>
                <a:gd name="T104" fmla="*/ 294 w 682"/>
                <a:gd name="T105" fmla="*/ 218 h 470"/>
                <a:gd name="T106" fmla="*/ 252 w 682"/>
                <a:gd name="T107" fmla="*/ 218 h 470"/>
                <a:gd name="T108" fmla="*/ 252 w 682"/>
                <a:gd name="T109" fmla="*/ 91 h 470"/>
                <a:gd name="T110" fmla="*/ 183 w 682"/>
                <a:gd name="T111" fmla="*/ 91 h 470"/>
                <a:gd name="T112" fmla="*/ 183 w 682"/>
                <a:gd name="T113" fmla="*/ 183 h 470"/>
                <a:gd name="T114" fmla="*/ 175 w 682"/>
                <a:gd name="T115" fmla="*/ 177 h 470"/>
                <a:gd name="T116" fmla="*/ 175 w 682"/>
                <a:gd name="T11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2" h="470">
                  <a:moveTo>
                    <a:pt x="595" y="231"/>
                  </a:moveTo>
                  <a:lnTo>
                    <a:pt x="595" y="439"/>
                  </a:lnTo>
                  <a:lnTo>
                    <a:pt x="646" y="439"/>
                  </a:lnTo>
                  <a:lnTo>
                    <a:pt x="646" y="291"/>
                  </a:lnTo>
                  <a:lnTo>
                    <a:pt x="658" y="291"/>
                  </a:lnTo>
                  <a:lnTo>
                    <a:pt x="658" y="244"/>
                  </a:lnTo>
                  <a:lnTo>
                    <a:pt x="682" y="231"/>
                  </a:lnTo>
                  <a:lnTo>
                    <a:pt x="595" y="231"/>
                  </a:lnTo>
                  <a:close/>
                  <a:moveTo>
                    <a:pt x="344" y="145"/>
                  </a:moveTo>
                  <a:lnTo>
                    <a:pt x="309" y="145"/>
                  </a:lnTo>
                  <a:lnTo>
                    <a:pt x="309" y="263"/>
                  </a:lnTo>
                  <a:lnTo>
                    <a:pt x="331" y="263"/>
                  </a:lnTo>
                  <a:lnTo>
                    <a:pt x="331" y="327"/>
                  </a:lnTo>
                  <a:lnTo>
                    <a:pt x="344" y="320"/>
                  </a:lnTo>
                  <a:lnTo>
                    <a:pt x="344" y="145"/>
                  </a:lnTo>
                  <a:close/>
                  <a:moveTo>
                    <a:pt x="439" y="83"/>
                  </a:moveTo>
                  <a:lnTo>
                    <a:pt x="431" y="83"/>
                  </a:lnTo>
                  <a:lnTo>
                    <a:pt x="431" y="115"/>
                  </a:lnTo>
                  <a:lnTo>
                    <a:pt x="416" y="115"/>
                  </a:lnTo>
                  <a:lnTo>
                    <a:pt x="416" y="134"/>
                  </a:lnTo>
                  <a:lnTo>
                    <a:pt x="388" y="134"/>
                  </a:lnTo>
                  <a:lnTo>
                    <a:pt x="388" y="194"/>
                  </a:lnTo>
                  <a:lnTo>
                    <a:pt x="377" y="194"/>
                  </a:lnTo>
                  <a:lnTo>
                    <a:pt x="377" y="238"/>
                  </a:lnTo>
                  <a:lnTo>
                    <a:pt x="460" y="238"/>
                  </a:lnTo>
                  <a:lnTo>
                    <a:pt x="460" y="459"/>
                  </a:lnTo>
                  <a:lnTo>
                    <a:pt x="475" y="459"/>
                  </a:lnTo>
                  <a:lnTo>
                    <a:pt x="475" y="136"/>
                  </a:lnTo>
                  <a:lnTo>
                    <a:pt x="453" y="136"/>
                  </a:lnTo>
                  <a:lnTo>
                    <a:pt x="453" y="115"/>
                  </a:lnTo>
                  <a:lnTo>
                    <a:pt x="439" y="115"/>
                  </a:lnTo>
                  <a:lnTo>
                    <a:pt x="439" y="83"/>
                  </a:lnTo>
                  <a:close/>
                  <a:moveTo>
                    <a:pt x="175" y="0"/>
                  </a:moveTo>
                  <a:lnTo>
                    <a:pt x="151" y="0"/>
                  </a:lnTo>
                  <a:lnTo>
                    <a:pt x="151" y="121"/>
                  </a:lnTo>
                  <a:lnTo>
                    <a:pt x="93" y="121"/>
                  </a:lnTo>
                  <a:lnTo>
                    <a:pt x="93" y="273"/>
                  </a:lnTo>
                  <a:lnTo>
                    <a:pt x="83" y="273"/>
                  </a:lnTo>
                  <a:lnTo>
                    <a:pt x="83" y="184"/>
                  </a:lnTo>
                  <a:lnTo>
                    <a:pt x="0" y="184"/>
                  </a:lnTo>
                  <a:lnTo>
                    <a:pt x="0" y="259"/>
                  </a:lnTo>
                  <a:lnTo>
                    <a:pt x="35" y="259"/>
                  </a:lnTo>
                  <a:lnTo>
                    <a:pt x="35" y="434"/>
                  </a:lnTo>
                  <a:lnTo>
                    <a:pt x="97" y="434"/>
                  </a:lnTo>
                  <a:lnTo>
                    <a:pt x="97" y="274"/>
                  </a:lnTo>
                  <a:lnTo>
                    <a:pt x="148" y="274"/>
                  </a:lnTo>
                  <a:lnTo>
                    <a:pt x="148" y="470"/>
                  </a:lnTo>
                  <a:lnTo>
                    <a:pt x="171" y="470"/>
                  </a:lnTo>
                  <a:lnTo>
                    <a:pt x="171" y="426"/>
                  </a:lnTo>
                  <a:lnTo>
                    <a:pt x="232" y="426"/>
                  </a:lnTo>
                  <a:lnTo>
                    <a:pt x="232" y="263"/>
                  </a:lnTo>
                  <a:lnTo>
                    <a:pt x="294" y="263"/>
                  </a:lnTo>
                  <a:lnTo>
                    <a:pt x="294" y="218"/>
                  </a:lnTo>
                  <a:lnTo>
                    <a:pt x="252" y="218"/>
                  </a:lnTo>
                  <a:lnTo>
                    <a:pt x="252" y="91"/>
                  </a:lnTo>
                  <a:lnTo>
                    <a:pt x="183" y="91"/>
                  </a:lnTo>
                  <a:lnTo>
                    <a:pt x="183" y="183"/>
                  </a:lnTo>
                  <a:lnTo>
                    <a:pt x="175" y="177"/>
                  </a:lnTo>
                  <a:lnTo>
                    <a:pt x="175" y="0"/>
                  </a:lnTo>
                  <a:close/>
                </a:path>
              </a:pathLst>
            </a:custGeom>
            <a:solidFill>
              <a:srgbClr val="023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6" name="Freeform 155"/>
            <p:cNvSpPr>
              <a:spLocks noEditPoints="1"/>
            </p:cNvSpPr>
            <p:nvPr/>
          </p:nvSpPr>
          <p:spPr bwMode="auto">
            <a:xfrm>
              <a:off x="7312025" y="3321051"/>
              <a:ext cx="1082675" cy="746125"/>
            </a:xfrm>
            <a:custGeom>
              <a:avLst/>
              <a:gdLst>
                <a:gd name="T0" fmla="*/ 595 w 682"/>
                <a:gd name="T1" fmla="*/ 231 h 470"/>
                <a:gd name="T2" fmla="*/ 595 w 682"/>
                <a:gd name="T3" fmla="*/ 439 h 470"/>
                <a:gd name="T4" fmla="*/ 646 w 682"/>
                <a:gd name="T5" fmla="*/ 439 h 470"/>
                <a:gd name="T6" fmla="*/ 646 w 682"/>
                <a:gd name="T7" fmla="*/ 291 h 470"/>
                <a:gd name="T8" fmla="*/ 658 w 682"/>
                <a:gd name="T9" fmla="*/ 291 h 470"/>
                <a:gd name="T10" fmla="*/ 658 w 682"/>
                <a:gd name="T11" fmla="*/ 244 h 470"/>
                <a:gd name="T12" fmla="*/ 682 w 682"/>
                <a:gd name="T13" fmla="*/ 231 h 470"/>
                <a:gd name="T14" fmla="*/ 595 w 682"/>
                <a:gd name="T15" fmla="*/ 231 h 470"/>
                <a:gd name="T16" fmla="*/ 344 w 682"/>
                <a:gd name="T17" fmla="*/ 145 h 470"/>
                <a:gd name="T18" fmla="*/ 309 w 682"/>
                <a:gd name="T19" fmla="*/ 145 h 470"/>
                <a:gd name="T20" fmla="*/ 309 w 682"/>
                <a:gd name="T21" fmla="*/ 263 h 470"/>
                <a:gd name="T22" fmla="*/ 331 w 682"/>
                <a:gd name="T23" fmla="*/ 263 h 470"/>
                <a:gd name="T24" fmla="*/ 331 w 682"/>
                <a:gd name="T25" fmla="*/ 327 h 470"/>
                <a:gd name="T26" fmla="*/ 344 w 682"/>
                <a:gd name="T27" fmla="*/ 320 h 470"/>
                <a:gd name="T28" fmla="*/ 344 w 682"/>
                <a:gd name="T29" fmla="*/ 145 h 470"/>
                <a:gd name="T30" fmla="*/ 439 w 682"/>
                <a:gd name="T31" fmla="*/ 83 h 470"/>
                <a:gd name="T32" fmla="*/ 431 w 682"/>
                <a:gd name="T33" fmla="*/ 83 h 470"/>
                <a:gd name="T34" fmla="*/ 431 w 682"/>
                <a:gd name="T35" fmla="*/ 115 h 470"/>
                <a:gd name="T36" fmla="*/ 416 w 682"/>
                <a:gd name="T37" fmla="*/ 115 h 470"/>
                <a:gd name="T38" fmla="*/ 416 w 682"/>
                <a:gd name="T39" fmla="*/ 134 h 470"/>
                <a:gd name="T40" fmla="*/ 388 w 682"/>
                <a:gd name="T41" fmla="*/ 134 h 470"/>
                <a:gd name="T42" fmla="*/ 388 w 682"/>
                <a:gd name="T43" fmla="*/ 194 h 470"/>
                <a:gd name="T44" fmla="*/ 377 w 682"/>
                <a:gd name="T45" fmla="*/ 194 h 470"/>
                <a:gd name="T46" fmla="*/ 377 w 682"/>
                <a:gd name="T47" fmla="*/ 238 h 470"/>
                <a:gd name="T48" fmla="*/ 460 w 682"/>
                <a:gd name="T49" fmla="*/ 238 h 470"/>
                <a:gd name="T50" fmla="*/ 460 w 682"/>
                <a:gd name="T51" fmla="*/ 459 h 470"/>
                <a:gd name="T52" fmla="*/ 475 w 682"/>
                <a:gd name="T53" fmla="*/ 459 h 470"/>
                <a:gd name="T54" fmla="*/ 475 w 682"/>
                <a:gd name="T55" fmla="*/ 136 h 470"/>
                <a:gd name="T56" fmla="*/ 453 w 682"/>
                <a:gd name="T57" fmla="*/ 136 h 470"/>
                <a:gd name="T58" fmla="*/ 453 w 682"/>
                <a:gd name="T59" fmla="*/ 115 h 470"/>
                <a:gd name="T60" fmla="*/ 439 w 682"/>
                <a:gd name="T61" fmla="*/ 115 h 470"/>
                <a:gd name="T62" fmla="*/ 439 w 682"/>
                <a:gd name="T63" fmla="*/ 83 h 470"/>
                <a:gd name="T64" fmla="*/ 175 w 682"/>
                <a:gd name="T65" fmla="*/ 0 h 470"/>
                <a:gd name="T66" fmla="*/ 151 w 682"/>
                <a:gd name="T67" fmla="*/ 0 h 470"/>
                <a:gd name="T68" fmla="*/ 151 w 682"/>
                <a:gd name="T69" fmla="*/ 121 h 470"/>
                <a:gd name="T70" fmla="*/ 93 w 682"/>
                <a:gd name="T71" fmla="*/ 121 h 470"/>
                <a:gd name="T72" fmla="*/ 93 w 682"/>
                <a:gd name="T73" fmla="*/ 273 h 470"/>
                <a:gd name="T74" fmla="*/ 83 w 682"/>
                <a:gd name="T75" fmla="*/ 273 h 470"/>
                <a:gd name="T76" fmla="*/ 83 w 682"/>
                <a:gd name="T77" fmla="*/ 184 h 470"/>
                <a:gd name="T78" fmla="*/ 0 w 682"/>
                <a:gd name="T79" fmla="*/ 184 h 470"/>
                <a:gd name="T80" fmla="*/ 0 w 682"/>
                <a:gd name="T81" fmla="*/ 259 h 470"/>
                <a:gd name="T82" fmla="*/ 35 w 682"/>
                <a:gd name="T83" fmla="*/ 259 h 470"/>
                <a:gd name="T84" fmla="*/ 35 w 682"/>
                <a:gd name="T85" fmla="*/ 434 h 470"/>
                <a:gd name="T86" fmla="*/ 97 w 682"/>
                <a:gd name="T87" fmla="*/ 434 h 470"/>
                <a:gd name="T88" fmla="*/ 97 w 682"/>
                <a:gd name="T89" fmla="*/ 274 h 470"/>
                <a:gd name="T90" fmla="*/ 148 w 682"/>
                <a:gd name="T91" fmla="*/ 274 h 470"/>
                <a:gd name="T92" fmla="*/ 148 w 682"/>
                <a:gd name="T93" fmla="*/ 470 h 470"/>
                <a:gd name="T94" fmla="*/ 171 w 682"/>
                <a:gd name="T95" fmla="*/ 470 h 470"/>
                <a:gd name="T96" fmla="*/ 171 w 682"/>
                <a:gd name="T97" fmla="*/ 426 h 470"/>
                <a:gd name="T98" fmla="*/ 232 w 682"/>
                <a:gd name="T99" fmla="*/ 426 h 470"/>
                <a:gd name="T100" fmla="*/ 232 w 682"/>
                <a:gd name="T101" fmla="*/ 263 h 470"/>
                <a:gd name="T102" fmla="*/ 294 w 682"/>
                <a:gd name="T103" fmla="*/ 263 h 470"/>
                <a:gd name="T104" fmla="*/ 294 w 682"/>
                <a:gd name="T105" fmla="*/ 218 h 470"/>
                <a:gd name="T106" fmla="*/ 252 w 682"/>
                <a:gd name="T107" fmla="*/ 218 h 470"/>
                <a:gd name="T108" fmla="*/ 252 w 682"/>
                <a:gd name="T109" fmla="*/ 91 h 470"/>
                <a:gd name="T110" fmla="*/ 183 w 682"/>
                <a:gd name="T111" fmla="*/ 91 h 470"/>
                <a:gd name="T112" fmla="*/ 183 w 682"/>
                <a:gd name="T113" fmla="*/ 183 h 470"/>
                <a:gd name="T114" fmla="*/ 175 w 682"/>
                <a:gd name="T115" fmla="*/ 177 h 470"/>
                <a:gd name="T116" fmla="*/ 175 w 682"/>
                <a:gd name="T11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2" h="470">
                  <a:moveTo>
                    <a:pt x="595" y="231"/>
                  </a:moveTo>
                  <a:lnTo>
                    <a:pt x="595" y="439"/>
                  </a:lnTo>
                  <a:lnTo>
                    <a:pt x="646" y="439"/>
                  </a:lnTo>
                  <a:lnTo>
                    <a:pt x="646" y="291"/>
                  </a:lnTo>
                  <a:lnTo>
                    <a:pt x="658" y="291"/>
                  </a:lnTo>
                  <a:lnTo>
                    <a:pt x="658" y="244"/>
                  </a:lnTo>
                  <a:lnTo>
                    <a:pt x="682" y="231"/>
                  </a:lnTo>
                  <a:lnTo>
                    <a:pt x="595" y="231"/>
                  </a:lnTo>
                  <a:moveTo>
                    <a:pt x="344" y="145"/>
                  </a:moveTo>
                  <a:lnTo>
                    <a:pt x="309" y="145"/>
                  </a:lnTo>
                  <a:lnTo>
                    <a:pt x="309" y="263"/>
                  </a:lnTo>
                  <a:lnTo>
                    <a:pt x="331" y="263"/>
                  </a:lnTo>
                  <a:lnTo>
                    <a:pt x="331" y="327"/>
                  </a:lnTo>
                  <a:lnTo>
                    <a:pt x="344" y="320"/>
                  </a:lnTo>
                  <a:lnTo>
                    <a:pt x="344" y="145"/>
                  </a:lnTo>
                  <a:moveTo>
                    <a:pt x="439" y="83"/>
                  </a:moveTo>
                  <a:lnTo>
                    <a:pt x="431" y="83"/>
                  </a:lnTo>
                  <a:lnTo>
                    <a:pt x="431" y="115"/>
                  </a:lnTo>
                  <a:lnTo>
                    <a:pt x="416" y="115"/>
                  </a:lnTo>
                  <a:lnTo>
                    <a:pt x="416" y="134"/>
                  </a:lnTo>
                  <a:lnTo>
                    <a:pt x="388" y="134"/>
                  </a:lnTo>
                  <a:lnTo>
                    <a:pt x="388" y="194"/>
                  </a:lnTo>
                  <a:lnTo>
                    <a:pt x="377" y="194"/>
                  </a:lnTo>
                  <a:lnTo>
                    <a:pt x="377" y="238"/>
                  </a:lnTo>
                  <a:lnTo>
                    <a:pt x="460" y="238"/>
                  </a:lnTo>
                  <a:lnTo>
                    <a:pt x="460" y="459"/>
                  </a:lnTo>
                  <a:lnTo>
                    <a:pt x="475" y="459"/>
                  </a:lnTo>
                  <a:lnTo>
                    <a:pt x="475" y="136"/>
                  </a:lnTo>
                  <a:lnTo>
                    <a:pt x="453" y="136"/>
                  </a:lnTo>
                  <a:lnTo>
                    <a:pt x="453" y="115"/>
                  </a:lnTo>
                  <a:lnTo>
                    <a:pt x="439" y="115"/>
                  </a:lnTo>
                  <a:lnTo>
                    <a:pt x="439" y="83"/>
                  </a:lnTo>
                  <a:moveTo>
                    <a:pt x="175" y="0"/>
                  </a:moveTo>
                  <a:lnTo>
                    <a:pt x="151" y="0"/>
                  </a:lnTo>
                  <a:lnTo>
                    <a:pt x="151" y="121"/>
                  </a:lnTo>
                  <a:lnTo>
                    <a:pt x="93" y="121"/>
                  </a:lnTo>
                  <a:lnTo>
                    <a:pt x="93" y="273"/>
                  </a:lnTo>
                  <a:lnTo>
                    <a:pt x="83" y="273"/>
                  </a:lnTo>
                  <a:lnTo>
                    <a:pt x="83" y="184"/>
                  </a:lnTo>
                  <a:lnTo>
                    <a:pt x="0" y="184"/>
                  </a:lnTo>
                  <a:lnTo>
                    <a:pt x="0" y="259"/>
                  </a:lnTo>
                  <a:lnTo>
                    <a:pt x="35" y="259"/>
                  </a:lnTo>
                  <a:lnTo>
                    <a:pt x="35" y="434"/>
                  </a:lnTo>
                  <a:lnTo>
                    <a:pt x="97" y="434"/>
                  </a:lnTo>
                  <a:lnTo>
                    <a:pt x="97" y="274"/>
                  </a:lnTo>
                  <a:lnTo>
                    <a:pt x="148" y="274"/>
                  </a:lnTo>
                  <a:lnTo>
                    <a:pt x="148" y="470"/>
                  </a:lnTo>
                  <a:lnTo>
                    <a:pt x="171" y="470"/>
                  </a:lnTo>
                  <a:lnTo>
                    <a:pt x="171" y="426"/>
                  </a:lnTo>
                  <a:lnTo>
                    <a:pt x="232" y="426"/>
                  </a:lnTo>
                  <a:lnTo>
                    <a:pt x="232" y="263"/>
                  </a:lnTo>
                  <a:lnTo>
                    <a:pt x="294" y="263"/>
                  </a:lnTo>
                  <a:lnTo>
                    <a:pt x="294" y="218"/>
                  </a:lnTo>
                  <a:lnTo>
                    <a:pt x="252" y="218"/>
                  </a:lnTo>
                  <a:lnTo>
                    <a:pt x="252" y="91"/>
                  </a:lnTo>
                  <a:lnTo>
                    <a:pt x="183" y="91"/>
                  </a:lnTo>
                  <a:lnTo>
                    <a:pt x="183" y="183"/>
                  </a:lnTo>
                  <a:lnTo>
                    <a:pt x="175" y="177"/>
                  </a:lnTo>
                  <a:lnTo>
                    <a:pt x="1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7" name="Freeform 156"/>
            <p:cNvSpPr>
              <a:spLocks noEditPoints="1"/>
            </p:cNvSpPr>
            <p:nvPr/>
          </p:nvSpPr>
          <p:spPr bwMode="auto">
            <a:xfrm>
              <a:off x="7056438" y="3424239"/>
              <a:ext cx="1436688" cy="704850"/>
            </a:xfrm>
            <a:custGeom>
              <a:avLst/>
              <a:gdLst>
                <a:gd name="T0" fmla="*/ 470 w 905"/>
                <a:gd name="T1" fmla="*/ 198 h 444"/>
                <a:gd name="T2" fmla="*/ 455 w 905"/>
                <a:gd name="T3" fmla="*/ 198 h 444"/>
                <a:gd name="T4" fmla="*/ 455 w 905"/>
                <a:gd name="T5" fmla="*/ 216 h 444"/>
                <a:gd name="T6" fmla="*/ 470 w 905"/>
                <a:gd name="T7" fmla="*/ 216 h 444"/>
                <a:gd name="T8" fmla="*/ 470 w 905"/>
                <a:gd name="T9" fmla="*/ 198 h 444"/>
                <a:gd name="T10" fmla="*/ 905 w 905"/>
                <a:gd name="T11" fmla="*/ 122 h 444"/>
                <a:gd name="T12" fmla="*/ 894 w 905"/>
                <a:gd name="T13" fmla="*/ 122 h 444"/>
                <a:gd name="T14" fmla="*/ 851 w 905"/>
                <a:gd name="T15" fmla="*/ 122 h 444"/>
                <a:gd name="T16" fmla="*/ 851 w 905"/>
                <a:gd name="T17" fmla="*/ 162 h 444"/>
                <a:gd name="T18" fmla="*/ 843 w 905"/>
                <a:gd name="T19" fmla="*/ 166 h 444"/>
                <a:gd name="T20" fmla="*/ 905 w 905"/>
                <a:gd name="T21" fmla="*/ 168 h 444"/>
                <a:gd name="T22" fmla="*/ 905 w 905"/>
                <a:gd name="T23" fmla="*/ 122 h 444"/>
                <a:gd name="T24" fmla="*/ 133 w 905"/>
                <a:gd name="T25" fmla="*/ 121 h 444"/>
                <a:gd name="T26" fmla="*/ 122 w 905"/>
                <a:gd name="T27" fmla="*/ 121 h 444"/>
                <a:gd name="T28" fmla="*/ 122 w 905"/>
                <a:gd name="T29" fmla="*/ 166 h 444"/>
                <a:gd name="T30" fmla="*/ 102 w 905"/>
                <a:gd name="T31" fmla="*/ 166 h 444"/>
                <a:gd name="T32" fmla="*/ 102 w 905"/>
                <a:gd name="T33" fmla="*/ 196 h 444"/>
                <a:gd name="T34" fmla="*/ 68 w 905"/>
                <a:gd name="T35" fmla="*/ 196 h 444"/>
                <a:gd name="T36" fmla="*/ 68 w 905"/>
                <a:gd name="T37" fmla="*/ 373 h 444"/>
                <a:gd name="T38" fmla="*/ 57 w 905"/>
                <a:gd name="T39" fmla="*/ 366 h 444"/>
                <a:gd name="T40" fmla="*/ 57 w 905"/>
                <a:gd name="T41" fmla="*/ 220 h 444"/>
                <a:gd name="T42" fmla="*/ 36 w 905"/>
                <a:gd name="T43" fmla="*/ 220 h 444"/>
                <a:gd name="T44" fmla="*/ 36 w 905"/>
                <a:gd name="T45" fmla="*/ 410 h 444"/>
                <a:gd name="T46" fmla="*/ 0 w 905"/>
                <a:gd name="T47" fmla="*/ 431 h 444"/>
                <a:gd name="T48" fmla="*/ 0 w 905"/>
                <a:gd name="T49" fmla="*/ 444 h 444"/>
                <a:gd name="T50" fmla="*/ 161 w 905"/>
                <a:gd name="T51" fmla="*/ 444 h 444"/>
                <a:gd name="T52" fmla="*/ 161 w 905"/>
                <a:gd name="T53" fmla="*/ 196 h 444"/>
                <a:gd name="T54" fmla="*/ 161 w 905"/>
                <a:gd name="T55" fmla="*/ 194 h 444"/>
                <a:gd name="T56" fmla="*/ 156 w 905"/>
                <a:gd name="T57" fmla="*/ 194 h 444"/>
                <a:gd name="T58" fmla="*/ 156 w 905"/>
                <a:gd name="T59" fmla="*/ 165 h 444"/>
                <a:gd name="T60" fmla="*/ 133 w 905"/>
                <a:gd name="T61" fmla="*/ 165 h 444"/>
                <a:gd name="T62" fmla="*/ 133 w 905"/>
                <a:gd name="T63" fmla="*/ 121 h 444"/>
                <a:gd name="T64" fmla="*/ 756 w 905"/>
                <a:gd name="T65" fmla="*/ 69 h 444"/>
                <a:gd name="T66" fmla="*/ 636 w 905"/>
                <a:gd name="T67" fmla="*/ 69 h 444"/>
                <a:gd name="T68" fmla="*/ 636 w 905"/>
                <a:gd name="T69" fmla="*/ 71 h 444"/>
                <a:gd name="T70" fmla="*/ 638 w 905"/>
                <a:gd name="T71" fmla="*/ 71 h 444"/>
                <a:gd name="T72" fmla="*/ 638 w 905"/>
                <a:gd name="T73" fmla="*/ 194 h 444"/>
                <a:gd name="T74" fmla="*/ 646 w 905"/>
                <a:gd name="T75" fmla="*/ 189 h 444"/>
                <a:gd name="T76" fmla="*/ 646 w 905"/>
                <a:gd name="T77" fmla="*/ 87 h 444"/>
                <a:gd name="T78" fmla="*/ 660 w 905"/>
                <a:gd name="T79" fmla="*/ 87 h 444"/>
                <a:gd name="T80" fmla="*/ 660 w 905"/>
                <a:gd name="T81" fmla="*/ 166 h 444"/>
                <a:gd name="T82" fmla="*/ 756 w 905"/>
                <a:gd name="T83" fmla="*/ 166 h 444"/>
                <a:gd name="T84" fmla="*/ 756 w 905"/>
                <a:gd name="T85" fmla="*/ 69 h 444"/>
                <a:gd name="T86" fmla="*/ 538 w 905"/>
                <a:gd name="T87" fmla="*/ 0 h 444"/>
                <a:gd name="T88" fmla="*/ 505 w 905"/>
                <a:gd name="T89" fmla="*/ 0 h 444"/>
                <a:gd name="T90" fmla="*/ 505 w 905"/>
                <a:gd name="T91" fmla="*/ 80 h 444"/>
                <a:gd name="T92" fmla="*/ 506 w 905"/>
                <a:gd name="T93" fmla="*/ 80 h 444"/>
                <a:gd name="T94" fmla="*/ 506 w 905"/>
                <a:gd name="T95" fmla="*/ 129 h 444"/>
                <a:gd name="T96" fmla="*/ 538 w 905"/>
                <a:gd name="T97" fmla="*/ 129 h 444"/>
                <a:gd name="T98" fmla="*/ 538 w 905"/>
                <a:gd name="T99"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5" h="444">
                  <a:moveTo>
                    <a:pt x="470" y="198"/>
                  </a:moveTo>
                  <a:lnTo>
                    <a:pt x="455" y="198"/>
                  </a:lnTo>
                  <a:lnTo>
                    <a:pt x="455" y="216"/>
                  </a:lnTo>
                  <a:lnTo>
                    <a:pt x="470" y="216"/>
                  </a:lnTo>
                  <a:lnTo>
                    <a:pt x="470" y="198"/>
                  </a:lnTo>
                  <a:close/>
                  <a:moveTo>
                    <a:pt x="905" y="122"/>
                  </a:moveTo>
                  <a:lnTo>
                    <a:pt x="894" y="122"/>
                  </a:lnTo>
                  <a:lnTo>
                    <a:pt x="851" y="122"/>
                  </a:lnTo>
                  <a:lnTo>
                    <a:pt x="851" y="162"/>
                  </a:lnTo>
                  <a:lnTo>
                    <a:pt x="843" y="166"/>
                  </a:lnTo>
                  <a:lnTo>
                    <a:pt x="905" y="168"/>
                  </a:lnTo>
                  <a:lnTo>
                    <a:pt x="905" y="122"/>
                  </a:lnTo>
                  <a:close/>
                  <a:moveTo>
                    <a:pt x="133" y="121"/>
                  </a:moveTo>
                  <a:lnTo>
                    <a:pt x="122" y="121"/>
                  </a:lnTo>
                  <a:lnTo>
                    <a:pt x="122" y="166"/>
                  </a:lnTo>
                  <a:lnTo>
                    <a:pt x="102" y="166"/>
                  </a:lnTo>
                  <a:lnTo>
                    <a:pt x="102" y="196"/>
                  </a:lnTo>
                  <a:lnTo>
                    <a:pt x="68" y="196"/>
                  </a:lnTo>
                  <a:lnTo>
                    <a:pt x="68" y="373"/>
                  </a:lnTo>
                  <a:lnTo>
                    <a:pt x="57" y="366"/>
                  </a:lnTo>
                  <a:lnTo>
                    <a:pt x="57" y="220"/>
                  </a:lnTo>
                  <a:lnTo>
                    <a:pt x="36" y="220"/>
                  </a:lnTo>
                  <a:lnTo>
                    <a:pt x="36" y="410"/>
                  </a:lnTo>
                  <a:lnTo>
                    <a:pt x="0" y="431"/>
                  </a:lnTo>
                  <a:lnTo>
                    <a:pt x="0" y="444"/>
                  </a:lnTo>
                  <a:lnTo>
                    <a:pt x="161" y="444"/>
                  </a:lnTo>
                  <a:lnTo>
                    <a:pt x="161" y="196"/>
                  </a:lnTo>
                  <a:lnTo>
                    <a:pt x="161" y="194"/>
                  </a:lnTo>
                  <a:lnTo>
                    <a:pt x="156" y="194"/>
                  </a:lnTo>
                  <a:lnTo>
                    <a:pt x="156" y="165"/>
                  </a:lnTo>
                  <a:lnTo>
                    <a:pt x="133" y="165"/>
                  </a:lnTo>
                  <a:lnTo>
                    <a:pt x="133" y="121"/>
                  </a:lnTo>
                  <a:close/>
                  <a:moveTo>
                    <a:pt x="756" y="69"/>
                  </a:moveTo>
                  <a:lnTo>
                    <a:pt x="636" y="69"/>
                  </a:lnTo>
                  <a:lnTo>
                    <a:pt x="636" y="71"/>
                  </a:lnTo>
                  <a:lnTo>
                    <a:pt x="638" y="71"/>
                  </a:lnTo>
                  <a:lnTo>
                    <a:pt x="638" y="194"/>
                  </a:lnTo>
                  <a:lnTo>
                    <a:pt x="646" y="189"/>
                  </a:lnTo>
                  <a:lnTo>
                    <a:pt x="646" y="87"/>
                  </a:lnTo>
                  <a:lnTo>
                    <a:pt x="660" y="87"/>
                  </a:lnTo>
                  <a:lnTo>
                    <a:pt x="660" y="166"/>
                  </a:lnTo>
                  <a:lnTo>
                    <a:pt x="756" y="166"/>
                  </a:lnTo>
                  <a:lnTo>
                    <a:pt x="756" y="69"/>
                  </a:lnTo>
                  <a:close/>
                  <a:moveTo>
                    <a:pt x="538" y="0"/>
                  </a:moveTo>
                  <a:lnTo>
                    <a:pt x="505" y="0"/>
                  </a:lnTo>
                  <a:lnTo>
                    <a:pt x="505" y="80"/>
                  </a:lnTo>
                  <a:lnTo>
                    <a:pt x="506" y="80"/>
                  </a:lnTo>
                  <a:lnTo>
                    <a:pt x="506" y="129"/>
                  </a:lnTo>
                  <a:lnTo>
                    <a:pt x="538" y="129"/>
                  </a:lnTo>
                  <a:lnTo>
                    <a:pt x="538" y="0"/>
                  </a:lnTo>
                  <a:close/>
                </a:path>
              </a:pathLst>
            </a:custGeom>
            <a:solidFill>
              <a:srgbClr val="0D5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8" name="Freeform 157"/>
            <p:cNvSpPr>
              <a:spLocks noEditPoints="1"/>
            </p:cNvSpPr>
            <p:nvPr/>
          </p:nvSpPr>
          <p:spPr bwMode="auto">
            <a:xfrm>
              <a:off x="7056438" y="3424239"/>
              <a:ext cx="1436688" cy="704850"/>
            </a:xfrm>
            <a:custGeom>
              <a:avLst/>
              <a:gdLst>
                <a:gd name="T0" fmla="*/ 470 w 905"/>
                <a:gd name="T1" fmla="*/ 198 h 444"/>
                <a:gd name="T2" fmla="*/ 455 w 905"/>
                <a:gd name="T3" fmla="*/ 198 h 444"/>
                <a:gd name="T4" fmla="*/ 455 w 905"/>
                <a:gd name="T5" fmla="*/ 216 h 444"/>
                <a:gd name="T6" fmla="*/ 470 w 905"/>
                <a:gd name="T7" fmla="*/ 216 h 444"/>
                <a:gd name="T8" fmla="*/ 470 w 905"/>
                <a:gd name="T9" fmla="*/ 198 h 444"/>
                <a:gd name="T10" fmla="*/ 905 w 905"/>
                <a:gd name="T11" fmla="*/ 122 h 444"/>
                <a:gd name="T12" fmla="*/ 894 w 905"/>
                <a:gd name="T13" fmla="*/ 122 h 444"/>
                <a:gd name="T14" fmla="*/ 851 w 905"/>
                <a:gd name="T15" fmla="*/ 122 h 444"/>
                <a:gd name="T16" fmla="*/ 851 w 905"/>
                <a:gd name="T17" fmla="*/ 162 h 444"/>
                <a:gd name="T18" fmla="*/ 843 w 905"/>
                <a:gd name="T19" fmla="*/ 166 h 444"/>
                <a:gd name="T20" fmla="*/ 905 w 905"/>
                <a:gd name="T21" fmla="*/ 168 h 444"/>
                <a:gd name="T22" fmla="*/ 905 w 905"/>
                <a:gd name="T23" fmla="*/ 122 h 444"/>
                <a:gd name="T24" fmla="*/ 133 w 905"/>
                <a:gd name="T25" fmla="*/ 121 h 444"/>
                <a:gd name="T26" fmla="*/ 122 w 905"/>
                <a:gd name="T27" fmla="*/ 121 h 444"/>
                <a:gd name="T28" fmla="*/ 122 w 905"/>
                <a:gd name="T29" fmla="*/ 166 h 444"/>
                <a:gd name="T30" fmla="*/ 102 w 905"/>
                <a:gd name="T31" fmla="*/ 166 h 444"/>
                <a:gd name="T32" fmla="*/ 102 w 905"/>
                <a:gd name="T33" fmla="*/ 196 h 444"/>
                <a:gd name="T34" fmla="*/ 68 w 905"/>
                <a:gd name="T35" fmla="*/ 196 h 444"/>
                <a:gd name="T36" fmla="*/ 68 w 905"/>
                <a:gd name="T37" fmla="*/ 373 h 444"/>
                <a:gd name="T38" fmla="*/ 57 w 905"/>
                <a:gd name="T39" fmla="*/ 366 h 444"/>
                <a:gd name="T40" fmla="*/ 57 w 905"/>
                <a:gd name="T41" fmla="*/ 220 h 444"/>
                <a:gd name="T42" fmla="*/ 36 w 905"/>
                <a:gd name="T43" fmla="*/ 220 h 444"/>
                <a:gd name="T44" fmla="*/ 36 w 905"/>
                <a:gd name="T45" fmla="*/ 410 h 444"/>
                <a:gd name="T46" fmla="*/ 0 w 905"/>
                <a:gd name="T47" fmla="*/ 431 h 444"/>
                <a:gd name="T48" fmla="*/ 0 w 905"/>
                <a:gd name="T49" fmla="*/ 444 h 444"/>
                <a:gd name="T50" fmla="*/ 161 w 905"/>
                <a:gd name="T51" fmla="*/ 444 h 444"/>
                <a:gd name="T52" fmla="*/ 161 w 905"/>
                <a:gd name="T53" fmla="*/ 196 h 444"/>
                <a:gd name="T54" fmla="*/ 161 w 905"/>
                <a:gd name="T55" fmla="*/ 194 h 444"/>
                <a:gd name="T56" fmla="*/ 156 w 905"/>
                <a:gd name="T57" fmla="*/ 194 h 444"/>
                <a:gd name="T58" fmla="*/ 156 w 905"/>
                <a:gd name="T59" fmla="*/ 165 h 444"/>
                <a:gd name="T60" fmla="*/ 133 w 905"/>
                <a:gd name="T61" fmla="*/ 165 h 444"/>
                <a:gd name="T62" fmla="*/ 133 w 905"/>
                <a:gd name="T63" fmla="*/ 121 h 444"/>
                <a:gd name="T64" fmla="*/ 756 w 905"/>
                <a:gd name="T65" fmla="*/ 69 h 444"/>
                <a:gd name="T66" fmla="*/ 636 w 905"/>
                <a:gd name="T67" fmla="*/ 69 h 444"/>
                <a:gd name="T68" fmla="*/ 636 w 905"/>
                <a:gd name="T69" fmla="*/ 71 h 444"/>
                <a:gd name="T70" fmla="*/ 638 w 905"/>
                <a:gd name="T71" fmla="*/ 71 h 444"/>
                <a:gd name="T72" fmla="*/ 638 w 905"/>
                <a:gd name="T73" fmla="*/ 194 h 444"/>
                <a:gd name="T74" fmla="*/ 646 w 905"/>
                <a:gd name="T75" fmla="*/ 189 h 444"/>
                <a:gd name="T76" fmla="*/ 646 w 905"/>
                <a:gd name="T77" fmla="*/ 87 h 444"/>
                <a:gd name="T78" fmla="*/ 660 w 905"/>
                <a:gd name="T79" fmla="*/ 87 h 444"/>
                <a:gd name="T80" fmla="*/ 660 w 905"/>
                <a:gd name="T81" fmla="*/ 166 h 444"/>
                <a:gd name="T82" fmla="*/ 756 w 905"/>
                <a:gd name="T83" fmla="*/ 166 h 444"/>
                <a:gd name="T84" fmla="*/ 756 w 905"/>
                <a:gd name="T85" fmla="*/ 69 h 444"/>
                <a:gd name="T86" fmla="*/ 538 w 905"/>
                <a:gd name="T87" fmla="*/ 0 h 444"/>
                <a:gd name="T88" fmla="*/ 505 w 905"/>
                <a:gd name="T89" fmla="*/ 0 h 444"/>
                <a:gd name="T90" fmla="*/ 505 w 905"/>
                <a:gd name="T91" fmla="*/ 80 h 444"/>
                <a:gd name="T92" fmla="*/ 506 w 905"/>
                <a:gd name="T93" fmla="*/ 80 h 444"/>
                <a:gd name="T94" fmla="*/ 506 w 905"/>
                <a:gd name="T95" fmla="*/ 129 h 444"/>
                <a:gd name="T96" fmla="*/ 538 w 905"/>
                <a:gd name="T97" fmla="*/ 129 h 444"/>
                <a:gd name="T98" fmla="*/ 538 w 905"/>
                <a:gd name="T99"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5" h="444">
                  <a:moveTo>
                    <a:pt x="470" y="198"/>
                  </a:moveTo>
                  <a:lnTo>
                    <a:pt x="455" y="198"/>
                  </a:lnTo>
                  <a:lnTo>
                    <a:pt x="455" y="216"/>
                  </a:lnTo>
                  <a:lnTo>
                    <a:pt x="470" y="216"/>
                  </a:lnTo>
                  <a:lnTo>
                    <a:pt x="470" y="198"/>
                  </a:lnTo>
                  <a:moveTo>
                    <a:pt x="905" y="122"/>
                  </a:moveTo>
                  <a:lnTo>
                    <a:pt x="894" y="122"/>
                  </a:lnTo>
                  <a:lnTo>
                    <a:pt x="851" y="122"/>
                  </a:lnTo>
                  <a:lnTo>
                    <a:pt x="851" y="162"/>
                  </a:lnTo>
                  <a:lnTo>
                    <a:pt x="843" y="166"/>
                  </a:lnTo>
                  <a:lnTo>
                    <a:pt x="905" y="168"/>
                  </a:lnTo>
                  <a:lnTo>
                    <a:pt x="905" y="122"/>
                  </a:lnTo>
                  <a:moveTo>
                    <a:pt x="133" y="121"/>
                  </a:moveTo>
                  <a:lnTo>
                    <a:pt x="122" y="121"/>
                  </a:lnTo>
                  <a:lnTo>
                    <a:pt x="122" y="166"/>
                  </a:lnTo>
                  <a:lnTo>
                    <a:pt x="102" y="166"/>
                  </a:lnTo>
                  <a:lnTo>
                    <a:pt x="102" y="196"/>
                  </a:lnTo>
                  <a:lnTo>
                    <a:pt x="68" y="196"/>
                  </a:lnTo>
                  <a:lnTo>
                    <a:pt x="68" y="373"/>
                  </a:lnTo>
                  <a:lnTo>
                    <a:pt x="57" y="366"/>
                  </a:lnTo>
                  <a:lnTo>
                    <a:pt x="57" y="220"/>
                  </a:lnTo>
                  <a:lnTo>
                    <a:pt x="36" y="220"/>
                  </a:lnTo>
                  <a:lnTo>
                    <a:pt x="36" y="410"/>
                  </a:lnTo>
                  <a:lnTo>
                    <a:pt x="0" y="431"/>
                  </a:lnTo>
                  <a:lnTo>
                    <a:pt x="0" y="444"/>
                  </a:lnTo>
                  <a:lnTo>
                    <a:pt x="161" y="444"/>
                  </a:lnTo>
                  <a:lnTo>
                    <a:pt x="161" y="196"/>
                  </a:lnTo>
                  <a:lnTo>
                    <a:pt x="161" y="194"/>
                  </a:lnTo>
                  <a:lnTo>
                    <a:pt x="156" y="194"/>
                  </a:lnTo>
                  <a:lnTo>
                    <a:pt x="156" y="165"/>
                  </a:lnTo>
                  <a:lnTo>
                    <a:pt x="133" y="165"/>
                  </a:lnTo>
                  <a:lnTo>
                    <a:pt x="133" y="121"/>
                  </a:lnTo>
                  <a:moveTo>
                    <a:pt x="756" y="69"/>
                  </a:moveTo>
                  <a:lnTo>
                    <a:pt x="636" y="69"/>
                  </a:lnTo>
                  <a:lnTo>
                    <a:pt x="636" y="71"/>
                  </a:lnTo>
                  <a:lnTo>
                    <a:pt x="638" y="71"/>
                  </a:lnTo>
                  <a:lnTo>
                    <a:pt x="638" y="194"/>
                  </a:lnTo>
                  <a:lnTo>
                    <a:pt x="646" y="189"/>
                  </a:lnTo>
                  <a:lnTo>
                    <a:pt x="646" y="87"/>
                  </a:lnTo>
                  <a:lnTo>
                    <a:pt x="660" y="87"/>
                  </a:lnTo>
                  <a:lnTo>
                    <a:pt x="660" y="166"/>
                  </a:lnTo>
                  <a:lnTo>
                    <a:pt x="756" y="166"/>
                  </a:lnTo>
                  <a:lnTo>
                    <a:pt x="756" y="69"/>
                  </a:lnTo>
                  <a:moveTo>
                    <a:pt x="538" y="0"/>
                  </a:moveTo>
                  <a:lnTo>
                    <a:pt x="505" y="0"/>
                  </a:lnTo>
                  <a:lnTo>
                    <a:pt x="505" y="80"/>
                  </a:lnTo>
                  <a:lnTo>
                    <a:pt x="506" y="80"/>
                  </a:lnTo>
                  <a:lnTo>
                    <a:pt x="506" y="129"/>
                  </a:lnTo>
                  <a:lnTo>
                    <a:pt x="538" y="129"/>
                  </a:lnTo>
                  <a:lnTo>
                    <a:pt x="5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9" name="Freeform 158"/>
            <p:cNvSpPr>
              <a:spLocks/>
            </p:cNvSpPr>
            <p:nvPr/>
          </p:nvSpPr>
          <p:spPr bwMode="auto">
            <a:xfrm>
              <a:off x="7312025" y="3536951"/>
              <a:ext cx="1181100" cy="592138"/>
            </a:xfrm>
            <a:custGeom>
              <a:avLst/>
              <a:gdLst>
                <a:gd name="T0" fmla="*/ 477 w 744"/>
                <a:gd name="T1" fmla="*/ 0 h 373"/>
                <a:gd name="T2" fmla="*/ 475 w 744"/>
                <a:gd name="T3" fmla="*/ 0 h 373"/>
                <a:gd name="T4" fmla="*/ 475 w 744"/>
                <a:gd name="T5" fmla="*/ 323 h 373"/>
                <a:gd name="T6" fmla="*/ 460 w 744"/>
                <a:gd name="T7" fmla="*/ 323 h 373"/>
                <a:gd name="T8" fmla="*/ 460 w 744"/>
                <a:gd name="T9" fmla="*/ 102 h 373"/>
                <a:gd name="T10" fmla="*/ 377 w 744"/>
                <a:gd name="T11" fmla="*/ 102 h 373"/>
                <a:gd name="T12" fmla="*/ 377 w 744"/>
                <a:gd name="T13" fmla="*/ 58 h 373"/>
                <a:gd name="T14" fmla="*/ 345 w 744"/>
                <a:gd name="T15" fmla="*/ 58 h 373"/>
                <a:gd name="T16" fmla="*/ 345 w 744"/>
                <a:gd name="T17" fmla="*/ 9 h 373"/>
                <a:gd name="T18" fmla="*/ 344 w 744"/>
                <a:gd name="T19" fmla="*/ 9 h 373"/>
                <a:gd name="T20" fmla="*/ 344 w 744"/>
                <a:gd name="T21" fmla="*/ 184 h 373"/>
                <a:gd name="T22" fmla="*/ 331 w 744"/>
                <a:gd name="T23" fmla="*/ 191 h 373"/>
                <a:gd name="T24" fmla="*/ 331 w 744"/>
                <a:gd name="T25" fmla="*/ 127 h 373"/>
                <a:gd name="T26" fmla="*/ 309 w 744"/>
                <a:gd name="T27" fmla="*/ 127 h 373"/>
                <a:gd name="T28" fmla="*/ 309 w 744"/>
                <a:gd name="T29" fmla="*/ 145 h 373"/>
                <a:gd name="T30" fmla="*/ 294 w 744"/>
                <a:gd name="T31" fmla="*/ 145 h 373"/>
                <a:gd name="T32" fmla="*/ 294 w 744"/>
                <a:gd name="T33" fmla="*/ 127 h 373"/>
                <a:gd name="T34" fmla="*/ 232 w 744"/>
                <a:gd name="T35" fmla="*/ 127 h 373"/>
                <a:gd name="T36" fmla="*/ 232 w 744"/>
                <a:gd name="T37" fmla="*/ 290 h 373"/>
                <a:gd name="T38" fmla="*/ 171 w 744"/>
                <a:gd name="T39" fmla="*/ 290 h 373"/>
                <a:gd name="T40" fmla="*/ 171 w 744"/>
                <a:gd name="T41" fmla="*/ 334 h 373"/>
                <a:gd name="T42" fmla="*/ 148 w 744"/>
                <a:gd name="T43" fmla="*/ 334 h 373"/>
                <a:gd name="T44" fmla="*/ 148 w 744"/>
                <a:gd name="T45" fmla="*/ 138 h 373"/>
                <a:gd name="T46" fmla="*/ 97 w 744"/>
                <a:gd name="T47" fmla="*/ 138 h 373"/>
                <a:gd name="T48" fmla="*/ 97 w 744"/>
                <a:gd name="T49" fmla="*/ 298 h 373"/>
                <a:gd name="T50" fmla="*/ 35 w 744"/>
                <a:gd name="T51" fmla="*/ 298 h 373"/>
                <a:gd name="T52" fmla="*/ 35 w 744"/>
                <a:gd name="T53" fmla="*/ 123 h 373"/>
                <a:gd name="T54" fmla="*/ 0 w 744"/>
                <a:gd name="T55" fmla="*/ 123 h 373"/>
                <a:gd name="T56" fmla="*/ 0 w 744"/>
                <a:gd name="T57" fmla="*/ 125 h 373"/>
                <a:gd name="T58" fmla="*/ 0 w 744"/>
                <a:gd name="T59" fmla="*/ 373 h 373"/>
                <a:gd name="T60" fmla="*/ 744 w 744"/>
                <a:gd name="T61" fmla="*/ 373 h 373"/>
                <a:gd name="T62" fmla="*/ 744 w 744"/>
                <a:gd name="T63" fmla="*/ 97 h 373"/>
                <a:gd name="T64" fmla="*/ 682 w 744"/>
                <a:gd name="T65" fmla="*/ 95 h 373"/>
                <a:gd name="T66" fmla="*/ 658 w 744"/>
                <a:gd name="T67" fmla="*/ 108 h 373"/>
                <a:gd name="T68" fmla="*/ 658 w 744"/>
                <a:gd name="T69" fmla="*/ 155 h 373"/>
                <a:gd name="T70" fmla="*/ 646 w 744"/>
                <a:gd name="T71" fmla="*/ 155 h 373"/>
                <a:gd name="T72" fmla="*/ 646 w 744"/>
                <a:gd name="T73" fmla="*/ 303 h 373"/>
                <a:gd name="T74" fmla="*/ 595 w 744"/>
                <a:gd name="T75" fmla="*/ 303 h 373"/>
                <a:gd name="T76" fmla="*/ 595 w 744"/>
                <a:gd name="T77" fmla="*/ 95 h 373"/>
                <a:gd name="T78" fmla="*/ 499 w 744"/>
                <a:gd name="T79" fmla="*/ 95 h 373"/>
                <a:gd name="T80" fmla="*/ 499 w 744"/>
                <a:gd name="T81" fmla="*/ 16 h 373"/>
                <a:gd name="T82" fmla="*/ 485 w 744"/>
                <a:gd name="T83" fmla="*/ 16 h 373"/>
                <a:gd name="T84" fmla="*/ 485 w 744"/>
                <a:gd name="T85" fmla="*/ 118 h 373"/>
                <a:gd name="T86" fmla="*/ 477 w 744"/>
                <a:gd name="T87" fmla="*/ 123 h 373"/>
                <a:gd name="T88" fmla="*/ 477 w 744"/>
                <a:gd name="T8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373">
                  <a:moveTo>
                    <a:pt x="477" y="0"/>
                  </a:moveTo>
                  <a:lnTo>
                    <a:pt x="475" y="0"/>
                  </a:lnTo>
                  <a:lnTo>
                    <a:pt x="475" y="323"/>
                  </a:lnTo>
                  <a:lnTo>
                    <a:pt x="460" y="323"/>
                  </a:lnTo>
                  <a:lnTo>
                    <a:pt x="460" y="102"/>
                  </a:lnTo>
                  <a:lnTo>
                    <a:pt x="377" y="102"/>
                  </a:lnTo>
                  <a:lnTo>
                    <a:pt x="377" y="58"/>
                  </a:lnTo>
                  <a:lnTo>
                    <a:pt x="345" y="58"/>
                  </a:lnTo>
                  <a:lnTo>
                    <a:pt x="345" y="9"/>
                  </a:lnTo>
                  <a:lnTo>
                    <a:pt x="344" y="9"/>
                  </a:lnTo>
                  <a:lnTo>
                    <a:pt x="344" y="184"/>
                  </a:lnTo>
                  <a:lnTo>
                    <a:pt x="331" y="191"/>
                  </a:lnTo>
                  <a:lnTo>
                    <a:pt x="331" y="127"/>
                  </a:lnTo>
                  <a:lnTo>
                    <a:pt x="309" y="127"/>
                  </a:lnTo>
                  <a:lnTo>
                    <a:pt x="309" y="145"/>
                  </a:lnTo>
                  <a:lnTo>
                    <a:pt x="294" y="145"/>
                  </a:lnTo>
                  <a:lnTo>
                    <a:pt x="294" y="127"/>
                  </a:lnTo>
                  <a:lnTo>
                    <a:pt x="232" y="127"/>
                  </a:lnTo>
                  <a:lnTo>
                    <a:pt x="232" y="290"/>
                  </a:lnTo>
                  <a:lnTo>
                    <a:pt x="171" y="290"/>
                  </a:lnTo>
                  <a:lnTo>
                    <a:pt x="171" y="334"/>
                  </a:lnTo>
                  <a:lnTo>
                    <a:pt x="148" y="334"/>
                  </a:lnTo>
                  <a:lnTo>
                    <a:pt x="148" y="138"/>
                  </a:lnTo>
                  <a:lnTo>
                    <a:pt x="97" y="138"/>
                  </a:lnTo>
                  <a:lnTo>
                    <a:pt x="97" y="298"/>
                  </a:lnTo>
                  <a:lnTo>
                    <a:pt x="35" y="298"/>
                  </a:lnTo>
                  <a:lnTo>
                    <a:pt x="35" y="123"/>
                  </a:lnTo>
                  <a:lnTo>
                    <a:pt x="0" y="123"/>
                  </a:lnTo>
                  <a:lnTo>
                    <a:pt x="0" y="125"/>
                  </a:lnTo>
                  <a:lnTo>
                    <a:pt x="0" y="373"/>
                  </a:lnTo>
                  <a:lnTo>
                    <a:pt x="744" y="373"/>
                  </a:lnTo>
                  <a:lnTo>
                    <a:pt x="744" y="97"/>
                  </a:lnTo>
                  <a:lnTo>
                    <a:pt x="682" y="95"/>
                  </a:lnTo>
                  <a:lnTo>
                    <a:pt x="658" y="108"/>
                  </a:lnTo>
                  <a:lnTo>
                    <a:pt x="658" y="155"/>
                  </a:lnTo>
                  <a:lnTo>
                    <a:pt x="646" y="155"/>
                  </a:lnTo>
                  <a:lnTo>
                    <a:pt x="646" y="303"/>
                  </a:lnTo>
                  <a:lnTo>
                    <a:pt x="595" y="303"/>
                  </a:lnTo>
                  <a:lnTo>
                    <a:pt x="595" y="95"/>
                  </a:lnTo>
                  <a:lnTo>
                    <a:pt x="499" y="95"/>
                  </a:lnTo>
                  <a:lnTo>
                    <a:pt x="499" y="16"/>
                  </a:lnTo>
                  <a:lnTo>
                    <a:pt x="485" y="16"/>
                  </a:lnTo>
                  <a:lnTo>
                    <a:pt x="485" y="118"/>
                  </a:lnTo>
                  <a:lnTo>
                    <a:pt x="477" y="123"/>
                  </a:lnTo>
                  <a:lnTo>
                    <a:pt x="477" y="0"/>
                  </a:lnTo>
                  <a:close/>
                </a:path>
              </a:pathLst>
            </a:custGeom>
            <a:solidFill>
              <a:srgbClr val="0D6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0" name="Freeform 159"/>
            <p:cNvSpPr>
              <a:spLocks/>
            </p:cNvSpPr>
            <p:nvPr/>
          </p:nvSpPr>
          <p:spPr bwMode="auto">
            <a:xfrm>
              <a:off x="7312025" y="3536951"/>
              <a:ext cx="1181100" cy="592138"/>
            </a:xfrm>
            <a:custGeom>
              <a:avLst/>
              <a:gdLst>
                <a:gd name="T0" fmla="*/ 477 w 744"/>
                <a:gd name="T1" fmla="*/ 0 h 373"/>
                <a:gd name="T2" fmla="*/ 475 w 744"/>
                <a:gd name="T3" fmla="*/ 0 h 373"/>
                <a:gd name="T4" fmla="*/ 475 w 744"/>
                <a:gd name="T5" fmla="*/ 323 h 373"/>
                <a:gd name="T6" fmla="*/ 460 w 744"/>
                <a:gd name="T7" fmla="*/ 323 h 373"/>
                <a:gd name="T8" fmla="*/ 460 w 744"/>
                <a:gd name="T9" fmla="*/ 102 h 373"/>
                <a:gd name="T10" fmla="*/ 377 w 744"/>
                <a:gd name="T11" fmla="*/ 102 h 373"/>
                <a:gd name="T12" fmla="*/ 377 w 744"/>
                <a:gd name="T13" fmla="*/ 58 h 373"/>
                <a:gd name="T14" fmla="*/ 345 w 744"/>
                <a:gd name="T15" fmla="*/ 58 h 373"/>
                <a:gd name="T16" fmla="*/ 345 w 744"/>
                <a:gd name="T17" fmla="*/ 9 h 373"/>
                <a:gd name="T18" fmla="*/ 344 w 744"/>
                <a:gd name="T19" fmla="*/ 9 h 373"/>
                <a:gd name="T20" fmla="*/ 344 w 744"/>
                <a:gd name="T21" fmla="*/ 184 h 373"/>
                <a:gd name="T22" fmla="*/ 331 w 744"/>
                <a:gd name="T23" fmla="*/ 191 h 373"/>
                <a:gd name="T24" fmla="*/ 331 w 744"/>
                <a:gd name="T25" fmla="*/ 127 h 373"/>
                <a:gd name="T26" fmla="*/ 309 w 744"/>
                <a:gd name="T27" fmla="*/ 127 h 373"/>
                <a:gd name="T28" fmla="*/ 309 w 744"/>
                <a:gd name="T29" fmla="*/ 145 h 373"/>
                <a:gd name="T30" fmla="*/ 294 w 744"/>
                <a:gd name="T31" fmla="*/ 145 h 373"/>
                <a:gd name="T32" fmla="*/ 294 w 744"/>
                <a:gd name="T33" fmla="*/ 127 h 373"/>
                <a:gd name="T34" fmla="*/ 232 w 744"/>
                <a:gd name="T35" fmla="*/ 127 h 373"/>
                <a:gd name="T36" fmla="*/ 232 w 744"/>
                <a:gd name="T37" fmla="*/ 290 h 373"/>
                <a:gd name="T38" fmla="*/ 171 w 744"/>
                <a:gd name="T39" fmla="*/ 290 h 373"/>
                <a:gd name="T40" fmla="*/ 171 w 744"/>
                <a:gd name="T41" fmla="*/ 334 h 373"/>
                <a:gd name="T42" fmla="*/ 148 w 744"/>
                <a:gd name="T43" fmla="*/ 334 h 373"/>
                <a:gd name="T44" fmla="*/ 148 w 744"/>
                <a:gd name="T45" fmla="*/ 138 h 373"/>
                <a:gd name="T46" fmla="*/ 97 w 744"/>
                <a:gd name="T47" fmla="*/ 138 h 373"/>
                <a:gd name="T48" fmla="*/ 97 w 744"/>
                <a:gd name="T49" fmla="*/ 298 h 373"/>
                <a:gd name="T50" fmla="*/ 35 w 744"/>
                <a:gd name="T51" fmla="*/ 298 h 373"/>
                <a:gd name="T52" fmla="*/ 35 w 744"/>
                <a:gd name="T53" fmla="*/ 123 h 373"/>
                <a:gd name="T54" fmla="*/ 0 w 744"/>
                <a:gd name="T55" fmla="*/ 123 h 373"/>
                <a:gd name="T56" fmla="*/ 0 w 744"/>
                <a:gd name="T57" fmla="*/ 125 h 373"/>
                <a:gd name="T58" fmla="*/ 0 w 744"/>
                <a:gd name="T59" fmla="*/ 373 h 373"/>
                <a:gd name="T60" fmla="*/ 744 w 744"/>
                <a:gd name="T61" fmla="*/ 373 h 373"/>
                <a:gd name="T62" fmla="*/ 744 w 744"/>
                <a:gd name="T63" fmla="*/ 97 h 373"/>
                <a:gd name="T64" fmla="*/ 682 w 744"/>
                <a:gd name="T65" fmla="*/ 95 h 373"/>
                <a:gd name="T66" fmla="*/ 658 w 744"/>
                <a:gd name="T67" fmla="*/ 108 h 373"/>
                <a:gd name="T68" fmla="*/ 658 w 744"/>
                <a:gd name="T69" fmla="*/ 155 h 373"/>
                <a:gd name="T70" fmla="*/ 646 w 744"/>
                <a:gd name="T71" fmla="*/ 155 h 373"/>
                <a:gd name="T72" fmla="*/ 646 w 744"/>
                <a:gd name="T73" fmla="*/ 303 h 373"/>
                <a:gd name="T74" fmla="*/ 595 w 744"/>
                <a:gd name="T75" fmla="*/ 303 h 373"/>
                <a:gd name="T76" fmla="*/ 595 w 744"/>
                <a:gd name="T77" fmla="*/ 95 h 373"/>
                <a:gd name="T78" fmla="*/ 499 w 744"/>
                <a:gd name="T79" fmla="*/ 95 h 373"/>
                <a:gd name="T80" fmla="*/ 499 w 744"/>
                <a:gd name="T81" fmla="*/ 16 h 373"/>
                <a:gd name="T82" fmla="*/ 485 w 744"/>
                <a:gd name="T83" fmla="*/ 16 h 373"/>
                <a:gd name="T84" fmla="*/ 485 w 744"/>
                <a:gd name="T85" fmla="*/ 118 h 373"/>
                <a:gd name="T86" fmla="*/ 477 w 744"/>
                <a:gd name="T87" fmla="*/ 123 h 373"/>
                <a:gd name="T88" fmla="*/ 477 w 744"/>
                <a:gd name="T8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373">
                  <a:moveTo>
                    <a:pt x="477" y="0"/>
                  </a:moveTo>
                  <a:lnTo>
                    <a:pt x="475" y="0"/>
                  </a:lnTo>
                  <a:lnTo>
                    <a:pt x="475" y="323"/>
                  </a:lnTo>
                  <a:lnTo>
                    <a:pt x="460" y="323"/>
                  </a:lnTo>
                  <a:lnTo>
                    <a:pt x="460" y="102"/>
                  </a:lnTo>
                  <a:lnTo>
                    <a:pt x="377" y="102"/>
                  </a:lnTo>
                  <a:lnTo>
                    <a:pt x="377" y="58"/>
                  </a:lnTo>
                  <a:lnTo>
                    <a:pt x="345" y="58"/>
                  </a:lnTo>
                  <a:lnTo>
                    <a:pt x="345" y="9"/>
                  </a:lnTo>
                  <a:lnTo>
                    <a:pt x="344" y="9"/>
                  </a:lnTo>
                  <a:lnTo>
                    <a:pt x="344" y="184"/>
                  </a:lnTo>
                  <a:lnTo>
                    <a:pt x="331" y="191"/>
                  </a:lnTo>
                  <a:lnTo>
                    <a:pt x="331" y="127"/>
                  </a:lnTo>
                  <a:lnTo>
                    <a:pt x="309" y="127"/>
                  </a:lnTo>
                  <a:lnTo>
                    <a:pt x="309" y="145"/>
                  </a:lnTo>
                  <a:lnTo>
                    <a:pt x="294" y="145"/>
                  </a:lnTo>
                  <a:lnTo>
                    <a:pt x="294" y="127"/>
                  </a:lnTo>
                  <a:lnTo>
                    <a:pt x="232" y="127"/>
                  </a:lnTo>
                  <a:lnTo>
                    <a:pt x="232" y="290"/>
                  </a:lnTo>
                  <a:lnTo>
                    <a:pt x="171" y="290"/>
                  </a:lnTo>
                  <a:lnTo>
                    <a:pt x="171" y="334"/>
                  </a:lnTo>
                  <a:lnTo>
                    <a:pt x="148" y="334"/>
                  </a:lnTo>
                  <a:lnTo>
                    <a:pt x="148" y="138"/>
                  </a:lnTo>
                  <a:lnTo>
                    <a:pt x="97" y="138"/>
                  </a:lnTo>
                  <a:lnTo>
                    <a:pt x="97" y="298"/>
                  </a:lnTo>
                  <a:lnTo>
                    <a:pt x="35" y="298"/>
                  </a:lnTo>
                  <a:lnTo>
                    <a:pt x="35" y="123"/>
                  </a:lnTo>
                  <a:lnTo>
                    <a:pt x="0" y="123"/>
                  </a:lnTo>
                  <a:lnTo>
                    <a:pt x="0" y="125"/>
                  </a:lnTo>
                  <a:lnTo>
                    <a:pt x="0" y="373"/>
                  </a:lnTo>
                  <a:lnTo>
                    <a:pt x="744" y="373"/>
                  </a:lnTo>
                  <a:lnTo>
                    <a:pt x="744" y="97"/>
                  </a:lnTo>
                  <a:lnTo>
                    <a:pt x="682" y="95"/>
                  </a:lnTo>
                  <a:lnTo>
                    <a:pt x="658" y="108"/>
                  </a:lnTo>
                  <a:lnTo>
                    <a:pt x="658" y="155"/>
                  </a:lnTo>
                  <a:lnTo>
                    <a:pt x="646" y="155"/>
                  </a:lnTo>
                  <a:lnTo>
                    <a:pt x="646" y="303"/>
                  </a:lnTo>
                  <a:lnTo>
                    <a:pt x="595" y="303"/>
                  </a:lnTo>
                  <a:lnTo>
                    <a:pt x="595" y="95"/>
                  </a:lnTo>
                  <a:lnTo>
                    <a:pt x="499" y="95"/>
                  </a:lnTo>
                  <a:lnTo>
                    <a:pt x="499" y="16"/>
                  </a:lnTo>
                  <a:lnTo>
                    <a:pt x="485" y="16"/>
                  </a:lnTo>
                  <a:lnTo>
                    <a:pt x="485" y="118"/>
                  </a:lnTo>
                  <a:lnTo>
                    <a:pt x="477" y="123"/>
                  </a:lnTo>
                  <a:lnTo>
                    <a:pt x="4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1" name="Rectangle 160"/>
            <p:cNvSpPr>
              <a:spLocks noChangeArrowheads="1"/>
            </p:cNvSpPr>
            <p:nvPr/>
          </p:nvSpPr>
          <p:spPr bwMode="auto">
            <a:xfrm>
              <a:off x="8493125" y="3419476"/>
              <a:ext cx="271463" cy="700088"/>
            </a:xfrm>
            <a:prstGeom prst="rect">
              <a:avLst/>
            </a:prstGeom>
            <a:solidFill>
              <a:srgbClr val="CBC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2" name="Rectangle 161"/>
            <p:cNvSpPr>
              <a:spLocks noChangeArrowheads="1"/>
            </p:cNvSpPr>
            <p:nvPr/>
          </p:nvSpPr>
          <p:spPr bwMode="auto">
            <a:xfrm>
              <a:off x="8493125" y="3419476"/>
              <a:ext cx="2714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3" name="Rectangle 162"/>
            <p:cNvSpPr>
              <a:spLocks noChangeArrowheads="1"/>
            </p:cNvSpPr>
            <p:nvPr/>
          </p:nvSpPr>
          <p:spPr bwMode="auto">
            <a:xfrm>
              <a:off x="8764588" y="3419476"/>
              <a:ext cx="206375" cy="700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4" name="Rectangle 163"/>
            <p:cNvSpPr>
              <a:spLocks noChangeArrowheads="1"/>
            </p:cNvSpPr>
            <p:nvPr/>
          </p:nvSpPr>
          <p:spPr bwMode="auto">
            <a:xfrm>
              <a:off x="8696325" y="3492501"/>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5" name="Rectangle 164"/>
            <p:cNvSpPr>
              <a:spLocks noChangeArrowheads="1"/>
            </p:cNvSpPr>
            <p:nvPr/>
          </p:nvSpPr>
          <p:spPr bwMode="auto">
            <a:xfrm>
              <a:off x="8636000" y="3492501"/>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6" name="Rectangle 165"/>
            <p:cNvSpPr>
              <a:spLocks noChangeArrowheads="1"/>
            </p:cNvSpPr>
            <p:nvPr/>
          </p:nvSpPr>
          <p:spPr bwMode="auto">
            <a:xfrm>
              <a:off x="8577263" y="3492501"/>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7" name="Rectangle 166"/>
            <p:cNvSpPr>
              <a:spLocks noChangeArrowheads="1"/>
            </p:cNvSpPr>
            <p:nvPr/>
          </p:nvSpPr>
          <p:spPr bwMode="auto">
            <a:xfrm>
              <a:off x="8518525" y="3492501"/>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8" name="Rectangle 167"/>
            <p:cNvSpPr>
              <a:spLocks noChangeArrowheads="1"/>
            </p:cNvSpPr>
            <p:nvPr/>
          </p:nvSpPr>
          <p:spPr bwMode="auto">
            <a:xfrm>
              <a:off x="8696325" y="3554414"/>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9" name="Rectangle 168"/>
            <p:cNvSpPr>
              <a:spLocks noChangeArrowheads="1"/>
            </p:cNvSpPr>
            <p:nvPr/>
          </p:nvSpPr>
          <p:spPr bwMode="auto">
            <a:xfrm>
              <a:off x="8636000" y="3554414"/>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0" name="Rectangle 169"/>
            <p:cNvSpPr>
              <a:spLocks noChangeArrowheads="1"/>
            </p:cNvSpPr>
            <p:nvPr/>
          </p:nvSpPr>
          <p:spPr bwMode="auto">
            <a:xfrm>
              <a:off x="8577263" y="3554414"/>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1" name="Rectangle 170"/>
            <p:cNvSpPr>
              <a:spLocks noChangeArrowheads="1"/>
            </p:cNvSpPr>
            <p:nvPr/>
          </p:nvSpPr>
          <p:spPr bwMode="auto">
            <a:xfrm>
              <a:off x="8518525" y="3554414"/>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2" name="Rectangle 171"/>
            <p:cNvSpPr>
              <a:spLocks noChangeArrowheads="1"/>
            </p:cNvSpPr>
            <p:nvPr/>
          </p:nvSpPr>
          <p:spPr bwMode="auto">
            <a:xfrm>
              <a:off x="8696325" y="3616326"/>
              <a:ext cx="46038"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3" name="Rectangle 172"/>
            <p:cNvSpPr>
              <a:spLocks noChangeArrowheads="1"/>
            </p:cNvSpPr>
            <p:nvPr/>
          </p:nvSpPr>
          <p:spPr bwMode="auto">
            <a:xfrm>
              <a:off x="8636000" y="3616326"/>
              <a:ext cx="46038"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4" name="Rectangle 173"/>
            <p:cNvSpPr>
              <a:spLocks noChangeArrowheads="1"/>
            </p:cNvSpPr>
            <p:nvPr/>
          </p:nvSpPr>
          <p:spPr bwMode="auto">
            <a:xfrm>
              <a:off x="8577263" y="3616326"/>
              <a:ext cx="46038"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5" name="Rectangle 174"/>
            <p:cNvSpPr>
              <a:spLocks noChangeArrowheads="1"/>
            </p:cNvSpPr>
            <p:nvPr/>
          </p:nvSpPr>
          <p:spPr bwMode="auto">
            <a:xfrm>
              <a:off x="8518525" y="3616326"/>
              <a:ext cx="46038"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6" name="Rectangle 175"/>
            <p:cNvSpPr>
              <a:spLocks noChangeArrowheads="1"/>
            </p:cNvSpPr>
            <p:nvPr/>
          </p:nvSpPr>
          <p:spPr bwMode="auto">
            <a:xfrm>
              <a:off x="8696325" y="3676651"/>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7" name="Rectangle 176"/>
            <p:cNvSpPr>
              <a:spLocks noChangeArrowheads="1"/>
            </p:cNvSpPr>
            <p:nvPr/>
          </p:nvSpPr>
          <p:spPr bwMode="auto">
            <a:xfrm>
              <a:off x="8636000" y="3676651"/>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8" name="Rectangle 177"/>
            <p:cNvSpPr>
              <a:spLocks noChangeArrowheads="1"/>
            </p:cNvSpPr>
            <p:nvPr/>
          </p:nvSpPr>
          <p:spPr bwMode="auto">
            <a:xfrm>
              <a:off x="8577263" y="3676651"/>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9" name="Rectangle 178"/>
            <p:cNvSpPr>
              <a:spLocks noChangeArrowheads="1"/>
            </p:cNvSpPr>
            <p:nvPr/>
          </p:nvSpPr>
          <p:spPr bwMode="auto">
            <a:xfrm>
              <a:off x="8518525" y="3676651"/>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0" name="Rectangle 179"/>
            <p:cNvSpPr>
              <a:spLocks noChangeArrowheads="1"/>
            </p:cNvSpPr>
            <p:nvPr/>
          </p:nvSpPr>
          <p:spPr bwMode="auto">
            <a:xfrm>
              <a:off x="8696325" y="3741739"/>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1" name="Rectangle 180"/>
            <p:cNvSpPr>
              <a:spLocks noChangeArrowheads="1"/>
            </p:cNvSpPr>
            <p:nvPr/>
          </p:nvSpPr>
          <p:spPr bwMode="auto">
            <a:xfrm>
              <a:off x="8636000" y="3741739"/>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2" name="Rectangle 181"/>
            <p:cNvSpPr>
              <a:spLocks noChangeArrowheads="1"/>
            </p:cNvSpPr>
            <p:nvPr/>
          </p:nvSpPr>
          <p:spPr bwMode="auto">
            <a:xfrm>
              <a:off x="8577263" y="3741739"/>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3" name="Rectangle 182"/>
            <p:cNvSpPr>
              <a:spLocks noChangeArrowheads="1"/>
            </p:cNvSpPr>
            <p:nvPr/>
          </p:nvSpPr>
          <p:spPr bwMode="auto">
            <a:xfrm>
              <a:off x="8518525" y="3741739"/>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4" name="Rectangle 183"/>
            <p:cNvSpPr>
              <a:spLocks noChangeArrowheads="1"/>
            </p:cNvSpPr>
            <p:nvPr/>
          </p:nvSpPr>
          <p:spPr bwMode="auto">
            <a:xfrm>
              <a:off x="8696325" y="3803651"/>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5" name="Rectangle 184"/>
            <p:cNvSpPr>
              <a:spLocks noChangeArrowheads="1"/>
            </p:cNvSpPr>
            <p:nvPr/>
          </p:nvSpPr>
          <p:spPr bwMode="auto">
            <a:xfrm>
              <a:off x="8636000" y="3803651"/>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6" name="Rectangle 185"/>
            <p:cNvSpPr>
              <a:spLocks noChangeArrowheads="1"/>
            </p:cNvSpPr>
            <p:nvPr/>
          </p:nvSpPr>
          <p:spPr bwMode="auto">
            <a:xfrm>
              <a:off x="8577263" y="3803651"/>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7" name="Rectangle 186"/>
            <p:cNvSpPr>
              <a:spLocks noChangeArrowheads="1"/>
            </p:cNvSpPr>
            <p:nvPr/>
          </p:nvSpPr>
          <p:spPr bwMode="auto">
            <a:xfrm>
              <a:off x="8518525" y="3803651"/>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8" name="Rectangle 187"/>
            <p:cNvSpPr>
              <a:spLocks noChangeArrowheads="1"/>
            </p:cNvSpPr>
            <p:nvPr/>
          </p:nvSpPr>
          <p:spPr bwMode="auto">
            <a:xfrm>
              <a:off x="8696325" y="3863976"/>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9" name="Rectangle 188"/>
            <p:cNvSpPr>
              <a:spLocks noChangeArrowheads="1"/>
            </p:cNvSpPr>
            <p:nvPr/>
          </p:nvSpPr>
          <p:spPr bwMode="auto">
            <a:xfrm>
              <a:off x="8636000" y="3863976"/>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0" name="Rectangle 189"/>
            <p:cNvSpPr>
              <a:spLocks noChangeArrowheads="1"/>
            </p:cNvSpPr>
            <p:nvPr/>
          </p:nvSpPr>
          <p:spPr bwMode="auto">
            <a:xfrm>
              <a:off x="8577263" y="3863976"/>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1" name="Rectangle 190"/>
            <p:cNvSpPr>
              <a:spLocks noChangeArrowheads="1"/>
            </p:cNvSpPr>
            <p:nvPr/>
          </p:nvSpPr>
          <p:spPr bwMode="auto">
            <a:xfrm>
              <a:off x="8518525" y="3863976"/>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2" name="Rectangle 191"/>
            <p:cNvSpPr>
              <a:spLocks noChangeArrowheads="1"/>
            </p:cNvSpPr>
            <p:nvPr/>
          </p:nvSpPr>
          <p:spPr bwMode="auto">
            <a:xfrm>
              <a:off x="8696325" y="3925889"/>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3" name="Rectangle 192"/>
            <p:cNvSpPr>
              <a:spLocks noChangeArrowheads="1"/>
            </p:cNvSpPr>
            <p:nvPr/>
          </p:nvSpPr>
          <p:spPr bwMode="auto">
            <a:xfrm>
              <a:off x="8636000" y="3925889"/>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4" name="Rectangle 193"/>
            <p:cNvSpPr>
              <a:spLocks noChangeArrowheads="1"/>
            </p:cNvSpPr>
            <p:nvPr/>
          </p:nvSpPr>
          <p:spPr bwMode="auto">
            <a:xfrm>
              <a:off x="8577263" y="3925889"/>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5" name="Rectangle 194"/>
            <p:cNvSpPr>
              <a:spLocks noChangeArrowheads="1"/>
            </p:cNvSpPr>
            <p:nvPr/>
          </p:nvSpPr>
          <p:spPr bwMode="auto">
            <a:xfrm>
              <a:off x="8518525" y="3925889"/>
              <a:ext cx="4603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6" name="Rectangle 195"/>
            <p:cNvSpPr>
              <a:spLocks noChangeArrowheads="1"/>
            </p:cNvSpPr>
            <p:nvPr/>
          </p:nvSpPr>
          <p:spPr bwMode="auto">
            <a:xfrm>
              <a:off x="8696325" y="3989389"/>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7" name="Rectangle 196"/>
            <p:cNvSpPr>
              <a:spLocks noChangeArrowheads="1"/>
            </p:cNvSpPr>
            <p:nvPr/>
          </p:nvSpPr>
          <p:spPr bwMode="auto">
            <a:xfrm>
              <a:off x="8636000" y="3989389"/>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8" name="Rectangle 197"/>
            <p:cNvSpPr>
              <a:spLocks noChangeArrowheads="1"/>
            </p:cNvSpPr>
            <p:nvPr/>
          </p:nvSpPr>
          <p:spPr bwMode="auto">
            <a:xfrm>
              <a:off x="8577263" y="3989389"/>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9" name="Rectangle 198"/>
            <p:cNvSpPr>
              <a:spLocks noChangeArrowheads="1"/>
            </p:cNvSpPr>
            <p:nvPr/>
          </p:nvSpPr>
          <p:spPr bwMode="auto">
            <a:xfrm>
              <a:off x="8518525" y="3989389"/>
              <a:ext cx="4603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0" name="Rectangle 199"/>
            <p:cNvSpPr>
              <a:spLocks noChangeArrowheads="1"/>
            </p:cNvSpPr>
            <p:nvPr/>
          </p:nvSpPr>
          <p:spPr bwMode="auto">
            <a:xfrm>
              <a:off x="8913813" y="3492501"/>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1" name="Rectangle 200"/>
            <p:cNvSpPr>
              <a:spLocks noChangeArrowheads="1"/>
            </p:cNvSpPr>
            <p:nvPr/>
          </p:nvSpPr>
          <p:spPr bwMode="auto">
            <a:xfrm>
              <a:off x="8872538" y="3492501"/>
              <a:ext cx="31750"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2" name="Rectangle 201"/>
            <p:cNvSpPr>
              <a:spLocks noChangeArrowheads="1"/>
            </p:cNvSpPr>
            <p:nvPr/>
          </p:nvSpPr>
          <p:spPr bwMode="auto">
            <a:xfrm>
              <a:off x="8829675" y="3492501"/>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3" name="Rectangle 202"/>
            <p:cNvSpPr>
              <a:spLocks noChangeArrowheads="1"/>
            </p:cNvSpPr>
            <p:nvPr/>
          </p:nvSpPr>
          <p:spPr bwMode="auto">
            <a:xfrm>
              <a:off x="8788400" y="3492501"/>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4" name="Rectangle 203"/>
            <p:cNvSpPr>
              <a:spLocks noChangeArrowheads="1"/>
            </p:cNvSpPr>
            <p:nvPr/>
          </p:nvSpPr>
          <p:spPr bwMode="auto">
            <a:xfrm>
              <a:off x="8913813" y="3554414"/>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5" name="Rectangle 204"/>
            <p:cNvSpPr>
              <a:spLocks noChangeArrowheads="1"/>
            </p:cNvSpPr>
            <p:nvPr/>
          </p:nvSpPr>
          <p:spPr bwMode="auto">
            <a:xfrm>
              <a:off x="8872538" y="3554414"/>
              <a:ext cx="31750"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Rectangle 206"/>
            <p:cNvSpPr>
              <a:spLocks noChangeArrowheads="1"/>
            </p:cNvSpPr>
            <p:nvPr/>
          </p:nvSpPr>
          <p:spPr bwMode="auto">
            <a:xfrm>
              <a:off x="8829675" y="3554414"/>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Rectangle 207"/>
            <p:cNvSpPr>
              <a:spLocks noChangeArrowheads="1"/>
            </p:cNvSpPr>
            <p:nvPr/>
          </p:nvSpPr>
          <p:spPr bwMode="auto">
            <a:xfrm>
              <a:off x="8788400" y="3554414"/>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Rectangle 208"/>
            <p:cNvSpPr>
              <a:spLocks noChangeArrowheads="1"/>
            </p:cNvSpPr>
            <p:nvPr/>
          </p:nvSpPr>
          <p:spPr bwMode="auto">
            <a:xfrm>
              <a:off x="8913812" y="3616326"/>
              <a:ext cx="33338" cy="4762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Rectangle 209"/>
            <p:cNvSpPr>
              <a:spLocks noChangeArrowheads="1"/>
            </p:cNvSpPr>
            <p:nvPr/>
          </p:nvSpPr>
          <p:spPr bwMode="auto">
            <a:xfrm>
              <a:off x="8872537" y="3616326"/>
              <a:ext cx="31750" cy="4762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Rectangle 210"/>
            <p:cNvSpPr>
              <a:spLocks noChangeArrowheads="1"/>
            </p:cNvSpPr>
            <p:nvPr/>
          </p:nvSpPr>
          <p:spPr bwMode="auto">
            <a:xfrm>
              <a:off x="8829675" y="3616326"/>
              <a:ext cx="33338" cy="4762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Rectangle 211"/>
            <p:cNvSpPr>
              <a:spLocks noChangeArrowheads="1"/>
            </p:cNvSpPr>
            <p:nvPr/>
          </p:nvSpPr>
          <p:spPr bwMode="auto">
            <a:xfrm>
              <a:off x="8788400" y="3616326"/>
              <a:ext cx="33338" cy="4762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Rectangle 212"/>
            <p:cNvSpPr>
              <a:spLocks noChangeArrowheads="1"/>
            </p:cNvSpPr>
            <p:nvPr/>
          </p:nvSpPr>
          <p:spPr bwMode="auto">
            <a:xfrm>
              <a:off x="8913812" y="3676651"/>
              <a:ext cx="33338"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Rectangle 213"/>
            <p:cNvSpPr>
              <a:spLocks noChangeArrowheads="1"/>
            </p:cNvSpPr>
            <p:nvPr/>
          </p:nvSpPr>
          <p:spPr bwMode="auto">
            <a:xfrm>
              <a:off x="8872537" y="3676651"/>
              <a:ext cx="31750"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Rectangle 214"/>
            <p:cNvSpPr>
              <a:spLocks noChangeArrowheads="1"/>
            </p:cNvSpPr>
            <p:nvPr/>
          </p:nvSpPr>
          <p:spPr bwMode="auto">
            <a:xfrm>
              <a:off x="8829675" y="3676651"/>
              <a:ext cx="33338"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Rectangle 215"/>
            <p:cNvSpPr>
              <a:spLocks noChangeArrowheads="1"/>
            </p:cNvSpPr>
            <p:nvPr/>
          </p:nvSpPr>
          <p:spPr bwMode="auto">
            <a:xfrm>
              <a:off x="8788400" y="3676651"/>
              <a:ext cx="33338"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Rectangle 216"/>
            <p:cNvSpPr>
              <a:spLocks noChangeArrowheads="1"/>
            </p:cNvSpPr>
            <p:nvPr/>
          </p:nvSpPr>
          <p:spPr bwMode="auto">
            <a:xfrm>
              <a:off x="8913812" y="3741739"/>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Rectangle 217"/>
            <p:cNvSpPr>
              <a:spLocks noChangeArrowheads="1"/>
            </p:cNvSpPr>
            <p:nvPr/>
          </p:nvSpPr>
          <p:spPr bwMode="auto">
            <a:xfrm>
              <a:off x="8872537" y="3741739"/>
              <a:ext cx="31750"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Rectangle 218"/>
            <p:cNvSpPr>
              <a:spLocks noChangeArrowheads="1"/>
            </p:cNvSpPr>
            <p:nvPr/>
          </p:nvSpPr>
          <p:spPr bwMode="auto">
            <a:xfrm>
              <a:off x="8829675" y="3741739"/>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Rectangle 219"/>
            <p:cNvSpPr>
              <a:spLocks noChangeArrowheads="1"/>
            </p:cNvSpPr>
            <p:nvPr/>
          </p:nvSpPr>
          <p:spPr bwMode="auto">
            <a:xfrm>
              <a:off x="8788400" y="3741739"/>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Rectangle 220"/>
            <p:cNvSpPr>
              <a:spLocks noChangeArrowheads="1"/>
            </p:cNvSpPr>
            <p:nvPr/>
          </p:nvSpPr>
          <p:spPr bwMode="auto">
            <a:xfrm>
              <a:off x="8913812" y="3803651"/>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Rectangle 221"/>
            <p:cNvSpPr>
              <a:spLocks noChangeArrowheads="1"/>
            </p:cNvSpPr>
            <p:nvPr/>
          </p:nvSpPr>
          <p:spPr bwMode="auto">
            <a:xfrm>
              <a:off x="8872537" y="3803651"/>
              <a:ext cx="31750"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Rectangle 222"/>
            <p:cNvSpPr>
              <a:spLocks noChangeArrowheads="1"/>
            </p:cNvSpPr>
            <p:nvPr/>
          </p:nvSpPr>
          <p:spPr bwMode="auto">
            <a:xfrm>
              <a:off x="8829675" y="3803651"/>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Rectangle 223"/>
            <p:cNvSpPr>
              <a:spLocks noChangeArrowheads="1"/>
            </p:cNvSpPr>
            <p:nvPr/>
          </p:nvSpPr>
          <p:spPr bwMode="auto">
            <a:xfrm>
              <a:off x="8788400" y="3803651"/>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Rectangle 224"/>
            <p:cNvSpPr>
              <a:spLocks noChangeArrowheads="1"/>
            </p:cNvSpPr>
            <p:nvPr/>
          </p:nvSpPr>
          <p:spPr bwMode="auto">
            <a:xfrm>
              <a:off x="8913812" y="3863976"/>
              <a:ext cx="33338"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Rectangle 225"/>
            <p:cNvSpPr>
              <a:spLocks noChangeArrowheads="1"/>
            </p:cNvSpPr>
            <p:nvPr/>
          </p:nvSpPr>
          <p:spPr bwMode="auto">
            <a:xfrm>
              <a:off x="8872537" y="3863976"/>
              <a:ext cx="31750"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Rectangle 226"/>
            <p:cNvSpPr>
              <a:spLocks noChangeArrowheads="1"/>
            </p:cNvSpPr>
            <p:nvPr/>
          </p:nvSpPr>
          <p:spPr bwMode="auto">
            <a:xfrm>
              <a:off x="8829675" y="3863976"/>
              <a:ext cx="33338"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Rectangle 227"/>
            <p:cNvSpPr>
              <a:spLocks noChangeArrowheads="1"/>
            </p:cNvSpPr>
            <p:nvPr/>
          </p:nvSpPr>
          <p:spPr bwMode="auto">
            <a:xfrm>
              <a:off x="8788400" y="3863976"/>
              <a:ext cx="33338"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Rectangle 228"/>
            <p:cNvSpPr>
              <a:spLocks noChangeArrowheads="1"/>
            </p:cNvSpPr>
            <p:nvPr/>
          </p:nvSpPr>
          <p:spPr bwMode="auto">
            <a:xfrm>
              <a:off x="8913812" y="3925889"/>
              <a:ext cx="33338"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Rectangle 229"/>
            <p:cNvSpPr>
              <a:spLocks noChangeArrowheads="1"/>
            </p:cNvSpPr>
            <p:nvPr/>
          </p:nvSpPr>
          <p:spPr bwMode="auto">
            <a:xfrm>
              <a:off x="8872537" y="3925889"/>
              <a:ext cx="31750"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Rectangle 230"/>
            <p:cNvSpPr>
              <a:spLocks noChangeArrowheads="1"/>
            </p:cNvSpPr>
            <p:nvPr/>
          </p:nvSpPr>
          <p:spPr bwMode="auto">
            <a:xfrm>
              <a:off x="8829675" y="3925889"/>
              <a:ext cx="33338"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Rectangle 231"/>
            <p:cNvSpPr>
              <a:spLocks noChangeArrowheads="1"/>
            </p:cNvSpPr>
            <p:nvPr/>
          </p:nvSpPr>
          <p:spPr bwMode="auto">
            <a:xfrm>
              <a:off x="8788400" y="3925889"/>
              <a:ext cx="33338" cy="49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Rectangle 232"/>
            <p:cNvSpPr>
              <a:spLocks noChangeArrowheads="1"/>
            </p:cNvSpPr>
            <p:nvPr/>
          </p:nvSpPr>
          <p:spPr bwMode="auto">
            <a:xfrm>
              <a:off x="8913812" y="3989389"/>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Rectangle 233"/>
            <p:cNvSpPr>
              <a:spLocks noChangeArrowheads="1"/>
            </p:cNvSpPr>
            <p:nvPr/>
          </p:nvSpPr>
          <p:spPr bwMode="auto">
            <a:xfrm>
              <a:off x="8872537" y="3989389"/>
              <a:ext cx="31750"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Rectangle 234"/>
            <p:cNvSpPr>
              <a:spLocks noChangeArrowheads="1"/>
            </p:cNvSpPr>
            <p:nvPr/>
          </p:nvSpPr>
          <p:spPr bwMode="auto">
            <a:xfrm>
              <a:off x="8829675" y="3989389"/>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Rectangle 235"/>
            <p:cNvSpPr>
              <a:spLocks noChangeArrowheads="1"/>
            </p:cNvSpPr>
            <p:nvPr/>
          </p:nvSpPr>
          <p:spPr bwMode="auto">
            <a:xfrm>
              <a:off x="8829675" y="4060826"/>
              <a:ext cx="74613" cy="58738"/>
            </a:xfrm>
            <a:prstGeom prst="rect">
              <a:avLst/>
            </a:prstGeom>
            <a:solidFill>
              <a:srgbClr val="B4BD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236"/>
            <p:cNvSpPr>
              <a:spLocks/>
            </p:cNvSpPr>
            <p:nvPr/>
          </p:nvSpPr>
          <p:spPr bwMode="auto">
            <a:xfrm>
              <a:off x="8829675" y="4075114"/>
              <a:ext cx="74613" cy="44450"/>
            </a:xfrm>
            <a:custGeom>
              <a:avLst/>
              <a:gdLst>
                <a:gd name="T0" fmla="*/ 0 w 47"/>
                <a:gd name="T1" fmla="*/ 28 h 28"/>
                <a:gd name="T2" fmla="*/ 47 w 47"/>
                <a:gd name="T3" fmla="*/ 28 h 28"/>
                <a:gd name="T4" fmla="*/ 47 w 47"/>
                <a:gd name="T5" fmla="*/ 16 h 28"/>
                <a:gd name="T6" fmla="*/ 0 w 47"/>
                <a:gd name="T7" fmla="*/ 0 h 28"/>
                <a:gd name="T8" fmla="*/ 0 w 47"/>
                <a:gd name="T9" fmla="*/ 28 h 28"/>
              </a:gdLst>
              <a:ahLst/>
              <a:cxnLst>
                <a:cxn ang="0">
                  <a:pos x="T0" y="T1"/>
                </a:cxn>
                <a:cxn ang="0">
                  <a:pos x="T2" y="T3"/>
                </a:cxn>
                <a:cxn ang="0">
                  <a:pos x="T4" y="T5"/>
                </a:cxn>
                <a:cxn ang="0">
                  <a:pos x="T6" y="T7"/>
                </a:cxn>
                <a:cxn ang="0">
                  <a:pos x="T8" y="T9"/>
                </a:cxn>
              </a:cxnLst>
              <a:rect l="0" t="0" r="r" b="b"/>
              <a:pathLst>
                <a:path w="47" h="28">
                  <a:moveTo>
                    <a:pt x="0" y="28"/>
                  </a:moveTo>
                  <a:lnTo>
                    <a:pt x="47" y="28"/>
                  </a:lnTo>
                  <a:lnTo>
                    <a:pt x="47" y="16"/>
                  </a:lnTo>
                  <a:lnTo>
                    <a:pt x="0" y="0"/>
                  </a:lnTo>
                  <a:lnTo>
                    <a:pt x="0" y="28"/>
                  </a:lnTo>
                  <a:close/>
                </a:path>
              </a:pathLst>
            </a:custGeom>
            <a:solidFill>
              <a:srgbClr val="CCD0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237"/>
            <p:cNvSpPr>
              <a:spLocks/>
            </p:cNvSpPr>
            <p:nvPr/>
          </p:nvSpPr>
          <p:spPr bwMode="auto">
            <a:xfrm>
              <a:off x="8875712" y="4044951"/>
              <a:ext cx="61913" cy="17463"/>
            </a:xfrm>
            <a:custGeom>
              <a:avLst/>
              <a:gdLst>
                <a:gd name="T0" fmla="*/ 28 w 28"/>
                <a:gd name="T1" fmla="*/ 8 h 8"/>
                <a:gd name="T2" fmla="*/ 14 w 28"/>
                <a:gd name="T3" fmla="*/ 0 h 8"/>
                <a:gd name="T4" fmla="*/ 0 w 28"/>
                <a:gd name="T5" fmla="*/ 8 h 8"/>
                <a:gd name="T6" fmla="*/ 28 w 28"/>
                <a:gd name="T7" fmla="*/ 8 h 8"/>
              </a:gdLst>
              <a:ahLst/>
              <a:cxnLst>
                <a:cxn ang="0">
                  <a:pos x="T0" y="T1"/>
                </a:cxn>
                <a:cxn ang="0">
                  <a:pos x="T2" y="T3"/>
                </a:cxn>
                <a:cxn ang="0">
                  <a:pos x="T4" y="T5"/>
                </a:cxn>
                <a:cxn ang="0">
                  <a:pos x="T6" y="T7"/>
                </a:cxn>
              </a:cxnLst>
              <a:rect l="0" t="0" r="r" b="b"/>
              <a:pathLst>
                <a:path w="28" h="8">
                  <a:moveTo>
                    <a:pt x="28" y="8"/>
                  </a:moveTo>
                  <a:cubicBezTo>
                    <a:pt x="28" y="4"/>
                    <a:pt x="22" y="0"/>
                    <a:pt x="14" y="0"/>
                  </a:cubicBezTo>
                  <a:cubicBezTo>
                    <a:pt x="6" y="0"/>
                    <a:pt x="0" y="4"/>
                    <a:pt x="0" y="8"/>
                  </a:cubicBezTo>
                  <a:lnTo>
                    <a:pt x="28" y="8"/>
                  </a:lnTo>
                  <a:close/>
                </a:path>
              </a:pathLst>
            </a:custGeom>
            <a:solidFill>
              <a:srgbClr val="B4BD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238"/>
            <p:cNvSpPr>
              <a:spLocks/>
            </p:cNvSpPr>
            <p:nvPr/>
          </p:nvSpPr>
          <p:spPr bwMode="auto">
            <a:xfrm>
              <a:off x="8829675" y="4044951"/>
              <a:ext cx="61913" cy="17463"/>
            </a:xfrm>
            <a:custGeom>
              <a:avLst/>
              <a:gdLst>
                <a:gd name="T0" fmla="*/ 28 w 28"/>
                <a:gd name="T1" fmla="*/ 8 h 8"/>
                <a:gd name="T2" fmla="*/ 14 w 28"/>
                <a:gd name="T3" fmla="*/ 0 h 8"/>
                <a:gd name="T4" fmla="*/ 0 w 28"/>
                <a:gd name="T5" fmla="*/ 8 h 8"/>
                <a:gd name="T6" fmla="*/ 28 w 28"/>
                <a:gd name="T7" fmla="*/ 8 h 8"/>
              </a:gdLst>
              <a:ahLst/>
              <a:cxnLst>
                <a:cxn ang="0">
                  <a:pos x="T0" y="T1"/>
                </a:cxn>
                <a:cxn ang="0">
                  <a:pos x="T2" y="T3"/>
                </a:cxn>
                <a:cxn ang="0">
                  <a:pos x="T4" y="T5"/>
                </a:cxn>
                <a:cxn ang="0">
                  <a:pos x="T6" y="T7"/>
                </a:cxn>
              </a:cxnLst>
              <a:rect l="0" t="0" r="r" b="b"/>
              <a:pathLst>
                <a:path w="28" h="8">
                  <a:moveTo>
                    <a:pt x="28" y="8"/>
                  </a:moveTo>
                  <a:cubicBezTo>
                    <a:pt x="28" y="4"/>
                    <a:pt x="21" y="0"/>
                    <a:pt x="14" y="0"/>
                  </a:cubicBezTo>
                  <a:cubicBezTo>
                    <a:pt x="6" y="0"/>
                    <a:pt x="0" y="4"/>
                    <a:pt x="0" y="8"/>
                  </a:cubicBezTo>
                  <a:lnTo>
                    <a:pt x="28" y="8"/>
                  </a:lnTo>
                  <a:close/>
                </a:path>
              </a:pathLst>
            </a:custGeom>
            <a:solidFill>
              <a:srgbClr val="B4BD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Rectangle 239"/>
            <p:cNvSpPr>
              <a:spLocks noChangeArrowheads="1"/>
            </p:cNvSpPr>
            <p:nvPr/>
          </p:nvSpPr>
          <p:spPr bwMode="auto">
            <a:xfrm>
              <a:off x="8788400" y="3989389"/>
              <a:ext cx="33338" cy="460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Rectangle 240"/>
            <p:cNvSpPr>
              <a:spLocks noChangeArrowheads="1"/>
            </p:cNvSpPr>
            <p:nvPr/>
          </p:nvSpPr>
          <p:spPr bwMode="auto">
            <a:xfrm>
              <a:off x="8674100" y="3379789"/>
              <a:ext cx="50800" cy="39688"/>
            </a:xfrm>
            <a:prstGeom prst="rect">
              <a:avLst/>
            </a:prstGeom>
            <a:solidFill>
              <a:srgbClr val="7C8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Rectangle 241"/>
            <p:cNvSpPr>
              <a:spLocks noChangeArrowheads="1"/>
            </p:cNvSpPr>
            <p:nvPr/>
          </p:nvSpPr>
          <p:spPr bwMode="auto">
            <a:xfrm>
              <a:off x="8724900" y="3379789"/>
              <a:ext cx="50800" cy="39688"/>
            </a:xfrm>
            <a:prstGeom prst="rect">
              <a:avLst/>
            </a:prstGeom>
            <a:solidFill>
              <a:srgbClr val="B4BD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Rectangle 242"/>
            <p:cNvSpPr>
              <a:spLocks noChangeArrowheads="1"/>
            </p:cNvSpPr>
            <p:nvPr/>
          </p:nvSpPr>
          <p:spPr bwMode="auto">
            <a:xfrm>
              <a:off x="8729662" y="3390901"/>
              <a:ext cx="23813"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Rectangle 243"/>
            <p:cNvSpPr>
              <a:spLocks noChangeArrowheads="1"/>
            </p:cNvSpPr>
            <p:nvPr/>
          </p:nvSpPr>
          <p:spPr bwMode="auto">
            <a:xfrm>
              <a:off x="8696325" y="3390901"/>
              <a:ext cx="142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Rectangle 244"/>
            <p:cNvSpPr>
              <a:spLocks noChangeArrowheads="1"/>
            </p:cNvSpPr>
            <p:nvPr/>
          </p:nvSpPr>
          <p:spPr bwMode="auto">
            <a:xfrm>
              <a:off x="8658225" y="3327401"/>
              <a:ext cx="9525" cy="92075"/>
            </a:xfrm>
            <a:prstGeom prst="rect">
              <a:avLst/>
            </a:prstGeom>
            <a:solidFill>
              <a:srgbClr val="7C8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Rectangle 245"/>
            <p:cNvSpPr>
              <a:spLocks noChangeArrowheads="1"/>
            </p:cNvSpPr>
            <p:nvPr/>
          </p:nvSpPr>
          <p:spPr bwMode="auto">
            <a:xfrm>
              <a:off x="8636000" y="3394076"/>
              <a:ext cx="15875" cy="25400"/>
            </a:xfrm>
            <a:prstGeom prst="rect">
              <a:avLst/>
            </a:prstGeom>
            <a:solidFill>
              <a:srgbClr val="7C8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Rectangle 246"/>
            <p:cNvSpPr>
              <a:spLocks noChangeArrowheads="1"/>
            </p:cNvSpPr>
            <p:nvPr/>
          </p:nvSpPr>
          <p:spPr bwMode="auto">
            <a:xfrm>
              <a:off x="8493125" y="3441701"/>
              <a:ext cx="477838" cy="3175"/>
            </a:xfrm>
            <a:prstGeom prst="rect">
              <a:avLst/>
            </a:prstGeom>
            <a:solidFill>
              <a:srgbClr val="B4BD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247"/>
            <p:cNvSpPr>
              <a:spLocks/>
            </p:cNvSpPr>
            <p:nvPr/>
          </p:nvSpPr>
          <p:spPr bwMode="auto">
            <a:xfrm>
              <a:off x="8493125" y="3441701"/>
              <a:ext cx="477838" cy="3175"/>
            </a:xfrm>
            <a:custGeom>
              <a:avLst/>
              <a:gdLst>
                <a:gd name="T0" fmla="*/ 301 w 301"/>
                <a:gd name="T1" fmla="*/ 0 h 2"/>
                <a:gd name="T2" fmla="*/ 0 w 301"/>
                <a:gd name="T3" fmla="*/ 0 h 2"/>
                <a:gd name="T4" fmla="*/ 0 w 301"/>
                <a:gd name="T5" fmla="*/ 2 h 2"/>
                <a:gd name="T6" fmla="*/ 301 w 301"/>
                <a:gd name="T7" fmla="*/ 2 h 2"/>
              </a:gdLst>
              <a:ahLst/>
              <a:cxnLst>
                <a:cxn ang="0">
                  <a:pos x="T0" y="T1"/>
                </a:cxn>
                <a:cxn ang="0">
                  <a:pos x="T2" y="T3"/>
                </a:cxn>
                <a:cxn ang="0">
                  <a:pos x="T4" y="T5"/>
                </a:cxn>
                <a:cxn ang="0">
                  <a:pos x="T6" y="T7"/>
                </a:cxn>
              </a:cxnLst>
              <a:rect l="0" t="0" r="r" b="b"/>
              <a:pathLst>
                <a:path w="301" h="2">
                  <a:moveTo>
                    <a:pt x="301" y="0"/>
                  </a:moveTo>
                  <a:lnTo>
                    <a:pt x="0" y="0"/>
                  </a:lnTo>
                  <a:lnTo>
                    <a:pt x="0" y="2"/>
                  </a:lnTo>
                  <a:lnTo>
                    <a:pt x="301"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Rectangle 248"/>
            <p:cNvSpPr>
              <a:spLocks noChangeArrowheads="1"/>
            </p:cNvSpPr>
            <p:nvPr/>
          </p:nvSpPr>
          <p:spPr bwMode="auto">
            <a:xfrm>
              <a:off x="8670925" y="3373439"/>
              <a:ext cx="106363" cy="6350"/>
            </a:xfrm>
            <a:prstGeom prst="rect">
              <a:avLst/>
            </a:prstGeom>
            <a:solidFill>
              <a:srgbClr val="7C8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249"/>
            <p:cNvSpPr>
              <a:spLocks/>
            </p:cNvSpPr>
            <p:nvPr/>
          </p:nvSpPr>
          <p:spPr bwMode="auto">
            <a:xfrm>
              <a:off x="8697912" y="4056064"/>
              <a:ext cx="44450" cy="38100"/>
            </a:xfrm>
            <a:custGeom>
              <a:avLst/>
              <a:gdLst>
                <a:gd name="T0" fmla="*/ 10 w 20"/>
                <a:gd name="T1" fmla="*/ 0 h 17"/>
                <a:gd name="T2" fmla="*/ 3 w 20"/>
                <a:gd name="T3" fmla="*/ 2 h 17"/>
                <a:gd name="T4" fmla="*/ 0 w 20"/>
                <a:gd name="T5" fmla="*/ 7 h 17"/>
                <a:gd name="T6" fmla="*/ 0 w 20"/>
                <a:gd name="T7" fmla="*/ 9 h 17"/>
                <a:gd name="T8" fmla="*/ 20 w 20"/>
                <a:gd name="T9" fmla="*/ 17 h 17"/>
                <a:gd name="T10" fmla="*/ 20 w 20"/>
                <a:gd name="T11" fmla="*/ 7 h 17"/>
                <a:gd name="T12" fmla="*/ 17 w 20"/>
                <a:gd name="T13" fmla="*/ 2 h 17"/>
                <a:gd name="T14" fmla="*/ 10 w 2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10" y="0"/>
                  </a:moveTo>
                  <a:cubicBezTo>
                    <a:pt x="7" y="0"/>
                    <a:pt x="5" y="1"/>
                    <a:pt x="3" y="2"/>
                  </a:cubicBezTo>
                  <a:cubicBezTo>
                    <a:pt x="1" y="3"/>
                    <a:pt x="0" y="5"/>
                    <a:pt x="0" y="7"/>
                  </a:cubicBezTo>
                  <a:cubicBezTo>
                    <a:pt x="0" y="9"/>
                    <a:pt x="0" y="9"/>
                    <a:pt x="0" y="9"/>
                  </a:cubicBezTo>
                  <a:cubicBezTo>
                    <a:pt x="20" y="17"/>
                    <a:pt x="20" y="17"/>
                    <a:pt x="20" y="17"/>
                  </a:cubicBezTo>
                  <a:cubicBezTo>
                    <a:pt x="20" y="7"/>
                    <a:pt x="20" y="7"/>
                    <a:pt x="20" y="7"/>
                  </a:cubicBezTo>
                  <a:cubicBezTo>
                    <a:pt x="20" y="5"/>
                    <a:pt x="19" y="3"/>
                    <a:pt x="17" y="2"/>
                  </a:cubicBezTo>
                  <a:cubicBezTo>
                    <a:pt x="15" y="1"/>
                    <a:pt x="13" y="0"/>
                    <a:pt x="10" y="0"/>
                  </a:cubicBezTo>
                </a:path>
              </a:pathLst>
            </a:custGeom>
            <a:solidFill>
              <a:srgbClr val="B9B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250"/>
            <p:cNvSpPr>
              <a:spLocks/>
            </p:cNvSpPr>
            <p:nvPr/>
          </p:nvSpPr>
          <p:spPr bwMode="auto">
            <a:xfrm>
              <a:off x="8639175" y="4056064"/>
              <a:ext cx="42863" cy="38100"/>
            </a:xfrm>
            <a:custGeom>
              <a:avLst/>
              <a:gdLst>
                <a:gd name="T0" fmla="*/ 10 w 20"/>
                <a:gd name="T1" fmla="*/ 0 h 17"/>
                <a:gd name="T2" fmla="*/ 3 w 20"/>
                <a:gd name="T3" fmla="*/ 2 h 17"/>
                <a:gd name="T4" fmla="*/ 0 w 20"/>
                <a:gd name="T5" fmla="*/ 7 h 17"/>
                <a:gd name="T6" fmla="*/ 0 w 20"/>
                <a:gd name="T7" fmla="*/ 9 h 17"/>
                <a:gd name="T8" fmla="*/ 20 w 20"/>
                <a:gd name="T9" fmla="*/ 17 h 17"/>
                <a:gd name="T10" fmla="*/ 20 w 20"/>
                <a:gd name="T11" fmla="*/ 7 h 17"/>
                <a:gd name="T12" fmla="*/ 17 w 20"/>
                <a:gd name="T13" fmla="*/ 2 h 17"/>
                <a:gd name="T14" fmla="*/ 10 w 2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10" y="0"/>
                  </a:moveTo>
                  <a:cubicBezTo>
                    <a:pt x="7" y="0"/>
                    <a:pt x="5" y="1"/>
                    <a:pt x="3" y="2"/>
                  </a:cubicBezTo>
                  <a:cubicBezTo>
                    <a:pt x="1" y="3"/>
                    <a:pt x="0" y="5"/>
                    <a:pt x="0" y="7"/>
                  </a:cubicBezTo>
                  <a:cubicBezTo>
                    <a:pt x="0" y="9"/>
                    <a:pt x="0" y="9"/>
                    <a:pt x="0" y="9"/>
                  </a:cubicBezTo>
                  <a:cubicBezTo>
                    <a:pt x="20" y="17"/>
                    <a:pt x="20" y="17"/>
                    <a:pt x="20" y="17"/>
                  </a:cubicBezTo>
                  <a:cubicBezTo>
                    <a:pt x="20" y="7"/>
                    <a:pt x="20" y="7"/>
                    <a:pt x="20" y="7"/>
                  </a:cubicBezTo>
                  <a:cubicBezTo>
                    <a:pt x="20" y="5"/>
                    <a:pt x="19" y="3"/>
                    <a:pt x="17" y="2"/>
                  </a:cubicBezTo>
                  <a:cubicBezTo>
                    <a:pt x="15" y="1"/>
                    <a:pt x="13" y="0"/>
                    <a:pt x="10" y="0"/>
                  </a:cubicBezTo>
                </a:path>
              </a:pathLst>
            </a:custGeom>
            <a:solidFill>
              <a:srgbClr val="B9B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251"/>
            <p:cNvSpPr>
              <a:spLocks/>
            </p:cNvSpPr>
            <p:nvPr/>
          </p:nvSpPr>
          <p:spPr bwMode="auto">
            <a:xfrm>
              <a:off x="8578850" y="4056064"/>
              <a:ext cx="44450" cy="38100"/>
            </a:xfrm>
            <a:custGeom>
              <a:avLst/>
              <a:gdLst>
                <a:gd name="T0" fmla="*/ 10 w 20"/>
                <a:gd name="T1" fmla="*/ 0 h 17"/>
                <a:gd name="T2" fmla="*/ 3 w 20"/>
                <a:gd name="T3" fmla="*/ 2 h 17"/>
                <a:gd name="T4" fmla="*/ 0 w 20"/>
                <a:gd name="T5" fmla="*/ 7 h 17"/>
                <a:gd name="T6" fmla="*/ 0 w 20"/>
                <a:gd name="T7" fmla="*/ 9 h 17"/>
                <a:gd name="T8" fmla="*/ 20 w 20"/>
                <a:gd name="T9" fmla="*/ 17 h 17"/>
                <a:gd name="T10" fmla="*/ 20 w 20"/>
                <a:gd name="T11" fmla="*/ 7 h 17"/>
                <a:gd name="T12" fmla="*/ 20 w 20"/>
                <a:gd name="T13" fmla="*/ 6 h 17"/>
                <a:gd name="T14" fmla="*/ 19 w 20"/>
                <a:gd name="T15" fmla="*/ 4 h 17"/>
                <a:gd name="T16" fmla="*/ 17 w 20"/>
                <a:gd name="T17" fmla="*/ 2 h 17"/>
                <a:gd name="T18" fmla="*/ 10 w 20"/>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7">
                  <a:moveTo>
                    <a:pt x="10" y="0"/>
                  </a:moveTo>
                  <a:cubicBezTo>
                    <a:pt x="7" y="0"/>
                    <a:pt x="5" y="1"/>
                    <a:pt x="3" y="2"/>
                  </a:cubicBezTo>
                  <a:cubicBezTo>
                    <a:pt x="1" y="3"/>
                    <a:pt x="0" y="5"/>
                    <a:pt x="0" y="7"/>
                  </a:cubicBezTo>
                  <a:cubicBezTo>
                    <a:pt x="0" y="9"/>
                    <a:pt x="0" y="9"/>
                    <a:pt x="0" y="9"/>
                  </a:cubicBezTo>
                  <a:cubicBezTo>
                    <a:pt x="20" y="17"/>
                    <a:pt x="20" y="17"/>
                    <a:pt x="20" y="17"/>
                  </a:cubicBezTo>
                  <a:cubicBezTo>
                    <a:pt x="20" y="7"/>
                    <a:pt x="20" y="7"/>
                    <a:pt x="20" y="7"/>
                  </a:cubicBezTo>
                  <a:cubicBezTo>
                    <a:pt x="20" y="7"/>
                    <a:pt x="20" y="6"/>
                    <a:pt x="20" y="6"/>
                  </a:cubicBezTo>
                  <a:cubicBezTo>
                    <a:pt x="20" y="5"/>
                    <a:pt x="19" y="5"/>
                    <a:pt x="19" y="4"/>
                  </a:cubicBezTo>
                  <a:cubicBezTo>
                    <a:pt x="19" y="4"/>
                    <a:pt x="18" y="3"/>
                    <a:pt x="17" y="2"/>
                  </a:cubicBezTo>
                  <a:cubicBezTo>
                    <a:pt x="15" y="1"/>
                    <a:pt x="13" y="0"/>
                    <a:pt x="10" y="0"/>
                  </a:cubicBezTo>
                </a:path>
              </a:pathLst>
            </a:custGeom>
            <a:solidFill>
              <a:srgbClr val="B9B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252"/>
            <p:cNvSpPr>
              <a:spLocks/>
            </p:cNvSpPr>
            <p:nvPr/>
          </p:nvSpPr>
          <p:spPr bwMode="auto">
            <a:xfrm>
              <a:off x="8520112" y="4056064"/>
              <a:ext cx="44450" cy="38100"/>
            </a:xfrm>
            <a:custGeom>
              <a:avLst/>
              <a:gdLst>
                <a:gd name="T0" fmla="*/ 10 w 20"/>
                <a:gd name="T1" fmla="*/ 0 h 17"/>
                <a:gd name="T2" fmla="*/ 3 w 20"/>
                <a:gd name="T3" fmla="*/ 2 h 17"/>
                <a:gd name="T4" fmla="*/ 0 w 20"/>
                <a:gd name="T5" fmla="*/ 7 h 17"/>
                <a:gd name="T6" fmla="*/ 0 w 20"/>
                <a:gd name="T7" fmla="*/ 9 h 17"/>
                <a:gd name="T8" fmla="*/ 20 w 20"/>
                <a:gd name="T9" fmla="*/ 17 h 17"/>
                <a:gd name="T10" fmla="*/ 20 w 20"/>
                <a:gd name="T11" fmla="*/ 7 h 17"/>
                <a:gd name="T12" fmla="*/ 20 w 20"/>
                <a:gd name="T13" fmla="*/ 6 h 17"/>
                <a:gd name="T14" fmla="*/ 19 w 20"/>
                <a:gd name="T15" fmla="*/ 4 h 17"/>
                <a:gd name="T16" fmla="*/ 17 w 20"/>
                <a:gd name="T17" fmla="*/ 2 h 17"/>
                <a:gd name="T18" fmla="*/ 10 w 20"/>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7">
                  <a:moveTo>
                    <a:pt x="10" y="0"/>
                  </a:moveTo>
                  <a:cubicBezTo>
                    <a:pt x="7" y="0"/>
                    <a:pt x="5" y="1"/>
                    <a:pt x="3" y="2"/>
                  </a:cubicBezTo>
                  <a:cubicBezTo>
                    <a:pt x="1" y="3"/>
                    <a:pt x="0" y="5"/>
                    <a:pt x="0" y="7"/>
                  </a:cubicBezTo>
                  <a:cubicBezTo>
                    <a:pt x="0" y="9"/>
                    <a:pt x="0" y="9"/>
                    <a:pt x="0" y="9"/>
                  </a:cubicBezTo>
                  <a:cubicBezTo>
                    <a:pt x="20" y="17"/>
                    <a:pt x="20" y="17"/>
                    <a:pt x="20" y="17"/>
                  </a:cubicBezTo>
                  <a:cubicBezTo>
                    <a:pt x="20" y="7"/>
                    <a:pt x="20" y="7"/>
                    <a:pt x="20" y="7"/>
                  </a:cubicBezTo>
                  <a:cubicBezTo>
                    <a:pt x="20" y="7"/>
                    <a:pt x="20" y="7"/>
                    <a:pt x="20" y="6"/>
                  </a:cubicBezTo>
                  <a:cubicBezTo>
                    <a:pt x="20" y="5"/>
                    <a:pt x="19" y="5"/>
                    <a:pt x="19" y="4"/>
                  </a:cubicBezTo>
                  <a:cubicBezTo>
                    <a:pt x="19" y="3"/>
                    <a:pt x="18" y="3"/>
                    <a:pt x="17" y="2"/>
                  </a:cubicBezTo>
                  <a:cubicBezTo>
                    <a:pt x="15" y="1"/>
                    <a:pt x="13" y="0"/>
                    <a:pt x="10" y="0"/>
                  </a:cubicBezTo>
                </a:path>
              </a:pathLst>
            </a:custGeom>
            <a:solidFill>
              <a:srgbClr val="B9B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53"/>
            <p:cNvSpPr>
              <a:spLocks/>
            </p:cNvSpPr>
            <p:nvPr/>
          </p:nvSpPr>
          <p:spPr bwMode="auto">
            <a:xfrm>
              <a:off x="8693150" y="4054476"/>
              <a:ext cx="57150" cy="65088"/>
            </a:xfrm>
            <a:custGeom>
              <a:avLst/>
              <a:gdLst>
                <a:gd name="T0" fmla="*/ 12 w 26"/>
                <a:gd name="T1" fmla="*/ 0 h 30"/>
                <a:gd name="T2" fmla="*/ 4 w 26"/>
                <a:gd name="T3" fmla="*/ 2 h 30"/>
                <a:gd name="T4" fmla="*/ 1 w 26"/>
                <a:gd name="T5" fmla="*/ 8 h 30"/>
                <a:gd name="T6" fmla="*/ 1 w 26"/>
                <a:gd name="T7" fmla="*/ 30 h 30"/>
                <a:gd name="T8" fmla="*/ 2 w 26"/>
                <a:gd name="T9" fmla="*/ 30 h 30"/>
                <a:gd name="T10" fmla="*/ 2 w 26"/>
                <a:gd name="T11" fmla="*/ 10 h 30"/>
                <a:gd name="T12" fmla="*/ 1 w 26"/>
                <a:gd name="T13" fmla="*/ 10 h 30"/>
                <a:gd name="T14" fmla="*/ 13 w 26"/>
                <a:gd name="T15" fmla="*/ 0 h 30"/>
                <a:gd name="T16" fmla="*/ 22 w 26"/>
                <a:gd name="T17" fmla="*/ 18 h 30"/>
                <a:gd name="T18" fmla="*/ 22 w 26"/>
                <a:gd name="T19" fmla="*/ 18 h 30"/>
                <a:gd name="T20" fmla="*/ 22 w 26"/>
                <a:gd name="T21" fmla="*/ 30 h 30"/>
                <a:gd name="T22" fmla="*/ 23 w 26"/>
                <a:gd name="T23" fmla="*/ 30 h 30"/>
                <a:gd name="T24" fmla="*/ 23 w 26"/>
                <a:gd name="T25" fmla="*/ 8 h 30"/>
                <a:gd name="T26" fmla="*/ 20 w 26"/>
                <a:gd name="T27" fmla="*/ 2 h 30"/>
                <a:gd name="T28" fmla="*/ 12 w 26"/>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0">
                  <a:moveTo>
                    <a:pt x="12" y="0"/>
                  </a:moveTo>
                  <a:cubicBezTo>
                    <a:pt x="9" y="0"/>
                    <a:pt x="6" y="0"/>
                    <a:pt x="4" y="2"/>
                  </a:cubicBezTo>
                  <a:cubicBezTo>
                    <a:pt x="2" y="3"/>
                    <a:pt x="1" y="6"/>
                    <a:pt x="1" y="8"/>
                  </a:cubicBezTo>
                  <a:cubicBezTo>
                    <a:pt x="1" y="30"/>
                    <a:pt x="1" y="30"/>
                    <a:pt x="1" y="30"/>
                  </a:cubicBezTo>
                  <a:cubicBezTo>
                    <a:pt x="2" y="30"/>
                    <a:pt x="2" y="30"/>
                    <a:pt x="2" y="30"/>
                  </a:cubicBezTo>
                  <a:cubicBezTo>
                    <a:pt x="2" y="10"/>
                    <a:pt x="2" y="10"/>
                    <a:pt x="2" y="10"/>
                  </a:cubicBezTo>
                  <a:cubicBezTo>
                    <a:pt x="1" y="10"/>
                    <a:pt x="1" y="10"/>
                    <a:pt x="1" y="10"/>
                  </a:cubicBezTo>
                  <a:cubicBezTo>
                    <a:pt x="1" y="10"/>
                    <a:pt x="0" y="0"/>
                    <a:pt x="13" y="0"/>
                  </a:cubicBezTo>
                  <a:cubicBezTo>
                    <a:pt x="26" y="0"/>
                    <a:pt x="22" y="18"/>
                    <a:pt x="22" y="18"/>
                  </a:cubicBezTo>
                  <a:cubicBezTo>
                    <a:pt x="22" y="18"/>
                    <a:pt x="22" y="18"/>
                    <a:pt x="22" y="18"/>
                  </a:cubicBezTo>
                  <a:cubicBezTo>
                    <a:pt x="22" y="30"/>
                    <a:pt x="22" y="30"/>
                    <a:pt x="22" y="30"/>
                  </a:cubicBezTo>
                  <a:cubicBezTo>
                    <a:pt x="23" y="30"/>
                    <a:pt x="23" y="30"/>
                    <a:pt x="23" y="30"/>
                  </a:cubicBezTo>
                  <a:cubicBezTo>
                    <a:pt x="23" y="8"/>
                    <a:pt x="23" y="8"/>
                    <a:pt x="23" y="8"/>
                  </a:cubicBezTo>
                  <a:cubicBezTo>
                    <a:pt x="23" y="6"/>
                    <a:pt x="22" y="3"/>
                    <a:pt x="20" y="2"/>
                  </a:cubicBezTo>
                  <a:cubicBezTo>
                    <a:pt x="18" y="0"/>
                    <a:pt x="15" y="0"/>
                    <a:pt x="12" y="0"/>
                  </a:cubicBezTo>
                </a:path>
              </a:pathLst>
            </a:custGeom>
            <a:solidFill>
              <a:srgbClr val="BFC5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254"/>
            <p:cNvSpPr>
              <a:spLocks/>
            </p:cNvSpPr>
            <p:nvPr/>
          </p:nvSpPr>
          <p:spPr bwMode="auto">
            <a:xfrm>
              <a:off x="8693150" y="4054476"/>
              <a:ext cx="57150" cy="39688"/>
            </a:xfrm>
            <a:custGeom>
              <a:avLst/>
              <a:gdLst>
                <a:gd name="T0" fmla="*/ 13 w 26"/>
                <a:gd name="T1" fmla="*/ 0 h 18"/>
                <a:gd name="T2" fmla="*/ 1 w 26"/>
                <a:gd name="T3" fmla="*/ 10 h 18"/>
                <a:gd name="T4" fmla="*/ 2 w 26"/>
                <a:gd name="T5" fmla="*/ 10 h 18"/>
                <a:gd name="T6" fmla="*/ 2 w 26"/>
                <a:gd name="T7" fmla="*/ 8 h 18"/>
                <a:gd name="T8" fmla="*/ 5 w 26"/>
                <a:gd name="T9" fmla="*/ 3 h 18"/>
                <a:gd name="T10" fmla="*/ 12 w 26"/>
                <a:gd name="T11" fmla="*/ 1 h 18"/>
                <a:gd name="T12" fmla="*/ 19 w 26"/>
                <a:gd name="T13" fmla="*/ 3 h 18"/>
                <a:gd name="T14" fmla="*/ 22 w 26"/>
                <a:gd name="T15" fmla="*/ 8 h 18"/>
                <a:gd name="T16" fmla="*/ 22 w 26"/>
                <a:gd name="T17" fmla="*/ 18 h 18"/>
                <a:gd name="T18" fmla="*/ 22 w 26"/>
                <a:gd name="T19" fmla="*/ 18 h 18"/>
                <a:gd name="T20" fmla="*/ 13 w 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8">
                  <a:moveTo>
                    <a:pt x="13" y="0"/>
                  </a:moveTo>
                  <a:cubicBezTo>
                    <a:pt x="0" y="0"/>
                    <a:pt x="1" y="10"/>
                    <a:pt x="1" y="10"/>
                  </a:cubicBezTo>
                  <a:cubicBezTo>
                    <a:pt x="2" y="10"/>
                    <a:pt x="2" y="10"/>
                    <a:pt x="2" y="10"/>
                  </a:cubicBezTo>
                  <a:cubicBezTo>
                    <a:pt x="2" y="8"/>
                    <a:pt x="2" y="8"/>
                    <a:pt x="2" y="8"/>
                  </a:cubicBezTo>
                  <a:cubicBezTo>
                    <a:pt x="2" y="6"/>
                    <a:pt x="3" y="4"/>
                    <a:pt x="5" y="3"/>
                  </a:cubicBezTo>
                  <a:cubicBezTo>
                    <a:pt x="7" y="2"/>
                    <a:pt x="9" y="1"/>
                    <a:pt x="12" y="1"/>
                  </a:cubicBezTo>
                  <a:cubicBezTo>
                    <a:pt x="15" y="1"/>
                    <a:pt x="17" y="2"/>
                    <a:pt x="19" y="3"/>
                  </a:cubicBezTo>
                  <a:cubicBezTo>
                    <a:pt x="21" y="4"/>
                    <a:pt x="22" y="6"/>
                    <a:pt x="22" y="8"/>
                  </a:cubicBezTo>
                  <a:cubicBezTo>
                    <a:pt x="22" y="18"/>
                    <a:pt x="22" y="18"/>
                    <a:pt x="22" y="18"/>
                  </a:cubicBezTo>
                  <a:cubicBezTo>
                    <a:pt x="22" y="18"/>
                    <a:pt x="22" y="18"/>
                    <a:pt x="22" y="18"/>
                  </a:cubicBezTo>
                  <a:cubicBezTo>
                    <a:pt x="22" y="18"/>
                    <a:pt x="26" y="0"/>
                    <a:pt x="13" y="0"/>
                  </a:cubicBezTo>
                </a:path>
              </a:pathLst>
            </a:custGeom>
            <a:solidFill>
              <a:srgbClr val="B6B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255"/>
            <p:cNvSpPr>
              <a:spLocks/>
            </p:cNvSpPr>
            <p:nvPr/>
          </p:nvSpPr>
          <p:spPr bwMode="auto">
            <a:xfrm>
              <a:off x="8634412" y="4054476"/>
              <a:ext cx="57150" cy="65088"/>
            </a:xfrm>
            <a:custGeom>
              <a:avLst/>
              <a:gdLst>
                <a:gd name="T0" fmla="*/ 12 w 26"/>
                <a:gd name="T1" fmla="*/ 0 h 30"/>
                <a:gd name="T2" fmla="*/ 4 w 26"/>
                <a:gd name="T3" fmla="*/ 2 h 30"/>
                <a:gd name="T4" fmla="*/ 1 w 26"/>
                <a:gd name="T5" fmla="*/ 8 h 30"/>
                <a:gd name="T6" fmla="*/ 1 w 26"/>
                <a:gd name="T7" fmla="*/ 30 h 30"/>
                <a:gd name="T8" fmla="*/ 2 w 26"/>
                <a:gd name="T9" fmla="*/ 30 h 30"/>
                <a:gd name="T10" fmla="*/ 2 w 26"/>
                <a:gd name="T11" fmla="*/ 10 h 30"/>
                <a:gd name="T12" fmla="*/ 1 w 26"/>
                <a:gd name="T13" fmla="*/ 10 h 30"/>
                <a:gd name="T14" fmla="*/ 13 w 26"/>
                <a:gd name="T15" fmla="*/ 0 h 30"/>
                <a:gd name="T16" fmla="*/ 22 w 26"/>
                <a:gd name="T17" fmla="*/ 18 h 30"/>
                <a:gd name="T18" fmla="*/ 22 w 26"/>
                <a:gd name="T19" fmla="*/ 18 h 30"/>
                <a:gd name="T20" fmla="*/ 22 w 26"/>
                <a:gd name="T21" fmla="*/ 30 h 30"/>
                <a:gd name="T22" fmla="*/ 23 w 26"/>
                <a:gd name="T23" fmla="*/ 30 h 30"/>
                <a:gd name="T24" fmla="*/ 23 w 26"/>
                <a:gd name="T25" fmla="*/ 8 h 30"/>
                <a:gd name="T26" fmla="*/ 20 w 26"/>
                <a:gd name="T27" fmla="*/ 2 h 30"/>
                <a:gd name="T28" fmla="*/ 12 w 26"/>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0">
                  <a:moveTo>
                    <a:pt x="12" y="0"/>
                  </a:moveTo>
                  <a:cubicBezTo>
                    <a:pt x="9" y="0"/>
                    <a:pt x="6" y="0"/>
                    <a:pt x="4" y="2"/>
                  </a:cubicBezTo>
                  <a:cubicBezTo>
                    <a:pt x="2" y="3"/>
                    <a:pt x="1" y="6"/>
                    <a:pt x="1" y="8"/>
                  </a:cubicBezTo>
                  <a:cubicBezTo>
                    <a:pt x="1" y="30"/>
                    <a:pt x="1" y="30"/>
                    <a:pt x="1" y="30"/>
                  </a:cubicBezTo>
                  <a:cubicBezTo>
                    <a:pt x="2" y="30"/>
                    <a:pt x="2" y="30"/>
                    <a:pt x="2" y="30"/>
                  </a:cubicBezTo>
                  <a:cubicBezTo>
                    <a:pt x="2" y="10"/>
                    <a:pt x="2" y="10"/>
                    <a:pt x="2" y="10"/>
                  </a:cubicBezTo>
                  <a:cubicBezTo>
                    <a:pt x="1" y="10"/>
                    <a:pt x="1" y="10"/>
                    <a:pt x="1" y="10"/>
                  </a:cubicBezTo>
                  <a:cubicBezTo>
                    <a:pt x="1" y="10"/>
                    <a:pt x="0" y="0"/>
                    <a:pt x="13" y="0"/>
                  </a:cubicBezTo>
                  <a:cubicBezTo>
                    <a:pt x="26" y="0"/>
                    <a:pt x="22" y="18"/>
                    <a:pt x="22" y="18"/>
                  </a:cubicBezTo>
                  <a:cubicBezTo>
                    <a:pt x="22" y="18"/>
                    <a:pt x="22" y="18"/>
                    <a:pt x="22" y="18"/>
                  </a:cubicBezTo>
                  <a:cubicBezTo>
                    <a:pt x="22" y="30"/>
                    <a:pt x="22" y="30"/>
                    <a:pt x="22" y="30"/>
                  </a:cubicBezTo>
                  <a:cubicBezTo>
                    <a:pt x="23" y="30"/>
                    <a:pt x="23" y="30"/>
                    <a:pt x="23" y="30"/>
                  </a:cubicBezTo>
                  <a:cubicBezTo>
                    <a:pt x="23" y="8"/>
                    <a:pt x="23" y="8"/>
                    <a:pt x="23" y="8"/>
                  </a:cubicBezTo>
                  <a:cubicBezTo>
                    <a:pt x="23" y="6"/>
                    <a:pt x="22" y="3"/>
                    <a:pt x="20" y="2"/>
                  </a:cubicBezTo>
                  <a:cubicBezTo>
                    <a:pt x="18" y="0"/>
                    <a:pt x="15" y="0"/>
                    <a:pt x="12" y="0"/>
                  </a:cubicBezTo>
                </a:path>
              </a:pathLst>
            </a:custGeom>
            <a:solidFill>
              <a:srgbClr val="BFC5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256"/>
            <p:cNvSpPr>
              <a:spLocks/>
            </p:cNvSpPr>
            <p:nvPr/>
          </p:nvSpPr>
          <p:spPr bwMode="auto">
            <a:xfrm>
              <a:off x="8634412" y="4054476"/>
              <a:ext cx="57150" cy="39688"/>
            </a:xfrm>
            <a:custGeom>
              <a:avLst/>
              <a:gdLst>
                <a:gd name="T0" fmla="*/ 13 w 26"/>
                <a:gd name="T1" fmla="*/ 0 h 18"/>
                <a:gd name="T2" fmla="*/ 1 w 26"/>
                <a:gd name="T3" fmla="*/ 10 h 18"/>
                <a:gd name="T4" fmla="*/ 2 w 26"/>
                <a:gd name="T5" fmla="*/ 10 h 18"/>
                <a:gd name="T6" fmla="*/ 2 w 26"/>
                <a:gd name="T7" fmla="*/ 8 h 18"/>
                <a:gd name="T8" fmla="*/ 5 w 26"/>
                <a:gd name="T9" fmla="*/ 3 h 18"/>
                <a:gd name="T10" fmla="*/ 12 w 26"/>
                <a:gd name="T11" fmla="*/ 1 h 18"/>
                <a:gd name="T12" fmla="*/ 19 w 26"/>
                <a:gd name="T13" fmla="*/ 3 h 18"/>
                <a:gd name="T14" fmla="*/ 22 w 26"/>
                <a:gd name="T15" fmla="*/ 8 h 18"/>
                <a:gd name="T16" fmla="*/ 22 w 26"/>
                <a:gd name="T17" fmla="*/ 18 h 18"/>
                <a:gd name="T18" fmla="*/ 22 w 26"/>
                <a:gd name="T19" fmla="*/ 18 h 18"/>
                <a:gd name="T20" fmla="*/ 13 w 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8">
                  <a:moveTo>
                    <a:pt x="13" y="0"/>
                  </a:moveTo>
                  <a:cubicBezTo>
                    <a:pt x="0" y="0"/>
                    <a:pt x="1" y="10"/>
                    <a:pt x="1" y="10"/>
                  </a:cubicBezTo>
                  <a:cubicBezTo>
                    <a:pt x="2" y="10"/>
                    <a:pt x="2" y="10"/>
                    <a:pt x="2" y="10"/>
                  </a:cubicBezTo>
                  <a:cubicBezTo>
                    <a:pt x="2" y="8"/>
                    <a:pt x="2" y="8"/>
                    <a:pt x="2" y="8"/>
                  </a:cubicBezTo>
                  <a:cubicBezTo>
                    <a:pt x="2" y="6"/>
                    <a:pt x="3" y="4"/>
                    <a:pt x="5" y="3"/>
                  </a:cubicBezTo>
                  <a:cubicBezTo>
                    <a:pt x="7" y="2"/>
                    <a:pt x="9" y="1"/>
                    <a:pt x="12" y="1"/>
                  </a:cubicBezTo>
                  <a:cubicBezTo>
                    <a:pt x="15" y="1"/>
                    <a:pt x="17" y="2"/>
                    <a:pt x="19" y="3"/>
                  </a:cubicBezTo>
                  <a:cubicBezTo>
                    <a:pt x="21" y="4"/>
                    <a:pt x="22" y="6"/>
                    <a:pt x="22" y="8"/>
                  </a:cubicBezTo>
                  <a:cubicBezTo>
                    <a:pt x="22" y="18"/>
                    <a:pt x="22" y="18"/>
                    <a:pt x="22" y="18"/>
                  </a:cubicBezTo>
                  <a:cubicBezTo>
                    <a:pt x="22" y="18"/>
                    <a:pt x="22" y="18"/>
                    <a:pt x="22" y="18"/>
                  </a:cubicBezTo>
                  <a:cubicBezTo>
                    <a:pt x="22" y="18"/>
                    <a:pt x="26" y="0"/>
                    <a:pt x="13" y="0"/>
                  </a:cubicBezTo>
                </a:path>
              </a:pathLst>
            </a:custGeom>
            <a:solidFill>
              <a:srgbClr val="B6B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257"/>
            <p:cNvSpPr>
              <a:spLocks/>
            </p:cNvSpPr>
            <p:nvPr/>
          </p:nvSpPr>
          <p:spPr bwMode="auto">
            <a:xfrm>
              <a:off x="8575675" y="4054476"/>
              <a:ext cx="49213" cy="65088"/>
            </a:xfrm>
            <a:custGeom>
              <a:avLst/>
              <a:gdLst>
                <a:gd name="T0" fmla="*/ 12 w 23"/>
                <a:gd name="T1" fmla="*/ 0 h 30"/>
                <a:gd name="T2" fmla="*/ 4 w 23"/>
                <a:gd name="T3" fmla="*/ 2 h 30"/>
                <a:gd name="T4" fmla="*/ 1 w 23"/>
                <a:gd name="T5" fmla="*/ 8 h 30"/>
                <a:gd name="T6" fmla="*/ 1 w 23"/>
                <a:gd name="T7" fmla="*/ 30 h 30"/>
                <a:gd name="T8" fmla="*/ 2 w 23"/>
                <a:gd name="T9" fmla="*/ 30 h 30"/>
                <a:gd name="T10" fmla="*/ 2 w 23"/>
                <a:gd name="T11" fmla="*/ 10 h 30"/>
                <a:gd name="T12" fmla="*/ 1 w 23"/>
                <a:gd name="T13" fmla="*/ 10 h 30"/>
                <a:gd name="T14" fmla="*/ 13 w 23"/>
                <a:gd name="T15" fmla="*/ 0 h 30"/>
                <a:gd name="T16" fmla="*/ 21 w 23"/>
                <a:gd name="T17" fmla="*/ 5 h 30"/>
                <a:gd name="T18" fmla="*/ 22 w 23"/>
                <a:gd name="T19" fmla="*/ 7 h 30"/>
                <a:gd name="T20" fmla="*/ 22 w 23"/>
                <a:gd name="T21" fmla="*/ 18 h 30"/>
                <a:gd name="T22" fmla="*/ 22 w 23"/>
                <a:gd name="T23" fmla="*/ 18 h 30"/>
                <a:gd name="T24" fmla="*/ 22 w 23"/>
                <a:gd name="T25" fmla="*/ 30 h 30"/>
                <a:gd name="T26" fmla="*/ 23 w 23"/>
                <a:gd name="T27" fmla="*/ 30 h 30"/>
                <a:gd name="T28" fmla="*/ 23 w 23"/>
                <a:gd name="T29" fmla="*/ 8 h 30"/>
                <a:gd name="T30" fmla="*/ 20 w 23"/>
                <a:gd name="T31" fmla="*/ 2 h 30"/>
                <a:gd name="T32" fmla="*/ 12 w 23"/>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0">
                  <a:moveTo>
                    <a:pt x="12" y="0"/>
                  </a:moveTo>
                  <a:cubicBezTo>
                    <a:pt x="9" y="0"/>
                    <a:pt x="6" y="0"/>
                    <a:pt x="4" y="2"/>
                  </a:cubicBezTo>
                  <a:cubicBezTo>
                    <a:pt x="2" y="3"/>
                    <a:pt x="1" y="6"/>
                    <a:pt x="1" y="8"/>
                  </a:cubicBezTo>
                  <a:cubicBezTo>
                    <a:pt x="1" y="30"/>
                    <a:pt x="1" y="30"/>
                    <a:pt x="1" y="30"/>
                  </a:cubicBezTo>
                  <a:cubicBezTo>
                    <a:pt x="2" y="30"/>
                    <a:pt x="2" y="30"/>
                    <a:pt x="2" y="30"/>
                  </a:cubicBezTo>
                  <a:cubicBezTo>
                    <a:pt x="2" y="10"/>
                    <a:pt x="2" y="10"/>
                    <a:pt x="2" y="10"/>
                  </a:cubicBezTo>
                  <a:cubicBezTo>
                    <a:pt x="1" y="10"/>
                    <a:pt x="1" y="10"/>
                    <a:pt x="1" y="10"/>
                  </a:cubicBezTo>
                  <a:cubicBezTo>
                    <a:pt x="1" y="10"/>
                    <a:pt x="0" y="0"/>
                    <a:pt x="13" y="0"/>
                  </a:cubicBezTo>
                  <a:cubicBezTo>
                    <a:pt x="17" y="0"/>
                    <a:pt x="20" y="2"/>
                    <a:pt x="21" y="5"/>
                  </a:cubicBezTo>
                  <a:cubicBezTo>
                    <a:pt x="21" y="6"/>
                    <a:pt x="22" y="6"/>
                    <a:pt x="22" y="7"/>
                  </a:cubicBezTo>
                  <a:cubicBezTo>
                    <a:pt x="23" y="12"/>
                    <a:pt x="22" y="18"/>
                    <a:pt x="22" y="18"/>
                  </a:cubicBezTo>
                  <a:cubicBezTo>
                    <a:pt x="22" y="18"/>
                    <a:pt x="22" y="18"/>
                    <a:pt x="22" y="18"/>
                  </a:cubicBezTo>
                  <a:cubicBezTo>
                    <a:pt x="22" y="30"/>
                    <a:pt x="22" y="30"/>
                    <a:pt x="22" y="30"/>
                  </a:cubicBezTo>
                  <a:cubicBezTo>
                    <a:pt x="23" y="30"/>
                    <a:pt x="23" y="30"/>
                    <a:pt x="23" y="30"/>
                  </a:cubicBezTo>
                  <a:cubicBezTo>
                    <a:pt x="23" y="8"/>
                    <a:pt x="23" y="8"/>
                    <a:pt x="23" y="8"/>
                  </a:cubicBezTo>
                  <a:cubicBezTo>
                    <a:pt x="23" y="6"/>
                    <a:pt x="22" y="3"/>
                    <a:pt x="20" y="2"/>
                  </a:cubicBezTo>
                  <a:cubicBezTo>
                    <a:pt x="18" y="0"/>
                    <a:pt x="15" y="0"/>
                    <a:pt x="12" y="0"/>
                  </a:cubicBezTo>
                </a:path>
              </a:pathLst>
            </a:custGeom>
            <a:solidFill>
              <a:srgbClr val="BFC5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258"/>
            <p:cNvSpPr>
              <a:spLocks noEditPoints="1"/>
            </p:cNvSpPr>
            <p:nvPr/>
          </p:nvSpPr>
          <p:spPr bwMode="auto">
            <a:xfrm>
              <a:off x="8575675" y="4054476"/>
              <a:ext cx="49213" cy="39688"/>
            </a:xfrm>
            <a:custGeom>
              <a:avLst/>
              <a:gdLst>
                <a:gd name="T0" fmla="*/ 22 w 23"/>
                <a:gd name="T1" fmla="*/ 7 h 18"/>
                <a:gd name="T2" fmla="*/ 22 w 23"/>
                <a:gd name="T3" fmla="*/ 8 h 18"/>
                <a:gd name="T4" fmla="*/ 22 w 23"/>
                <a:gd name="T5" fmla="*/ 18 h 18"/>
                <a:gd name="T6" fmla="*/ 22 w 23"/>
                <a:gd name="T7" fmla="*/ 18 h 18"/>
                <a:gd name="T8" fmla="*/ 22 w 23"/>
                <a:gd name="T9" fmla="*/ 7 h 18"/>
                <a:gd name="T10" fmla="*/ 13 w 23"/>
                <a:gd name="T11" fmla="*/ 0 h 18"/>
                <a:gd name="T12" fmla="*/ 1 w 23"/>
                <a:gd name="T13" fmla="*/ 10 h 18"/>
                <a:gd name="T14" fmla="*/ 2 w 23"/>
                <a:gd name="T15" fmla="*/ 10 h 18"/>
                <a:gd name="T16" fmla="*/ 2 w 23"/>
                <a:gd name="T17" fmla="*/ 8 h 18"/>
                <a:gd name="T18" fmla="*/ 5 w 23"/>
                <a:gd name="T19" fmla="*/ 3 h 18"/>
                <a:gd name="T20" fmla="*/ 12 w 23"/>
                <a:gd name="T21" fmla="*/ 1 h 18"/>
                <a:gd name="T22" fmla="*/ 19 w 23"/>
                <a:gd name="T23" fmla="*/ 3 h 18"/>
                <a:gd name="T24" fmla="*/ 21 w 23"/>
                <a:gd name="T25" fmla="*/ 5 h 18"/>
                <a:gd name="T26" fmla="*/ 13 w 2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22" y="7"/>
                  </a:moveTo>
                  <a:cubicBezTo>
                    <a:pt x="22" y="7"/>
                    <a:pt x="22" y="8"/>
                    <a:pt x="22" y="8"/>
                  </a:cubicBezTo>
                  <a:cubicBezTo>
                    <a:pt x="22" y="18"/>
                    <a:pt x="22" y="18"/>
                    <a:pt x="22" y="18"/>
                  </a:cubicBezTo>
                  <a:cubicBezTo>
                    <a:pt x="22" y="18"/>
                    <a:pt x="22" y="18"/>
                    <a:pt x="22" y="18"/>
                  </a:cubicBezTo>
                  <a:cubicBezTo>
                    <a:pt x="22" y="18"/>
                    <a:pt x="23" y="12"/>
                    <a:pt x="22" y="7"/>
                  </a:cubicBezTo>
                  <a:moveTo>
                    <a:pt x="13" y="0"/>
                  </a:moveTo>
                  <a:cubicBezTo>
                    <a:pt x="0" y="0"/>
                    <a:pt x="1" y="10"/>
                    <a:pt x="1" y="10"/>
                  </a:cubicBezTo>
                  <a:cubicBezTo>
                    <a:pt x="2" y="10"/>
                    <a:pt x="2" y="10"/>
                    <a:pt x="2" y="10"/>
                  </a:cubicBezTo>
                  <a:cubicBezTo>
                    <a:pt x="2" y="8"/>
                    <a:pt x="2" y="8"/>
                    <a:pt x="2" y="8"/>
                  </a:cubicBezTo>
                  <a:cubicBezTo>
                    <a:pt x="2" y="6"/>
                    <a:pt x="3" y="4"/>
                    <a:pt x="5" y="3"/>
                  </a:cubicBezTo>
                  <a:cubicBezTo>
                    <a:pt x="7" y="2"/>
                    <a:pt x="9" y="1"/>
                    <a:pt x="12" y="1"/>
                  </a:cubicBezTo>
                  <a:cubicBezTo>
                    <a:pt x="15" y="1"/>
                    <a:pt x="17" y="2"/>
                    <a:pt x="19" y="3"/>
                  </a:cubicBezTo>
                  <a:cubicBezTo>
                    <a:pt x="20" y="4"/>
                    <a:pt x="21" y="5"/>
                    <a:pt x="21" y="5"/>
                  </a:cubicBezTo>
                  <a:cubicBezTo>
                    <a:pt x="20" y="2"/>
                    <a:pt x="17" y="0"/>
                    <a:pt x="13" y="0"/>
                  </a:cubicBezTo>
                </a:path>
              </a:pathLst>
            </a:custGeom>
            <a:solidFill>
              <a:srgbClr val="B6B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259"/>
            <p:cNvSpPr>
              <a:spLocks/>
            </p:cNvSpPr>
            <p:nvPr/>
          </p:nvSpPr>
          <p:spPr bwMode="auto">
            <a:xfrm>
              <a:off x="8515350" y="4054476"/>
              <a:ext cx="50800" cy="65088"/>
            </a:xfrm>
            <a:custGeom>
              <a:avLst/>
              <a:gdLst>
                <a:gd name="T0" fmla="*/ 12 w 23"/>
                <a:gd name="T1" fmla="*/ 0 h 30"/>
                <a:gd name="T2" fmla="*/ 4 w 23"/>
                <a:gd name="T3" fmla="*/ 2 h 30"/>
                <a:gd name="T4" fmla="*/ 1 w 23"/>
                <a:gd name="T5" fmla="*/ 8 h 30"/>
                <a:gd name="T6" fmla="*/ 1 w 23"/>
                <a:gd name="T7" fmla="*/ 30 h 30"/>
                <a:gd name="T8" fmla="*/ 2 w 23"/>
                <a:gd name="T9" fmla="*/ 30 h 30"/>
                <a:gd name="T10" fmla="*/ 2 w 23"/>
                <a:gd name="T11" fmla="*/ 10 h 30"/>
                <a:gd name="T12" fmla="*/ 1 w 23"/>
                <a:gd name="T13" fmla="*/ 10 h 30"/>
                <a:gd name="T14" fmla="*/ 13 w 23"/>
                <a:gd name="T15" fmla="*/ 0 h 30"/>
                <a:gd name="T16" fmla="*/ 21 w 23"/>
                <a:gd name="T17" fmla="*/ 5 h 30"/>
                <a:gd name="T18" fmla="*/ 22 w 23"/>
                <a:gd name="T19" fmla="*/ 7 h 30"/>
                <a:gd name="T20" fmla="*/ 22 w 23"/>
                <a:gd name="T21" fmla="*/ 18 h 30"/>
                <a:gd name="T22" fmla="*/ 22 w 23"/>
                <a:gd name="T23" fmla="*/ 18 h 30"/>
                <a:gd name="T24" fmla="*/ 22 w 23"/>
                <a:gd name="T25" fmla="*/ 30 h 30"/>
                <a:gd name="T26" fmla="*/ 23 w 23"/>
                <a:gd name="T27" fmla="*/ 30 h 30"/>
                <a:gd name="T28" fmla="*/ 23 w 23"/>
                <a:gd name="T29" fmla="*/ 8 h 30"/>
                <a:gd name="T30" fmla="*/ 20 w 23"/>
                <a:gd name="T31" fmla="*/ 2 h 30"/>
                <a:gd name="T32" fmla="*/ 12 w 23"/>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0">
                  <a:moveTo>
                    <a:pt x="12" y="0"/>
                  </a:moveTo>
                  <a:cubicBezTo>
                    <a:pt x="9" y="0"/>
                    <a:pt x="6" y="0"/>
                    <a:pt x="4" y="2"/>
                  </a:cubicBezTo>
                  <a:cubicBezTo>
                    <a:pt x="2" y="3"/>
                    <a:pt x="1" y="6"/>
                    <a:pt x="1" y="8"/>
                  </a:cubicBezTo>
                  <a:cubicBezTo>
                    <a:pt x="1" y="30"/>
                    <a:pt x="1" y="30"/>
                    <a:pt x="1" y="30"/>
                  </a:cubicBezTo>
                  <a:cubicBezTo>
                    <a:pt x="2" y="30"/>
                    <a:pt x="2" y="30"/>
                    <a:pt x="2" y="30"/>
                  </a:cubicBezTo>
                  <a:cubicBezTo>
                    <a:pt x="2" y="10"/>
                    <a:pt x="2" y="10"/>
                    <a:pt x="2" y="10"/>
                  </a:cubicBezTo>
                  <a:cubicBezTo>
                    <a:pt x="1" y="10"/>
                    <a:pt x="1" y="10"/>
                    <a:pt x="1" y="10"/>
                  </a:cubicBezTo>
                  <a:cubicBezTo>
                    <a:pt x="1" y="10"/>
                    <a:pt x="0" y="0"/>
                    <a:pt x="13" y="0"/>
                  </a:cubicBezTo>
                  <a:cubicBezTo>
                    <a:pt x="17" y="0"/>
                    <a:pt x="20" y="2"/>
                    <a:pt x="21" y="5"/>
                  </a:cubicBezTo>
                  <a:cubicBezTo>
                    <a:pt x="21" y="6"/>
                    <a:pt x="22" y="6"/>
                    <a:pt x="22" y="7"/>
                  </a:cubicBezTo>
                  <a:cubicBezTo>
                    <a:pt x="23" y="12"/>
                    <a:pt x="22" y="18"/>
                    <a:pt x="22" y="18"/>
                  </a:cubicBezTo>
                  <a:cubicBezTo>
                    <a:pt x="22" y="18"/>
                    <a:pt x="22" y="18"/>
                    <a:pt x="22" y="18"/>
                  </a:cubicBezTo>
                  <a:cubicBezTo>
                    <a:pt x="22" y="30"/>
                    <a:pt x="22" y="30"/>
                    <a:pt x="22" y="30"/>
                  </a:cubicBezTo>
                  <a:cubicBezTo>
                    <a:pt x="23" y="30"/>
                    <a:pt x="23" y="30"/>
                    <a:pt x="23" y="30"/>
                  </a:cubicBezTo>
                  <a:cubicBezTo>
                    <a:pt x="23" y="8"/>
                    <a:pt x="23" y="8"/>
                    <a:pt x="23" y="8"/>
                  </a:cubicBezTo>
                  <a:cubicBezTo>
                    <a:pt x="23" y="6"/>
                    <a:pt x="22" y="3"/>
                    <a:pt x="20" y="2"/>
                  </a:cubicBezTo>
                  <a:cubicBezTo>
                    <a:pt x="18" y="0"/>
                    <a:pt x="15" y="0"/>
                    <a:pt x="12" y="0"/>
                  </a:cubicBezTo>
                </a:path>
              </a:pathLst>
            </a:custGeom>
            <a:solidFill>
              <a:srgbClr val="BFC5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260"/>
            <p:cNvSpPr>
              <a:spLocks noEditPoints="1"/>
            </p:cNvSpPr>
            <p:nvPr/>
          </p:nvSpPr>
          <p:spPr bwMode="auto">
            <a:xfrm>
              <a:off x="8515350" y="4054476"/>
              <a:ext cx="50800" cy="39688"/>
            </a:xfrm>
            <a:custGeom>
              <a:avLst/>
              <a:gdLst>
                <a:gd name="T0" fmla="*/ 22 w 23"/>
                <a:gd name="T1" fmla="*/ 7 h 18"/>
                <a:gd name="T2" fmla="*/ 22 w 23"/>
                <a:gd name="T3" fmla="*/ 8 h 18"/>
                <a:gd name="T4" fmla="*/ 22 w 23"/>
                <a:gd name="T5" fmla="*/ 18 h 18"/>
                <a:gd name="T6" fmla="*/ 22 w 23"/>
                <a:gd name="T7" fmla="*/ 18 h 18"/>
                <a:gd name="T8" fmla="*/ 22 w 23"/>
                <a:gd name="T9" fmla="*/ 7 h 18"/>
                <a:gd name="T10" fmla="*/ 13 w 23"/>
                <a:gd name="T11" fmla="*/ 0 h 18"/>
                <a:gd name="T12" fmla="*/ 1 w 23"/>
                <a:gd name="T13" fmla="*/ 10 h 18"/>
                <a:gd name="T14" fmla="*/ 2 w 23"/>
                <a:gd name="T15" fmla="*/ 10 h 18"/>
                <a:gd name="T16" fmla="*/ 2 w 23"/>
                <a:gd name="T17" fmla="*/ 8 h 18"/>
                <a:gd name="T18" fmla="*/ 5 w 23"/>
                <a:gd name="T19" fmla="*/ 3 h 18"/>
                <a:gd name="T20" fmla="*/ 12 w 23"/>
                <a:gd name="T21" fmla="*/ 1 h 18"/>
                <a:gd name="T22" fmla="*/ 19 w 23"/>
                <a:gd name="T23" fmla="*/ 3 h 18"/>
                <a:gd name="T24" fmla="*/ 21 w 23"/>
                <a:gd name="T25" fmla="*/ 5 h 18"/>
                <a:gd name="T26" fmla="*/ 13 w 2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22" y="7"/>
                  </a:moveTo>
                  <a:cubicBezTo>
                    <a:pt x="22" y="8"/>
                    <a:pt x="22" y="8"/>
                    <a:pt x="22" y="8"/>
                  </a:cubicBezTo>
                  <a:cubicBezTo>
                    <a:pt x="22" y="18"/>
                    <a:pt x="22" y="18"/>
                    <a:pt x="22" y="18"/>
                  </a:cubicBezTo>
                  <a:cubicBezTo>
                    <a:pt x="22" y="18"/>
                    <a:pt x="22" y="18"/>
                    <a:pt x="22" y="18"/>
                  </a:cubicBezTo>
                  <a:cubicBezTo>
                    <a:pt x="22" y="18"/>
                    <a:pt x="23" y="12"/>
                    <a:pt x="22" y="7"/>
                  </a:cubicBezTo>
                  <a:moveTo>
                    <a:pt x="13" y="0"/>
                  </a:moveTo>
                  <a:cubicBezTo>
                    <a:pt x="0" y="0"/>
                    <a:pt x="1" y="10"/>
                    <a:pt x="1" y="10"/>
                  </a:cubicBezTo>
                  <a:cubicBezTo>
                    <a:pt x="2" y="10"/>
                    <a:pt x="2" y="10"/>
                    <a:pt x="2" y="10"/>
                  </a:cubicBezTo>
                  <a:cubicBezTo>
                    <a:pt x="2" y="8"/>
                    <a:pt x="2" y="8"/>
                    <a:pt x="2" y="8"/>
                  </a:cubicBezTo>
                  <a:cubicBezTo>
                    <a:pt x="2" y="6"/>
                    <a:pt x="3" y="4"/>
                    <a:pt x="5" y="3"/>
                  </a:cubicBezTo>
                  <a:cubicBezTo>
                    <a:pt x="7" y="2"/>
                    <a:pt x="9" y="1"/>
                    <a:pt x="12" y="1"/>
                  </a:cubicBezTo>
                  <a:cubicBezTo>
                    <a:pt x="15" y="1"/>
                    <a:pt x="17" y="2"/>
                    <a:pt x="19" y="3"/>
                  </a:cubicBezTo>
                  <a:cubicBezTo>
                    <a:pt x="20" y="4"/>
                    <a:pt x="21" y="4"/>
                    <a:pt x="21" y="5"/>
                  </a:cubicBezTo>
                  <a:cubicBezTo>
                    <a:pt x="20" y="2"/>
                    <a:pt x="17" y="0"/>
                    <a:pt x="13" y="0"/>
                  </a:cubicBezTo>
                </a:path>
              </a:pathLst>
            </a:custGeom>
            <a:solidFill>
              <a:srgbClr val="B6B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261"/>
            <p:cNvSpPr>
              <a:spLocks/>
            </p:cNvSpPr>
            <p:nvPr/>
          </p:nvSpPr>
          <p:spPr bwMode="auto">
            <a:xfrm>
              <a:off x="8829675" y="4044951"/>
              <a:ext cx="107950" cy="17463"/>
            </a:xfrm>
            <a:custGeom>
              <a:avLst/>
              <a:gdLst>
                <a:gd name="T0" fmla="*/ 14 w 49"/>
                <a:gd name="T1" fmla="*/ 0 h 8"/>
                <a:gd name="T2" fmla="*/ 35 w 49"/>
                <a:gd name="T3" fmla="*/ 0 h 8"/>
                <a:gd name="T4" fmla="*/ 49 w 49"/>
                <a:gd name="T5" fmla="*/ 8 h 8"/>
                <a:gd name="T6" fmla="*/ 28 w 49"/>
                <a:gd name="T7" fmla="*/ 8 h 8"/>
                <a:gd name="T8" fmla="*/ 21 w 49"/>
                <a:gd name="T9" fmla="*/ 8 h 8"/>
                <a:gd name="T10" fmla="*/ 0 w 49"/>
                <a:gd name="T11" fmla="*/ 8 h 8"/>
                <a:gd name="T12" fmla="*/ 14 w 4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14" y="0"/>
                  </a:moveTo>
                  <a:cubicBezTo>
                    <a:pt x="18" y="0"/>
                    <a:pt x="31" y="0"/>
                    <a:pt x="35" y="0"/>
                  </a:cubicBezTo>
                  <a:cubicBezTo>
                    <a:pt x="43" y="0"/>
                    <a:pt x="49" y="4"/>
                    <a:pt x="49" y="8"/>
                  </a:cubicBezTo>
                  <a:cubicBezTo>
                    <a:pt x="28" y="8"/>
                    <a:pt x="28" y="8"/>
                    <a:pt x="28" y="8"/>
                  </a:cubicBezTo>
                  <a:cubicBezTo>
                    <a:pt x="21" y="8"/>
                    <a:pt x="21" y="8"/>
                    <a:pt x="21" y="8"/>
                  </a:cubicBezTo>
                  <a:cubicBezTo>
                    <a:pt x="0" y="8"/>
                    <a:pt x="0" y="8"/>
                    <a:pt x="0" y="8"/>
                  </a:cubicBezTo>
                  <a:cubicBezTo>
                    <a:pt x="0" y="4"/>
                    <a:pt x="6" y="0"/>
                    <a:pt x="14" y="0"/>
                  </a:cubicBezTo>
                  <a:close/>
                </a:path>
              </a:pathLst>
            </a:custGeom>
            <a:solidFill>
              <a:srgbClr val="B4BD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262"/>
            <p:cNvSpPr>
              <a:spLocks/>
            </p:cNvSpPr>
            <p:nvPr/>
          </p:nvSpPr>
          <p:spPr bwMode="auto">
            <a:xfrm>
              <a:off x="8875712" y="4044951"/>
              <a:ext cx="61913" cy="17463"/>
            </a:xfrm>
            <a:custGeom>
              <a:avLst/>
              <a:gdLst>
                <a:gd name="T0" fmla="*/ 28 w 28"/>
                <a:gd name="T1" fmla="*/ 8 h 8"/>
                <a:gd name="T2" fmla="*/ 14 w 28"/>
                <a:gd name="T3" fmla="*/ 0 h 8"/>
                <a:gd name="T4" fmla="*/ 0 w 28"/>
                <a:gd name="T5" fmla="*/ 8 h 8"/>
                <a:gd name="T6" fmla="*/ 28 w 28"/>
                <a:gd name="T7" fmla="*/ 8 h 8"/>
              </a:gdLst>
              <a:ahLst/>
              <a:cxnLst>
                <a:cxn ang="0">
                  <a:pos x="T0" y="T1"/>
                </a:cxn>
                <a:cxn ang="0">
                  <a:pos x="T2" y="T3"/>
                </a:cxn>
                <a:cxn ang="0">
                  <a:pos x="T4" y="T5"/>
                </a:cxn>
                <a:cxn ang="0">
                  <a:pos x="T6" y="T7"/>
                </a:cxn>
              </a:cxnLst>
              <a:rect l="0" t="0" r="r" b="b"/>
              <a:pathLst>
                <a:path w="28" h="8">
                  <a:moveTo>
                    <a:pt x="28" y="8"/>
                  </a:moveTo>
                  <a:cubicBezTo>
                    <a:pt x="28" y="4"/>
                    <a:pt x="22" y="0"/>
                    <a:pt x="14" y="0"/>
                  </a:cubicBezTo>
                  <a:cubicBezTo>
                    <a:pt x="6" y="0"/>
                    <a:pt x="0" y="4"/>
                    <a:pt x="0" y="8"/>
                  </a:cubicBezTo>
                  <a:lnTo>
                    <a:pt x="28" y="8"/>
                  </a:lnTo>
                  <a:close/>
                </a:path>
              </a:pathLst>
            </a:custGeom>
            <a:solidFill>
              <a:srgbClr val="E9E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Rectangle 263"/>
            <p:cNvSpPr>
              <a:spLocks noChangeArrowheads="1"/>
            </p:cNvSpPr>
            <p:nvPr/>
          </p:nvSpPr>
          <p:spPr bwMode="auto">
            <a:xfrm>
              <a:off x="8878887" y="4062414"/>
              <a:ext cx="4763"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Rectangle 264"/>
            <p:cNvSpPr>
              <a:spLocks noChangeArrowheads="1"/>
            </p:cNvSpPr>
            <p:nvPr/>
          </p:nvSpPr>
          <p:spPr bwMode="auto">
            <a:xfrm>
              <a:off x="8931275" y="4062414"/>
              <a:ext cx="1588" cy="57150"/>
            </a:xfrm>
            <a:prstGeom prst="rect">
              <a:avLst/>
            </a:prstGeom>
            <a:solidFill>
              <a:srgbClr val="CCD0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265"/>
            <p:cNvSpPr>
              <a:spLocks/>
            </p:cNvSpPr>
            <p:nvPr/>
          </p:nvSpPr>
          <p:spPr bwMode="auto">
            <a:xfrm>
              <a:off x="8805862" y="3060701"/>
              <a:ext cx="87313" cy="68263"/>
            </a:xfrm>
            <a:custGeom>
              <a:avLst/>
              <a:gdLst>
                <a:gd name="T0" fmla="*/ 55 w 55"/>
                <a:gd name="T1" fmla="*/ 43 h 43"/>
                <a:gd name="T2" fmla="*/ 0 w 55"/>
                <a:gd name="T3" fmla="*/ 43 h 43"/>
                <a:gd name="T4" fmla="*/ 0 w 55"/>
                <a:gd name="T5" fmla="*/ 0 h 43"/>
                <a:gd name="T6" fmla="*/ 55 w 55"/>
                <a:gd name="T7" fmla="*/ 0 h 43"/>
                <a:gd name="T8" fmla="*/ 40 w 55"/>
                <a:gd name="T9" fmla="*/ 21 h 43"/>
                <a:gd name="T10" fmla="*/ 55 w 55"/>
                <a:gd name="T11" fmla="*/ 43 h 43"/>
              </a:gdLst>
              <a:ahLst/>
              <a:cxnLst>
                <a:cxn ang="0">
                  <a:pos x="T0" y="T1"/>
                </a:cxn>
                <a:cxn ang="0">
                  <a:pos x="T2" y="T3"/>
                </a:cxn>
                <a:cxn ang="0">
                  <a:pos x="T4" y="T5"/>
                </a:cxn>
                <a:cxn ang="0">
                  <a:pos x="T6" y="T7"/>
                </a:cxn>
                <a:cxn ang="0">
                  <a:pos x="T8" y="T9"/>
                </a:cxn>
                <a:cxn ang="0">
                  <a:pos x="T10" y="T11"/>
                </a:cxn>
              </a:cxnLst>
              <a:rect l="0" t="0" r="r" b="b"/>
              <a:pathLst>
                <a:path w="55" h="43">
                  <a:moveTo>
                    <a:pt x="55" y="43"/>
                  </a:moveTo>
                  <a:lnTo>
                    <a:pt x="0" y="43"/>
                  </a:lnTo>
                  <a:lnTo>
                    <a:pt x="0" y="0"/>
                  </a:lnTo>
                  <a:lnTo>
                    <a:pt x="55" y="0"/>
                  </a:lnTo>
                  <a:lnTo>
                    <a:pt x="40" y="21"/>
                  </a:lnTo>
                  <a:lnTo>
                    <a:pt x="55" y="43"/>
                  </a:lnTo>
                  <a:close/>
                </a:path>
              </a:pathLst>
            </a:custGeom>
            <a:solidFill>
              <a:srgbClr val="F3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266"/>
            <p:cNvSpPr>
              <a:spLocks/>
            </p:cNvSpPr>
            <p:nvPr/>
          </p:nvSpPr>
          <p:spPr bwMode="auto">
            <a:xfrm>
              <a:off x="8805862" y="3032126"/>
              <a:ext cx="44450" cy="96838"/>
            </a:xfrm>
            <a:custGeom>
              <a:avLst/>
              <a:gdLst>
                <a:gd name="T0" fmla="*/ 28 w 28"/>
                <a:gd name="T1" fmla="*/ 43 h 61"/>
                <a:gd name="T2" fmla="*/ 0 w 28"/>
                <a:gd name="T3" fmla="*/ 61 h 61"/>
                <a:gd name="T4" fmla="*/ 0 w 28"/>
                <a:gd name="T5" fmla="*/ 18 h 61"/>
                <a:gd name="T6" fmla="*/ 28 w 28"/>
                <a:gd name="T7" fmla="*/ 0 h 61"/>
                <a:gd name="T8" fmla="*/ 28 w 28"/>
                <a:gd name="T9" fmla="*/ 43 h 61"/>
              </a:gdLst>
              <a:ahLst/>
              <a:cxnLst>
                <a:cxn ang="0">
                  <a:pos x="T0" y="T1"/>
                </a:cxn>
                <a:cxn ang="0">
                  <a:pos x="T2" y="T3"/>
                </a:cxn>
                <a:cxn ang="0">
                  <a:pos x="T4" y="T5"/>
                </a:cxn>
                <a:cxn ang="0">
                  <a:pos x="T6" y="T7"/>
                </a:cxn>
                <a:cxn ang="0">
                  <a:pos x="T8" y="T9"/>
                </a:cxn>
              </a:cxnLst>
              <a:rect l="0" t="0" r="r" b="b"/>
              <a:pathLst>
                <a:path w="28" h="61">
                  <a:moveTo>
                    <a:pt x="28" y="43"/>
                  </a:moveTo>
                  <a:lnTo>
                    <a:pt x="0" y="61"/>
                  </a:lnTo>
                  <a:lnTo>
                    <a:pt x="0" y="18"/>
                  </a:lnTo>
                  <a:lnTo>
                    <a:pt x="28" y="0"/>
                  </a:lnTo>
                  <a:lnTo>
                    <a:pt x="28" y="43"/>
                  </a:lnTo>
                  <a:close/>
                </a:path>
              </a:pathLst>
            </a:custGeom>
            <a:solidFill>
              <a:srgbClr val="FDC2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Rectangle 267"/>
            <p:cNvSpPr>
              <a:spLocks noChangeArrowheads="1"/>
            </p:cNvSpPr>
            <p:nvPr/>
          </p:nvSpPr>
          <p:spPr bwMode="auto">
            <a:xfrm>
              <a:off x="8593137" y="3032126"/>
              <a:ext cx="257175" cy="68263"/>
            </a:xfrm>
            <a:prstGeom prst="rect">
              <a:avLst/>
            </a:prstGeom>
            <a:solidFill>
              <a:srgbClr val="F38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268"/>
            <p:cNvSpPr>
              <a:spLocks/>
            </p:cNvSpPr>
            <p:nvPr/>
          </p:nvSpPr>
          <p:spPr bwMode="auto">
            <a:xfrm>
              <a:off x="8640762" y="3054351"/>
              <a:ext cx="17463" cy="22225"/>
            </a:xfrm>
            <a:custGeom>
              <a:avLst/>
              <a:gdLst>
                <a:gd name="T0" fmla="*/ 8 w 8"/>
                <a:gd name="T1" fmla="*/ 10 h 10"/>
                <a:gd name="T2" fmla="*/ 5 w 8"/>
                <a:gd name="T3" fmla="*/ 10 h 10"/>
                <a:gd name="T4" fmla="*/ 2 w 8"/>
                <a:gd name="T5" fmla="*/ 10 h 10"/>
                <a:gd name="T6" fmla="*/ 1 w 8"/>
                <a:gd name="T7" fmla="*/ 8 h 10"/>
                <a:gd name="T8" fmla="*/ 0 w 8"/>
                <a:gd name="T9" fmla="*/ 5 h 10"/>
                <a:gd name="T10" fmla="*/ 1 w 8"/>
                <a:gd name="T11" fmla="*/ 2 h 10"/>
                <a:gd name="T12" fmla="*/ 3 w 8"/>
                <a:gd name="T13" fmla="*/ 0 h 10"/>
                <a:gd name="T14" fmla="*/ 6 w 8"/>
                <a:gd name="T15" fmla="*/ 0 h 10"/>
                <a:gd name="T16" fmla="*/ 8 w 8"/>
                <a:gd name="T17" fmla="*/ 0 h 10"/>
                <a:gd name="T18" fmla="*/ 8 w 8"/>
                <a:gd name="T19" fmla="*/ 2 h 10"/>
                <a:gd name="T20" fmla="*/ 6 w 8"/>
                <a:gd name="T21" fmla="*/ 2 h 10"/>
                <a:gd name="T22" fmla="*/ 3 w 8"/>
                <a:gd name="T23" fmla="*/ 3 h 10"/>
                <a:gd name="T24" fmla="*/ 3 w 8"/>
                <a:gd name="T25" fmla="*/ 5 h 10"/>
                <a:gd name="T26" fmla="*/ 3 w 8"/>
                <a:gd name="T27" fmla="*/ 8 h 10"/>
                <a:gd name="T28" fmla="*/ 6 w 8"/>
                <a:gd name="T29" fmla="*/ 8 h 10"/>
                <a:gd name="T30" fmla="*/ 8 w 8"/>
                <a:gd name="T31" fmla="*/ 8 h 10"/>
                <a:gd name="T32" fmla="*/ 8 w 8"/>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0">
                  <a:moveTo>
                    <a:pt x="8" y="10"/>
                  </a:moveTo>
                  <a:cubicBezTo>
                    <a:pt x="7" y="10"/>
                    <a:pt x="6" y="10"/>
                    <a:pt x="5" y="10"/>
                  </a:cubicBezTo>
                  <a:cubicBezTo>
                    <a:pt x="4" y="10"/>
                    <a:pt x="3" y="10"/>
                    <a:pt x="2" y="10"/>
                  </a:cubicBezTo>
                  <a:cubicBezTo>
                    <a:pt x="2" y="9"/>
                    <a:pt x="1" y="9"/>
                    <a:pt x="1" y="8"/>
                  </a:cubicBezTo>
                  <a:cubicBezTo>
                    <a:pt x="0" y="7"/>
                    <a:pt x="0" y="6"/>
                    <a:pt x="0" y="5"/>
                  </a:cubicBezTo>
                  <a:cubicBezTo>
                    <a:pt x="0" y="4"/>
                    <a:pt x="0" y="3"/>
                    <a:pt x="1" y="2"/>
                  </a:cubicBezTo>
                  <a:cubicBezTo>
                    <a:pt x="1" y="2"/>
                    <a:pt x="2" y="1"/>
                    <a:pt x="3" y="0"/>
                  </a:cubicBezTo>
                  <a:cubicBezTo>
                    <a:pt x="4" y="0"/>
                    <a:pt x="5" y="0"/>
                    <a:pt x="6" y="0"/>
                  </a:cubicBezTo>
                  <a:cubicBezTo>
                    <a:pt x="7" y="0"/>
                    <a:pt x="7" y="0"/>
                    <a:pt x="8" y="0"/>
                  </a:cubicBezTo>
                  <a:cubicBezTo>
                    <a:pt x="8" y="2"/>
                    <a:pt x="8" y="2"/>
                    <a:pt x="8" y="2"/>
                  </a:cubicBezTo>
                  <a:cubicBezTo>
                    <a:pt x="7" y="2"/>
                    <a:pt x="7" y="2"/>
                    <a:pt x="6" y="2"/>
                  </a:cubicBezTo>
                  <a:cubicBezTo>
                    <a:pt x="5" y="2"/>
                    <a:pt x="4" y="2"/>
                    <a:pt x="3" y="3"/>
                  </a:cubicBezTo>
                  <a:cubicBezTo>
                    <a:pt x="3" y="3"/>
                    <a:pt x="3" y="4"/>
                    <a:pt x="3" y="5"/>
                  </a:cubicBezTo>
                  <a:cubicBezTo>
                    <a:pt x="3" y="6"/>
                    <a:pt x="3" y="7"/>
                    <a:pt x="3" y="8"/>
                  </a:cubicBezTo>
                  <a:cubicBezTo>
                    <a:pt x="4" y="8"/>
                    <a:pt x="5" y="8"/>
                    <a:pt x="6" y="8"/>
                  </a:cubicBezTo>
                  <a:cubicBezTo>
                    <a:pt x="7" y="8"/>
                    <a:pt x="7" y="8"/>
                    <a:pt x="8" y="8"/>
                  </a:cubicBezTo>
                  <a:lnTo>
                    <a:pt x="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269"/>
            <p:cNvSpPr>
              <a:spLocks noEditPoints="1"/>
            </p:cNvSpPr>
            <p:nvPr/>
          </p:nvSpPr>
          <p:spPr bwMode="auto">
            <a:xfrm>
              <a:off x="8662987" y="3054351"/>
              <a:ext cx="22225" cy="22225"/>
            </a:xfrm>
            <a:custGeom>
              <a:avLst/>
              <a:gdLst>
                <a:gd name="T0" fmla="*/ 10 w 10"/>
                <a:gd name="T1" fmla="*/ 5 h 10"/>
                <a:gd name="T2" fmla="*/ 9 w 10"/>
                <a:gd name="T3" fmla="*/ 8 h 10"/>
                <a:gd name="T4" fmla="*/ 7 w 10"/>
                <a:gd name="T5" fmla="*/ 10 h 10"/>
                <a:gd name="T6" fmla="*/ 5 w 10"/>
                <a:gd name="T7" fmla="*/ 10 h 10"/>
                <a:gd name="T8" fmla="*/ 2 w 10"/>
                <a:gd name="T9" fmla="*/ 10 h 10"/>
                <a:gd name="T10" fmla="*/ 0 w 10"/>
                <a:gd name="T11" fmla="*/ 8 h 10"/>
                <a:gd name="T12" fmla="*/ 0 w 10"/>
                <a:gd name="T13" fmla="*/ 5 h 10"/>
                <a:gd name="T14" fmla="*/ 0 w 10"/>
                <a:gd name="T15" fmla="*/ 2 h 10"/>
                <a:gd name="T16" fmla="*/ 2 w 10"/>
                <a:gd name="T17" fmla="*/ 0 h 10"/>
                <a:gd name="T18" fmla="*/ 5 w 10"/>
                <a:gd name="T19" fmla="*/ 0 h 10"/>
                <a:gd name="T20" fmla="*/ 7 w 10"/>
                <a:gd name="T21" fmla="*/ 0 h 10"/>
                <a:gd name="T22" fmla="*/ 9 w 10"/>
                <a:gd name="T23" fmla="*/ 2 h 10"/>
                <a:gd name="T24" fmla="*/ 10 w 10"/>
                <a:gd name="T25" fmla="*/ 5 h 10"/>
                <a:gd name="T26" fmla="*/ 7 w 10"/>
                <a:gd name="T27" fmla="*/ 5 h 10"/>
                <a:gd name="T28" fmla="*/ 7 w 10"/>
                <a:gd name="T29" fmla="*/ 3 h 10"/>
                <a:gd name="T30" fmla="*/ 5 w 10"/>
                <a:gd name="T31" fmla="*/ 2 h 10"/>
                <a:gd name="T32" fmla="*/ 3 w 10"/>
                <a:gd name="T33" fmla="*/ 3 h 10"/>
                <a:gd name="T34" fmla="*/ 2 w 10"/>
                <a:gd name="T35" fmla="*/ 5 h 10"/>
                <a:gd name="T36" fmla="*/ 3 w 10"/>
                <a:gd name="T37" fmla="*/ 8 h 10"/>
                <a:gd name="T38" fmla="*/ 5 w 10"/>
                <a:gd name="T39" fmla="*/ 8 h 10"/>
                <a:gd name="T40" fmla="*/ 7 w 10"/>
                <a:gd name="T41" fmla="*/ 8 h 10"/>
                <a:gd name="T42" fmla="*/ 7 w 10"/>
                <a:gd name="T4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0">
                  <a:moveTo>
                    <a:pt x="10" y="5"/>
                  </a:moveTo>
                  <a:cubicBezTo>
                    <a:pt x="10" y="6"/>
                    <a:pt x="9" y="7"/>
                    <a:pt x="9" y="8"/>
                  </a:cubicBezTo>
                  <a:cubicBezTo>
                    <a:pt x="9" y="9"/>
                    <a:pt x="8" y="9"/>
                    <a:pt x="7" y="10"/>
                  </a:cubicBezTo>
                  <a:cubicBezTo>
                    <a:pt x="6" y="10"/>
                    <a:pt x="6" y="10"/>
                    <a:pt x="5" y="10"/>
                  </a:cubicBezTo>
                  <a:cubicBezTo>
                    <a:pt x="4" y="10"/>
                    <a:pt x="3" y="10"/>
                    <a:pt x="2" y="10"/>
                  </a:cubicBezTo>
                  <a:cubicBezTo>
                    <a:pt x="1" y="9"/>
                    <a:pt x="1" y="9"/>
                    <a:pt x="0" y="8"/>
                  </a:cubicBezTo>
                  <a:cubicBezTo>
                    <a:pt x="0" y="7"/>
                    <a:pt x="0" y="6"/>
                    <a:pt x="0" y="5"/>
                  </a:cubicBezTo>
                  <a:cubicBezTo>
                    <a:pt x="0" y="4"/>
                    <a:pt x="0" y="3"/>
                    <a:pt x="0" y="2"/>
                  </a:cubicBezTo>
                  <a:cubicBezTo>
                    <a:pt x="1" y="1"/>
                    <a:pt x="1" y="1"/>
                    <a:pt x="2" y="0"/>
                  </a:cubicBezTo>
                  <a:cubicBezTo>
                    <a:pt x="3" y="0"/>
                    <a:pt x="4" y="0"/>
                    <a:pt x="5" y="0"/>
                  </a:cubicBezTo>
                  <a:cubicBezTo>
                    <a:pt x="6" y="0"/>
                    <a:pt x="7" y="0"/>
                    <a:pt x="7" y="0"/>
                  </a:cubicBezTo>
                  <a:cubicBezTo>
                    <a:pt x="8" y="1"/>
                    <a:pt x="9" y="1"/>
                    <a:pt x="9" y="2"/>
                  </a:cubicBezTo>
                  <a:cubicBezTo>
                    <a:pt x="9" y="3"/>
                    <a:pt x="10" y="4"/>
                    <a:pt x="10" y="5"/>
                  </a:cubicBezTo>
                  <a:close/>
                  <a:moveTo>
                    <a:pt x="7" y="5"/>
                  </a:moveTo>
                  <a:cubicBezTo>
                    <a:pt x="7" y="4"/>
                    <a:pt x="7" y="3"/>
                    <a:pt x="7" y="3"/>
                  </a:cubicBezTo>
                  <a:cubicBezTo>
                    <a:pt x="6" y="2"/>
                    <a:pt x="5" y="2"/>
                    <a:pt x="5" y="2"/>
                  </a:cubicBezTo>
                  <a:cubicBezTo>
                    <a:pt x="4" y="2"/>
                    <a:pt x="3" y="2"/>
                    <a:pt x="3" y="3"/>
                  </a:cubicBezTo>
                  <a:cubicBezTo>
                    <a:pt x="2" y="3"/>
                    <a:pt x="2" y="4"/>
                    <a:pt x="2" y="5"/>
                  </a:cubicBezTo>
                  <a:cubicBezTo>
                    <a:pt x="2" y="6"/>
                    <a:pt x="2" y="7"/>
                    <a:pt x="3" y="8"/>
                  </a:cubicBezTo>
                  <a:cubicBezTo>
                    <a:pt x="3" y="8"/>
                    <a:pt x="4" y="8"/>
                    <a:pt x="5" y="8"/>
                  </a:cubicBezTo>
                  <a:cubicBezTo>
                    <a:pt x="5" y="8"/>
                    <a:pt x="6" y="8"/>
                    <a:pt x="7" y="8"/>
                  </a:cubicBezTo>
                  <a:cubicBezTo>
                    <a:pt x="7" y="7"/>
                    <a:pt x="7"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270"/>
            <p:cNvSpPr>
              <a:spLocks/>
            </p:cNvSpPr>
            <p:nvPr/>
          </p:nvSpPr>
          <p:spPr bwMode="auto">
            <a:xfrm>
              <a:off x="8689975" y="3054351"/>
              <a:ext cx="19050" cy="22225"/>
            </a:xfrm>
            <a:custGeom>
              <a:avLst/>
              <a:gdLst>
                <a:gd name="T0" fmla="*/ 9 w 9"/>
                <a:gd name="T1" fmla="*/ 10 h 10"/>
                <a:gd name="T2" fmla="*/ 7 w 9"/>
                <a:gd name="T3" fmla="*/ 10 h 10"/>
                <a:gd name="T4" fmla="*/ 2 w 9"/>
                <a:gd name="T5" fmla="*/ 4 h 10"/>
                <a:gd name="T6" fmla="*/ 2 w 9"/>
                <a:gd name="T7" fmla="*/ 3 h 10"/>
                <a:gd name="T8" fmla="*/ 2 w 9"/>
                <a:gd name="T9" fmla="*/ 3 h 10"/>
                <a:gd name="T10" fmla="*/ 2 w 9"/>
                <a:gd name="T11" fmla="*/ 5 h 10"/>
                <a:gd name="T12" fmla="*/ 2 w 9"/>
                <a:gd name="T13" fmla="*/ 10 h 10"/>
                <a:gd name="T14" fmla="*/ 0 w 9"/>
                <a:gd name="T15" fmla="*/ 10 h 10"/>
                <a:gd name="T16" fmla="*/ 0 w 9"/>
                <a:gd name="T17" fmla="*/ 0 h 10"/>
                <a:gd name="T18" fmla="*/ 2 w 9"/>
                <a:gd name="T19" fmla="*/ 0 h 10"/>
                <a:gd name="T20" fmla="*/ 6 w 9"/>
                <a:gd name="T21" fmla="*/ 6 h 10"/>
                <a:gd name="T22" fmla="*/ 7 w 9"/>
                <a:gd name="T23" fmla="*/ 7 h 10"/>
                <a:gd name="T24" fmla="*/ 7 w 9"/>
                <a:gd name="T25" fmla="*/ 7 h 10"/>
                <a:gd name="T26" fmla="*/ 7 w 9"/>
                <a:gd name="T27" fmla="*/ 6 h 10"/>
                <a:gd name="T28" fmla="*/ 7 w 9"/>
                <a:gd name="T29" fmla="*/ 0 h 10"/>
                <a:gd name="T30" fmla="*/ 9 w 9"/>
                <a:gd name="T31" fmla="*/ 0 h 10"/>
                <a:gd name="T32" fmla="*/ 9 w 9"/>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9" y="10"/>
                  </a:moveTo>
                  <a:cubicBezTo>
                    <a:pt x="7" y="10"/>
                    <a:pt x="7" y="10"/>
                    <a:pt x="7" y="10"/>
                  </a:cubicBezTo>
                  <a:cubicBezTo>
                    <a:pt x="2" y="4"/>
                    <a:pt x="2" y="4"/>
                    <a:pt x="2" y="4"/>
                  </a:cubicBezTo>
                  <a:cubicBezTo>
                    <a:pt x="2" y="3"/>
                    <a:pt x="2" y="3"/>
                    <a:pt x="2" y="3"/>
                  </a:cubicBezTo>
                  <a:cubicBezTo>
                    <a:pt x="2" y="3"/>
                    <a:pt x="2" y="3"/>
                    <a:pt x="2" y="3"/>
                  </a:cubicBezTo>
                  <a:cubicBezTo>
                    <a:pt x="2" y="3"/>
                    <a:pt x="2" y="4"/>
                    <a:pt x="2" y="5"/>
                  </a:cubicBezTo>
                  <a:cubicBezTo>
                    <a:pt x="2" y="10"/>
                    <a:pt x="2" y="10"/>
                    <a:pt x="2" y="10"/>
                  </a:cubicBezTo>
                  <a:cubicBezTo>
                    <a:pt x="0" y="10"/>
                    <a:pt x="0" y="10"/>
                    <a:pt x="0" y="10"/>
                  </a:cubicBezTo>
                  <a:cubicBezTo>
                    <a:pt x="0" y="0"/>
                    <a:pt x="0" y="0"/>
                    <a:pt x="0" y="0"/>
                  </a:cubicBezTo>
                  <a:cubicBezTo>
                    <a:pt x="2" y="0"/>
                    <a:pt x="2" y="0"/>
                    <a:pt x="2" y="0"/>
                  </a:cubicBezTo>
                  <a:cubicBezTo>
                    <a:pt x="6" y="6"/>
                    <a:pt x="6" y="6"/>
                    <a:pt x="6" y="6"/>
                  </a:cubicBezTo>
                  <a:cubicBezTo>
                    <a:pt x="7" y="7"/>
                    <a:pt x="7" y="7"/>
                    <a:pt x="7" y="7"/>
                  </a:cubicBezTo>
                  <a:cubicBezTo>
                    <a:pt x="7" y="7"/>
                    <a:pt x="7" y="7"/>
                    <a:pt x="7" y="7"/>
                  </a:cubicBezTo>
                  <a:cubicBezTo>
                    <a:pt x="7" y="7"/>
                    <a:pt x="7" y="6"/>
                    <a:pt x="7" y="6"/>
                  </a:cubicBezTo>
                  <a:cubicBezTo>
                    <a:pt x="7" y="0"/>
                    <a:pt x="7" y="0"/>
                    <a:pt x="7" y="0"/>
                  </a:cubicBezTo>
                  <a:cubicBezTo>
                    <a:pt x="9" y="0"/>
                    <a:pt x="9" y="0"/>
                    <a:pt x="9" y="0"/>
                  </a:cubicBezTo>
                  <a:lnTo>
                    <a:pt x="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271"/>
            <p:cNvSpPr>
              <a:spLocks/>
            </p:cNvSpPr>
            <p:nvPr/>
          </p:nvSpPr>
          <p:spPr bwMode="auto">
            <a:xfrm>
              <a:off x="8713787" y="3054351"/>
              <a:ext cx="17463" cy="22225"/>
            </a:xfrm>
            <a:custGeom>
              <a:avLst/>
              <a:gdLst>
                <a:gd name="T0" fmla="*/ 11 w 11"/>
                <a:gd name="T1" fmla="*/ 3 h 14"/>
                <a:gd name="T2" fmla="*/ 7 w 11"/>
                <a:gd name="T3" fmla="*/ 3 h 14"/>
                <a:gd name="T4" fmla="*/ 7 w 11"/>
                <a:gd name="T5" fmla="*/ 14 h 14"/>
                <a:gd name="T6" fmla="*/ 4 w 11"/>
                <a:gd name="T7" fmla="*/ 14 h 14"/>
                <a:gd name="T8" fmla="*/ 4 w 11"/>
                <a:gd name="T9" fmla="*/ 3 h 14"/>
                <a:gd name="T10" fmla="*/ 0 w 11"/>
                <a:gd name="T11" fmla="*/ 3 h 14"/>
                <a:gd name="T12" fmla="*/ 0 w 11"/>
                <a:gd name="T13" fmla="*/ 0 h 14"/>
                <a:gd name="T14" fmla="*/ 11 w 11"/>
                <a:gd name="T15" fmla="*/ 0 h 14"/>
                <a:gd name="T16" fmla="*/ 11 w 11"/>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1" y="3"/>
                  </a:moveTo>
                  <a:lnTo>
                    <a:pt x="7" y="3"/>
                  </a:lnTo>
                  <a:lnTo>
                    <a:pt x="7" y="14"/>
                  </a:lnTo>
                  <a:lnTo>
                    <a:pt x="4" y="14"/>
                  </a:lnTo>
                  <a:lnTo>
                    <a:pt x="4" y="3"/>
                  </a:lnTo>
                  <a:lnTo>
                    <a:pt x="0" y="3"/>
                  </a:lnTo>
                  <a:lnTo>
                    <a:pt x="0" y="0"/>
                  </a:lnTo>
                  <a:lnTo>
                    <a:pt x="11" y="0"/>
                  </a:lnTo>
                  <a:lnTo>
                    <a:pt x="1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272"/>
            <p:cNvSpPr>
              <a:spLocks noEditPoints="1"/>
            </p:cNvSpPr>
            <p:nvPr/>
          </p:nvSpPr>
          <p:spPr bwMode="auto">
            <a:xfrm>
              <a:off x="8732837" y="3054351"/>
              <a:ext cx="22225" cy="22225"/>
            </a:xfrm>
            <a:custGeom>
              <a:avLst/>
              <a:gdLst>
                <a:gd name="T0" fmla="*/ 10 w 10"/>
                <a:gd name="T1" fmla="*/ 5 h 10"/>
                <a:gd name="T2" fmla="*/ 9 w 10"/>
                <a:gd name="T3" fmla="*/ 8 h 10"/>
                <a:gd name="T4" fmla="*/ 7 w 10"/>
                <a:gd name="T5" fmla="*/ 10 h 10"/>
                <a:gd name="T6" fmla="*/ 5 w 10"/>
                <a:gd name="T7" fmla="*/ 10 h 10"/>
                <a:gd name="T8" fmla="*/ 2 w 10"/>
                <a:gd name="T9" fmla="*/ 10 h 10"/>
                <a:gd name="T10" fmla="*/ 0 w 10"/>
                <a:gd name="T11" fmla="*/ 8 h 10"/>
                <a:gd name="T12" fmla="*/ 0 w 10"/>
                <a:gd name="T13" fmla="*/ 5 h 10"/>
                <a:gd name="T14" fmla="*/ 0 w 10"/>
                <a:gd name="T15" fmla="*/ 2 h 10"/>
                <a:gd name="T16" fmla="*/ 2 w 10"/>
                <a:gd name="T17" fmla="*/ 0 h 10"/>
                <a:gd name="T18" fmla="*/ 5 w 10"/>
                <a:gd name="T19" fmla="*/ 0 h 10"/>
                <a:gd name="T20" fmla="*/ 8 w 10"/>
                <a:gd name="T21" fmla="*/ 0 h 10"/>
                <a:gd name="T22" fmla="*/ 9 w 10"/>
                <a:gd name="T23" fmla="*/ 2 h 10"/>
                <a:gd name="T24" fmla="*/ 10 w 10"/>
                <a:gd name="T25" fmla="*/ 5 h 10"/>
                <a:gd name="T26" fmla="*/ 7 w 10"/>
                <a:gd name="T27" fmla="*/ 5 h 10"/>
                <a:gd name="T28" fmla="*/ 7 w 10"/>
                <a:gd name="T29" fmla="*/ 3 h 10"/>
                <a:gd name="T30" fmla="*/ 5 w 10"/>
                <a:gd name="T31" fmla="*/ 2 h 10"/>
                <a:gd name="T32" fmla="*/ 3 w 10"/>
                <a:gd name="T33" fmla="*/ 3 h 10"/>
                <a:gd name="T34" fmla="*/ 2 w 10"/>
                <a:gd name="T35" fmla="*/ 5 h 10"/>
                <a:gd name="T36" fmla="*/ 3 w 10"/>
                <a:gd name="T37" fmla="*/ 8 h 10"/>
                <a:gd name="T38" fmla="*/ 5 w 10"/>
                <a:gd name="T39" fmla="*/ 8 h 10"/>
                <a:gd name="T40" fmla="*/ 7 w 10"/>
                <a:gd name="T41" fmla="*/ 8 h 10"/>
                <a:gd name="T42" fmla="*/ 7 w 10"/>
                <a:gd name="T4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0">
                  <a:moveTo>
                    <a:pt x="10" y="5"/>
                  </a:moveTo>
                  <a:cubicBezTo>
                    <a:pt x="10" y="6"/>
                    <a:pt x="10" y="7"/>
                    <a:pt x="9" y="8"/>
                  </a:cubicBezTo>
                  <a:cubicBezTo>
                    <a:pt x="9" y="9"/>
                    <a:pt x="8" y="9"/>
                    <a:pt x="7" y="10"/>
                  </a:cubicBezTo>
                  <a:cubicBezTo>
                    <a:pt x="7" y="10"/>
                    <a:pt x="6" y="10"/>
                    <a:pt x="5" y="10"/>
                  </a:cubicBezTo>
                  <a:cubicBezTo>
                    <a:pt x="4" y="10"/>
                    <a:pt x="3" y="10"/>
                    <a:pt x="2" y="10"/>
                  </a:cubicBezTo>
                  <a:cubicBezTo>
                    <a:pt x="1" y="9"/>
                    <a:pt x="1" y="9"/>
                    <a:pt x="0" y="8"/>
                  </a:cubicBezTo>
                  <a:cubicBezTo>
                    <a:pt x="0" y="7"/>
                    <a:pt x="0" y="6"/>
                    <a:pt x="0" y="5"/>
                  </a:cubicBezTo>
                  <a:cubicBezTo>
                    <a:pt x="0" y="4"/>
                    <a:pt x="0" y="3"/>
                    <a:pt x="0" y="2"/>
                  </a:cubicBezTo>
                  <a:cubicBezTo>
                    <a:pt x="1" y="1"/>
                    <a:pt x="1" y="1"/>
                    <a:pt x="2" y="0"/>
                  </a:cubicBezTo>
                  <a:cubicBezTo>
                    <a:pt x="3" y="0"/>
                    <a:pt x="4" y="0"/>
                    <a:pt x="5" y="0"/>
                  </a:cubicBezTo>
                  <a:cubicBezTo>
                    <a:pt x="6" y="0"/>
                    <a:pt x="7" y="0"/>
                    <a:pt x="8" y="0"/>
                  </a:cubicBezTo>
                  <a:cubicBezTo>
                    <a:pt x="8" y="1"/>
                    <a:pt x="9" y="1"/>
                    <a:pt x="9" y="2"/>
                  </a:cubicBezTo>
                  <a:cubicBezTo>
                    <a:pt x="10" y="3"/>
                    <a:pt x="10" y="4"/>
                    <a:pt x="10" y="5"/>
                  </a:cubicBezTo>
                  <a:close/>
                  <a:moveTo>
                    <a:pt x="7" y="5"/>
                  </a:moveTo>
                  <a:cubicBezTo>
                    <a:pt x="7" y="4"/>
                    <a:pt x="7" y="3"/>
                    <a:pt x="7" y="3"/>
                  </a:cubicBezTo>
                  <a:cubicBezTo>
                    <a:pt x="6" y="2"/>
                    <a:pt x="6" y="2"/>
                    <a:pt x="5" y="2"/>
                  </a:cubicBezTo>
                  <a:cubicBezTo>
                    <a:pt x="4" y="2"/>
                    <a:pt x="3" y="2"/>
                    <a:pt x="3" y="3"/>
                  </a:cubicBezTo>
                  <a:cubicBezTo>
                    <a:pt x="2" y="3"/>
                    <a:pt x="2" y="4"/>
                    <a:pt x="2" y="5"/>
                  </a:cubicBezTo>
                  <a:cubicBezTo>
                    <a:pt x="2" y="6"/>
                    <a:pt x="2" y="7"/>
                    <a:pt x="3" y="8"/>
                  </a:cubicBezTo>
                  <a:cubicBezTo>
                    <a:pt x="3" y="8"/>
                    <a:pt x="4" y="8"/>
                    <a:pt x="5" y="8"/>
                  </a:cubicBezTo>
                  <a:cubicBezTo>
                    <a:pt x="6" y="8"/>
                    <a:pt x="6" y="8"/>
                    <a:pt x="7" y="8"/>
                  </a:cubicBezTo>
                  <a:cubicBezTo>
                    <a:pt x="7" y="7"/>
                    <a:pt x="7"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273"/>
            <p:cNvSpPr>
              <a:spLocks/>
            </p:cNvSpPr>
            <p:nvPr/>
          </p:nvSpPr>
          <p:spPr bwMode="auto">
            <a:xfrm>
              <a:off x="8759825" y="3054351"/>
              <a:ext cx="12700" cy="22225"/>
            </a:xfrm>
            <a:custGeom>
              <a:avLst/>
              <a:gdLst>
                <a:gd name="T0" fmla="*/ 6 w 6"/>
                <a:gd name="T1" fmla="*/ 7 h 10"/>
                <a:gd name="T2" fmla="*/ 5 w 6"/>
                <a:gd name="T3" fmla="*/ 10 h 10"/>
                <a:gd name="T4" fmla="*/ 2 w 6"/>
                <a:gd name="T5" fmla="*/ 10 h 10"/>
                <a:gd name="T6" fmla="*/ 0 w 6"/>
                <a:gd name="T7" fmla="*/ 10 h 10"/>
                <a:gd name="T8" fmla="*/ 0 w 6"/>
                <a:gd name="T9" fmla="*/ 8 h 10"/>
                <a:gd name="T10" fmla="*/ 2 w 6"/>
                <a:gd name="T11" fmla="*/ 9 h 10"/>
                <a:gd name="T12" fmla="*/ 3 w 6"/>
                <a:gd name="T13" fmla="*/ 8 h 10"/>
                <a:gd name="T14" fmla="*/ 4 w 6"/>
                <a:gd name="T15" fmla="*/ 8 h 10"/>
                <a:gd name="T16" fmla="*/ 3 w 6"/>
                <a:gd name="T17" fmla="*/ 7 h 10"/>
                <a:gd name="T18" fmla="*/ 2 w 6"/>
                <a:gd name="T19" fmla="*/ 6 h 10"/>
                <a:gd name="T20" fmla="*/ 0 w 6"/>
                <a:gd name="T21" fmla="*/ 3 h 10"/>
                <a:gd name="T22" fmla="*/ 1 w 6"/>
                <a:gd name="T23" fmla="*/ 1 h 10"/>
                <a:gd name="T24" fmla="*/ 3 w 6"/>
                <a:gd name="T25" fmla="*/ 0 h 10"/>
                <a:gd name="T26" fmla="*/ 6 w 6"/>
                <a:gd name="T27" fmla="*/ 0 h 10"/>
                <a:gd name="T28" fmla="*/ 6 w 6"/>
                <a:gd name="T29" fmla="*/ 2 h 10"/>
                <a:gd name="T30" fmla="*/ 3 w 6"/>
                <a:gd name="T31" fmla="*/ 2 h 10"/>
                <a:gd name="T32" fmla="*/ 2 w 6"/>
                <a:gd name="T33" fmla="*/ 2 h 10"/>
                <a:gd name="T34" fmla="*/ 2 w 6"/>
                <a:gd name="T35" fmla="*/ 3 h 10"/>
                <a:gd name="T36" fmla="*/ 2 w 6"/>
                <a:gd name="T37" fmla="*/ 3 h 10"/>
                <a:gd name="T38" fmla="*/ 4 w 6"/>
                <a:gd name="T39" fmla="*/ 4 h 10"/>
                <a:gd name="T40" fmla="*/ 6 w 6"/>
                <a:gd name="T41" fmla="*/ 6 h 10"/>
                <a:gd name="T42" fmla="*/ 6 w 6"/>
                <a:gd name="T4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0">
                  <a:moveTo>
                    <a:pt x="6" y="7"/>
                  </a:moveTo>
                  <a:cubicBezTo>
                    <a:pt x="6" y="8"/>
                    <a:pt x="6" y="9"/>
                    <a:pt x="5" y="10"/>
                  </a:cubicBezTo>
                  <a:cubicBezTo>
                    <a:pt x="5" y="10"/>
                    <a:pt x="4" y="10"/>
                    <a:pt x="2" y="10"/>
                  </a:cubicBezTo>
                  <a:cubicBezTo>
                    <a:pt x="1" y="10"/>
                    <a:pt x="0" y="10"/>
                    <a:pt x="0" y="10"/>
                  </a:cubicBezTo>
                  <a:cubicBezTo>
                    <a:pt x="0" y="8"/>
                    <a:pt x="0" y="8"/>
                    <a:pt x="0" y="8"/>
                  </a:cubicBezTo>
                  <a:cubicBezTo>
                    <a:pt x="0" y="8"/>
                    <a:pt x="1" y="9"/>
                    <a:pt x="2" y="9"/>
                  </a:cubicBezTo>
                  <a:cubicBezTo>
                    <a:pt x="3" y="9"/>
                    <a:pt x="3" y="8"/>
                    <a:pt x="3" y="8"/>
                  </a:cubicBezTo>
                  <a:cubicBezTo>
                    <a:pt x="4" y="8"/>
                    <a:pt x="4" y="8"/>
                    <a:pt x="4" y="8"/>
                  </a:cubicBezTo>
                  <a:cubicBezTo>
                    <a:pt x="3" y="7"/>
                    <a:pt x="3" y="7"/>
                    <a:pt x="3" y="7"/>
                  </a:cubicBezTo>
                  <a:cubicBezTo>
                    <a:pt x="3" y="6"/>
                    <a:pt x="3" y="6"/>
                    <a:pt x="2" y="6"/>
                  </a:cubicBezTo>
                  <a:cubicBezTo>
                    <a:pt x="0" y="5"/>
                    <a:pt x="0" y="4"/>
                    <a:pt x="0" y="3"/>
                  </a:cubicBezTo>
                  <a:cubicBezTo>
                    <a:pt x="0" y="2"/>
                    <a:pt x="0" y="1"/>
                    <a:pt x="1" y="1"/>
                  </a:cubicBezTo>
                  <a:cubicBezTo>
                    <a:pt x="1" y="0"/>
                    <a:pt x="2" y="0"/>
                    <a:pt x="3" y="0"/>
                  </a:cubicBezTo>
                  <a:cubicBezTo>
                    <a:pt x="4" y="0"/>
                    <a:pt x="5" y="0"/>
                    <a:pt x="6" y="0"/>
                  </a:cubicBezTo>
                  <a:cubicBezTo>
                    <a:pt x="6" y="2"/>
                    <a:pt x="6" y="2"/>
                    <a:pt x="6" y="2"/>
                  </a:cubicBezTo>
                  <a:cubicBezTo>
                    <a:pt x="5" y="2"/>
                    <a:pt x="4" y="2"/>
                    <a:pt x="3" y="2"/>
                  </a:cubicBezTo>
                  <a:cubicBezTo>
                    <a:pt x="3" y="2"/>
                    <a:pt x="3" y="2"/>
                    <a:pt x="2" y="2"/>
                  </a:cubicBezTo>
                  <a:cubicBezTo>
                    <a:pt x="2" y="3"/>
                    <a:pt x="2" y="3"/>
                    <a:pt x="2" y="3"/>
                  </a:cubicBezTo>
                  <a:cubicBezTo>
                    <a:pt x="2" y="3"/>
                    <a:pt x="2" y="3"/>
                    <a:pt x="2" y="3"/>
                  </a:cubicBezTo>
                  <a:cubicBezTo>
                    <a:pt x="3" y="4"/>
                    <a:pt x="3" y="4"/>
                    <a:pt x="4" y="4"/>
                  </a:cubicBezTo>
                  <a:cubicBezTo>
                    <a:pt x="5" y="5"/>
                    <a:pt x="5" y="5"/>
                    <a:pt x="6" y="6"/>
                  </a:cubicBezTo>
                  <a:cubicBezTo>
                    <a:pt x="6" y="6"/>
                    <a:pt x="6" y="7"/>
                    <a:pt x="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274"/>
            <p:cNvSpPr>
              <a:spLocks noEditPoints="1"/>
            </p:cNvSpPr>
            <p:nvPr/>
          </p:nvSpPr>
          <p:spPr bwMode="auto">
            <a:xfrm>
              <a:off x="8777287" y="3054351"/>
              <a:ext cx="22225" cy="22225"/>
            </a:xfrm>
            <a:custGeom>
              <a:avLst/>
              <a:gdLst>
                <a:gd name="T0" fmla="*/ 10 w 10"/>
                <a:gd name="T1" fmla="*/ 5 h 10"/>
                <a:gd name="T2" fmla="*/ 9 w 10"/>
                <a:gd name="T3" fmla="*/ 8 h 10"/>
                <a:gd name="T4" fmla="*/ 7 w 10"/>
                <a:gd name="T5" fmla="*/ 10 h 10"/>
                <a:gd name="T6" fmla="*/ 5 w 10"/>
                <a:gd name="T7" fmla="*/ 10 h 10"/>
                <a:gd name="T8" fmla="*/ 2 w 10"/>
                <a:gd name="T9" fmla="*/ 10 h 10"/>
                <a:gd name="T10" fmla="*/ 0 w 10"/>
                <a:gd name="T11" fmla="*/ 8 h 10"/>
                <a:gd name="T12" fmla="*/ 0 w 10"/>
                <a:gd name="T13" fmla="*/ 5 h 10"/>
                <a:gd name="T14" fmla="*/ 0 w 10"/>
                <a:gd name="T15" fmla="*/ 2 h 10"/>
                <a:gd name="T16" fmla="*/ 2 w 10"/>
                <a:gd name="T17" fmla="*/ 0 h 10"/>
                <a:gd name="T18" fmla="*/ 5 w 10"/>
                <a:gd name="T19" fmla="*/ 0 h 10"/>
                <a:gd name="T20" fmla="*/ 7 w 10"/>
                <a:gd name="T21" fmla="*/ 0 h 10"/>
                <a:gd name="T22" fmla="*/ 9 w 10"/>
                <a:gd name="T23" fmla="*/ 2 h 10"/>
                <a:gd name="T24" fmla="*/ 10 w 10"/>
                <a:gd name="T25" fmla="*/ 5 h 10"/>
                <a:gd name="T26" fmla="*/ 7 w 10"/>
                <a:gd name="T27" fmla="*/ 5 h 10"/>
                <a:gd name="T28" fmla="*/ 7 w 10"/>
                <a:gd name="T29" fmla="*/ 3 h 10"/>
                <a:gd name="T30" fmla="*/ 5 w 10"/>
                <a:gd name="T31" fmla="*/ 2 h 10"/>
                <a:gd name="T32" fmla="*/ 3 w 10"/>
                <a:gd name="T33" fmla="*/ 3 h 10"/>
                <a:gd name="T34" fmla="*/ 2 w 10"/>
                <a:gd name="T35" fmla="*/ 5 h 10"/>
                <a:gd name="T36" fmla="*/ 3 w 10"/>
                <a:gd name="T37" fmla="*/ 8 h 10"/>
                <a:gd name="T38" fmla="*/ 5 w 10"/>
                <a:gd name="T39" fmla="*/ 8 h 10"/>
                <a:gd name="T40" fmla="*/ 7 w 10"/>
                <a:gd name="T41" fmla="*/ 8 h 10"/>
                <a:gd name="T42" fmla="*/ 7 w 10"/>
                <a:gd name="T4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0">
                  <a:moveTo>
                    <a:pt x="10" y="5"/>
                  </a:moveTo>
                  <a:cubicBezTo>
                    <a:pt x="10" y="6"/>
                    <a:pt x="10" y="7"/>
                    <a:pt x="9" y="8"/>
                  </a:cubicBezTo>
                  <a:cubicBezTo>
                    <a:pt x="9" y="9"/>
                    <a:pt x="8" y="9"/>
                    <a:pt x="7" y="10"/>
                  </a:cubicBezTo>
                  <a:cubicBezTo>
                    <a:pt x="7" y="10"/>
                    <a:pt x="6" y="10"/>
                    <a:pt x="5" y="10"/>
                  </a:cubicBezTo>
                  <a:cubicBezTo>
                    <a:pt x="4" y="10"/>
                    <a:pt x="3" y="10"/>
                    <a:pt x="2" y="10"/>
                  </a:cubicBezTo>
                  <a:cubicBezTo>
                    <a:pt x="1" y="9"/>
                    <a:pt x="1" y="9"/>
                    <a:pt x="0" y="8"/>
                  </a:cubicBezTo>
                  <a:cubicBezTo>
                    <a:pt x="0" y="7"/>
                    <a:pt x="0" y="6"/>
                    <a:pt x="0" y="5"/>
                  </a:cubicBezTo>
                  <a:cubicBezTo>
                    <a:pt x="0" y="4"/>
                    <a:pt x="0" y="3"/>
                    <a:pt x="0" y="2"/>
                  </a:cubicBezTo>
                  <a:cubicBezTo>
                    <a:pt x="1" y="1"/>
                    <a:pt x="1" y="1"/>
                    <a:pt x="2" y="0"/>
                  </a:cubicBezTo>
                  <a:cubicBezTo>
                    <a:pt x="3" y="0"/>
                    <a:pt x="4" y="0"/>
                    <a:pt x="5" y="0"/>
                  </a:cubicBezTo>
                  <a:cubicBezTo>
                    <a:pt x="6" y="0"/>
                    <a:pt x="7" y="0"/>
                    <a:pt x="7" y="0"/>
                  </a:cubicBezTo>
                  <a:cubicBezTo>
                    <a:pt x="8" y="1"/>
                    <a:pt x="9" y="1"/>
                    <a:pt x="9" y="2"/>
                  </a:cubicBezTo>
                  <a:cubicBezTo>
                    <a:pt x="10" y="3"/>
                    <a:pt x="10" y="4"/>
                    <a:pt x="10" y="5"/>
                  </a:cubicBezTo>
                  <a:close/>
                  <a:moveTo>
                    <a:pt x="7" y="5"/>
                  </a:moveTo>
                  <a:cubicBezTo>
                    <a:pt x="7" y="4"/>
                    <a:pt x="7" y="3"/>
                    <a:pt x="7" y="3"/>
                  </a:cubicBezTo>
                  <a:cubicBezTo>
                    <a:pt x="6" y="2"/>
                    <a:pt x="6" y="2"/>
                    <a:pt x="5" y="2"/>
                  </a:cubicBezTo>
                  <a:cubicBezTo>
                    <a:pt x="4" y="2"/>
                    <a:pt x="3" y="2"/>
                    <a:pt x="3" y="3"/>
                  </a:cubicBezTo>
                  <a:cubicBezTo>
                    <a:pt x="2" y="3"/>
                    <a:pt x="2" y="4"/>
                    <a:pt x="2" y="5"/>
                  </a:cubicBezTo>
                  <a:cubicBezTo>
                    <a:pt x="2" y="6"/>
                    <a:pt x="2" y="7"/>
                    <a:pt x="3" y="8"/>
                  </a:cubicBezTo>
                  <a:cubicBezTo>
                    <a:pt x="3" y="8"/>
                    <a:pt x="4" y="8"/>
                    <a:pt x="5" y="8"/>
                  </a:cubicBezTo>
                  <a:cubicBezTo>
                    <a:pt x="6" y="8"/>
                    <a:pt x="6" y="8"/>
                    <a:pt x="7" y="8"/>
                  </a:cubicBezTo>
                  <a:cubicBezTo>
                    <a:pt x="7" y="7"/>
                    <a:pt x="7"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Rectangle 275"/>
            <p:cNvSpPr>
              <a:spLocks noChangeArrowheads="1"/>
            </p:cNvSpPr>
            <p:nvPr/>
          </p:nvSpPr>
          <p:spPr bwMode="auto">
            <a:xfrm>
              <a:off x="8593137" y="3100389"/>
              <a:ext cx="11113" cy="317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 name="Group 3"/>
          <p:cNvGrpSpPr/>
          <p:nvPr/>
        </p:nvGrpSpPr>
        <p:grpSpPr>
          <a:xfrm>
            <a:off x="6817477" y="4164014"/>
            <a:ext cx="2662237" cy="893763"/>
            <a:chOff x="6324600" y="4164014"/>
            <a:chExt cx="2662237" cy="893763"/>
          </a:xfrm>
        </p:grpSpPr>
        <p:sp>
          <p:nvSpPr>
            <p:cNvPr id="130" name="Rectangle 276"/>
            <p:cNvSpPr>
              <a:spLocks noChangeArrowheads="1"/>
            </p:cNvSpPr>
            <p:nvPr/>
          </p:nvSpPr>
          <p:spPr bwMode="auto">
            <a:xfrm>
              <a:off x="6346825" y="4262439"/>
              <a:ext cx="63500"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 name="Rectangle 277"/>
            <p:cNvSpPr>
              <a:spLocks noChangeArrowheads="1"/>
            </p:cNvSpPr>
            <p:nvPr/>
          </p:nvSpPr>
          <p:spPr bwMode="auto">
            <a:xfrm>
              <a:off x="6346825" y="4495801"/>
              <a:ext cx="63500" cy="8255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 name="Rectangle 278"/>
            <p:cNvSpPr>
              <a:spLocks noChangeArrowheads="1"/>
            </p:cNvSpPr>
            <p:nvPr/>
          </p:nvSpPr>
          <p:spPr bwMode="auto">
            <a:xfrm>
              <a:off x="6346825" y="4727576"/>
              <a:ext cx="63500"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 name="Rectangle 279"/>
            <p:cNvSpPr>
              <a:spLocks noChangeArrowheads="1"/>
            </p:cNvSpPr>
            <p:nvPr/>
          </p:nvSpPr>
          <p:spPr bwMode="auto">
            <a:xfrm>
              <a:off x="6346825" y="4957764"/>
              <a:ext cx="63500"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 name="Rectangle 280"/>
            <p:cNvSpPr>
              <a:spLocks noChangeArrowheads="1"/>
            </p:cNvSpPr>
            <p:nvPr/>
          </p:nvSpPr>
          <p:spPr bwMode="auto">
            <a:xfrm>
              <a:off x="7015162" y="4262439"/>
              <a:ext cx="66675"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 name="Rectangle 281"/>
            <p:cNvSpPr>
              <a:spLocks noChangeArrowheads="1"/>
            </p:cNvSpPr>
            <p:nvPr/>
          </p:nvSpPr>
          <p:spPr bwMode="auto">
            <a:xfrm>
              <a:off x="7015162" y="4495801"/>
              <a:ext cx="66675" cy="8255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 name="Rectangle 282"/>
            <p:cNvSpPr>
              <a:spLocks noChangeArrowheads="1"/>
            </p:cNvSpPr>
            <p:nvPr/>
          </p:nvSpPr>
          <p:spPr bwMode="auto">
            <a:xfrm>
              <a:off x="7015162" y="4727576"/>
              <a:ext cx="66675"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 name="Rectangle 283"/>
            <p:cNvSpPr>
              <a:spLocks noChangeArrowheads="1"/>
            </p:cNvSpPr>
            <p:nvPr/>
          </p:nvSpPr>
          <p:spPr bwMode="auto">
            <a:xfrm>
              <a:off x="7015162" y="4957764"/>
              <a:ext cx="66675"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 name="Rectangle 284"/>
            <p:cNvSpPr>
              <a:spLocks noChangeArrowheads="1"/>
            </p:cNvSpPr>
            <p:nvPr/>
          </p:nvSpPr>
          <p:spPr bwMode="auto">
            <a:xfrm>
              <a:off x="7700962" y="4262439"/>
              <a:ext cx="65088"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Rectangle 285"/>
            <p:cNvSpPr>
              <a:spLocks noChangeArrowheads="1"/>
            </p:cNvSpPr>
            <p:nvPr/>
          </p:nvSpPr>
          <p:spPr bwMode="auto">
            <a:xfrm>
              <a:off x="7700962" y="4495801"/>
              <a:ext cx="65088" cy="8255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 name="Rectangle 286"/>
            <p:cNvSpPr>
              <a:spLocks noChangeArrowheads="1"/>
            </p:cNvSpPr>
            <p:nvPr/>
          </p:nvSpPr>
          <p:spPr bwMode="auto">
            <a:xfrm>
              <a:off x="7700962" y="4727576"/>
              <a:ext cx="65088"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 name="Rectangle 287"/>
            <p:cNvSpPr>
              <a:spLocks noChangeArrowheads="1"/>
            </p:cNvSpPr>
            <p:nvPr/>
          </p:nvSpPr>
          <p:spPr bwMode="auto">
            <a:xfrm>
              <a:off x="7700962" y="4957764"/>
              <a:ext cx="65088"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 name="Rectangle 288"/>
            <p:cNvSpPr>
              <a:spLocks noChangeArrowheads="1"/>
            </p:cNvSpPr>
            <p:nvPr/>
          </p:nvSpPr>
          <p:spPr bwMode="auto">
            <a:xfrm>
              <a:off x="8370887" y="4262439"/>
              <a:ext cx="65088"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 name="Rectangle 289"/>
            <p:cNvSpPr>
              <a:spLocks noChangeArrowheads="1"/>
            </p:cNvSpPr>
            <p:nvPr/>
          </p:nvSpPr>
          <p:spPr bwMode="auto">
            <a:xfrm>
              <a:off x="8370887" y="4495801"/>
              <a:ext cx="65088" cy="8255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Rectangle 290"/>
            <p:cNvSpPr>
              <a:spLocks noChangeArrowheads="1"/>
            </p:cNvSpPr>
            <p:nvPr/>
          </p:nvSpPr>
          <p:spPr bwMode="auto">
            <a:xfrm>
              <a:off x="8370887" y="4727576"/>
              <a:ext cx="65088"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Rectangle 291"/>
            <p:cNvSpPr>
              <a:spLocks noChangeArrowheads="1"/>
            </p:cNvSpPr>
            <p:nvPr/>
          </p:nvSpPr>
          <p:spPr bwMode="auto">
            <a:xfrm>
              <a:off x="8370887" y="4957764"/>
              <a:ext cx="65088" cy="841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Rectangle 292"/>
            <p:cNvSpPr>
              <a:spLocks noChangeArrowheads="1"/>
            </p:cNvSpPr>
            <p:nvPr/>
          </p:nvSpPr>
          <p:spPr bwMode="auto">
            <a:xfrm>
              <a:off x="6734175" y="4225926"/>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Rectangle 293"/>
            <p:cNvSpPr>
              <a:spLocks noChangeArrowheads="1"/>
            </p:cNvSpPr>
            <p:nvPr/>
          </p:nvSpPr>
          <p:spPr bwMode="auto">
            <a:xfrm>
              <a:off x="6734175" y="4460876"/>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Rectangle 294"/>
            <p:cNvSpPr>
              <a:spLocks noChangeArrowheads="1"/>
            </p:cNvSpPr>
            <p:nvPr/>
          </p:nvSpPr>
          <p:spPr bwMode="auto">
            <a:xfrm>
              <a:off x="6734175" y="4692651"/>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Rectangle 295"/>
            <p:cNvSpPr>
              <a:spLocks noChangeArrowheads="1"/>
            </p:cNvSpPr>
            <p:nvPr/>
          </p:nvSpPr>
          <p:spPr bwMode="auto">
            <a:xfrm>
              <a:off x="6734175" y="4927601"/>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Rectangle 296"/>
            <p:cNvSpPr>
              <a:spLocks noChangeArrowheads="1"/>
            </p:cNvSpPr>
            <p:nvPr/>
          </p:nvSpPr>
          <p:spPr bwMode="auto">
            <a:xfrm>
              <a:off x="7404100" y="4225926"/>
              <a:ext cx="214313"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Rectangle 297"/>
            <p:cNvSpPr>
              <a:spLocks noChangeArrowheads="1"/>
            </p:cNvSpPr>
            <p:nvPr/>
          </p:nvSpPr>
          <p:spPr bwMode="auto">
            <a:xfrm>
              <a:off x="7404100" y="4460876"/>
              <a:ext cx="214313"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Rectangle 298"/>
            <p:cNvSpPr>
              <a:spLocks noChangeArrowheads="1"/>
            </p:cNvSpPr>
            <p:nvPr/>
          </p:nvSpPr>
          <p:spPr bwMode="auto">
            <a:xfrm>
              <a:off x="7404100" y="4692651"/>
              <a:ext cx="214313"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Rectangle 299"/>
            <p:cNvSpPr>
              <a:spLocks noChangeArrowheads="1"/>
            </p:cNvSpPr>
            <p:nvPr/>
          </p:nvSpPr>
          <p:spPr bwMode="auto">
            <a:xfrm>
              <a:off x="7404100" y="4927601"/>
              <a:ext cx="214313"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Rectangle 300"/>
            <p:cNvSpPr>
              <a:spLocks noChangeArrowheads="1"/>
            </p:cNvSpPr>
            <p:nvPr/>
          </p:nvSpPr>
          <p:spPr bwMode="auto">
            <a:xfrm>
              <a:off x="8075612" y="4225926"/>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Rectangle 301"/>
            <p:cNvSpPr>
              <a:spLocks noChangeArrowheads="1"/>
            </p:cNvSpPr>
            <p:nvPr/>
          </p:nvSpPr>
          <p:spPr bwMode="auto">
            <a:xfrm>
              <a:off x="8075612" y="4460876"/>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Rectangle 302"/>
            <p:cNvSpPr>
              <a:spLocks noChangeArrowheads="1"/>
            </p:cNvSpPr>
            <p:nvPr/>
          </p:nvSpPr>
          <p:spPr bwMode="auto">
            <a:xfrm>
              <a:off x="8075612" y="4692651"/>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Rectangle 303"/>
            <p:cNvSpPr>
              <a:spLocks noChangeArrowheads="1"/>
            </p:cNvSpPr>
            <p:nvPr/>
          </p:nvSpPr>
          <p:spPr bwMode="auto">
            <a:xfrm>
              <a:off x="8075612" y="4927601"/>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Rectangle 304"/>
            <p:cNvSpPr>
              <a:spLocks noChangeArrowheads="1"/>
            </p:cNvSpPr>
            <p:nvPr/>
          </p:nvSpPr>
          <p:spPr bwMode="auto">
            <a:xfrm>
              <a:off x="8747125" y="4225926"/>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Rectangle 305"/>
            <p:cNvSpPr>
              <a:spLocks noChangeArrowheads="1"/>
            </p:cNvSpPr>
            <p:nvPr/>
          </p:nvSpPr>
          <p:spPr bwMode="auto">
            <a:xfrm>
              <a:off x="8747125" y="4460876"/>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Rectangle 306"/>
            <p:cNvSpPr>
              <a:spLocks noChangeArrowheads="1"/>
            </p:cNvSpPr>
            <p:nvPr/>
          </p:nvSpPr>
          <p:spPr bwMode="auto">
            <a:xfrm>
              <a:off x="8747125" y="4692651"/>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Rectangle 307"/>
            <p:cNvSpPr>
              <a:spLocks noChangeArrowheads="1"/>
            </p:cNvSpPr>
            <p:nvPr/>
          </p:nvSpPr>
          <p:spPr bwMode="auto">
            <a:xfrm>
              <a:off x="8747125" y="4927601"/>
              <a:ext cx="212725" cy="120650"/>
            </a:xfrm>
            <a:prstGeom prst="rect">
              <a:avLst/>
            </a:prstGeom>
            <a:solidFill>
              <a:srgbClr val="3C45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Freeform 308"/>
            <p:cNvSpPr>
              <a:spLocks noEditPoints="1"/>
            </p:cNvSpPr>
            <p:nvPr/>
          </p:nvSpPr>
          <p:spPr bwMode="auto">
            <a:xfrm>
              <a:off x="6324600" y="4164014"/>
              <a:ext cx="638175" cy="200025"/>
            </a:xfrm>
            <a:custGeom>
              <a:avLst/>
              <a:gdLst>
                <a:gd name="T0" fmla="*/ 279 w 290"/>
                <a:gd name="T1" fmla="*/ 0 h 91"/>
                <a:gd name="T2" fmla="*/ 11 w 290"/>
                <a:gd name="T3" fmla="*/ 0 h 91"/>
                <a:gd name="T4" fmla="*/ 0 w 290"/>
                <a:gd name="T5" fmla="*/ 11 h 91"/>
                <a:gd name="T6" fmla="*/ 0 w 290"/>
                <a:gd name="T7" fmla="*/ 79 h 91"/>
                <a:gd name="T8" fmla="*/ 11 w 290"/>
                <a:gd name="T9" fmla="*/ 91 h 91"/>
                <a:gd name="T10" fmla="*/ 279 w 290"/>
                <a:gd name="T11" fmla="*/ 91 h 91"/>
                <a:gd name="T12" fmla="*/ 290 w 290"/>
                <a:gd name="T13" fmla="*/ 79 h 91"/>
                <a:gd name="T14" fmla="*/ 290 w 290"/>
                <a:gd name="T15" fmla="*/ 11 h 91"/>
                <a:gd name="T16" fmla="*/ 279 w 290"/>
                <a:gd name="T17" fmla="*/ 0 h 91"/>
                <a:gd name="T18" fmla="*/ 25 w 290"/>
                <a:gd name="T19" fmla="*/ 79 h 91"/>
                <a:gd name="T20" fmla="*/ 14 w 290"/>
                <a:gd name="T21" fmla="*/ 69 h 91"/>
                <a:gd name="T22" fmla="*/ 25 w 290"/>
                <a:gd name="T23" fmla="*/ 59 h 91"/>
                <a:gd name="T24" fmla="*/ 35 w 290"/>
                <a:gd name="T25" fmla="*/ 69 h 91"/>
                <a:gd name="T26" fmla="*/ 25 w 290"/>
                <a:gd name="T27" fmla="*/ 79 h 91"/>
                <a:gd name="T28" fmla="*/ 269 w 290"/>
                <a:gd name="T29" fmla="*/ 75 h 91"/>
                <a:gd name="T30" fmla="*/ 210 w 290"/>
                <a:gd name="T31" fmla="*/ 75 h 91"/>
                <a:gd name="T32" fmla="*/ 207 w 290"/>
                <a:gd name="T33" fmla="*/ 72 h 91"/>
                <a:gd name="T34" fmla="*/ 210 w 290"/>
                <a:gd name="T35" fmla="*/ 69 h 91"/>
                <a:gd name="T36" fmla="*/ 269 w 290"/>
                <a:gd name="T37" fmla="*/ 69 h 91"/>
                <a:gd name="T38" fmla="*/ 272 w 290"/>
                <a:gd name="T39" fmla="*/ 72 h 91"/>
                <a:gd name="T40" fmla="*/ 269 w 290"/>
                <a:gd name="T41" fmla="*/ 75 h 91"/>
                <a:gd name="T42" fmla="*/ 269 w 290"/>
                <a:gd name="T43" fmla="*/ 64 h 91"/>
                <a:gd name="T44" fmla="*/ 210 w 290"/>
                <a:gd name="T45" fmla="*/ 64 h 91"/>
                <a:gd name="T46" fmla="*/ 207 w 290"/>
                <a:gd name="T47" fmla="*/ 61 h 91"/>
                <a:gd name="T48" fmla="*/ 210 w 290"/>
                <a:gd name="T49" fmla="*/ 57 h 91"/>
                <a:gd name="T50" fmla="*/ 269 w 290"/>
                <a:gd name="T51" fmla="*/ 57 h 91"/>
                <a:gd name="T52" fmla="*/ 272 w 290"/>
                <a:gd name="T53" fmla="*/ 61 h 91"/>
                <a:gd name="T54" fmla="*/ 269 w 290"/>
                <a:gd name="T55" fmla="*/ 64 h 91"/>
                <a:gd name="T56" fmla="*/ 269 w 290"/>
                <a:gd name="T57" fmla="*/ 52 h 91"/>
                <a:gd name="T58" fmla="*/ 210 w 290"/>
                <a:gd name="T59" fmla="*/ 52 h 91"/>
                <a:gd name="T60" fmla="*/ 207 w 290"/>
                <a:gd name="T61" fmla="*/ 49 h 91"/>
                <a:gd name="T62" fmla="*/ 210 w 290"/>
                <a:gd name="T63" fmla="*/ 46 h 91"/>
                <a:gd name="T64" fmla="*/ 269 w 290"/>
                <a:gd name="T65" fmla="*/ 46 h 91"/>
                <a:gd name="T66" fmla="*/ 272 w 290"/>
                <a:gd name="T67" fmla="*/ 49 h 91"/>
                <a:gd name="T68" fmla="*/ 269 w 290"/>
                <a:gd name="T69" fmla="*/ 5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1">
                  <a:moveTo>
                    <a:pt x="279" y="0"/>
                  </a:moveTo>
                  <a:cubicBezTo>
                    <a:pt x="11" y="0"/>
                    <a:pt x="11" y="0"/>
                    <a:pt x="11" y="0"/>
                  </a:cubicBezTo>
                  <a:cubicBezTo>
                    <a:pt x="5" y="0"/>
                    <a:pt x="0" y="5"/>
                    <a:pt x="0" y="11"/>
                  </a:cubicBezTo>
                  <a:cubicBezTo>
                    <a:pt x="0" y="79"/>
                    <a:pt x="0" y="79"/>
                    <a:pt x="0" y="79"/>
                  </a:cubicBezTo>
                  <a:cubicBezTo>
                    <a:pt x="0" y="86"/>
                    <a:pt x="5" y="91"/>
                    <a:pt x="11" y="91"/>
                  </a:cubicBezTo>
                  <a:cubicBezTo>
                    <a:pt x="279" y="91"/>
                    <a:pt x="279" y="91"/>
                    <a:pt x="279" y="91"/>
                  </a:cubicBezTo>
                  <a:cubicBezTo>
                    <a:pt x="285" y="91"/>
                    <a:pt x="290" y="86"/>
                    <a:pt x="290" y="79"/>
                  </a:cubicBezTo>
                  <a:cubicBezTo>
                    <a:pt x="290" y="11"/>
                    <a:pt x="290" y="11"/>
                    <a:pt x="290" y="11"/>
                  </a:cubicBezTo>
                  <a:cubicBezTo>
                    <a:pt x="290" y="5"/>
                    <a:pt x="285" y="0"/>
                    <a:pt x="279" y="0"/>
                  </a:cubicBezTo>
                  <a:close/>
                  <a:moveTo>
                    <a:pt x="25" y="79"/>
                  </a:moveTo>
                  <a:cubicBezTo>
                    <a:pt x="19" y="79"/>
                    <a:pt x="14" y="75"/>
                    <a:pt x="14" y="69"/>
                  </a:cubicBezTo>
                  <a:cubicBezTo>
                    <a:pt x="14" y="63"/>
                    <a:pt x="19" y="59"/>
                    <a:pt x="25" y="59"/>
                  </a:cubicBezTo>
                  <a:cubicBezTo>
                    <a:pt x="30" y="59"/>
                    <a:pt x="35" y="63"/>
                    <a:pt x="35" y="69"/>
                  </a:cubicBezTo>
                  <a:cubicBezTo>
                    <a:pt x="35" y="75"/>
                    <a:pt x="30" y="79"/>
                    <a:pt x="25" y="79"/>
                  </a:cubicBezTo>
                  <a:close/>
                  <a:moveTo>
                    <a:pt x="269" y="75"/>
                  </a:moveTo>
                  <a:cubicBezTo>
                    <a:pt x="210" y="75"/>
                    <a:pt x="210" y="75"/>
                    <a:pt x="210" y="75"/>
                  </a:cubicBezTo>
                  <a:cubicBezTo>
                    <a:pt x="209" y="75"/>
                    <a:pt x="207" y="74"/>
                    <a:pt x="207" y="72"/>
                  </a:cubicBezTo>
                  <a:cubicBezTo>
                    <a:pt x="207" y="70"/>
                    <a:pt x="209" y="69"/>
                    <a:pt x="210" y="69"/>
                  </a:cubicBezTo>
                  <a:cubicBezTo>
                    <a:pt x="269" y="69"/>
                    <a:pt x="269" y="69"/>
                    <a:pt x="269" y="69"/>
                  </a:cubicBezTo>
                  <a:cubicBezTo>
                    <a:pt x="271" y="69"/>
                    <a:pt x="272" y="70"/>
                    <a:pt x="272" y="72"/>
                  </a:cubicBezTo>
                  <a:cubicBezTo>
                    <a:pt x="272" y="74"/>
                    <a:pt x="271" y="75"/>
                    <a:pt x="269" y="75"/>
                  </a:cubicBezTo>
                  <a:close/>
                  <a:moveTo>
                    <a:pt x="269" y="64"/>
                  </a:moveTo>
                  <a:cubicBezTo>
                    <a:pt x="210" y="64"/>
                    <a:pt x="210" y="64"/>
                    <a:pt x="210" y="64"/>
                  </a:cubicBezTo>
                  <a:cubicBezTo>
                    <a:pt x="209" y="64"/>
                    <a:pt x="207" y="62"/>
                    <a:pt x="207" y="61"/>
                  </a:cubicBezTo>
                  <a:cubicBezTo>
                    <a:pt x="207" y="59"/>
                    <a:pt x="209" y="57"/>
                    <a:pt x="210" y="57"/>
                  </a:cubicBezTo>
                  <a:cubicBezTo>
                    <a:pt x="269" y="57"/>
                    <a:pt x="269" y="57"/>
                    <a:pt x="269" y="57"/>
                  </a:cubicBezTo>
                  <a:cubicBezTo>
                    <a:pt x="271" y="57"/>
                    <a:pt x="272" y="59"/>
                    <a:pt x="272" y="61"/>
                  </a:cubicBezTo>
                  <a:cubicBezTo>
                    <a:pt x="272" y="62"/>
                    <a:pt x="271" y="64"/>
                    <a:pt x="269" y="64"/>
                  </a:cubicBezTo>
                  <a:close/>
                  <a:moveTo>
                    <a:pt x="269" y="52"/>
                  </a:moveTo>
                  <a:cubicBezTo>
                    <a:pt x="210" y="52"/>
                    <a:pt x="210" y="52"/>
                    <a:pt x="210" y="52"/>
                  </a:cubicBezTo>
                  <a:cubicBezTo>
                    <a:pt x="209" y="52"/>
                    <a:pt x="207" y="51"/>
                    <a:pt x="207" y="49"/>
                  </a:cubicBezTo>
                  <a:cubicBezTo>
                    <a:pt x="207" y="47"/>
                    <a:pt x="209" y="46"/>
                    <a:pt x="210" y="46"/>
                  </a:cubicBezTo>
                  <a:cubicBezTo>
                    <a:pt x="269" y="46"/>
                    <a:pt x="269" y="46"/>
                    <a:pt x="269" y="46"/>
                  </a:cubicBezTo>
                  <a:cubicBezTo>
                    <a:pt x="271" y="46"/>
                    <a:pt x="272" y="47"/>
                    <a:pt x="272" y="49"/>
                  </a:cubicBezTo>
                  <a:cubicBezTo>
                    <a:pt x="272" y="51"/>
                    <a:pt x="271" y="52"/>
                    <a:pt x="269"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309"/>
            <p:cNvSpPr>
              <a:spLocks noEditPoints="1"/>
            </p:cNvSpPr>
            <p:nvPr/>
          </p:nvSpPr>
          <p:spPr bwMode="auto">
            <a:xfrm>
              <a:off x="6997700" y="4164014"/>
              <a:ext cx="639763" cy="200025"/>
            </a:xfrm>
            <a:custGeom>
              <a:avLst/>
              <a:gdLst>
                <a:gd name="T0" fmla="*/ 279 w 291"/>
                <a:gd name="T1" fmla="*/ 0 h 91"/>
                <a:gd name="T2" fmla="*/ 12 w 291"/>
                <a:gd name="T3" fmla="*/ 0 h 91"/>
                <a:gd name="T4" fmla="*/ 0 w 291"/>
                <a:gd name="T5" fmla="*/ 11 h 91"/>
                <a:gd name="T6" fmla="*/ 0 w 291"/>
                <a:gd name="T7" fmla="*/ 79 h 91"/>
                <a:gd name="T8" fmla="*/ 12 w 291"/>
                <a:gd name="T9" fmla="*/ 91 h 91"/>
                <a:gd name="T10" fmla="*/ 279 w 291"/>
                <a:gd name="T11" fmla="*/ 91 h 91"/>
                <a:gd name="T12" fmla="*/ 291 w 291"/>
                <a:gd name="T13" fmla="*/ 79 h 91"/>
                <a:gd name="T14" fmla="*/ 291 w 291"/>
                <a:gd name="T15" fmla="*/ 11 h 91"/>
                <a:gd name="T16" fmla="*/ 279 w 291"/>
                <a:gd name="T17" fmla="*/ 0 h 91"/>
                <a:gd name="T18" fmla="*/ 25 w 291"/>
                <a:gd name="T19" fmla="*/ 79 h 91"/>
                <a:gd name="T20" fmla="*/ 15 w 291"/>
                <a:gd name="T21" fmla="*/ 69 h 91"/>
                <a:gd name="T22" fmla="*/ 25 w 291"/>
                <a:gd name="T23" fmla="*/ 59 h 91"/>
                <a:gd name="T24" fmla="*/ 35 w 291"/>
                <a:gd name="T25" fmla="*/ 69 h 91"/>
                <a:gd name="T26" fmla="*/ 25 w 291"/>
                <a:gd name="T27" fmla="*/ 79 h 91"/>
                <a:gd name="T28" fmla="*/ 269 w 291"/>
                <a:gd name="T29" fmla="*/ 75 h 91"/>
                <a:gd name="T30" fmla="*/ 211 w 291"/>
                <a:gd name="T31" fmla="*/ 75 h 91"/>
                <a:gd name="T32" fmla="*/ 208 w 291"/>
                <a:gd name="T33" fmla="*/ 72 h 91"/>
                <a:gd name="T34" fmla="*/ 211 w 291"/>
                <a:gd name="T35" fmla="*/ 69 h 91"/>
                <a:gd name="T36" fmla="*/ 269 w 291"/>
                <a:gd name="T37" fmla="*/ 69 h 91"/>
                <a:gd name="T38" fmla="*/ 273 w 291"/>
                <a:gd name="T39" fmla="*/ 72 h 91"/>
                <a:gd name="T40" fmla="*/ 269 w 291"/>
                <a:gd name="T41" fmla="*/ 75 h 91"/>
                <a:gd name="T42" fmla="*/ 269 w 291"/>
                <a:gd name="T43" fmla="*/ 64 h 91"/>
                <a:gd name="T44" fmla="*/ 211 w 291"/>
                <a:gd name="T45" fmla="*/ 64 h 91"/>
                <a:gd name="T46" fmla="*/ 208 w 291"/>
                <a:gd name="T47" fmla="*/ 61 h 91"/>
                <a:gd name="T48" fmla="*/ 211 w 291"/>
                <a:gd name="T49" fmla="*/ 57 h 91"/>
                <a:gd name="T50" fmla="*/ 269 w 291"/>
                <a:gd name="T51" fmla="*/ 57 h 91"/>
                <a:gd name="T52" fmla="*/ 273 w 291"/>
                <a:gd name="T53" fmla="*/ 61 h 91"/>
                <a:gd name="T54" fmla="*/ 269 w 291"/>
                <a:gd name="T55" fmla="*/ 64 h 91"/>
                <a:gd name="T56" fmla="*/ 269 w 291"/>
                <a:gd name="T57" fmla="*/ 52 h 91"/>
                <a:gd name="T58" fmla="*/ 211 w 291"/>
                <a:gd name="T59" fmla="*/ 52 h 91"/>
                <a:gd name="T60" fmla="*/ 208 w 291"/>
                <a:gd name="T61" fmla="*/ 49 h 91"/>
                <a:gd name="T62" fmla="*/ 211 w 291"/>
                <a:gd name="T63" fmla="*/ 46 h 91"/>
                <a:gd name="T64" fmla="*/ 269 w 291"/>
                <a:gd name="T65" fmla="*/ 46 h 91"/>
                <a:gd name="T66" fmla="*/ 273 w 291"/>
                <a:gd name="T67" fmla="*/ 49 h 91"/>
                <a:gd name="T68" fmla="*/ 269 w 291"/>
                <a:gd name="T69" fmla="*/ 5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91">
                  <a:moveTo>
                    <a:pt x="279" y="0"/>
                  </a:moveTo>
                  <a:cubicBezTo>
                    <a:pt x="12" y="0"/>
                    <a:pt x="12" y="0"/>
                    <a:pt x="12" y="0"/>
                  </a:cubicBezTo>
                  <a:cubicBezTo>
                    <a:pt x="6" y="0"/>
                    <a:pt x="0" y="5"/>
                    <a:pt x="0" y="11"/>
                  </a:cubicBezTo>
                  <a:cubicBezTo>
                    <a:pt x="0" y="79"/>
                    <a:pt x="0" y="79"/>
                    <a:pt x="0" y="79"/>
                  </a:cubicBezTo>
                  <a:cubicBezTo>
                    <a:pt x="0" y="86"/>
                    <a:pt x="6" y="91"/>
                    <a:pt x="12" y="91"/>
                  </a:cubicBezTo>
                  <a:cubicBezTo>
                    <a:pt x="279" y="91"/>
                    <a:pt x="279" y="91"/>
                    <a:pt x="279" y="91"/>
                  </a:cubicBezTo>
                  <a:cubicBezTo>
                    <a:pt x="286" y="91"/>
                    <a:pt x="291" y="86"/>
                    <a:pt x="291" y="79"/>
                  </a:cubicBezTo>
                  <a:cubicBezTo>
                    <a:pt x="291" y="11"/>
                    <a:pt x="291" y="11"/>
                    <a:pt x="291" y="11"/>
                  </a:cubicBezTo>
                  <a:cubicBezTo>
                    <a:pt x="291" y="5"/>
                    <a:pt x="286" y="0"/>
                    <a:pt x="279" y="0"/>
                  </a:cubicBezTo>
                  <a:close/>
                  <a:moveTo>
                    <a:pt x="25" y="79"/>
                  </a:moveTo>
                  <a:cubicBezTo>
                    <a:pt x="20" y="79"/>
                    <a:pt x="15" y="75"/>
                    <a:pt x="15" y="69"/>
                  </a:cubicBezTo>
                  <a:cubicBezTo>
                    <a:pt x="15" y="63"/>
                    <a:pt x="20" y="59"/>
                    <a:pt x="25" y="59"/>
                  </a:cubicBezTo>
                  <a:cubicBezTo>
                    <a:pt x="31" y="59"/>
                    <a:pt x="35" y="63"/>
                    <a:pt x="35" y="69"/>
                  </a:cubicBezTo>
                  <a:cubicBezTo>
                    <a:pt x="35" y="75"/>
                    <a:pt x="31" y="79"/>
                    <a:pt x="25" y="79"/>
                  </a:cubicBezTo>
                  <a:close/>
                  <a:moveTo>
                    <a:pt x="269" y="75"/>
                  </a:moveTo>
                  <a:cubicBezTo>
                    <a:pt x="211" y="75"/>
                    <a:pt x="211" y="75"/>
                    <a:pt x="211" y="75"/>
                  </a:cubicBezTo>
                  <a:cubicBezTo>
                    <a:pt x="209" y="75"/>
                    <a:pt x="208" y="74"/>
                    <a:pt x="208" y="72"/>
                  </a:cubicBezTo>
                  <a:cubicBezTo>
                    <a:pt x="208" y="70"/>
                    <a:pt x="209" y="69"/>
                    <a:pt x="211" y="69"/>
                  </a:cubicBezTo>
                  <a:cubicBezTo>
                    <a:pt x="269" y="69"/>
                    <a:pt x="269" y="69"/>
                    <a:pt x="269" y="69"/>
                  </a:cubicBezTo>
                  <a:cubicBezTo>
                    <a:pt x="271" y="69"/>
                    <a:pt x="273" y="70"/>
                    <a:pt x="273" y="72"/>
                  </a:cubicBezTo>
                  <a:cubicBezTo>
                    <a:pt x="273" y="74"/>
                    <a:pt x="271" y="75"/>
                    <a:pt x="269" y="75"/>
                  </a:cubicBezTo>
                  <a:close/>
                  <a:moveTo>
                    <a:pt x="269" y="64"/>
                  </a:moveTo>
                  <a:cubicBezTo>
                    <a:pt x="211" y="64"/>
                    <a:pt x="211" y="64"/>
                    <a:pt x="211" y="64"/>
                  </a:cubicBezTo>
                  <a:cubicBezTo>
                    <a:pt x="209" y="64"/>
                    <a:pt x="208" y="62"/>
                    <a:pt x="208" y="61"/>
                  </a:cubicBezTo>
                  <a:cubicBezTo>
                    <a:pt x="208" y="59"/>
                    <a:pt x="209" y="57"/>
                    <a:pt x="211" y="57"/>
                  </a:cubicBezTo>
                  <a:cubicBezTo>
                    <a:pt x="269" y="57"/>
                    <a:pt x="269" y="57"/>
                    <a:pt x="269" y="57"/>
                  </a:cubicBezTo>
                  <a:cubicBezTo>
                    <a:pt x="271" y="57"/>
                    <a:pt x="273" y="59"/>
                    <a:pt x="273" y="61"/>
                  </a:cubicBezTo>
                  <a:cubicBezTo>
                    <a:pt x="273" y="62"/>
                    <a:pt x="271" y="64"/>
                    <a:pt x="269" y="64"/>
                  </a:cubicBezTo>
                  <a:close/>
                  <a:moveTo>
                    <a:pt x="269" y="52"/>
                  </a:moveTo>
                  <a:cubicBezTo>
                    <a:pt x="211" y="52"/>
                    <a:pt x="211" y="52"/>
                    <a:pt x="211" y="52"/>
                  </a:cubicBezTo>
                  <a:cubicBezTo>
                    <a:pt x="209" y="52"/>
                    <a:pt x="208" y="51"/>
                    <a:pt x="208" y="49"/>
                  </a:cubicBezTo>
                  <a:cubicBezTo>
                    <a:pt x="208" y="47"/>
                    <a:pt x="209" y="46"/>
                    <a:pt x="211" y="46"/>
                  </a:cubicBezTo>
                  <a:cubicBezTo>
                    <a:pt x="269" y="46"/>
                    <a:pt x="269" y="46"/>
                    <a:pt x="269" y="46"/>
                  </a:cubicBezTo>
                  <a:cubicBezTo>
                    <a:pt x="271" y="46"/>
                    <a:pt x="273" y="47"/>
                    <a:pt x="273" y="49"/>
                  </a:cubicBezTo>
                  <a:cubicBezTo>
                    <a:pt x="273" y="51"/>
                    <a:pt x="271" y="52"/>
                    <a:pt x="269"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Freeform 310"/>
            <p:cNvSpPr>
              <a:spLocks noEditPoints="1"/>
            </p:cNvSpPr>
            <p:nvPr/>
          </p:nvSpPr>
          <p:spPr bwMode="auto">
            <a:xfrm>
              <a:off x="7672387" y="4164014"/>
              <a:ext cx="638175" cy="200025"/>
            </a:xfrm>
            <a:custGeom>
              <a:avLst/>
              <a:gdLst>
                <a:gd name="T0" fmla="*/ 279 w 290"/>
                <a:gd name="T1" fmla="*/ 0 h 91"/>
                <a:gd name="T2" fmla="*/ 11 w 290"/>
                <a:gd name="T3" fmla="*/ 0 h 91"/>
                <a:gd name="T4" fmla="*/ 0 w 290"/>
                <a:gd name="T5" fmla="*/ 11 h 91"/>
                <a:gd name="T6" fmla="*/ 0 w 290"/>
                <a:gd name="T7" fmla="*/ 79 h 91"/>
                <a:gd name="T8" fmla="*/ 11 w 290"/>
                <a:gd name="T9" fmla="*/ 91 h 91"/>
                <a:gd name="T10" fmla="*/ 279 w 290"/>
                <a:gd name="T11" fmla="*/ 91 h 91"/>
                <a:gd name="T12" fmla="*/ 290 w 290"/>
                <a:gd name="T13" fmla="*/ 79 h 91"/>
                <a:gd name="T14" fmla="*/ 290 w 290"/>
                <a:gd name="T15" fmla="*/ 11 h 91"/>
                <a:gd name="T16" fmla="*/ 279 w 290"/>
                <a:gd name="T17" fmla="*/ 0 h 91"/>
                <a:gd name="T18" fmla="*/ 25 w 290"/>
                <a:gd name="T19" fmla="*/ 79 h 91"/>
                <a:gd name="T20" fmla="*/ 14 w 290"/>
                <a:gd name="T21" fmla="*/ 69 h 91"/>
                <a:gd name="T22" fmla="*/ 25 w 290"/>
                <a:gd name="T23" fmla="*/ 59 h 91"/>
                <a:gd name="T24" fmla="*/ 35 w 290"/>
                <a:gd name="T25" fmla="*/ 69 h 91"/>
                <a:gd name="T26" fmla="*/ 25 w 290"/>
                <a:gd name="T27" fmla="*/ 79 h 91"/>
                <a:gd name="T28" fmla="*/ 269 w 290"/>
                <a:gd name="T29" fmla="*/ 75 h 91"/>
                <a:gd name="T30" fmla="*/ 210 w 290"/>
                <a:gd name="T31" fmla="*/ 75 h 91"/>
                <a:gd name="T32" fmla="*/ 207 w 290"/>
                <a:gd name="T33" fmla="*/ 72 h 91"/>
                <a:gd name="T34" fmla="*/ 210 w 290"/>
                <a:gd name="T35" fmla="*/ 69 h 91"/>
                <a:gd name="T36" fmla="*/ 269 w 290"/>
                <a:gd name="T37" fmla="*/ 69 h 91"/>
                <a:gd name="T38" fmla="*/ 272 w 290"/>
                <a:gd name="T39" fmla="*/ 72 h 91"/>
                <a:gd name="T40" fmla="*/ 269 w 290"/>
                <a:gd name="T41" fmla="*/ 75 h 91"/>
                <a:gd name="T42" fmla="*/ 269 w 290"/>
                <a:gd name="T43" fmla="*/ 64 h 91"/>
                <a:gd name="T44" fmla="*/ 210 w 290"/>
                <a:gd name="T45" fmla="*/ 64 h 91"/>
                <a:gd name="T46" fmla="*/ 207 w 290"/>
                <a:gd name="T47" fmla="*/ 61 h 91"/>
                <a:gd name="T48" fmla="*/ 210 w 290"/>
                <a:gd name="T49" fmla="*/ 57 h 91"/>
                <a:gd name="T50" fmla="*/ 269 w 290"/>
                <a:gd name="T51" fmla="*/ 57 h 91"/>
                <a:gd name="T52" fmla="*/ 272 w 290"/>
                <a:gd name="T53" fmla="*/ 61 h 91"/>
                <a:gd name="T54" fmla="*/ 269 w 290"/>
                <a:gd name="T55" fmla="*/ 64 h 91"/>
                <a:gd name="T56" fmla="*/ 269 w 290"/>
                <a:gd name="T57" fmla="*/ 52 h 91"/>
                <a:gd name="T58" fmla="*/ 210 w 290"/>
                <a:gd name="T59" fmla="*/ 52 h 91"/>
                <a:gd name="T60" fmla="*/ 207 w 290"/>
                <a:gd name="T61" fmla="*/ 49 h 91"/>
                <a:gd name="T62" fmla="*/ 210 w 290"/>
                <a:gd name="T63" fmla="*/ 46 h 91"/>
                <a:gd name="T64" fmla="*/ 269 w 290"/>
                <a:gd name="T65" fmla="*/ 46 h 91"/>
                <a:gd name="T66" fmla="*/ 272 w 290"/>
                <a:gd name="T67" fmla="*/ 49 h 91"/>
                <a:gd name="T68" fmla="*/ 269 w 290"/>
                <a:gd name="T69" fmla="*/ 5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1">
                  <a:moveTo>
                    <a:pt x="279" y="0"/>
                  </a:moveTo>
                  <a:cubicBezTo>
                    <a:pt x="11" y="0"/>
                    <a:pt x="11" y="0"/>
                    <a:pt x="11" y="0"/>
                  </a:cubicBezTo>
                  <a:cubicBezTo>
                    <a:pt x="5" y="0"/>
                    <a:pt x="0" y="5"/>
                    <a:pt x="0" y="11"/>
                  </a:cubicBezTo>
                  <a:cubicBezTo>
                    <a:pt x="0" y="79"/>
                    <a:pt x="0" y="79"/>
                    <a:pt x="0" y="79"/>
                  </a:cubicBezTo>
                  <a:cubicBezTo>
                    <a:pt x="0" y="86"/>
                    <a:pt x="5" y="91"/>
                    <a:pt x="11" y="91"/>
                  </a:cubicBezTo>
                  <a:cubicBezTo>
                    <a:pt x="279" y="91"/>
                    <a:pt x="279" y="91"/>
                    <a:pt x="279" y="91"/>
                  </a:cubicBezTo>
                  <a:cubicBezTo>
                    <a:pt x="285" y="91"/>
                    <a:pt x="290" y="86"/>
                    <a:pt x="290" y="79"/>
                  </a:cubicBezTo>
                  <a:cubicBezTo>
                    <a:pt x="290" y="11"/>
                    <a:pt x="290" y="11"/>
                    <a:pt x="290" y="11"/>
                  </a:cubicBezTo>
                  <a:cubicBezTo>
                    <a:pt x="290" y="5"/>
                    <a:pt x="285" y="0"/>
                    <a:pt x="279" y="0"/>
                  </a:cubicBezTo>
                  <a:close/>
                  <a:moveTo>
                    <a:pt x="25" y="79"/>
                  </a:moveTo>
                  <a:cubicBezTo>
                    <a:pt x="19" y="79"/>
                    <a:pt x="14" y="75"/>
                    <a:pt x="14" y="69"/>
                  </a:cubicBezTo>
                  <a:cubicBezTo>
                    <a:pt x="14" y="63"/>
                    <a:pt x="19" y="59"/>
                    <a:pt x="25" y="59"/>
                  </a:cubicBezTo>
                  <a:cubicBezTo>
                    <a:pt x="30" y="59"/>
                    <a:pt x="35" y="63"/>
                    <a:pt x="35" y="69"/>
                  </a:cubicBezTo>
                  <a:cubicBezTo>
                    <a:pt x="35" y="75"/>
                    <a:pt x="30" y="79"/>
                    <a:pt x="25" y="79"/>
                  </a:cubicBezTo>
                  <a:close/>
                  <a:moveTo>
                    <a:pt x="269" y="75"/>
                  </a:moveTo>
                  <a:cubicBezTo>
                    <a:pt x="210" y="75"/>
                    <a:pt x="210" y="75"/>
                    <a:pt x="210" y="75"/>
                  </a:cubicBezTo>
                  <a:cubicBezTo>
                    <a:pt x="209" y="75"/>
                    <a:pt x="207" y="74"/>
                    <a:pt x="207" y="72"/>
                  </a:cubicBezTo>
                  <a:cubicBezTo>
                    <a:pt x="207" y="70"/>
                    <a:pt x="209" y="69"/>
                    <a:pt x="210" y="69"/>
                  </a:cubicBezTo>
                  <a:cubicBezTo>
                    <a:pt x="269" y="69"/>
                    <a:pt x="269" y="69"/>
                    <a:pt x="269" y="69"/>
                  </a:cubicBezTo>
                  <a:cubicBezTo>
                    <a:pt x="271" y="69"/>
                    <a:pt x="272" y="70"/>
                    <a:pt x="272" y="72"/>
                  </a:cubicBezTo>
                  <a:cubicBezTo>
                    <a:pt x="272" y="74"/>
                    <a:pt x="271" y="75"/>
                    <a:pt x="269" y="75"/>
                  </a:cubicBezTo>
                  <a:close/>
                  <a:moveTo>
                    <a:pt x="269" y="64"/>
                  </a:moveTo>
                  <a:cubicBezTo>
                    <a:pt x="210" y="64"/>
                    <a:pt x="210" y="64"/>
                    <a:pt x="210" y="64"/>
                  </a:cubicBezTo>
                  <a:cubicBezTo>
                    <a:pt x="209" y="64"/>
                    <a:pt x="207" y="62"/>
                    <a:pt x="207" y="61"/>
                  </a:cubicBezTo>
                  <a:cubicBezTo>
                    <a:pt x="207" y="59"/>
                    <a:pt x="209" y="57"/>
                    <a:pt x="210" y="57"/>
                  </a:cubicBezTo>
                  <a:cubicBezTo>
                    <a:pt x="269" y="57"/>
                    <a:pt x="269" y="57"/>
                    <a:pt x="269" y="57"/>
                  </a:cubicBezTo>
                  <a:cubicBezTo>
                    <a:pt x="271" y="57"/>
                    <a:pt x="272" y="59"/>
                    <a:pt x="272" y="61"/>
                  </a:cubicBezTo>
                  <a:cubicBezTo>
                    <a:pt x="272" y="62"/>
                    <a:pt x="271" y="64"/>
                    <a:pt x="269" y="64"/>
                  </a:cubicBezTo>
                  <a:close/>
                  <a:moveTo>
                    <a:pt x="269" y="52"/>
                  </a:moveTo>
                  <a:cubicBezTo>
                    <a:pt x="210" y="52"/>
                    <a:pt x="210" y="52"/>
                    <a:pt x="210" y="52"/>
                  </a:cubicBezTo>
                  <a:cubicBezTo>
                    <a:pt x="209" y="52"/>
                    <a:pt x="207" y="51"/>
                    <a:pt x="207" y="49"/>
                  </a:cubicBezTo>
                  <a:cubicBezTo>
                    <a:pt x="207" y="47"/>
                    <a:pt x="209" y="46"/>
                    <a:pt x="210" y="46"/>
                  </a:cubicBezTo>
                  <a:cubicBezTo>
                    <a:pt x="269" y="46"/>
                    <a:pt x="269" y="46"/>
                    <a:pt x="269" y="46"/>
                  </a:cubicBezTo>
                  <a:cubicBezTo>
                    <a:pt x="271" y="46"/>
                    <a:pt x="272" y="47"/>
                    <a:pt x="272" y="49"/>
                  </a:cubicBezTo>
                  <a:cubicBezTo>
                    <a:pt x="272" y="51"/>
                    <a:pt x="271" y="52"/>
                    <a:pt x="269"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Freeform 311"/>
            <p:cNvSpPr>
              <a:spLocks noEditPoints="1"/>
            </p:cNvSpPr>
            <p:nvPr/>
          </p:nvSpPr>
          <p:spPr bwMode="auto">
            <a:xfrm>
              <a:off x="8348662" y="4164014"/>
              <a:ext cx="638175" cy="200025"/>
            </a:xfrm>
            <a:custGeom>
              <a:avLst/>
              <a:gdLst>
                <a:gd name="T0" fmla="*/ 279 w 290"/>
                <a:gd name="T1" fmla="*/ 0 h 91"/>
                <a:gd name="T2" fmla="*/ 11 w 290"/>
                <a:gd name="T3" fmla="*/ 0 h 91"/>
                <a:gd name="T4" fmla="*/ 0 w 290"/>
                <a:gd name="T5" fmla="*/ 11 h 91"/>
                <a:gd name="T6" fmla="*/ 0 w 290"/>
                <a:gd name="T7" fmla="*/ 79 h 91"/>
                <a:gd name="T8" fmla="*/ 11 w 290"/>
                <a:gd name="T9" fmla="*/ 91 h 91"/>
                <a:gd name="T10" fmla="*/ 279 w 290"/>
                <a:gd name="T11" fmla="*/ 91 h 91"/>
                <a:gd name="T12" fmla="*/ 290 w 290"/>
                <a:gd name="T13" fmla="*/ 79 h 91"/>
                <a:gd name="T14" fmla="*/ 290 w 290"/>
                <a:gd name="T15" fmla="*/ 11 h 91"/>
                <a:gd name="T16" fmla="*/ 279 w 290"/>
                <a:gd name="T17" fmla="*/ 0 h 91"/>
                <a:gd name="T18" fmla="*/ 24 w 290"/>
                <a:gd name="T19" fmla="*/ 79 h 91"/>
                <a:gd name="T20" fmla="*/ 14 w 290"/>
                <a:gd name="T21" fmla="*/ 69 h 91"/>
                <a:gd name="T22" fmla="*/ 24 w 290"/>
                <a:gd name="T23" fmla="*/ 59 h 91"/>
                <a:gd name="T24" fmla="*/ 35 w 290"/>
                <a:gd name="T25" fmla="*/ 69 h 91"/>
                <a:gd name="T26" fmla="*/ 24 w 290"/>
                <a:gd name="T27" fmla="*/ 79 h 91"/>
                <a:gd name="T28" fmla="*/ 268 w 290"/>
                <a:gd name="T29" fmla="*/ 75 h 91"/>
                <a:gd name="T30" fmla="*/ 210 w 290"/>
                <a:gd name="T31" fmla="*/ 75 h 91"/>
                <a:gd name="T32" fmla="*/ 207 w 290"/>
                <a:gd name="T33" fmla="*/ 72 h 91"/>
                <a:gd name="T34" fmla="*/ 210 w 290"/>
                <a:gd name="T35" fmla="*/ 69 h 91"/>
                <a:gd name="T36" fmla="*/ 268 w 290"/>
                <a:gd name="T37" fmla="*/ 69 h 91"/>
                <a:gd name="T38" fmla="*/ 272 w 290"/>
                <a:gd name="T39" fmla="*/ 72 h 91"/>
                <a:gd name="T40" fmla="*/ 268 w 290"/>
                <a:gd name="T41" fmla="*/ 75 h 91"/>
                <a:gd name="T42" fmla="*/ 268 w 290"/>
                <a:gd name="T43" fmla="*/ 64 h 91"/>
                <a:gd name="T44" fmla="*/ 210 w 290"/>
                <a:gd name="T45" fmla="*/ 64 h 91"/>
                <a:gd name="T46" fmla="*/ 207 w 290"/>
                <a:gd name="T47" fmla="*/ 61 h 91"/>
                <a:gd name="T48" fmla="*/ 210 w 290"/>
                <a:gd name="T49" fmla="*/ 57 h 91"/>
                <a:gd name="T50" fmla="*/ 268 w 290"/>
                <a:gd name="T51" fmla="*/ 57 h 91"/>
                <a:gd name="T52" fmla="*/ 272 w 290"/>
                <a:gd name="T53" fmla="*/ 61 h 91"/>
                <a:gd name="T54" fmla="*/ 268 w 290"/>
                <a:gd name="T55" fmla="*/ 64 h 91"/>
                <a:gd name="T56" fmla="*/ 268 w 290"/>
                <a:gd name="T57" fmla="*/ 52 h 91"/>
                <a:gd name="T58" fmla="*/ 210 w 290"/>
                <a:gd name="T59" fmla="*/ 52 h 91"/>
                <a:gd name="T60" fmla="*/ 207 w 290"/>
                <a:gd name="T61" fmla="*/ 49 h 91"/>
                <a:gd name="T62" fmla="*/ 210 w 290"/>
                <a:gd name="T63" fmla="*/ 46 h 91"/>
                <a:gd name="T64" fmla="*/ 268 w 290"/>
                <a:gd name="T65" fmla="*/ 46 h 91"/>
                <a:gd name="T66" fmla="*/ 272 w 290"/>
                <a:gd name="T67" fmla="*/ 49 h 91"/>
                <a:gd name="T68" fmla="*/ 268 w 290"/>
                <a:gd name="T69" fmla="*/ 5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1">
                  <a:moveTo>
                    <a:pt x="279" y="0"/>
                  </a:moveTo>
                  <a:cubicBezTo>
                    <a:pt x="11" y="0"/>
                    <a:pt x="11" y="0"/>
                    <a:pt x="11" y="0"/>
                  </a:cubicBezTo>
                  <a:cubicBezTo>
                    <a:pt x="5" y="0"/>
                    <a:pt x="0" y="5"/>
                    <a:pt x="0" y="11"/>
                  </a:cubicBezTo>
                  <a:cubicBezTo>
                    <a:pt x="0" y="79"/>
                    <a:pt x="0" y="79"/>
                    <a:pt x="0" y="79"/>
                  </a:cubicBezTo>
                  <a:cubicBezTo>
                    <a:pt x="0" y="86"/>
                    <a:pt x="5" y="91"/>
                    <a:pt x="11" y="91"/>
                  </a:cubicBezTo>
                  <a:cubicBezTo>
                    <a:pt x="279" y="91"/>
                    <a:pt x="279" y="91"/>
                    <a:pt x="279" y="91"/>
                  </a:cubicBezTo>
                  <a:cubicBezTo>
                    <a:pt x="285" y="91"/>
                    <a:pt x="290" y="86"/>
                    <a:pt x="290" y="79"/>
                  </a:cubicBezTo>
                  <a:cubicBezTo>
                    <a:pt x="290" y="11"/>
                    <a:pt x="290" y="11"/>
                    <a:pt x="290" y="11"/>
                  </a:cubicBezTo>
                  <a:cubicBezTo>
                    <a:pt x="290" y="5"/>
                    <a:pt x="285" y="0"/>
                    <a:pt x="279" y="0"/>
                  </a:cubicBezTo>
                  <a:close/>
                  <a:moveTo>
                    <a:pt x="24" y="79"/>
                  </a:moveTo>
                  <a:cubicBezTo>
                    <a:pt x="19" y="79"/>
                    <a:pt x="14" y="75"/>
                    <a:pt x="14" y="69"/>
                  </a:cubicBezTo>
                  <a:cubicBezTo>
                    <a:pt x="14" y="63"/>
                    <a:pt x="19" y="59"/>
                    <a:pt x="24" y="59"/>
                  </a:cubicBezTo>
                  <a:cubicBezTo>
                    <a:pt x="30" y="59"/>
                    <a:pt x="35" y="63"/>
                    <a:pt x="35" y="69"/>
                  </a:cubicBezTo>
                  <a:cubicBezTo>
                    <a:pt x="35" y="75"/>
                    <a:pt x="30" y="79"/>
                    <a:pt x="24" y="79"/>
                  </a:cubicBezTo>
                  <a:close/>
                  <a:moveTo>
                    <a:pt x="268" y="75"/>
                  </a:moveTo>
                  <a:cubicBezTo>
                    <a:pt x="210" y="75"/>
                    <a:pt x="210" y="75"/>
                    <a:pt x="210" y="75"/>
                  </a:cubicBezTo>
                  <a:cubicBezTo>
                    <a:pt x="208" y="75"/>
                    <a:pt x="207" y="74"/>
                    <a:pt x="207" y="72"/>
                  </a:cubicBezTo>
                  <a:cubicBezTo>
                    <a:pt x="207" y="70"/>
                    <a:pt x="208" y="69"/>
                    <a:pt x="210" y="69"/>
                  </a:cubicBezTo>
                  <a:cubicBezTo>
                    <a:pt x="268" y="69"/>
                    <a:pt x="268" y="69"/>
                    <a:pt x="268" y="69"/>
                  </a:cubicBezTo>
                  <a:cubicBezTo>
                    <a:pt x="270" y="69"/>
                    <a:pt x="272" y="70"/>
                    <a:pt x="272" y="72"/>
                  </a:cubicBezTo>
                  <a:cubicBezTo>
                    <a:pt x="272" y="74"/>
                    <a:pt x="270" y="75"/>
                    <a:pt x="268" y="75"/>
                  </a:cubicBezTo>
                  <a:close/>
                  <a:moveTo>
                    <a:pt x="268" y="64"/>
                  </a:moveTo>
                  <a:cubicBezTo>
                    <a:pt x="210" y="64"/>
                    <a:pt x="210" y="64"/>
                    <a:pt x="210" y="64"/>
                  </a:cubicBezTo>
                  <a:cubicBezTo>
                    <a:pt x="208" y="64"/>
                    <a:pt x="207" y="62"/>
                    <a:pt x="207" y="61"/>
                  </a:cubicBezTo>
                  <a:cubicBezTo>
                    <a:pt x="207" y="59"/>
                    <a:pt x="208" y="57"/>
                    <a:pt x="210" y="57"/>
                  </a:cubicBezTo>
                  <a:cubicBezTo>
                    <a:pt x="268" y="57"/>
                    <a:pt x="268" y="57"/>
                    <a:pt x="268" y="57"/>
                  </a:cubicBezTo>
                  <a:cubicBezTo>
                    <a:pt x="270" y="57"/>
                    <a:pt x="272" y="59"/>
                    <a:pt x="272" y="61"/>
                  </a:cubicBezTo>
                  <a:cubicBezTo>
                    <a:pt x="272" y="62"/>
                    <a:pt x="270" y="64"/>
                    <a:pt x="268" y="64"/>
                  </a:cubicBezTo>
                  <a:close/>
                  <a:moveTo>
                    <a:pt x="268" y="52"/>
                  </a:moveTo>
                  <a:cubicBezTo>
                    <a:pt x="210" y="52"/>
                    <a:pt x="210" y="52"/>
                    <a:pt x="210" y="52"/>
                  </a:cubicBezTo>
                  <a:cubicBezTo>
                    <a:pt x="208" y="52"/>
                    <a:pt x="207" y="51"/>
                    <a:pt x="207" y="49"/>
                  </a:cubicBezTo>
                  <a:cubicBezTo>
                    <a:pt x="207" y="47"/>
                    <a:pt x="208" y="46"/>
                    <a:pt x="210" y="46"/>
                  </a:cubicBezTo>
                  <a:cubicBezTo>
                    <a:pt x="268" y="46"/>
                    <a:pt x="268" y="46"/>
                    <a:pt x="268" y="46"/>
                  </a:cubicBezTo>
                  <a:cubicBezTo>
                    <a:pt x="270" y="46"/>
                    <a:pt x="272" y="47"/>
                    <a:pt x="272" y="49"/>
                  </a:cubicBezTo>
                  <a:cubicBezTo>
                    <a:pt x="272" y="51"/>
                    <a:pt x="270" y="52"/>
                    <a:pt x="268"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Freeform 312"/>
            <p:cNvSpPr>
              <a:spLocks noEditPoints="1"/>
            </p:cNvSpPr>
            <p:nvPr/>
          </p:nvSpPr>
          <p:spPr bwMode="auto">
            <a:xfrm>
              <a:off x="6324600" y="4394201"/>
              <a:ext cx="638175" cy="201613"/>
            </a:xfrm>
            <a:custGeom>
              <a:avLst/>
              <a:gdLst>
                <a:gd name="T0" fmla="*/ 279 w 290"/>
                <a:gd name="T1" fmla="*/ 0 h 91"/>
                <a:gd name="T2" fmla="*/ 11 w 290"/>
                <a:gd name="T3" fmla="*/ 0 h 91"/>
                <a:gd name="T4" fmla="*/ 0 w 290"/>
                <a:gd name="T5" fmla="*/ 12 h 91"/>
                <a:gd name="T6" fmla="*/ 0 w 290"/>
                <a:gd name="T7" fmla="*/ 80 h 91"/>
                <a:gd name="T8" fmla="*/ 11 w 290"/>
                <a:gd name="T9" fmla="*/ 91 h 91"/>
                <a:gd name="T10" fmla="*/ 279 w 290"/>
                <a:gd name="T11" fmla="*/ 91 h 91"/>
                <a:gd name="T12" fmla="*/ 290 w 290"/>
                <a:gd name="T13" fmla="*/ 80 h 91"/>
                <a:gd name="T14" fmla="*/ 290 w 290"/>
                <a:gd name="T15" fmla="*/ 12 h 91"/>
                <a:gd name="T16" fmla="*/ 279 w 290"/>
                <a:gd name="T17" fmla="*/ 0 h 91"/>
                <a:gd name="T18" fmla="*/ 25 w 290"/>
                <a:gd name="T19" fmla="*/ 79 h 91"/>
                <a:gd name="T20" fmla="*/ 14 w 290"/>
                <a:gd name="T21" fmla="*/ 69 h 91"/>
                <a:gd name="T22" fmla="*/ 25 w 290"/>
                <a:gd name="T23" fmla="*/ 59 h 91"/>
                <a:gd name="T24" fmla="*/ 35 w 290"/>
                <a:gd name="T25" fmla="*/ 69 h 91"/>
                <a:gd name="T26" fmla="*/ 25 w 290"/>
                <a:gd name="T27" fmla="*/ 79 h 91"/>
                <a:gd name="T28" fmla="*/ 269 w 290"/>
                <a:gd name="T29" fmla="*/ 75 h 91"/>
                <a:gd name="T30" fmla="*/ 210 w 290"/>
                <a:gd name="T31" fmla="*/ 75 h 91"/>
                <a:gd name="T32" fmla="*/ 207 w 290"/>
                <a:gd name="T33" fmla="*/ 72 h 91"/>
                <a:gd name="T34" fmla="*/ 210 w 290"/>
                <a:gd name="T35" fmla="*/ 69 h 91"/>
                <a:gd name="T36" fmla="*/ 269 w 290"/>
                <a:gd name="T37" fmla="*/ 69 h 91"/>
                <a:gd name="T38" fmla="*/ 272 w 290"/>
                <a:gd name="T39" fmla="*/ 72 h 91"/>
                <a:gd name="T40" fmla="*/ 269 w 290"/>
                <a:gd name="T41" fmla="*/ 75 h 91"/>
                <a:gd name="T42" fmla="*/ 269 w 290"/>
                <a:gd name="T43" fmla="*/ 64 h 91"/>
                <a:gd name="T44" fmla="*/ 210 w 290"/>
                <a:gd name="T45" fmla="*/ 64 h 91"/>
                <a:gd name="T46" fmla="*/ 207 w 290"/>
                <a:gd name="T47" fmla="*/ 61 h 91"/>
                <a:gd name="T48" fmla="*/ 210 w 290"/>
                <a:gd name="T49" fmla="*/ 57 h 91"/>
                <a:gd name="T50" fmla="*/ 269 w 290"/>
                <a:gd name="T51" fmla="*/ 57 h 91"/>
                <a:gd name="T52" fmla="*/ 272 w 290"/>
                <a:gd name="T53" fmla="*/ 61 h 91"/>
                <a:gd name="T54" fmla="*/ 269 w 290"/>
                <a:gd name="T55" fmla="*/ 64 h 91"/>
                <a:gd name="T56" fmla="*/ 269 w 290"/>
                <a:gd name="T57" fmla="*/ 53 h 91"/>
                <a:gd name="T58" fmla="*/ 210 w 290"/>
                <a:gd name="T59" fmla="*/ 53 h 91"/>
                <a:gd name="T60" fmla="*/ 207 w 290"/>
                <a:gd name="T61" fmla="*/ 49 h 91"/>
                <a:gd name="T62" fmla="*/ 210 w 290"/>
                <a:gd name="T63" fmla="*/ 46 h 91"/>
                <a:gd name="T64" fmla="*/ 269 w 290"/>
                <a:gd name="T65" fmla="*/ 46 h 91"/>
                <a:gd name="T66" fmla="*/ 272 w 290"/>
                <a:gd name="T67" fmla="*/ 49 h 91"/>
                <a:gd name="T68" fmla="*/ 269 w 290"/>
                <a:gd name="T69"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1">
                  <a:moveTo>
                    <a:pt x="279" y="0"/>
                  </a:moveTo>
                  <a:cubicBezTo>
                    <a:pt x="11" y="0"/>
                    <a:pt x="11" y="0"/>
                    <a:pt x="11" y="0"/>
                  </a:cubicBezTo>
                  <a:cubicBezTo>
                    <a:pt x="5" y="0"/>
                    <a:pt x="0" y="5"/>
                    <a:pt x="0" y="12"/>
                  </a:cubicBezTo>
                  <a:cubicBezTo>
                    <a:pt x="0" y="80"/>
                    <a:pt x="0" y="80"/>
                    <a:pt x="0" y="80"/>
                  </a:cubicBezTo>
                  <a:cubicBezTo>
                    <a:pt x="0" y="86"/>
                    <a:pt x="5" y="91"/>
                    <a:pt x="11" y="91"/>
                  </a:cubicBezTo>
                  <a:cubicBezTo>
                    <a:pt x="279" y="91"/>
                    <a:pt x="279" y="91"/>
                    <a:pt x="279" y="91"/>
                  </a:cubicBezTo>
                  <a:cubicBezTo>
                    <a:pt x="285" y="91"/>
                    <a:pt x="290" y="86"/>
                    <a:pt x="290" y="80"/>
                  </a:cubicBezTo>
                  <a:cubicBezTo>
                    <a:pt x="290" y="12"/>
                    <a:pt x="290" y="12"/>
                    <a:pt x="290" y="12"/>
                  </a:cubicBezTo>
                  <a:cubicBezTo>
                    <a:pt x="290" y="5"/>
                    <a:pt x="285" y="0"/>
                    <a:pt x="279" y="0"/>
                  </a:cubicBezTo>
                  <a:close/>
                  <a:moveTo>
                    <a:pt x="25" y="79"/>
                  </a:moveTo>
                  <a:cubicBezTo>
                    <a:pt x="19" y="79"/>
                    <a:pt x="14" y="75"/>
                    <a:pt x="14" y="69"/>
                  </a:cubicBezTo>
                  <a:cubicBezTo>
                    <a:pt x="14" y="63"/>
                    <a:pt x="19" y="59"/>
                    <a:pt x="25" y="59"/>
                  </a:cubicBezTo>
                  <a:cubicBezTo>
                    <a:pt x="30" y="59"/>
                    <a:pt x="35" y="63"/>
                    <a:pt x="35" y="69"/>
                  </a:cubicBezTo>
                  <a:cubicBezTo>
                    <a:pt x="35" y="75"/>
                    <a:pt x="30" y="79"/>
                    <a:pt x="25" y="79"/>
                  </a:cubicBezTo>
                  <a:close/>
                  <a:moveTo>
                    <a:pt x="269" y="75"/>
                  </a:moveTo>
                  <a:cubicBezTo>
                    <a:pt x="210" y="75"/>
                    <a:pt x="210" y="75"/>
                    <a:pt x="210" y="75"/>
                  </a:cubicBezTo>
                  <a:cubicBezTo>
                    <a:pt x="209" y="75"/>
                    <a:pt x="207" y="74"/>
                    <a:pt x="207" y="72"/>
                  </a:cubicBezTo>
                  <a:cubicBezTo>
                    <a:pt x="207" y="70"/>
                    <a:pt x="209" y="69"/>
                    <a:pt x="210" y="69"/>
                  </a:cubicBezTo>
                  <a:cubicBezTo>
                    <a:pt x="269" y="69"/>
                    <a:pt x="269" y="69"/>
                    <a:pt x="269" y="69"/>
                  </a:cubicBezTo>
                  <a:cubicBezTo>
                    <a:pt x="271" y="69"/>
                    <a:pt x="272" y="70"/>
                    <a:pt x="272" y="72"/>
                  </a:cubicBezTo>
                  <a:cubicBezTo>
                    <a:pt x="272" y="74"/>
                    <a:pt x="271" y="75"/>
                    <a:pt x="269" y="75"/>
                  </a:cubicBezTo>
                  <a:close/>
                  <a:moveTo>
                    <a:pt x="269" y="64"/>
                  </a:moveTo>
                  <a:cubicBezTo>
                    <a:pt x="210" y="64"/>
                    <a:pt x="210" y="64"/>
                    <a:pt x="210" y="64"/>
                  </a:cubicBezTo>
                  <a:cubicBezTo>
                    <a:pt x="209" y="64"/>
                    <a:pt x="207" y="62"/>
                    <a:pt x="207" y="61"/>
                  </a:cubicBezTo>
                  <a:cubicBezTo>
                    <a:pt x="207" y="59"/>
                    <a:pt x="209" y="57"/>
                    <a:pt x="210" y="57"/>
                  </a:cubicBezTo>
                  <a:cubicBezTo>
                    <a:pt x="269" y="57"/>
                    <a:pt x="269" y="57"/>
                    <a:pt x="269" y="57"/>
                  </a:cubicBezTo>
                  <a:cubicBezTo>
                    <a:pt x="271" y="57"/>
                    <a:pt x="272" y="59"/>
                    <a:pt x="272" y="61"/>
                  </a:cubicBezTo>
                  <a:cubicBezTo>
                    <a:pt x="272" y="62"/>
                    <a:pt x="271" y="64"/>
                    <a:pt x="269" y="64"/>
                  </a:cubicBezTo>
                  <a:close/>
                  <a:moveTo>
                    <a:pt x="269" y="53"/>
                  </a:moveTo>
                  <a:cubicBezTo>
                    <a:pt x="210" y="53"/>
                    <a:pt x="210" y="53"/>
                    <a:pt x="210" y="53"/>
                  </a:cubicBezTo>
                  <a:cubicBezTo>
                    <a:pt x="209" y="53"/>
                    <a:pt x="207" y="51"/>
                    <a:pt x="207" y="49"/>
                  </a:cubicBezTo>
                  <a:cubicBezTo>
                    <a:pt x="207" y="48"/>
                    <a:pt x="209" y="46"/>
                    <a:pt x="210" y="46"/>
                  </a:cubicBezTo>
                  <a:cubicBezTo>
                    <a:pt x="269" y="46"/>
                    <a:pt x="269" y="46"/>
                    <a:pt x="269" y="46"/>
                  </a:cubicBezTo>
                  <a:cubicBezTo>
                    <a:pt x="271" y="46"/>
                    <a:pt x="272" y="48"/>
                    <a:pt x="272" y="49"/>
                  </a:cubicBezTo>
                  <a:cubicBezTo>
                    <a:pt x="272" y="51"/>
                    <a:pt x="271" y="53"/>
                    <a:pt x="269"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Freeform 313"/>
            <p:cNvSpPr>
              <a:spLocks noEditPoints="1"/>
            </p:cNvSpPr>
            <p:nvPr/>
          </p:nvSpPr>
          <p:spPr bwMode="auto">
            <a:xfrm>
              <a:off x="6997700" y="4394201"/>
              <a:ext cx="639763" cy="201613"/>
            </a:xfrm>
            <a:custGeom>
              <a:avLst/>
              <a:gdLst>
                <a:gd name="T0" fmla="*/ 279 w 291"/>
                <a:gd name="T1" fmla="*/ 0 h 91"/>
                <a:gd name="T2" fmla="*/ 12 w 291"/>
                <a:gd name="T3" fmla="*/ 0 h 91"/>
                <a:gd name="T4" fmla="*/ 0 w 291"/>
                <a:gd name="T5" fmla="*/ 12 h 91"/>
                <a:gd name="T6" fmla="*/ 0 w 291"/>
                <a:gd name="T7" fmla="*/ 80 h 91"/>
                <a:gd name="T8" fmla="*/ 12 w 291"/>
                <a:gd name="T9" fmla="*/ 91 h 91"/>
                <a:gd name="T10" fmla="*/ 279 w 291"/>
                <a:gd name="T11" fmla="*/ 91 h 91"/>
                <a:gd name="T12" fmla="*/ 291 w 291"/>
                <a:gd name="T13" fmla="*/ 80 h 91"/>
                <a:gd name="T14" fmla="*/ 291 w 291"/>
                <a:gd name="T15" fmla="*/ 12 h 91"/>
                <a:gd name="T16" fmla="*/ 279 w 291"/>
                <a:gd name="T17" fmla="*/ 0 h 91"/>
                <a:gd name="T18" fmla="*/ 25 w 291"/>
                <a:gd name="T19" fmla="*/ 79 h 91"/>
                <a:gd name="T20" fmla="*/ 15 w 291"/>
                <a:gd name="T21" fmla="*/ 69 h 91"/>
                <a:gd name="T22" fmla="*/ 25 w 291"/>
                <a:gd name="T23" fmla="*/ 59 h 91"/>
                <a:gd name="T24" fmla="*/ 35 w 291"/>
                <a:gd name="T25" fmla="*/ 69 h 91"/>
                <a:gd name="T26" fmla="*/ 25 w 291"/>
                <a:gd name="T27" fmla="*/ 79 h 91"/>
                <a:gd name="T28" fmla="*/ 269 w 291"/>
                <a:gd name="T29" fmla="*/ 75 h 91"/>
                <a:gd name="T30" fmla="*/ 211 w 291"/>
                <a:gd name="T31" fmla="*/ 75 h 91"/>
                <a:gd name="T32" fmla="*/ 208 w 291"/>
                <a:gd name="T33" fmla="*/ 72 h 91"/>
                <a:gd name="T34" fmla="*/ 211 w 291"/>
                <a:gd name="T35" fmla="*/ 69 h 91"/>
                <a:gd name="T36" fmla="*/ 269 w 291"/>
                <a:gd name="T37" fmla="*/ 69 h 91"/>
                <a:gd name="T38" fmla="*/ 273 w 291"/>
                <a:gd name="T39" fmla="*/ 72 h 91"/>
                <a:gd name="T40" fmla="*/ 269 w 291"/>
                <a:gd name="T41" fmla="*/ 75 h 91"/>
                <a:gd name="T42" fmla="*/ 269 w 291"/>
                <a:gd name="T43" fmla="*/ 64 h 91"/>
                <a:gd name="T44" fmla="*/ 211 w 291"/>
                <a:gd name="T45" fmla="*/ 64 h 91"/>
                <a:gd name="T46" fmla="*/ 208 w 291"/>
                <a:gd name="T47" fmla="*/ 61 h 91"/>
                <a:gd name="T48" fmla="*/ 211 w 291"/>
                <a:gd name="T49" fmla="*/ 57 h 91"/>
                <a:gd name="T50" fmla="*/ 269 w 291"/>
                <a:gd name="T51" fmla="*/ 57 h 91"/>
                <a:gd name="T52" fmla="*/ 273 w 291"/>
                <a:gd name="T53" fmla="*/ 61 h 91"/>
                <a:gd name="T54" fmla="*/ 269 w 291"/>
                <a:gd name="T55" fmla="*/ 64 h 91"/>
                <a:gd name="T56" fmla="*/ 269 w 291"/>
                <a:gd name="T57" fmla="*/ 53 h 91"/>
                <a:gd name="T58" fmla="*/ 211 w 291"/>
                <a:gd name="T59" fmla="*/ 53 h 91"/>
                <a:gd name="T60" fmla="*/ 208 w 291"/>
                <a:gd name="T61" fmla="*/ 49 h 91"/>
                <a:gd name="T62" fmla="*/ 211 w 291"/>
                <a:gd name="T63" fmla="*/ 46 h 91"/>
                <a:gd name="T64" fmla="*/ 269 w 291"/>
                <a:gd name="T65" fmla="*/ 46 h 91"/>
                <a:gd name="T66" fmla="*/ 273 w 291"/>
                <a:gd name="T67" fmla="*/ 49 h 91"/>
                <a:gd name="T68" fmla="*/ 269 w 291"/>
                <a:gd name="T69"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91">
                  <a:moveTo>
                    <a:pt x="279" y="0"/>
                  </a:moveTo>
                  <a:cubicBezTo>
                    <a:pt x="12" y="0"/>
                    <a:pt x="12" y="0"/>
                    <a:pt x="12" y="0"/>
                  </a:cubicBezTo>
                  <a:cubicBezTo>
                    <a:pt x="6" y="0"/>
                    <a:pt x="0" y="5"/>
                    <a:pt x="0" y="12"/>
                  </a:cubicBezTo>
                  <a:cubicBezTo>
                    <a:pt x="0" y="80"/>
                    <a:pt x="0" y="80"/>
                    <a:pt x="0" y="80"/>
                  </a:cubicBezTo>
                  <a:cubicBezTo>
                    <a:pt x="0" y="86"/>
                    <a:pt x="6" y="91"/>
                    <a:pt x="12" y="91"/>
                  </a:cubicBezTo>
                  <a:cubicBezTo>
                    <a:pt x="279" y="91"/>
                    <a:pt x="279" y="91"/>
                    <a:pt x="279" y="91"/>
                  </a:cubicBezTo>
                  <a:cubicBezTo>
                    <a:pt x="286" y="91"/>
                    <a:pt x="291" y="86"/>
                    <a:pt x="291" y="80"/>
                  </a:cubicBezTo>
                  <a:cubicBezTo>
                    <a:pt x="291" y="12"/>
                    <a:pt x="291" y="12"/>
                    <a:pt x="291" y="12"/>
                  </a:cubicBezTo>
                  <a:cubicBezTo>
                    <a:pt x="291" y="5"/>
                    <a:pt x="286" y="0"/>
                    <a:pt x="279" y="0"/>
                  </a:cubicBezTo>
                  <a:close/>
                  <a:moveTo>
                    <a:pt x="25" y="79"/>
                  </a:moveTo>
                  <a:cubicBezTo>
                    <a:pt x="20" y="79"/>
                    <a:pt x="15" y="75"/>
                    <a:pt x="15" y="69"/>
                  </a:cubicBezTo>
                  <a:cubicBezTo>
                    <a:pt x="15" y="63"/>
                    <a:pt x="20" y="59"/>
                    <a:pt x="25" y="59"/>
                  </a:cubicBezTo>
                  <a:cubicBezTo>
                    <a:pt x="31" y="59"/>
                    <a:pt x="35" y="63"/>
                    <a:pt x="35" y="69"/>
                  </a:cubicBezTo>
                  <a:cubicBezTo>
                    <a:pt x="35" y="75"/>
                    <a:pt x="31" y="79"/>
                    <a:pt x="25" y="79"/>
                  </a:cubicBezTo>
                  <a:close/>
                  <a:moveTo>
                    <a:pt x="269" y="75"/>
                  </a:moveTo>
                  <a:cubicBezTo>
                    <a:pt x="211" y="75"/>
                    <a:pt x="211" y="75"/>
                    <a:pt x="211" y="75"/>
                  </a:cubicBezTo>
                  <a:cubicBezTo>
                    <a:pt x="209" y="75"/>
                    <a:pt x="208" y="74"/>
                    <a:pt x="208" y="72"/>
                  </a:cubicBezTo>
                  <a:cubicBezTo>
                    <a:pt x="208" y="70"/>
                    <a:pt x="209" y="69"/>
                    <a:pt x="211" y="69"/>
                  </a:cubicBezTo>
                  <a:cubicBezTo>
                    <a:pt x="269" y="69"/>
                    <a:pt x="269" y="69"/>
                    <a:pt x="269" y="69"/>
                  </a:cubicBezTo>
                  <a:cubicBezTo>
                    <a:pt x="271" y="69"/>
                    <a:pt x="273" y="70"/>
                    <a:pt x="273" y="72"/>
                  </a:cubicBezTo>
                  <a:cubicBezTo>
                    <a:pt x="273" y="74"/>
                    <a:pt x="271" y="75"/>
                    <a:pt x="269" y="75"/>
                  </a:cubicBezTo>
                  <a:close/>
                  <a:moveTo>
                    <a:pt x="269" y="64"/>
                  </a:moveTo>
                  <a:cubicBezTo>
                    <a:pt x="211" y="64"/>
                    <a:pt x="211" y="64"/>
                    <a:pt x="211" y="64"/>
                  </a:cubicBezTo>
                  <a:cubicBezTo>
                    <a:pt x="209" y="64"/>
                    <a:pt x="208" y="62"/>
                    <a:pt x="208" y="61"/>
                  </a:cubicBezTo>
                  <a:cubicBezTo>
                    <a:pt x="208" y="59"/>
                    <a:pt x="209" y="57"/>
                    <a:pt x="211" y="57"/>
                  </a:cubicBezTo>
                  <a:cubicBezTo>
                    <a:pt x="269" y="57"/>
                    <a:pt x="269" y="57"/>
                    <a:pt x="269" y="57"/>
                  </a:cubicBezTo>
                  <a:cubicBezTo>
                    <a:pt x="271" y="57"/>
                    <a:pt x="273" y="59"/>
                    <a:pt x="273" y="61"/>
                  </a:cubicBezTo>
                  <a:cubicBezTo>
                    <a:pt x="273" y="62"/>
                    <a:pt x="271" y="64"/>
                    <a:pt x="269" y="64"/>
                  </a:cubicBezTo>
                  <a:close/>
                  <a:moveTo>
                    <a:pt x="269" y="53"/>
                  </a:moveTo>
                  <a:cubicBezTo>
                    <a:pt x="211" y="53"/>
                    <a:pt x="211" y="53"/>
                    <a:pt x="211" y="53"/>
                  </a:cubicBezTo>
                  <a:cubicBezTo>
                    <a:pt x="209" y="53"/>
                    <a:pt x="208" y="51"/>
                    <a:pt x="208" y="49"/>
                  </a:cubicBezTo>
                  <a:cubicBezTo>
                    <a:pt x="208" y="48"/>
                    <a:pt x="209" y="46"/>
                    <a:pt x="211" y="46"/>
                  </a:cubicBezTo>
                  <a:cubicBezTo>
                    <a:pt x="269" y="46"/>
                    <a:pt x="269" y="46"/>
                    <a:pt x="269" y="46"/>
                  </a:cubicBezTo>
                  <a:cubicBezTo>
                    <a:pt x="271" y="46"/>
                    <a:pt x="273" y="48"/>
                    <a:pt x="273" y="49"/>
                  </a:cubicBezTo>
                  <a:cubicBezTo>
                    <a:pt x="273" y="51"/>
                    <a:pt x="271" y="53"/>
                    <a:pt x="269"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314"/>
            <p:cNvSpPr>
              <a:spLocks noEditPoints="1"/>
            </p:cNvSpPr>
            <p:nvPr/>
          </p:nvSpPr>
          <p:spPr bwMode="auto">
            <a:xfrm>
              <a:off x="7672387" y="4394201"/>
              <a:ext cx="638175" cy="201613"/>
            </a:xfrm>
            <a:custGeom>
              <a:avLst/>
              <a:gdLst>
                <a:gd name="T0" fmla="*/ 279 w 290"/>
                <a:gd name="T1" fmla="*/ 0 h 91"/>
                <a:gd name="T2" fmla="*/ 11 w 290"/>
                <a:gd name="T3" fmla="*/ 0 h 91"/>
                <a:gd name="T4" fmla="*/ 0 w 290"/>
                <a:gd name="T5" fmla="*/ 12 h 91"/>
                <a:gd name="T6" fmla="*/ 0 w 290"/>
                <a:gd name="T7" fmla="*/ 80 h 91"/>
                <a:gd name="T8" fmla="*/ 11 w 290"/>
                <a:gd name="T9" fmla="*/ 91 h 91"/>
                <a:gd name="T10" fmla="*/ 279 w 290"/>
                <a:gd name="T11" fmla="*/ 91 h 91"/>
                <a:gd name="T12" fmla="*/ 290 w 290"/>
                <a:gd name="T13" fmla="*/ 80 h 91"/>
                <a:gd name="T14" fmla="*/ 290 w 290"/>
                <a:gd name="T15" fmla="*/ 12 h 91"/>
                <a:gd name="T16" fmla="*/ 279 w 290"/>
                <a:gd name="T17" fmla="*/ 0 h 91"/>
                <a:gd name="T18" fmla="*/ 25 w 290"/>
                <a:gd name="T19" fmla="*/ 79 h 91"/>
                <a:gd name="T20" fmla="*/ 14 w 290"/>
                <a:gd name="T21" fmla="*/ 69 h 91"/>
                <a:gd name="T22" fmla="*/ 25 w 290"/>
                <a:gd name="T23" fmla="*/ 59 h 91"/>
                <a:gd name="T24" fmla="*/ 35 w 290"/>
                <a:gd name="T25" fmla="*/ 69 h 91"/>
                <a:gd name="T26" fmla="*/ 25 w 290"/>
                <a:gd name="T27" fmla="*/ 79 h 91"/>
                <a:gd name="T28" fmla="*/ 269 w 290"/>
                <a:gd name="T29" fmla="*/ 75 h 91"/>
                <a:gd name="T30" fmla="*/ 210 w 290"/>
                <a:gd name="T31" fmla="*/ 75 h 91"/>
                <a:gd name="T32" fmla="*/ 207 w 290"/>
                <a:gd name="T33" fmla="*/ 72 h 91"/>
                <a:gd name="T34" fmla="*/ 210 w 290"/>
                <a:gd name="T35" fmla="*/ 69 h 91"/>
                <a:gd name="T36" fmla="*/ 269 w 290"/>
                <a:gd name="T37" fmla="*/ 69 h 91"/>
                <a:gd name="T38" fmla="*/ 272 w 290"/>
                <a:gd name="T39" fmla="*/ 72 h 91"/>
                <a:gd name="T40" fmla="*/ 269 w 290"/>
                <a:gd name="T41" fmla="*/ 75 h 91"/>
                <a:gd name="T42" fmla="*/ 269 w 290"/>
                <a:gd name="T43" fmla="*/ 64 h 91"/>
                <a:gd name="T44" fmla="*/ 210 w 290"/>
                <a:gd name="T45" fmla="*/ 64 h 91"/>
                <a:gd name="T46" fmla="*/ 207 w 290"/>
                <a:gd name="T47" fmla="*/ 61 h 91"/>
                <a:gd name="T48" fmla="*/ 210 w 290"/>
                <a:gd name="T49" fmla="*/ 57 h 91"/>
                <a:gd name="T50" fmla="*/ 269 w 290"/>
                <a:gd name="T51" fmla="*/ 57 h 91"/>
                <a:gd name="T52" fmla="*/ 272 w 290"/>
                <a:gd name="T53" fmla="*/ 61 h 91"/>
                <a:gd name="T54" fmla="*/ 269 w 290"/>
                <a:gd name="T55" fmla="*/ 64 h 91"/>
                <a:gd name="T56" fmla="*/ 269 w 290"/>
                <a:gd name="T57" fmla="*/ 53 h 91"/>
                <a:gd name="T58" fmla="*/ 210 w 290"/>
                <a:gd name="T59" fmla="*/ 53 h 91"/>
                <a:gd name="T60" fmla="*/ 207 w 290"/>
                <a:gd name="T61" fmla="*/ 49 h 91"/>
                <a:gd name="T62" fmla="*/ 210 w 290"/>
                <a:gd name="T63" fmla="*/ 46 h 91"/>
                <a:gd name="T64" fmla="*/ 269 w 290"/>
                <a:gd name="T65" fmla="*/ 46 h 91"/>
                <a:gd name="T66" fmla="*/ 272 w 290"/>
                <a:gd name="T67" fmla="*/ 49 h 91"/>
                <a:gd name="T68" fmla="*/ 269 w 290"/>
                <a:gd name="T69"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1">
                  <a:moveTo>
                    <a:pt x="279" y="0"/>
                  </a:moveTo>
                  <a:cubicBezTo>
                    <a:pt x="11" y="0"/>
                    <a:pt x="11" y="0"/>
                    <a:pt x="11" y="0"/>
                  </a:cubicBezTo>
                  <a:cubicBezTo>
                    <a:pt x="5" y="0"/>
                    <a:pt x="0" y="5"/>
                    <a:pt x="0" y="12"/>
                  </a:cubicBezTo>
                  <a:cubicBezTo>
                    <a:pt x="0" y="80"/>
                    <a:pt x="0" y="80"/>
                    <a:pt x="0" y="80"/>
                  </a:cubicBezTo>
                  <a:cubicBezTo>
                    <a:pt x="0" y="86"/>
                    <a:pt x="5" y="91"/>
                    <a:pt x="11" y="91"/>
                  </a:cubicBezTo>
                  <a:cubicBezTo>
                    <a:pt x="279" y="91"/>
                    <a:pt x="279" y="91"/>
                    <a:pt x="279" y="91"/>
                  </a:cubicBezTo>
                  <a:cubicBezTo>
                    <a:pt x="285" y="91"/>
                    <a:pt x="290" y="86"/>
                    <a:pt x="290" y="80"/>
                  </a:cubicBezTo>
                  <a:cubicBezTo>
                    <a:pt x="290" y="12"/>
                    <a:pt x="290" y="12"/>
                    <a:pt x="290" y="12"/>
                  </a:cubicBezTo>
                  <a:cubicBezTo>
                    <a:pt x="290" y="5"/>
                    <a:pt x="285" y="0"/>
                    <a:pt x="279" y="0"/>
                  </a:cubicBezTo>
                  <a:close/>
                  <a:moveTo>
                    <a:pt x="25" y="79"/>
                  </a:moveTo>
                  <a:cubicBezTo>
                    <a:pt x="19" y="79"/>
                    <a:pt x="14" y="75"/>
                    <a:pt x="14" y="69"/>
                  </a:cubicBezTo>
                  <a:cubicBezTo>
                    <a:pt x="14" y="63"/>
                    <a:pt x="19" y="59"/>
                    <a:pt x="25" y="59"/>
                  </a:cubicBezTo>
                  <a:cubicBezTo>
                    <a:pt x="30" y="59"/>
                    <a:pt x="35" y="63"/>
                    <a:pt x="35" y="69"/>
                  </a:cubicBezTo>
                  <a:cubicBezTo>
                    <a:pt x="35" y="75"/>
                    <a:pt x="30" y="79"/>
                    <a:pt x="25" y="79"/>
                  </a:cubicBezTo>
                  <a:close/>
                  <a:moveTo>
                    <a:pt x="269" y="75"/>
                  </a:moveTo>
                  <a:cubicBezTo>
                    <a:pt x="210" y="75"/>
                    <a:pt x="210" y="75"/>
                    <a:pt x="210" y="75"/>
                  </a:cubicBezTo>
                  <a:cubicBezTo>
                    <a:pt x="209" y="75"/>
                    <a:pt x="207" y="74"/>
                    <a:pt x="207" y="72"/>
                  </a:cubicBezTo>
                  <a:cubicBezTo>
                    <a:pt x="207" y="70"/>
                    <a:pt x="209" y="69"/>
                    <a:pt x="210" y="69"/>
                  </a:cubicBezTo>
                  <a:cubicBezTo>
                    <a:pt x="269" y="69"/>
                    <a:pt x="269" y="69"/>
                    <a:pt x="269" y="69"/>
                  </a:cubicBezTo>
                  <a:cubicBezTo>
                    <a:pt x="271" y="69"/>
                    <a:pt x="272" y="70"/>
                    <a:pt x="272" y="72"/>
                  </a:cubicBezTo>
                  <a:cubicBezTo>
                    <a:pt x="272" y="74"/>
                    <a:pt x="271" y="75"/>
                    <a:pt x="269" y="75"/>
                  </a:cubicBezTo>
                  <a:close/>
                  <a:moveTo>
                    <a:pt x="269" y="64"/>
                  </a:moveTo>
                  <a:cubicBezTo>
                    <a:pt x="210" y="64"/>
                    <a:pt x="210" y="64"/>
                    <a:pt x="210" y="64"/>
                  </a:cubicBezTo>
                  <a:cubicBezTo>
                    <a:pt x="209" y="64"/>
                    <a:pt x="207" y="62"/>
                    <a:pt x="207" y="61"/>
                  </a:cubicBezTo>
                  <a:cubicBezTo>
                    <a:pt x="207" y="59"/>
                    <a:pt x="209" y="57"/>
                    <a:pt x="210" y="57"/>
                  </a:cubicBezTo>
                  <a:cubicBezTo>
                    <a:pt x="269" y="57"/>
                    <a:pt x="269" y="57"/>
                    <a:pt x="269" y="57"/>
                  </a:cubicBezTo>
                  <a:cubicBezTo>
                    <a:pt x="271" y="57"/>
                    <a:pt x="272" y="59"/>
                    <a:pt x="272" y="61"/>
                  </a:cubicBezTo>
                  <a:cubicBezTo>
                    <a:pt x="272" y="62"/>
                    <a:pt x="271" y="64"/>
                    <a:pt x="269" y="64"/>
                  </a:cubicBezTo>
                  <a:close/>
                  <a:moveTo>
                    <a:pt x="269" y="53"/>
                  </a:moveTo>
                  <a:cubicBezTo>
                    <a:pt x="210" y="53"/>
                    <a:pt x="210" y="53"/>
                    <a:pt x="210" y="53"/>
                  </a:cubicBezTo>
                  <a:cubicBezTo>
                    <a:pt x="209" y="53"/>
                    <a:pt x="207" y="51"/>
                    <a:pt x="207" y="49"/>
                  </a:cubicBezTo>
                  <a:cubicBezTo>
                    <a:pt x="207" y="48"/>
                    <a:pt x="209" y="46"/>
                    <a:pt x="210" y="46"/>
                  </a:cubicBezTo>
                  <a:cubicBezTo>
                    <a:pt x="269" y="46"/>
                    <a:pt x="269" y="46"/>
                    <a:pt x="269" y="46"/>
                  </a:cubicBezTo>
                  <a:cubicBezTo>
                    <a:pt x="271" y="46"/>
                    <a:pt x="272" y="48"/>
                    <a:pt x="272" y="49"/>
                  </a:cubicBezTo>
                  <a:cubicBezTo>
                    <a:pt x="272" y="51"/>
                    <a:pt x="271" y="53"/>
                    <a:pt x="269"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Freeform 315"/>
            <p:cNvSpPr>
              <a:spLocks noEditPoints="1"/>
            </p:cNvSpPr>
            <p:nvPr/>
          </p:nvSpPr>
          <p:spPr bwMode="auto">
            <a:xfrm>
              <a:off x="8348662" y="4394201"/>
              <a:ext cx="638175" cy="201613"/>
            </a:xfrm>
            <a:custGeom>
              <a:avLst/>
              <a:gdLst>
                <a:gd name="T0" fmla="*/ 279 w 290"/>
                <a:gd name="T1" fmla="*/ 0 h 91"/>
                <a:gd name="T2" fmla="*/ 11 w 290"/>
                <a:gd name="T3" fmla="*/ 0 h 91"/>
                <a:gd name="T4" fmla="*/ 0 w 290"/>
                <a:gd name="T5" fmla="*/ 12 h 91"/>
                <a:gd name="T6" fmla="*/ 0 w 290"/>
                <a:gd name="T7" fmla="*/ 80 h 91"/>
                <a:gd name="T8" fmla="*/ 11 w 290"/>
                <a:gd name="T9" fmla="*/ 91 h 91"/>
                <a:gd name="T10" fmla="*/ 279 w 290"/>
                <a:gd name="T11" fmla="*/ 91 h 91"/>
                <a:gd name="T12" fmla="*/ 290 w 290"/>
                <a:gd name="T13" fmla="*/ 80 h 91"/>
                <a:gd name="T14" fmla="*/ 290 w 290"/>
                <a:gd name="T15" fmla="*/ 12 h 91"/>
                <a:gd name="T16" fmla="*/ 279 w 290"/>
                <a:gd name="T17" fmla="*/ 0 h 91"/>
                <a:gd name="T18" fmla="*/ 24 w 290"/>
                <a:gd name="T19" fmla="*/ 79 h 91"/>
                <a:gd name="T20" fmla="*/ 14 w 290"/>
                <a:gd name="T21" fmla="*/ 69 h 91"/>
                <a:gd name="T22" fmla="*/ 24 w 290"/>
                <a:gd name="T23" fmla="*/ 59 h 91"/>
                <a:gd name="T24" fmla="*/ 35 w 290"/>
                <a:gd name="T25" fmla="*/ 69 h 91"/>
                <a:gd name="T26" fmla="*/ 24 w 290"/>
                <a:gd name="T27" fmla="*/ 79 h 91"/>
                <a:gd name="T28" fmla="*/ 268 w 290"/>
                <a:gd name="T29" fmla="*/ 75 h 91"/>
                <a:gd name="T30" fmla="*/ 210 w 290"/>
                <a:gd name="T31" fmla="*/ 75 h 91"/>
                <a:gd name="T32" fmla="*/ 207 w 290"/>
                <a:gd name="T33" fmla="*/ 72 h 91"/>
                <a:gd name="T34" fmla="*/ 210 w 290"/>
                <a:gd name="T35" fmla="*/ 69 h 91"/>
                <a:gd name="T36" fmla="*/ 268 w 290"/>
                <a:gd name="T37" fmla="*/ 69 h 91"/>
                <a:gd name="T38" fmla="*/ 272 w 290"/>
                <a:gd name="T39" fmla="*/ 72 h 91"/>
                <a:gd name="T40" fmla="*/ 268 w 290"/>
                <a:gd name="T41" fmla="*/ 75 h 91"/>
                <a:gd name="T42" fmla="*/ 268 w 290"/>
                <a:gd name="T43" fmla="*/ 64 h 91"/>
                <a:gd name="T44" fmla="*/ 210 w 290"/>
                <a:gd name="T45" fmla="*/ 64 h 91"/>
                <a:gd name="T46" fmla="*/ 207 w 290"/>
                <a:gd name="T47" fmla="*/ 61 h 91"/>
                <a:gd name="T48" fmla="*/ 210 w 290"/>
                <a:gd name="T49" fmla="*/ 57 h 91"/>
                <a:gd name="T50" fmla="*/ 268 w 290"/>
                <a:gd name="T51" fmla="*/ 57 h 91"/>
                <a:gd name="T52" fmla="*/ 272 w 290"/>
                <a:gd name="T53" fmla="*/ 61 h 91"/>
                <a:gd name="T54" fmla="*/ 268 w 290"/>
                <a:gd name="T55" fmla="*/ 64 h 91"/>
                <a:gd name="T56" fmla="*/ 268 w 290"/>
                <a:gd name="T57" fmla="*/ 53 h 91"/>
                <a:gd name="T58" fmla="*/ 210 w 290"/>
                <a:gd name="T59" fmla="*/ 53 h 91"/>
                <a:gd name="T60" fmla="*/ 207 w 290"/>
                <a:gd name="T61" fmla="*/ 49 h 91"/>
                <a:gd name="T62" fmla="*/ 210 w 290"/>
                <a:gd name="T63" fmla="*/ 46 h 91"/>
                <a:gd name="T64" fmla="*/ 268 w 290"/>
                <a:gd name="T65" fmla="*/ 46 h 91"/>
                <a:gd name="T66" fmla="*/ 272 w 290"/>
                <a:gd name="T67" fmla="*/ 49 h 91"/>
                <a:gd name="T68" fmla="*/ 268 w 290"/>
                <a:gd name="T69"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1">
                  <a:moveTo>
                    <a:pt x="279" y="0"/>
                  </a:moveTo>
                  <a:cubicBezTo>
                    <a:pt x="11" y="0"/>
                    <a:pt x="11" y="0"/>
                    <a:pt x="11" y="0"/>
                  </a:cubicBezTo>
                  <a:cubicBezTo>
                    <a:pt x="5" y="0"/>
                    <a:pt x="0" y="5"/>
                    <a:pt x="0" y="12"/>
                  </a:cubicBezTo>
                  <a:cubicBezTo>
                    <a:pt x="0" y="80"/>
                    <a:pt x="0" y="80"/>
                    <a:pt x="0" y="80"/>
                  </a:cubicBezTo>
                  <a:cubicBezTo>
                    <a:pt x="0" y="86"/>
                    <a:pt x="5" y="91"/>
                    <a:pt x="11" y="91"/>
                  </a:cubicBezTo>
                  <a:cubicBezTo>
                    <a:pt x="279" y="91"/>
                    <a:pt x="279" y="91"/>
                    <a:pt x="279" y="91"/>
                  </a:cubicBezTo>
                  <a:cubicBezTo>
                    <a:pt x="285" y="91"/>
                    <a:pt x="290" y="86"/>
                    <a:pt x="290" y="80"/>
                  </a:cubicBezTo>
                  <a:cubicBezTo>
                    <a:pt x="290" y="12"/>
                    <a:pt x="290" y="12"/>
                    <a:pt x="290" y="12"/>
                  </a:cubicBezTo>
                  <a:cubicBezTo>
                    <a:pt x="290" y="5"/>
                    <a:pt x="285" y="0"/>
                    <a:pt x="279" y="0"/>
                  </a:cubicBezTo>
                  <a:close/>
                  <a:moveTo>
                    <a:pt x="24" y="79"/>
                  </a:moveTo>
                  <a:cubicBezTo>
                    <a:pt x="19" y="79"/>
                    <a:pt x="14" y="75"/>
                    <a:pt x="14" y="69"/>
                  </a:cubicBezTo>
                  <a:cubicBezTo>
                    <a:pt x="14" y="63"/>
                    <a:pt x="19" y="59"/>
                    <a:pt x="24" y="59"/>
                  </a:cubicBezTo>
                  <a:cubicBezTo>
                    <a:pt x="30" y="59"/>
                    <a:pt x="35" y="63"/>
                    <a:pt x="35" y="69"/>
                  </a:cubicBezTo>
                  <a:cubicBezTo>
                    <a:pt x="35" y="75"/>
                    <a:pt x="30" y="79"/>
                    <a:pt x="24" y="79"/>
                  </a:cubicBezTo>
                  <a:close/>
                  <a:moveTo>
                    <a:pt x="268" y="75"/>
                  </a:moveTo>
                  <a:cubicBezTo>
                    <a:pt x="210" y="75"/>
                    <a:pt x="210" y="75"/>
                    <a:pt x="210" y="75"/>
                  </a:cubicBezTo>
                  <a:cubicBezTo>
                    <a:pt x="208" y="75"/>
                    <a:pt x="207" y="74"/>
                    <a:pt x="207" y="72"/>
                  </a:cubicBezTo>
                  <a:cubicBezTo>
                    <a:pt x="207" y="70"/>
                    <a:pt x="208" y="69"/>
                    <a:pt x="210" y="69"/>
                  </a:cubicBezTo>
                  <a:cubicBezTo>
                    <a:pt x="268" y="69"/>
                    <a:pt x="268" y="69"/>
                    <a:pt x="268" y="69"/>
                  </a:cubicBezTo>
                  <a:cubicBezTo>
                    <a:pt x="270" y="69"/>
                    <a:pt x="272" y="70"/>
                    <a:pt x="272" y="72"/>
                  </a:cubicBezTo>
                  <a:cubicBezTo>
                    <a:pt x="272" y="74"/>
                    <a:pt x="270" y="75"/>
                    <a:pt x="268" y="75"/>
                  </a:cubicBezTo>
                  <a:close/>
                  <a:moveTo>
                    <a:pt x="268" y="64"/>
                  </a:moveTo>
                  <a:cubicBezTo>
                    <a:pt x="210" y="64"/>
                    <a:pt x="210" y="64"/>
                    <a:pt x="210" y="64"/>
                  </a:cubicBezTo>
                  <a:cubicBezTo>
                    <a:pt x="208" y="64"/>
                    <a:pt x="207" y="62"/>
                    <a:pt x="207" y="61"/>
                  </a:cubicBezTo>
                  <a:cubicBezTo>
                    <a:pt x="207" y="59"/>
                    <a:pt x="208" y="57"/>
                    <a:pt x="210" y="57"/>
                  </a:cubicBezTo>
                  <a:cubicBezTo>
                    <a:pt x="268" y="57"/>
                    <a:pt x="268" y="57"/>
                    <a:pt x="268" y="57"/>
                  </a:cubicBezTo>
                  <a:cubicBezTo>
                    <a:pt x="270" y="57"/>
                    <a:pt x="272" y="59"/>
                    <a:pt x="272" y="61"/>
                  </a:cubicBezTo>
                  <a:cubicBezTo>
                    <a:pt x="272" y="62"/>
                    <a:pt x="270" y="64"/>
                    <a:pt x="268" y="64"/>
                  </a:cubicBezTo>
                  <a:close/>
                  <a:moveTo>
                    <a:pt x="268" y="53"/>
                  </a:moveTo>
                  <a:cubicBezTo>
                    <a:pt x="210" y="53"/>
                    <a:pt x="210" y="53"/>
                    <a:pt x="210" y="53"/>
                  </a:cubicBezTo>
                  <a:cubicBezTo>
                    <a:pt x="208" y="53"/>
                    <a:pt x="207" y="51"/>
                    <a:pt x="207" y="49"/>
                  </a:cubicBezTo>
                  <a:cubicBezTo>
                    <a:pt x="207" y="48"/>
                    <a:pt x="208" y="46"/>
                    <a:pt x="210" y="46"/>
                  </a:cubicBezTo>
                  <a:cubicBezTo>
                    <a:pt x="268" y="46"/>
                    <a:pt x="268" y="46"/>
                    <a:pt x="268" y="46"/>
                  </a:cubicBezTo>
                  <a:cubicBezTo>
                    <a:pt x="270" y="46"/>
                    <a:pt x="272" y="48"/>
                    <a:pt x="272" y="49"/>
                  </a:cubicBezTo>
                  <a:cubicBezTo>
                    <a:pt x="272" y="51"/>
                    <a:pt x="270" y="53"/>
                    <a:pt x="26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316"/>
            <p:cNvSpPr>
              <a:spLocks noEditPoints="1"/>
            </p:cNvSpPr>
            <p:nvPr/>
          </p:nvSpPr>
          <p:spPr bwMode="auto">
            <a:xfrm>
              <a:off x="6324600" y="4625976"/>
              <a:ext cx="638175" cy="200025"/>
            </a:xfrm>
            <a:custGeom>
              <a:avLst/>
              <a:gdLst>
                <a:gd name="T0" fmla="*/ 279 w 290"/>
                <a:gd name="T1" fmla="*/ 0 h 91"/>
                <a:gd name="T2" fmla="*/ 11 w 290"/>
                <a:gd name="T3" fmla="*/ 0 h 91"/>
                <a:gd name="T4" fmla="*/ 0 w 290"/>
                <a:gd name="T5" fmla="*/ 12 h 91"/>
                <a:gd name="T6" fmla="*/ 0 w 290"/>
                <a:gd name="T7" fmla="*/ 80 h 91"/>
                <a:gd name="T8" fmla="*/ 11 w 290"/>
                <a:gd name="T9" fmla="*/ 91 h 91"/>
                <a:gd name="T10" fmla="*/ 279 w 290"/>
                <a:gd name="T11" fmla="*/ 91 h 91"/>
                <a:gd name="T12" fmla="*/ 290 w 290"/>
                <a:gd name="T13" fmla="*/ 80 h 91"/>
                <a:gd name="T14" fmla="*/ 290 w 290"/>
                <a:gd name="T15" fmla="*/ 12 h 91"/>
                <a:gd name="T16" fmla="*/ 279 w 290"/>
                <a:gd name="T17" fmla="*/ 0 h 91"/>
                <a:gd name="T18" fmla="*/ 25 w 290"/>
                <a:gd name="T19" fmla="*/ 80 h 91"/>
                <a:gd name="T20" fmla="*/ 14 w 290"/>
                <a:gd name="T21" fmla="*/ 69 h 91"/>
                <a:gd name="T22" fmla="*/ 25 w 290"/>
                <a:gd name="T23" fmla="*/ 59 h 91"/>
                <a:gd name="T24" fmla="*/ 35 w 290"/>
                <a:gd name="T25" fmla="*/ 69 h 91"/>
                <a:gd name="T26" fmla="*/ 25 w 290"/>
                <a:gd name="T27" fmla="*/ 80 h 91"/>
                <a:gd name="T28" fmla="*/ 269 w 290"/>
                <a:gd name="T29" fmla="*/ 75 h 91"/>
                <a:gd name="T30" fmla="*/ 210 w 290"/>
                <a:gd name="T31" fmla="*/ 75 h 91"/>
                <a:gd name="T32" fmla="*/ 207 w 290"/>
                <a:gd name="T33" fmla="*/ 72 h 91"/>
                <a:gd name="T34" fmla="*/ 210 w 290"/>
                <a:gd name="T35" fmla="*/ 69 h 91"/>
                <a:gd name="T36" fmla="*/ 269 w 290"/>
                <a:gd name="T37" fmla="*/ 69 h 91"/>
                <a:gd name="T38" fmla="*/ 272 w 290"/>
                <a:gd name="T39" fmla="*/ 72 h 91"/>
                <a:gd name="T40" fmla="*/ 269 w 290"/>
                <a:gd name="T41" fmla="*/ 75 h 91"/>
                <a:gd name="T42" fmla="*/ 269 w 290"/>
                <a:gd name="T43" fmla="*/ 64 h 91"/>
                <a:gd name="T44" fmla="*/ 210 w 290"/>
                <a:gd name="T45" fmla="*/ 64 h 91"/>
                <a:gd name="T46" fmla="*/ 207 w 290"/>
                <a:gd name="T47" fmla="*/ 61 h 91"/>
                <a:gd name="T48" fmla="*/ 210 w 290"/>
                <a:gd name="T49" fmla="*/ 58 h 91"/>
                <a:gd name="T50" fmla="*/ 269 w 290"/>
                <a:gd name="T51" fmla="*/ 58 h 91"/>
                <a:gd name="T52" fmla="*/ 272 w 290"/>
                <a:gd name="T53" fmla="*/ 61 h 91"/>
                <a:gd name="T54" fmla="*/ 269 w 290"/>
                <a:gd name="T55" fmla="*/ 64 h 91"/>
                <a:gd name="T56" fmla="*/ 269 w 290"/>
                <a:gd name="T57" fmla="*/ 53 h 91"/>
                <a:gd name="T58" fmla="*/ 210 w 290"/>
                <a:gd name="T59" fmla="*/ 53 h 91"/>
                <a:gd name="T60" fmla="*/ 207 w 290"/>
                <a:gd name="T61" fmla="*/ 49 h 91"/>
                <a:gd name="T62" fmla="*/ 210 w 290"/>
                <a:gd name="T63" fmla="*/ 46 h 91"/>
                <a:gd name="T64" fmla="*/ 269 w 290"/>
                <a:gd name="T65" fmla="*/ 46 h 91"/>
                <a:gd name="T66" fmla="*/ 272 w 290"/>
                <a:gd name="T67" fmla="*/ 49 h 91"/>
                <a:gd name="T68" fmla="*/ 269 w 290"/>
                <a:gd name="T69"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1">
                  <a:moveTo>
                    <a:pt x="279" y="0"/>
                  </a:moveTo>
                  <a:cubicBezTo>
                    <a:pt x="11" y="0"/>
                    <a:pt x="11" y="0"/>
                    <a:pt x="11" y="0"/>
                  </a:cubicBezTo>
                  <a:cubicBezTo>
                    <a:pt x="5" y="0"/>
                    <a:pt x="0" y="5"/>
                    <a:pt x="0" y="12"/>
                  </a:cubicBezTo>
                  <a:cubicBezTo>
                    <a:pt x="0" y="80"/>
                    <a:pt x="0" y="80"/>
                    <a:pt x="0" y="80"/>
                  </a:cubicBezTo>
                  <a:cubicBezTo>
                    <a:pt x="0" y="86"/>
                    <a:pt x="5" y="91"/>
                    <a:pt x="11" y="91"/>
                  </a:cubicBezTo>
                  <a:cubicBezTo>
                    <a:pt x="279" y="91"/>
                    <a:pt x="279" y="91"/>
                    <a:pt x="279" y="91"/>
                  </a:cubicBezTo>
                  <a:cubicBezTo>
                    <a:pt x="285" y="91"/>
                    <a:pt x="290" y="86"/>
                    <a:pt x="290" y="80"/>
                  </a:cubicBezTo>
                  <a:cubicBezTo>
                    <a:pt x="290" y="12"/>
                    <a:pt x="290" y="12"/>
                    <a:pt x="290" y="12"/>
                  </a:cubicBezTo>
                  <a:cubicBezTo>
                    <a:pt x="290" y="5"/>
                    <a:pt x="285" y="0"/>
                    <a:pt x="279" y="0"/>
                  </a:cubicBezTo>
                  <a:close/>
                  <a:moveTo>
                    <a:pt x="25" y="80"/>
                  </a:moveTo>
                  <a:cubicBezTo>
                    <a:pt x="19" y="80"/>
                    <a:pt x="14" y="75"/>
                    <a:pt x="14" y="69"/>
                  </a:cubicBezTo>
                  <a:cubicBezTo>
                    <a:pt x="14" y="64"/>
                    <a:pt x="19" y="59"/>
                    <a:pt x="25" y="59"/>
                  </a:cubicBezTo>
                  <a:cubicBezTo>
                    <a:pt x="30" y="59"/>
                    <a:pt x="35" y="64"/>
                    <a:pt x="35" y="69"/>
                  </a:cubicBezTo>
                  <a:cubicBezTo>
                    <a:pt x="35" y="75"/>
                    <a:pt x="30" y="80"/>
                    <a:pt x="25" y="80"/>
                  </a:cubicBezTo>
                  <a:close/>
                  <a:moveTo>
                    <a:pt x="269" y="75"/>
                  </a:moveTo>
                  <a:cubicBezTo>
                    <a:pt x="210" y="75"/>
                    <a:pt x="210" y="75"/>
                    <a:pt x="210" y="75"/>
                  </a:cubicBezTo>
                  <a:cubicBezTo>
                    <a:pt x="209" y="75"/>
                    <a:pt x="207" y="74"/>
                    <a:pt x="207" y="72"/>
                  </a:cubicBezTo>
                  <a:cubicBezTo>
                    <a:pt x="207" y="70"/>
                    <a:pt x="209" y="69"/>
                    <a:pt x="210" y="69"/>
                  </a:cubicBezTo>
                  <a:cubicBezTo>
                    <a:pt x="269" y="69"/>
                    <a:pt x="269" y="69"/>
                    <a:pt x="269" y="69"/>
                  </a:cubicBezTo>
                  <a:cubicBezTo>
                    <a:pt x="271" y="69"/>
                    <a:pt x="272" y="70"/>
                    <a:pt x="272" y="72"/>
                  </a:cubicBezTo>
                  <a:cubicBezTo>
                    <a:pt x="272" y="74"/>
                    <a:pt x="271" y="75"/>
                    <a:pt x="269" y="75"/>
                  </a:cubicBezTo>
                  <a:close/>
                  <a:moveTo>
                    <a:pt x="269" y="64"/>
                  </a:moveTo>
                  <a:cubicBezTo>
                    <a:pt x="210" y="64"/>
                    <a:pt x="210" y="64"/>
                    <a:pt x="210" y="64"/>
                  </a:cubicBezTo>
                  <a:cubicBezTo>
                    <a:pt x="209" y="64"/>
                    <a:pt x="207" y="63"/>
                    <a:pt x="207" y="61"/>
                  </a:cubicBezTo>
                  <a:cubicBezTo>
                    <a:pt x="207" y="59"/>
                    <a:pt x="209" y="58"/>
                    <a:pt x="210" y="58"/>
                  </a:cubicBezTo>
                  <a:cubicBezTo>
                    <a:pt x="269" y="58"/>
                    <a:pt x="269" y="58"/>
                    <a:pt x="269" y="58"/>
                  </a:cubicBezTo>
                  <a:cubicBezTo>
                    <a:pt x="271" y="58"/>
                    <a:pt x="272" y="59"/>
                    <a:pt x="272" y="61"/>
                  </a:cubicBezTo>
                  <a:cubicBezTo>
                    <a:pt x="272" y="63"/>
                    <a:pt x="271" y="64"/>
                    <a:pt x="269" y="64"/>
                  </a:cubicBezTo>
                  <a:close/>
                  <a:moveTo>
                    <a:pt x="269" y="53"/>
                  </a:moveTo>
                  <a:cubicBezTo>
                    <a:pt x="210" y="53"/>
                    <a:pt x="210" y="53"/>
                    <a:pt x="210" y="53"/>
                  </a:cubicBezTo>
                  <a:cubicBezTo>
                    <a:pt x="209" y="53"/>
                    <a:pt x="207" y="51"/>
                    <a:pt x="207" y="49"/>
                  </a:cubicBezTo>
                  <a:cubicBezTo>
                    <a:pt x="207" y="48"/>
                    <a:pt x="209" y="46"/>
                    <a:pt x="210" y="46"/>
                  </a:cubicBezTo>
                  <a:cubicBezTo>
                    <a:pt x="269" y="46"/>
                    <a:pt x="269" y="46"/>
                    <a:pt x="269" y="46"/>
                  </a:cubicBezTo>
                  <a:cubicBezTo>
                    <a:pt x="271" y="46"/>
                    <a:pt x="272" y="48"/>
                    <a:pt x="272" y="49"/>
                  </a:cubicBezTo>
                  <a:cubicBezTo>
                    <a:pt x="272" y="51"/>
                    <a:pt x="271" y="53"/>
                    <a:pt x="269"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Freeform 317"/>
            <p:cNvSpPr>
              <a:spLocks noEditPoints="1"/>
            </p:cNvSpPr>
            <p:nvPr/>
          </p:nvSpPr>
          <p:spPr bwMode="auto">
            <a:xfrm>
              <a:off x="6997700" y="4625976"/>
              <a:ext cx="639763" cy="200025"/>
            </a:xfrm>
            <a:custGeom>
              <a:avLst/>
              <a:gdLst>
                <a:gd name="T0" fmla="*/ 279 w 291"/>
                <a:gd name="T1" fmla="*/ 0 h 91"/>
                <a:gd name="T2" fmla="*/ 12 w 291"/>
                <a:gd name="T3" fmla="*/ 0 h 91"/>
                <a:gd name="T4" fmla="*/ 0 w 291"/>
                <a:gd name="T5" fmla="*/ 12 h 91"/>
                <a:gd name="T6" fmla="*/ 0 w 291"/>
                <a:gd name="T7" fmla="*/ 80 h 91"/>
                <a:gd name="T8" fmla="*/ 12 w 291"/>
                <a:gd name="T9" fmla="*/ 91 h 91"/>
                <a:gd name="T10" fmla="*/ 279 w 291"/>
                <a:gd name="T11" fmla="*/ 91 h 91"/>
                <a:gd name="T12" fmla="*/ 291 w 291"/>
                <a:gd name="T13" fmla="*/ 80 h 91"/>
                <a:gd name="T14" fmla="*/ 291 w 291"/>
                <a:gd name="T15" fmla="*/ 12 h 91"/>
                <a:gd name="T16" fmla="*/ 279 w 291"/>
                <a:gd name="T17" fmla="*/ 0 h 91"/>
                <a:gd name="T18" fmla="*/ 25 w 291"/>
                <a:gd name="T19" fmla="*/ 80 h 91"/>
                <a:gd name="T20" fmla="*/ 15 w 291"/>
                <a:gd name="T21" fmla="*/ 69 h 91"/>
                <a:gd name="T22" fmla="*/ 25 w 291"/>
                <a:gd name="T23" fmla="*/ 59 h 91"/>
                <a:gd name="T24" fmla="*/ 35 w 291"/>
                <a:gd name="T25" fmla="*/ 69 h 91"/>
                <a:gd name="T26" fmla="*/ 25 w 291"/>
                <a:gd name="T27" fmla="*/ 80 h 91"/>
                <a:gd name="T28" fmla="*/ 269 w 291"/>
                <a:gd name="T29" fmla="*/ 75 h 91"/>
                <a:gd name="T30" fmla="*/ 211 w 291"/>
                <a:gd name="T31" fmla="*/ 75 h 91"/>
                <a:gd name="T32" fmla="*/ 208 w 291"/>
                <a:gd name="T33" fmla="*/ 72 h 91"/>
                <a:gd name="T34" fmla="*/ 211 w 291"/>
                <a:gd name="T35" fmla="*/ 69 h 91"/>
                <a:gd name="T36" fmla="*/ 269 w 291"/>
                <a:gd name="T37" fmla="*/ 69 h 91"/>
                <a:gd name="T38" fmla="*/ 273 w 291"/>
                <a:gd name="T39" fmla="*/ 72 h 91"/>
                <a:gd name="T40" fmla="*/ 269 w 291"/>
                <a:gd name="T41" fmla="*/ 75 h 91"/>
                <a:gd name="T42" fmla="*/ 269 w 291"/>
                <a:gd name="T43" fmla="*/ 64 h 91"/>
                <a:gd name="T44" fmla="*/ 211 w 291"/>
                <a:gd name="T45" fmla="*/ 64 h 91"/>
                <a:gd name="T46" fmla="*/ 208 w 291"/>
                <a:gd name="T47" fmla="*/ 61 h 91"/>
                <a:gd name="T48" fmla="*/ 211 w 291"/>
                <a:gd name="T49" fmla="*/ 58 h 91"/>
                <a:gd name="T50" fmla="*/ 269 w 291"/>
                <a:gd name="T51" fmla="*/ 58 h 91"/>
                <a:gd name="T52" fmla="*/ 273 w 291"/>
                <a:gd name="T53" fmla="*/ 61 h 91"/>
                <a:gd name="T54" fmla="*/ 269 w 291"/>
                <a:gd name="T55" fmla="*/ 64 h 91"/>
                <a:gd name="T56" fmla="*/ 269 w 291"/>
                <a:gd name="T57" fmla="*/ 53 h 91"/>
                <a:gd name="T58" fmla="*/ 211 w 291"/>
                <a:gd name="T59" fmla="*/ 53 h 91"/>
                <a:gd name="T60" fmla="*/ 208 w 291"/>
                <a:gd name="T61" fmla="*/ 49 h 91"/>
                <a:gd name="T62" fmla="*/ 211 w 291"/>
                <a:gd name="T63" fmla="*/ 46 h 91"/>
                <a:gd name="T64" fmla="*/ 269 w 291"/>
                <a:gd name="T65" fmla="*/ 46 h 91"/>
                <a:gd name="T66" fmla="*/ 273 w 291"/>
                <a:gd name="T67" fmla="*/ 49 h 91"/>
                <a:gd name="T68" fmla="*/ 269 w 291"/>
                <a:gd name="T69"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91">
                  <a:moveTo>
                    <a:pt x="279" y="0"/>
                  </a:moveTo>
                  <a:cubicBezTo>
                    <a:pt x="12" y="0"/>
                    <a:pt x="12" y="0"/>
                    <a:pt x="12" y="0"/>
                  </a:cubicBezTo>
                  <a:cubicBezTo>
                    <a:pt x="6" y="0"/>
                    <a:pt x="0" y="5"/>
                    <a:pt x="0" y="12"/>
                  </a:cubicBezTo>
                  <a:cubicBezTo>
                    <a:pt x="0" y="80"/>
                    <a:pt x="0" y="80"/>
                    <a:pt x="0" y="80"/>
                  </a:cubicBezTo>
                  <a:cubicBezTo>
                    <a:pt x="0" y="86"/>
                    <a:pt x="6" y="91"/>
                    <a:pt x="12" y="91"/>
                  </a:cubicBezTo>
                  <a:cubicBezTo>
                    <a:pt x="279" y="91"/>
                    <a:pt x="279" y="91"/>
                    <a:pt x="279" y="91"/>
                  </a:cubicBezTo>
                  <a:cubicBezTo>
                    <a:pt x="286" y="91"/>
                    <a:pt x="291" y="86"/>
                    <a:pt x="291" y="80"/>
                  </a:cubicBezTo>
                  <a:cubicBezTo>
                    <a:pt x="291" y="12"/>
                    <a:pt x="291" y="12"/>
                    <a:pt x="291" y="12"/>
                  </a:cubicBezTo>
                  <a:cubicBezTo>
                    <a:pt x="291" y="5"/>
                    <a:pt x="286" y="0"/>
                    <a:pt x="279" y="0"/>
                  </a:cubicBezTo>
                  <a:close/>
                  <a:moveTo>
                    <a:pt x="25" y="80"/>
                  </a:moveTo>
                  <a:cubicBezTo>
                    <a:pt x="20" y="80"/>
                    <a:pt x="15" y="75"/>
                    <a:pt x="15" y="69"/>
                  </a:cubicBezTo>
                  <a:cubicBezTo>
                    <a:pt x="15" y="64"/>
                    <a:pt x="20" y="59"/>
                    <a:pt x="25" y="59"/>
                  </a:cubicBezTo>
                  <a:cubicBezTo>
                    <a:pt x="31" y="59"/>
                    <a:pt x="35" y="64"/>
                    <a:pt x="35" y="69"/>
                  </a:cubicBezTo>
                  <a:cubicBezTo>
                    <a:pt x="35" y="75"/>
                    <a:pt x="31" y="80"/>
                    <a:pt x="25" y="80"/>
                  </a:cubicBezTo>
                  <a:close/>
                  <a:moveTo>
                    <a:pt x="269" y="75"/>
                  </a:moveTo>
                  <a:cubicBezTo>
                    <a:pt x="211" y="75"/>
                    <a:pt x="211" y="75"/>
                    <a:pt x="211" y="75"/>
                  </a:cubicBezTo>
                  <a:cubicBezTo>
                    <a:pt x="209" y="75"/>
                    <a:pt x="208" y="74"/>
                    <a:pt x="208" y="72"/>
                  </a:cubicBezTo>
                  <a:cubicBezTo>
                    <a:pt x="208" y="70"/>
                    <a:pt x="209" y="69"/>
                    <a:pt x="211" y="69"/>
                  </a:cubicBezTo>
                  <a:cubicBezTo>
                    <a:pt x="269" y="69"/>
                    <a:pt x="269" y="69"/>
                    <a:pt x="269" y="69"/>
                  </a:cubicBezTo>
                  <a:cubicBezTo>
                    <a:pt x="271" y="69"/>
                    <a:pt x="273" y="70"/>
                    <a:pt x="273" y="72"/>
                  </a:cubicBezTo>
                  <a:cubicBezTo>
                    <a:pt x="273" y="74"/>
                    <a:pt x="271" y="75"/>
                    <a:pt x="269" y="75"/>
                  </a:cubicBezTo>
                  <a:close/>
                  <a:moveTo>
                    <a:pt x="269" y="64"/>
                  </a:moveTo>
                  <a:cubicBezTo>
                    <a:pt x="211" y="64"/>
                    <a:pt x="211" y="64"/>
                    <a:pt x="211" y="64"/>
                  </a:cubicBezTo>
                  <a:cubicBezTo>
                    <a:pt x="209" y="64"/>
                    <a:pt x="208" y="63"/>
                    <a:pt x="208" y="61"/>
                  </a:cubicBezTo>
                  <a:cubicBezTo>
                    <a:pt x="208" y="59"/>
                    <a:pt x="209" y="58"/>
                    <a:pt x="211" y="58"/>
                  </a:cubicBezTo>
                  <a:cubicBezTo>
                    <a:pt x="269" y="58"/>
                    <a:pt x="269" y="58"/>
                    <a:pt x="269" y="58"/>
                  </a:cubicBezTo>
                  <a:cubicBezTo>
                    <a:pt x="271" y="58"/>
                    <a:pt x="273" y="59"/>
                    <a:pt x="273" y="61"/>
                  </a:cubicBezTo>
                  <a:cubicBezTo>
                    <a:pt x="273" y="63"/>
                    <a:pt x="271" y="64"/>
                    <a:pt x="269" y="64"/>
                  </a:cubicBezTo>
                  <a:close/>
                  <a:moveTo>
                    <a:pt x="269" y="53"/>
                  </a:moveTo>
                  <a:cubicBezTo>
                    <a:pt x="211" y="53"/>
                    <a:pt x="211" y="53"/>
                    <a:pt x="211" y="53"/>
                  </a:cubicBezTo>
                  <a:cubicBezTo>
                    <a:pt x="209" y="53"/>
                    <a:pt x="208" y="51"/>
                    <a:pt x="208" y="49"/>
                  </a:cubicBezTo>
                  <a:cubicBezTo>
                    <a:pt x="208" y="48"/>
                    <a:pt x="209" y="46"/>
                    <a:pt x="211" y="46"/>
                  </a:cubicBezTo>
                  <a:cubicBezTo>
                    <a:pt x="269" y="46"/>
                    <a:pt x="269" y="46"/>
                    <a:pt x="269" y="46"/>
                  </a:cubicBezTo>
                  <a:cubicBezTo>
                    <a:pt x="271" y="46"/>
                    <a:pt x="273" y="48"/>
                    <a:pt x="273" y="49"/>
                  </a:cubicBezTo>
                  <a:cubicBezTo>
                    <a:pt x="273" y="51"/>
                    <a:pt x="271" y="53"/>
                    <a:pt x="269"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Freeform 318"/>
            <p:cNvSpPr>
              <a:spLocks noEditPoints="1"/>
            </p:cNvSpPr>
            <p:nvPr/>
          </p:nvSpPr>
          <p:spPr bwMode="auto">
            <a:xfrm>
              <a:off x="7672387" y="4625976"/>
              <a:ext cx="638175" cy="200025"/>
            </a:xfrm>
            <a:custGeom>
              <a:avLst/>
              <a:gdLst>
                <a:gd name="T0" fmla="*/ 279 w 290"/>
                <a:gd name="T1" fmla="*/ 0 h 91"/>
                <a:gd name="T2" fmla="*/ 11 w 290"/>
                <a:gd name="T3" fmla="*/ 0 h 91"/>
                <a:gd name="T4" fmla="*/ 0 w 290"/>
                <a:gd name="T5" fmla="*/ 12 h 91"/>
                <a:gd name="T6" fmla="*/ 0 w 290"/>
                <a:gd name="T7" fmla="*/ 80 h 91"/>
                <a:gd name="T8" fmla="*/ 11 w 290"/>
                <a:gd name="T9" fmla="*/ 91 h 91"/>
                <a:gd name="T10" fmla="*/ 279 w 290"/>
                <a:gd name="T11" fmla="*/ 91 h 91"/>
                <a:gd name="T12" fmla="*/ 290 w 290"/>
                <a:gd name="T13" fmla="*/ 80 h 91"/>
                <a:gd name="T14" fmla="*/ 290 w 290"/>
                <a:gd name="T15" fmla="*/ 12 h 91"/>
                <a:gd name="T16" fmla="*/ 279 w 290"/>
                <a:gd name="T17" fmla="*/ 0 h 91"/>
                <a:gd name="T18" fmla="*/ 25 w 290"/>
                <a:gd name="T19" fmla="*/ 80 h 91"/>
                <a:gd name="T20" fmla="*/ 14 w 290"/>
                <a:gd name="T21" fmla="*/ 69 h 91"/>
                <a:gd name="T22" fmla="*/ 25 w 290"/>
                <a:gd name="T23" fmla="*/ 59 h 91"/>
                <a:gd name="T24" fmla="*/ 35 w 290"/>
                <a:gd name="T25" fmla="*/ 69 h 91"/>
                <a:gd name="T26" fmla="*/ 25 w 290"/>
                <a:gd name="T27" fmla="*/ 80 h 91"/>
                <a:gd name="T28" fmla="*/ 269 w 290"/>
                <a:gd name="T29" fmla="*/ 75 h 91"/>
                <a:gd name="T30" fmla="*/ 210 w 290"/>
                <a:gd name="T31" fmla="*/ 75 h 91"/>
                <a:gd name="T32" fmla="*/ 207 w 290"/>
                <a:gd name="T33" fmla="*/ 72 h 91"/>
                <a:gd name="T34" fmla="*/ 210 w 290"/>
                <a:gd name="T35" fmla="*/ 69 h 91"/>
                <a:gd name="T36" fmla="*/ 269 w 290"/>
                <a:gd name="T37" fmla="*/ 69 h 91"/>
                <a:gd name="T38" fmla="*/ 272 w 290"/>
                <a:gd name="T39" fmla="*/ 72 h 91"/>
                <a:gd name="T40" fmla="*/ 269 w 290"/>
                <a:gd name="T41" fmla="*/ 75 h 91"/>
                <a:gd name="T42" fmla="*/ 269 w 290"/>
                <a:gd name="T43" fmla="*/ 64 h 91"/>
                <a:gd name="T44" fmla="*/ 210 w 290"/>
                <a:gd name="T45" fmla="*/ 64 h 91"/>
                <a:gd name="T46" fmla="*/ 207 w 290"/>
                <a:gd name="T47" fmla="*/ 61 h 91"/>
                <a:gd name="T48" fmla="*/ 210 w 290"/>
                <a:gd name="T49" fmla="*/ 58 h 91"/>
                <a:gd name="T50" fmla="*/ 269 w 290"/>
                <a:gd name="T51" fmla="*/ 58 h 91"/>
                <a:gd name="T52" fmla="*/ 272 w 290"/>
                <a:gd name="T53" fmla="*/ 61 h 91"/>
                <a:gd name="T54" fmla="*/ 269 w 290"/>
                <a:gd name="T55" fmla="*/ 64 h 91"/>
                <a:gd name="T56" fmla="*/ 269 w 290"/>
                <a:gd name="T57" fmla="*/ 53 h 91"/>
                <a:gd name="T58" fmla="*/ 210 w 290"/>
                <a:gd name="T59" fmla="*/ 53 h 91"/>
                <a:gd name="T60" fmla="*/ 207 w 290"/>
                <a:gd name="T61" fmla="*/ 49 h 91"/>
                <a:gd name="T62" fmla="*/ 210 w 290"/>
                <a:gd name="T63" fmla="*/ 46 h 91"/>
                <a:gd name="T64" fmla="*/ 269 w 290"/>
                <a:gd name="T65" fmla="*/ 46 h 91"/>
                <a:gd name="T66" fmla="*/ 272 w 290"/>
                <a:gd name="T67" fmla="*/ 49 h 91"/>
                <a:gd name="T68" fmla="*/ 269 w 290"/>
                <a:gd name="T69"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1">
                  <a:moveTo>
                    <a:pt x="279" y="0"/>
                  </a:moveTo>
                  <a:cubicBezTo>
                    <a:pt x="11" y="0"/>
                    <a:pt x="11" y="0"/>
                    <a:pt x="11" y="0"/>
                  </a:cubicBezTo>
                  <a:cubicBezTo>
                    <a:pt x="5" y="0"/>
                    <a:pt x="0" y="5"/>
                    <a:pt x="0" y="12"/>
                  </a:cubicBezTo>
                  <a:cubicBezTo>
                    <a:pt x="0" y="80"/>
                    <a:pt x="0" y="80"/>
                    <a:pt x="0" y="80"/>
                  </a:cubicBezTo>
                  <a:cubicBezTo>
                    <a:pt x="0" y="86"/>
                    <a:pt x="5" y="91"/>
                    <a:pt x="11" y="91"/>
                  </a:cubicBezTo>
                  <a:cubicBezTo>
                    <a:pt x="279" y="91"/>
                    <a:pt x="279" y="91"/>
                    <a:pt x="279" y="91"/>
                  </a:cubicBezTo>
                  <a:cubicBezTo>
                    <a:pt x="285" y="91"/>
                    <a:pt x="290" y="86"/>
                    <a:pt x="290" y="80"/>
                  </a:cubicBezTo>
                  <a:cubicBezTo>
                    <a:pt x="290" y="12"/>
                    <a:pt x="290" y="12"/>
                    <a:pt x="290" y="12"/>
                  </a:cubicBezTo>
                  <a:cubicBezTo>
                    <a:pt x="290" y="5"/>
                    <a:pt x="285" y="0"/>
                    <a:pt x="279" y="0"/>
                  </a:cubicBezTo>
                  <a:close/>
                  <a:moveTo>
                    <a:pt x="25" y="80"/>
                  </a:moveTo>
                  <a:cubicBezTo>
                    <a:pt x="19" y="80"/>
                    <a:pt x="14" y="75"/>
                    <a:pt x="14" y="69"/>
                  </a:cubicBezTo>
                  <a:cubicBezTo>
                    <a:pt x="14" y="64"/>
                    <a:pt x="19" y="59"/>
                    <a:pt x="25" y="59"/>
                  </a:cubicBezTo>
                  <a:cubicBezTo>
                    <a:pt x="30" y="59"/>
                    <a:pt x="35" y="64"/>
                    <a:pt x="35" y="69"/>
                  </a:cubicBezTo>
                  <a:cubicBezTo>
                    <a:pt x="35" y="75"/>
                    <a:pt x="30" y="80"/>
                    <a:pt x="25" y="80"/>
                  </a:cubicBezTo>
                  <a:close/>
                  <a:moveTo>
                    <a:pt x="269" y="75"/>
                  </a:moveTo>
                  <a:cubicBezTo>
                    <a:pt x="210" y="75"/>
                    <a:pt x="210" y="75"/>
                    <a:pt x="210" y="75"/>
                  </a:cubicBezTo>
                  <a:cubicBezTo>
                    <a:pt x="209" y="75"/>
                    <a:pt x="207" y="74"/>
                    <a:pt x="207" y="72"/>
                  </a:cubicBezTo>
                  <a:cubicBezTo>
                    <a:pt x="207" y="70"/>
                    <a:pt x="209" y="69"/>
                    <a:pt x="210" y="69"/>
                  </a:cubicBezTo>
                  <a:cubicBezTo>
                    <a:pt x="269" y="69"/>
                    <a:pt x="269" y="69"/>
                    <a:pt x="269" y="69"/>
                  </a:cubicBezTo>
                  <a:cubicBezTo>
                    <a:pt x="271" y="69"/>
                    <a:pt x="272" y="70"/>
                    <a:pt x="272" y="72"/>
                  </a:cubicBezTo>
                  <a:cubicBezTo>
                    <a:pt x="272" y="74"/>
                    <a:pt x="271" y="75"/>
                    <a:pt x="269" y="75"/>
                  </a:cubicBezTo>
                  <a:close/>
                  <a:moveTo>
                    <a:pt x="269" y="64"/>
                  </a:moveTo>
                  <a:cubicBezTo>
                    <a:pt x="210" y="64"/>
                    <a:pt x="210" y="64"/>
                    <a:pt x="210" y="64"/>
                  </a:cubicBezTo>
                  <a:cubicBezTo>
                    <a:pt x="209" y="64"/>
                    <a:pt x="207" y="63"/>
                    <a:pt x="207" y="61"/>
                  </a:cubicBezTo>
                  <a:cubicBezTo>
                    <a:pt x="207" y="59"/>
                    <a:pt x="209" y="58"/>
                    <a:pt x="210" y="58"/>
                  </a:cubicBezTo>
                  <a:cubicBezTo>
                    <a:pt x="269" y="58"/>
                    <a:pt x="269" y="58"/>
                    <a:pt x="269" y="58"/>
                  </a:cubicBezTo>
                  <a:cubicBezTo>
                    <a:pt x="271" y="58"/>
                    <a:pt x="272" y="59"/>
                    <a:pt x="272" y="61"/>
                  </a:cubicBezTo>
                  <a:cubicBezTo>
                    <a:pt x="272" y="63"/>
                    <a:pt x="271" y="64"/>
                    <a:pt x="269" y="64"/>
                  </a:cubicBezTo>
                  <a:close/>
                  <a:moveTo>
                    <a:pt x="269" y="53"/>
                  </a:moveTo>
                  <a:cubicBezTo>
                    <a:pt x="210" y="53"/>
                    <a:pt x="210" y="53"/>
                    <a:pt x="210" y="53"/>
                  </a:cubicBezTo>
                  <a:cubicBezTo>
                    <a:pt x="209" y="53"/>
                    <a:pt x="207" y="51"/>
                    <a:pt x="207" y="49"/>
                  </a:cubicBezTo>
                  <a:cubicBezTo>
                    <a:pt x="207" y="48"/>
                    <a:pt x="209" y="46"/>
                    <a:pt x="210" y="46"/>
                  </a:cubicBezTo>
                  <a:cubicBezTo>
                    <a:pt x="269" y="46"/>
                    <a:pt x="269" y="46"/>
                    <a:pt x="269" y="46"/>
                  </a:cubicBezTo>
                  <a:cubicBezTo>
                    <a:pt x="271" y="46"/>
                    <a:pt x="272" y="48"/>
                    <a:pt x="272" y="49"/>
                  </a:cubicBezTo>
                  <a:cubicBezTo>
                    <a:pt x="272" y="51"/>
                    <a:pt x="271" y="53"/>
                    <a:pt x="269"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Freeform 319"/>
            <p:cNvSpPr>
              <a:spLocks noEditPoints="1"/>
            </p:cNvSpPr>
            <p:nvPr/>
          </p:nvSpPr>
          <p:spPr bwMode="auto">
            <a:xfrm>
              <a:off x="8348662" y="4625976"/>
              <a:ext cx="638175" cy="200025"/>
            </a:xfrm>
            <a:custGeom>
              <a:avLst/>
              <a:gdLst>
                <a:gd name="T0" fmla="*/ 279 w 290"/>
                <a:gd name="T1" fmla="*/ 0 h 91"/>
                <a:gd name="T2" fmla="*/ 11 w 290"/>
                <a:gd name="T3" fmla="*/ 0 h 91"/>
                <a:gd name="T4" fmla="*/ 0 w 290"/>
                <a:gd name="T5" fmla="*/ 12 h 91"/>
                <a:gd name="T6" fmla="*/ 0 w 290"/>
                <a:gd name="T7" fmla="*/ 80 h 91"/>
                <a:gd name="T8" fmla="*/ 11 w 290"/>
                <a:gd name="T9" fmla="*/ 91 h 91"/>
                <a:gd name="T10" fmla="*/ 279 w 290"/>
                <a:gd name="T11" fmla="*/ 91 h 91"/>
                <a:gd name="T12" fmla="*/ 290 w 290"/>
                <a:gd name="T13" fmla="*/ 80 h 91"/>
                <a:gd name="T14" fmla="*/ 290 w 290"/>
                <a:gd name="T15" fmla="*/ 12 h 91"/>
                <a:gd name="T16" fmla="*/ 279 w 290"/>
                <a:gd name="T17" fmla="*/ 0 h 91"/>
                <a:gd name="T18" fmla="*/ 24 w 290"/>
                <a:gd name="T19" fmla="*/ 80 h 91"/>
                <a:gd name="T20" fmla="*/ 14 w 290"/>
                <a:gd name="T21" fmla="*/ 69 h 91"/>
                <a:gd name="T22" fmla="*/ 24 w 290"/>
                <a:gd name="T23" fmla="*/ 59 h 91"/>
                <a:gd name="T24" fmla="*/ 35 w 290"/>
                <a:gd name="T25" fmla="*/ 69 h 91"/>
                <a:gd name="T26" fmla="*/ 24 w 290"/>
                <a:gd name="T27" fmla="*/ 80 h 91"/>
                <a:gd name="T28" fmla="*/ 268 w 290"/>
                <a:gd name="T29" fmla="*/ 75 h 91"/>
                <a:gd name="T30" fmla="*/ 210 w 290"/>
                <a:gd name="T31" fmla="*/ 75 h 91"/>
                <a:gd name="T32" fmla="*/ 207 w 290"/>
                <a:gd name="T33" fmla="*/ 72 h 91"/>
                <a:gd name="T34" fmla="*/ 210 w 290"/>
                <a:gd name="T35" fmla="*/ 69 h 91"/>
                <a:gd name="T36" fmla="*/ 268 w 290"/>
                <a:gd name="T37" fmla="*/ 69 h 91"/>
                <a:gd name="T38" fmla="*/ 272 w 290"/>
                <a:gd name="T39" fmla="*/ 72 h 91"/>
                <a:gd name="T40" fmla="*/ 268 w 290"/>
                <a:gd name="T41" fmla="*/ 75 h 91"/>
                <a:gd name="T42" fmla="*/ 268 w 290"/>
                <a:gd name="T43" fmla="*/ 64 h 91"/>
                <a:gd name="T44" fmla="*/ 210 w 290"/>
                <a:gd name="T45" fmla="*/ 64 h 91"/>
                <a:gd name="T46" fmla="*/ 207 w 290"/>
                <a:gd name="T47" fmla="*/ 61 h 91"/>
                <a:gd name="T48" fmla="*/ 210 w 290"/>
                <a:gd name="T49" fmla="*/ 58 h 91"/>
                <a:gd name="T50" fmla="*/ 268 w 290"/>
                <a:gd name="T51" fmla="*/ 58 h 91"/>
                <a:gd name="T52" fmla="*/ 272 w 290"/>
                <a:gd name="T53" fmla="*/ 61 h 91"/>
                <a:gd name="T54" fmla="*/ 268 w 290"/>
                <a:gd name="T55" fmla="*/ 64 h 91"/>
                <a:gd name="T56" fmla="*/ 268 w 290"/>
                <a:gd name="T57" fmla="*/ 53 h 91"/>
                <a:gd name="T58" fmla="*/ 210 w 290"/>
                <a:gd name="T59" fmla="*/ 53 h 91"/>
                <a:gd name="T60" fmla="*/ 207 w 290"/>
                <a:gd name="T61" fmla="*/ 49 h 91"/>
                <a:gd name="T62" fmla="*/ 210 w 290"/>
                <a:gd name="T63" fmla="*/ 46 h 91"/>
                <a:gd name="T64" fmla="*/ 268 w 290"/>
                <a:gd name="T65" fmla="*/ 46 h 91"/>
                <a:gd name="T66" fmla="*/ 272 w 290"/>
                <a:gd name="T67" fmla="*/ 49 h 91"/>
                <a:gd name="T68" fmla="*/ 268 w 290"/>
                <a:gd name="T69"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1">
                  <a:moveTo>
                    <a:pt x="279" y="0"/>
                  </a:moveTo>
                  <a:cubicBezTo>
                    <a:pt x="11" y="0"/>
                    <a:pt x="11" y="0"/>
                    <a:pt x="11" y="0"/>
                  </a:cubicBezTo>
                  <a:cubicBezTo>
                    <a:pt x="5" y="0"/>
                    <a:pt x="0" y="5"/>
                    <a:pt x="0" y="12"/>
                  </a:cubicBezTo>
                  <a:cubicBezTo>
                    <a:pt x="0" y="80"/>
                    <a:pt x="0" y="80"/>
                    <a:pt x="0" y="80"/>
                  </a:cubicBezTo>
                  <a:cubicBezTo>
                    <a:pt x="0" y="86"/>
                    <a:pt x="5" y="91"/>
                    <a:pt x="11" y="91"/>
                  </a:cubicBezTo>
                  <a:cubicBezTo>
                    <a:pt x="279" y="91"/>
                    <a:pt x="279" y="91"/>
                    <a:pt x="279" y="91"/>
                  </a:cubicBezTo>
                  <a:cubicBezTo>
                    <a:pt x="285" y="91"/>
                    <a:pt x="290" y="86"/>
                    <a:pt x="290" y="80"/>
                  </a:cubicBezTo>
                  <a:cubicBezTo>
                    <a:pt x="290" y="12"/>
                    <a:pt x="290" y="12"/>
                    <a:pt x="290" y="12"/>
                  </a:cubicBezTo>
                  <a:cubicBezTo>
                    <a:pt x="290" y="5"/>
                    <a:pt x="285" y="0"/>
                    <a:pt x="279" y="0"/>
                  </a:cubicBezTo>
                  <a:close/>
                  <a:moveTo>
                    <a:pt x="24" y="80"/>
                  </a:moveTo>
                  <a:cubicBezTo>
                    <a:pt x="19" y="80"/>
                    <a:pt x="14" y="75"/>
                    <a:pt x="14" y="69"/>
                  </a:cubicBezTo>
                  <a:cubicBezTo>
                    <a:pt x="14" y="64"/>
                    <a:pt x="19" y="59"/>
                    <a:pt x="24" y="59"/>
                  </a:cubicBezTo>
                  <a:cubicBezTo>
                    <a:pt x="30" y="59"/>
                    <a:pt x="35" y="64"/>
                    <a:pt x="35" y="69"/>
                  </a:cubicBezTo>
                  <a:cubicBezTo>
                    <a:pt x="35" y="75"/>
                    <a:pt x="30" y="80"/>
                    <a:pt x="24" y="80"/>
                  </a:cubicBezTo>
                  <a:close/>
                  <a:moveTo>
                    <a:pt x="268" y="75"/>
                  </a:moveTo>
                  <a:cubicBezTo>
                    <a:pt x="210" y="75"/>
                    <a:pt x="210" y="75"/>
                    <a:pt x="210" y="75"/>
                  </a:cubicBezTo>
                  <a:cubicBezTo>
                    <a:pt x="208" y="75"/>
                    <a:pt x="207" y="74"/>
                    <a:pt x="207" y="72"/>
                  </a:cubicBezTo>
                  <a:cubicBezTo>
                    <a:pt x="207" y="70"/>
                    <a:pt x="208" y="69"/>
                    <a:pt x="210" y="69"/>
                  </a:cubicBezTo>
                  <a:cubicBezTo>
                    <a:pt x="268" y="69"/>
                    <a:pt x="268" y="69"/>
                    <a:pt x="268" y="69"/>
                  </a:cubicBezTo>
                  <a:cubicBezTo>
                    <a:pt x="270" y="69"/>
                    <a:pt x="272" y="70"/>
                    <a:pt x="272" y="72"/>
                  </a:cubicBezTo>
                  <a:cubicBezTo>
                    <a:pt x="272" y="74"/>
                    <a:pt x="270" y="75"/>
                    <a:pt x="268" y="75"/>
                  </a:cubicBezTo>
                  <a:close/>
                  <a:moveTo>
                    <a:pt x="268" y="64"/>
                  </a:moveTo>
                  <a:cubicBezTo>
                    <a:pt x="210" y="64"/>
                    <a:pt x="210" y="64"/>
                    <a:pt x="210" y="64"/>
                  </a:cubicBezTo>
                  <a:cubicBezTo>
                    <a:pt x="208" y="64"/>
                    <a:pt x="207" y="63"/>
                    <a:pt x="207" y="61"/>
                  </a:cubicBezTo>
                  <a:cubicBezTo>
                    <a:pt x="207" y="59"/>
                    <a:pt x="208" y="58"/>
                    <a:pt x="210" y="58"/>
                  </a:cubicBezTo>
                  <a:cubicBezTo>
                    <a:pt x="268" y="58"/>
                    <a:pt x="268" y="58"/>
                    <a:pt x="268" y="58"/>
                  </a:cubicBezTo>
                  <a:cubicBezTo>
                    <a:pt x="270" y="58"/>
                    <a:pt x="272" y="59"/>
                    <a:pt x="272" y="61"/>
                  </a:cubicBezTo>
                  <a:cubicBezTo>
                    <a:pt x="272" y="63"/>
                    <a:pt x="270" y="64"/>
                    <a:pt x="268" y="64"/>
                  </a:cubicBezTo>
                  <a:close/>
                  <a:moveTo>
                    <a:pt x="268" y="53"/>
                  </a:moveTo>
                  <a:cubicBezTo>
                    <a:pt x="210" y="53"/>
                    <a:pt x="210" y="53"/>
                    <a:pt x="210" y="53"/>
                  </a:cubicBezTo>
                  <a:cubicBezTo>
                    <a:pt x="208" y="53"/>
                    <a:pt x="207" y="51"/>
                    <a:pt x="207" y="49"/>
                  </a:cubicBezTo>
                  <a:cubicBezTo>
                    <a:pt x="207" y="48"/>
                    <a:pt x="208" y="46"/>
                    <a:pt x="210" y="46"/>
                  </a:cubicBezTo>
                  <a:cubicBezTo>
                    <a:pt x="268" y="46"/>
                    <a:pt x="268" y="46"/>
                    <a:pt x="268" y="46"/>
                  </a:cubicBezTo>
                  <a:cubicBezTo>
                    <a:pt x="270" y="46"/>
                    <a:pt x="272" y="48"/>
                    <a:pt x="272" y="49"/>
                  </a:cubicBezTo>
                  <a:cubicBezTo>
                    <a:pt x="272" y="51"/>
                    <a:pt x="270" y="53"/>
                    <a:pt x="26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4" name="Freeform 320"/>
            <p:cNvSpPr>
              <a:spLocks noEditPoints="1"/>
            </p:cNvSpPr>
            <p:nvPr/>
          </p:nvSpPr>
          <p:spPr bwMode="auto">
            <a:xfrm>
              <a:off x="6324600" y="4859339"/>
              <a:ext cx="638175" cy="198438"/>
            </a:xfrm>
            <a:custGeom>
              <a:avLst/>
              <a:gdLst>
                <a:gd name="T0" fmla="*/ 279 w 290"/>
                <a:gd name="T1" fmla="*/ 0 h 90"/>
                <a:gd name="T2" fmla="*/ 11 w 290"/>
                <a:gd name="T3" fmla="*/ 0 h 90"/>
                <a:gd name="T4" fmla="*/ 0 w 290"/>
                <a:gd name="T5" fmla="*/ 11 h 90"/>
                <a:gd name="T6" fmla="*/ 0 w 290"/>
                <a:gd name="T7" fmla="*/ 79 h 90"/>
                <a:gd name="T8" fmla="*/ 11 w 290"/>
                <a:gd name="T9" fmla="*/ 90 h 90"/>
                <a:gd name="T10" fmla="*/ 279 w 290"/>
                <a:gd name="T11" fmla="*/ 90 h 90"/>
                <a:gd name="T12" fmla="*/ 290 w 290"/>
                <a:gd name="T13" fmla="*/ 79 h 90"/>
                <a:gd name="T14" fmla="*/ 290 w 290"/>
                <a:gd name="T15" fmla="*/ 11 h 90"/>
                <a:gd name="T16" fmla="*/ 279 w 290"/>
                <a:gd name="T17" fmla="*/ 0 h 90"/>
                <a:gd name="T18" fmla="*/ 25 w 290"/>
                <a:gd name="T19" fmla="*/ 79 h 90"/>
                <a:gd name="T20" fmla="*/ 14 w 290"/>
                <a:gd name="T21" fmla="*/ 68 h 90"/>
                <a:gd name="T22" fmla="*/ 25 w 290"/>
                <a:gd name="T23" fmla="*/ 58 h 90"/>
                <a:gd name="T24" fmla="*/ 35 w 290"/>
                <a:gd name="T25" fmla="*/ 68 h 90"/>
                <a:gd name="T26" fmla="*/ 25 w 290"/>
                <a:gd name="T27" fmla="*/ 79 h 90"/>
                <a:gd name="T28" fmla="*/ 269 w 290"/>
                <a:gd name="T29" fmla="*/ 74 h 90"/>
                <a:gd name="T30" fmla="*/ 210 w 290"/>
                <a:gd name="T31" fmla="*/ 74 h 90"/>
                <a:gd name="T32" fmla="*/ 207 w 290"/>
                <a:gd name="T33" fmla="*/ 71 h 90"/>
                <a:gd name="T34" fmla="*/ 210 w 290"/>
                <a:gd name="T35" fmla="*/ 68 h 90"/>
                <a:gd name="T36" fmla="*/ 269 w 290"/>
                <a:gd name="T37" fmla="*/ 68 h 90"/>
                <a:gd name="T38" fmla="*/ 272 w 290"/>
                <a:gd name="T39" fmla="*/ 71 h 90"/>
                <a:gd name="T40" fmla="*/ 269 w 290"/>
                <a:gd name="T41" fmla="*/ 74 h 90"/>
                <a:gd name="T42" fmla="*/ 269 w 290"/>
                <a:gd name="T43" fmla="*/ 63 h 90"/>
                <a:gd name="T44" fmla="*/ 210 w 290"/>
                <a:gd name="T45" fmla="*/ 63 h 90"/>
                <a:gd name="T46" fmla="*/ 207 w 290"/>
                <a:gd name="T47" fmla="*/ 60 h 90"/>
                <a:gd name="T48" fmla="*/ 210 w 290"/>
                <a:gd name="T49" fmla="*/ 57 h 90"/>
                <a:gd name="T50" fmla="*/ 269 w 290"/>
                <a:gd name="T51" fmla="*/ 57 h 90"/>
                <a:gd name="T52" fmla="*/ 272 w 290"/>
                <a:gd name="T53" fmla="*/ 60 h 90"/>
                <a:gd name="T54" fmla="*/ 269 w 290"/>
                <a:gd name="T55" fmla="*/ 63 h 90"/>
                <a:gd name="T56" fmla="*/ 269 w 290"/>
                <a:gd name="T57" fmla="*/ 52 h 90"/>
                <a:gd name="T58" fmla="*/ 210 w 290"/>
                <a:gd name="T59" fmla="*/ 52 h 90"/>
                <a:gd name="T60" fmla="*/ 207 w 290"/>
                <a:gd name="T61" fmla="*/ 49 h 90"/>
                <a:gd name="T62" fmla="*/ 210 w 290"/>
                <a:gd name="T63" fmla="*/ 45 h 90"/>
                <a:gd name="T64" fmla="*/ 269 w 290"/>
                <a:gd name="T65" fmla="*/ 45 h 90"/>
                <a:gd name="T66" fmla="*/ 272 w 290"/>
                <a:gd name="T67" fmla="*/ 49 h 90"/>
                <a:gd name="T68" fmla="*/ 269 w 290"/>
                <a:gd name="T69"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0">
                  <a:moveTo>
                    <a:pt x="279" y="0"/>
                  </a:moveTo>
                  <a:cubicBezTo>
                    <a:pt x="11" y="0"/>
                    <a:pt x="11" y="0"/>
                    <a:pt x="11" y="0"/>
                  </a:cubicBezTo>
                  <a:cubicBezTo>
                    <a:pt x="5" y="0"/>
                    <a:pt x="0" y="5"/>
                    <a:pt x="0" y="11"/>
                  </a:cubicBezTo>
                  <a:cubicBezTo>
                    <a:pt x="0" y="79"/>
                    <a:pt x="0" y="79"/>
                    <a:pt x="0" y="79"/>
                  </a:cubicBezTo>
                  <a:cubicBezTo>
                    <a:pt x="0" y="85"/>
                    <a:pt x="5" y="90"/>
                    <a:pt x="11" y="90"/>
                  </a:cubicBezTo>
                  <a:cubicBezTo>
                    <a:pt x="279" y="90"/>
                    <a:pt x="279" y="90"/>
                    <a:pt x="279" y="90"/>
                  </a:cubicBezTo>
                  <a:cubicBezTo>
                    <a:pt x="285" y="90"/>
                    <a:pt x="290" y="85"/>
                    <a:pt x="290" y="79"/>
                  </a:cubicBezTo>
                  <a:cubicBezTo>
                    <a:pt x="290" y="11"/>
                    <a:pt x="290" y="11"/>
                    <a:pt x="290" y="11"/>
                  </a:cubicBezTo>
                  <a:cubicBezTo>
                    <a:pt x="290" y="5"/>
                    <a:pt x="285" y="0"/>
                    <a:pt x="279" y="0"/>
                  </a:cubicBezTo>
                  <a:close/>
                  <a:moveTo>
                    <a:pt x="25" y="79"/>
                  </a:moveTo>
                  <a:cubicBezTo>
                    <a:pt x="19" y="79"/>
                    <a:pt x="14" y="74"/>
                    <a:pt x="14" y="68"/>
                  </a:cubicBezTo>
                  <a:cubicBezTo>
                    <a:pt x="14" y="63"/>
                    <a:pt x="19" y="58"/>
                    <a:pt x="25" y="58"/>
                  </a:cubicBezTo>
                  <a:cubicBezTo>
                    <a:pt x="30" y="58"/>
                    <a:pt x="35" y="63"/>
                    <a:pt x="35" y="68"/>
                  </a:cubicBezTo>
                  <a:cubicBezTo>
                    <a:pt x="35" y="74"/>
                    <a:pt x="30" y="79"/>
                    <a:pt x="25" y="79"/>
                  </a:cubicBezTo>
                  <a:close/>
                  <a:moveTo>
                    <a:pt x="269" y="74"/>
                  </a:moveTo>
                  <a:cubicBezTo>
                    <a:pt x="210" y="74"/>
                    <a:pt x="210" y="74"/>
                    <a:pt x="210" y="74"/>
                  </a:cubicBezTo>
                  <a:cubicBezTo>
                    <a:pt x="209" y="74"/>
                    <a:pt x="207" y="73"/>
                    <a:pt x="207" y="71"/>
                  </a:cubicBezTo>
                  <a:cubicBezTo>
                    <a:pt x="207" y="70"/>
                    <a:pt x="209" y="68"/>
                    <a:pt x="210" y="68"/>
                  </a:cubicBezTo>
                  <a:cubicBezTo>
                    <a:pt x="269" y="68"/>
                    <a:pt x="269" y="68"/>
                    <a:pt x="269" y="68"/>
                  </a:cubicBezTo>
                  <a:cubicBezTo>
                    <a:pt x="271" y="68"/>
                    <a:pt x="272" y="70"/>
                    <a:pt x="272" y="71"/>
                  </a:cubicBezTo>
                  <a:cubicBezTo>
                    <a:pt x="272" y="73"/>
                    <a:pt x="271" y="74"/>
                    <a:pt x="269" y="74"/>
                  </a:cubicBezTo>
                  <a:close/>
                  <a:moveTo>
                    <a:pt x="269" y="63"/>
                  </a:moveTo>
                  <a:cubicBezTo>
                    <a:pt x="210" y="63"/>
                    <a:pt x="210" y="63"/>
                    <a:pt x="210" y="63"/>
                  </a:cubicBezTo>
                  <a:cubicBezTo>
                    <a:pt x="209" y="63"/>
                    <a:pt x="207" y="62"/>
                    <a:pt x="207" y="60"/>
                  </a:cubicBezTo>
                  <a:cubicBezTo>
                    <a:pt x="207" y="58"/>
                    <a:pt x="209" y="57"/>
                    <a:pt x="210" y="57"/>
                  </a:cubicBezTo>
                  <a:cubicBezTo>
                    <a:pt x="269" y="57"/>
                    <a:pt x="269" y="57"/>
                    <a:pt x="269" y="57"/>
                  </a:cubicBezTo>
                  <a:cubicBezTo>
                    <a:pt x="271" y="57"/>
                    <a:pt x="272" y="58"/>
                    <a:pt x="272" y="60"/>
                  </a:cubicBezTo>
                  <a:cubicBezTo>
                    <a:pt x="272" y="62"/>
                    <a:pt x="271" y="63"/>
                    <a:pt x="269" y="63"/>
                  </a:cubicBezTo>
                  <a:close/>
                  <a:moveTo>
                    <a:pt x="269" y="52"/>
                  </a:moveTo>
                  <a:cubicBezTo>
                    <a:pt x="210" y="52"/>
                    <a:pt x="210" y="52"/>
                    <a:pt x="210" y="52"/>
                  </a:cubicBezTo>
                  <a:cubicBezTo>
                    <a:pt x="209" y="52"/>
                    <a:pt x="207" y="50"/>
                    <a:pt x="207" y="49"/>
                  </a:cubicBezTo>
                  <a:cubicBezTo>
                    <a:pt x="207" y="47"/>
                    <a:pt x="209" y="45"/>
                    <a:pt x="210" y="45"/>
                  </a:cubicBezTo>
                  <a:cubicBezTo>
                    <a:pt x="269" y="45"/>
                    <a:pt x="269" y="45"/>
                    <a:pt x="269" y="45"/>
                  </a:cubicBezTo>
                  <a:cubicBezTo>
                    <a:pt x="271" y="45"/>
                    <a:pt x="272" y="47"/>
                    <a:pt x="272" y="49"/>
                  </a:cubicBezTo>
                  <a:cubicBezTo>
                    <a:pt x="272" y="50"/>
                    <a:pt x="271" y="52"/>
                    <a:pt x="269"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5" name="Freeform 321"/>
            <p:cNvSpPr>
              <a:spLocks noEditPoints="1"/>
            </p:cNvSpPr>
            <p:nvPr/>
          </p:nvSpPr>
          <p:spPr bwMode="auto">
            <a:xfrm>
              <a:off x="6997700" y="4859339"/>
              <a:ext cx="639763" cy="198438"/>
            </a:xfrm>
            <a:custGeom>
              <a:avLst/>
              <a:gdLst>
                <a:gd name="T0" fmla="*/ 279 w 291"/>
                <a:gd name="T1" fmla="*/ 0 h 90"/>
                <a:gd name="T2" fmla="*/ 12 w 291"/>
                <a:gd name="T3" fmla="*/ 0 h 90"/>
                <a:gd name="T4" fmla="*/ 0 w 291"/>
                <a:gd name="T5" fmla="*/ 11 h 90"/>
                <a:gd name="T6" fmla="*/ 0 w 291"/>
                <a:gd name="T7" fmla="*/ 79 h 90"/>
                <a:gd name="T8" fmla="*/ 12 w 291"/>
                <a:gd name="T9" fmla="*/ 90 h 90"/>
                <a:gd name="T10" fmla="*/ 279 w 291"/>
                <a:gd name="T11" fmla="*/ 90 h 90"/>
                <a:gd name="T12" fmla="*/ 291 w 291"/>
                <a:gd name="T13" fmla="*/ 79 h 90"/>
                <a:gd name="T14" fmla="*/ 291 w 291"/>
                <a:gd name="T15" fmla="*/ 11 h 90"/>
                <a:gd name="T16" fmla="*/ 279 w 291"/>
                <a:gd name="T17" fmla="*/ 0 h 90"/>
                <a:gd name="T18" fmla="*/ 25 w 291"/>
                <a:gd name="T19" fmla="*/ 79 h 90"/>
                <a:gd name="T20" fmla="*/ 15 w 291"/>
                <a:gd name="T21" fmla="*/ 68 h 90"/>
                <a:gd name="T22" fmla="*/ 25 w 291"/>
                <a:gd name="T23" fmla="*/ 58 h 90"/>
                <a:gd name="T24" fmla="*/ 35 w 291"/>
                <a:gd name="T25" fmla="*/ 68 h 90"/>
                <a:gd name="T26" fmla="*/ 25 w 291"/>
                <a:gd name="T27" fmla="*/ 79 h 90"/>
                <a:gd name="T28" fmla="*/ 269 w 291"/>
                <a:gd name="T29" fmla="*/ 74 h 90"/>
                <a:gd name="T30" fmla="*/ 211 w 291"/>
                <a:gd name="T31" fmla="*/ 74 h 90"/>
                <a:gd name="T32" fmla="*/ 208 w 291"/>
                <a:gd name="T33" fmla="*/ 71 h 90"/>
                <a:gd name="T34" fmla="*/ 211 w 291"/>
                <a:gd name="T35" fmla="*/ 68 h 90"/>
                <a:gd name="T36" fmla="*/ 269 w 291"/>
                <a:gd name="T37" fmla="*/ 68 h 90"/>
                <a:gd name="T38" fmla="*/ 273 w 291"/>
                <a:gd name="T39" fmla="*/ 71 h 90"/>
                <a:gd name="T40" fmla="*/ 269 w 291"/>
                <a:gd name="T41" fmla="*/ 74 h 90"/>
                <a:gd name="T42" fmla="*/ 269 w 291"/>
                <a:gd name="T43" fmla="*/ 63 h 90"/>
                <a:gd name="T44" fmla="*/ 211 w 291"/>
                <a:gd name="T45" fmla="*/ 63 h 90"/>
                <a:gd name="T46" fmla="*/ 208 w 291"/>
                <a:gd name="T47" fmla="*/ 60 h 90"/>
                <a:gd name="T48" fmla="*/ 211 w 291"/>
                <a:gd name="T49" fmla="*/ 57 h 90"/>
                <a:gd name="T50" fmla="*/ 269 w 291"/>
                <a:gd name="T51" fmla="*/ 57 h 90"/>
                <a:gd name="T52" fmla="*/ 273 w 291"/>
                <a:gd name="T53" fmla="*/ 60 h 90"/>
                <a:gd name="T54" fmla="*/ 269 w 291"/>
                <a:gd name="T55" fmla="*/ 63 h 90"/>
                <a:gd name="T56" fmla="*/ 269 w 291"/>
                <a:gd name="T57" fmla="*/ 52 h 90"/>
                <a:gd name="T58" fmla="*/ 211 w 291"/>
                <a:gd name="T59" fmla="*/ 52 h 90"/>
                <a:gd name="T60" fmla="*/ 208 w 291"/>
                <a:gd name="T61" fmla="*/ 49 h 90"/>
                <a:gd name="T62" fmla="*/ 211 w 291"/>
                <a:gd name="T63" fmla="*/ 45 h 90"/>
                <a:gd name="T64" fmla="*/ 269 w 291"/>
                <a:gd name="T65" fmla="*/ 45 h 90"/>
                <a:gd name="T66" fmla="*/ 273 w 291"/>
                <a:gd name="T67" fmla="*/ 49 h 90"/>
                <a:gd name="T68" fmla="*/ 269 w 291"/>
                <a:gd name="T69"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90">
                  <a:moveTo>
                    <a:pt x="279" y="0"/>
                  </a:moveTo>
                  <a:cubicBezTo>
                    <a:pt x="12" y="0"/>
                    <a:pt x="12" y="0"/>
                    <a:pt x="12" y="0"/>
                  </a:cubicBezTo>
                  <a:cubicBezTo>
                    <a:pt x="6" y="0"/>
                    <a:pt x="0" y="5"/>
                    <a:pt x="0" y="11"/>
                  </a:cubicBezTo>
                  <a:cubicBezTo>
                    <a:pt x="0" y="79"/>
                    <a:pt x="0" y="79"/>
                    <a:pt x="0" y="79"/>
                  </a:cubicBezTo>
                  <a:cubicBezTo>
                    <a:pt x="0" y="85"/>
                    <a:pt x="6" y="90"/>
                    <a:pt x="12" y="90"/>
                  </a:cubicBezTo>
                  <a:cubicBezTo>
                    <a:pt x="279" y="90"/>
                    <a:pt x="279" y="90"/>
                    <a:pt x="279" y="90"/>
                  </a:cubicBezTo>
                  <a:cubicBezTo>
                    <a:pt x="286" y="90"/>
                    <a:pt x="291" y="85"/>
                    <a:pt x="291" y="79"/>
                  </a:cubicBezTo>
                  <a:cubicBezTo>
                    <a:pt x="291" y="11"/>
                    <a:pt x="291" y="11"/>
                    <a:pt x="291" y="11"/>
                  </a:cubicBezTo>
                  <a:cubicBezTo>
                    <a:pt x="291" y="5"/>
                    <a:pt x="286" y="0"/>
                    <a:pt x="279" y="0"/>
                  </a:cubicBezTo>
                  <a:close/>
                  <a:moveTo>
                    <a:pt x="25" y="79"/>
                  </a:moveTo>
                  <a:cubicBezTo>
                    <a:pt x="20" y="79"/>
                    <a:pt x="15" y="74"/>
                    <a:pt x="15" y="68"/>
                  </a:cubicBezTo>
                  <a:cubicBezTo>
                    <a:pt x="15" y="63"/>
                    <a:pt x="20" y="58"/>
                    <a:pt x="25" y="58"/>
                  </a:cubicBezTo>
                  <a:cubicBezTo>
                    <a:pt x="31" y="58"/>
                    <a:pt x="35" y="63"/>
                    <a:pt x="35" y="68"/>
                  </a:cubicBezTo>
                  <a:cubicBezTo>
                    <a:pt x="35" y="74"/>
                    <a:pt x="31" y="79"/>
                    <a:pt x="25" y="79"/>
                  </a:cubicBezTo>
                  <a:close/>
                  <a:moveTo>
                    <a:pt x="269" y="74"/>
                  </a:moveTo>
                  <a:cubicBezTo>
                    <a:pt x="211" y="74"/>
                    <a:pt x="211" y="74"/>
                    <a:pt x="211" y="74"/>
                  </a:cubicBezTo>
                  <a:cubicBezTo>
                    <a:pt x="209" y="74"/>
                    <a:pt x="208" y="73"/>
                    <a:pt x="208" y="71"/>
                  </a:cubicBezTo>
                  <a:cubicBezTo>
                    <a:pt x="208" y="70"/>
                    <a:pt x="209" y="68"/>
                    <a:pt x="211" y="68"/>
                  </a:cubicBezTo>
                  <a:cubicBezTo>
                    <a:pt x="269" y="68"/>
                    <a:pt x="269" y="68"/>
                    <a:pt x="269" y="68"/>
                  </a:cubicBezTo>
                  <a:cubicBezTo>
                    <a:pt x="271" y="68"/>
                    <a:pt x="273" y="70"/>
                    <a:pt x="273" y="71"/>
                  </a:cubicBezTo>
                  <a:cubicBezTo>
                    <a:pt x="273" y="73"/>
                    <a:pt x="271" y="74"/>
                    <a:pt x="269" y="74"/>
                  </a:cubicBezTo>
                  <a:close/>
                  <a:moveTo>
                    <a:pt x="269" y="63"/>
                  </a:moveTo>
                  <a:cubicBezTo>
                    <a:pt x="211" y="63"/>
                    <a:pt x="211" y="63"/>
                    <a:pt x="211" y="63"/>
                  </a:cubicBezTo>
                  <a:cubicBezTo>
                    <a:pt x="209" y="63"/>
                    <a:pt x="208" y="62"/>
                    <a:pt x="208" y="60"/>
                  </a:cubicBezTo>
                  <a:cubicBezTo>
                    <a:pt x="208" y="58"/>
                    <a:pt x="209" y="57"/>
                    <a:pt x="211" y="57"/>
                  </a:cubicBezTo>
                  <a:cubicBezTo>
                    <a:pt x="269" y="57"/>
                    <a:pt x="269" y="57"/>
                    <a:pt x="269" y="57"/>
                  </a:cubicBezTo>
                  <a:cubicBezTo>
                    <a:pt x="271" y="57"/>
                    <a:pt x="273" y="58"/>
                    <a:pt x="273" y="60"/>
                  </a:cubicBezTo>
                  <a:cubicBezTo>
                    <a:pt x="273" y="62"/>
                    <a:pt x="271" y="63"/>
                    <a:pt x="269" y="63"/>
                  </a:cubicBezTo>
                  <a:close/>
                  <a:moveTo>
                    <a:pt x="269" y="52"/>
                  </a:moveTo>
                  <a:cubicBezTo>
                    <a:pt x="211" y="52"/>
                    <a:pt x="211" y="52"/>
                    <a:pt x="211" y="52"/>
                  </a:cubicBezTo>
                  <a:cubicBezTo>
                    <a:pt x="209" y="52"/>
                    <a:pt x="208" y="50"/>
                    <a:pt x="208" y="49"/>
                  </a:cubicBezTo>
                  <a:cubicBezTo>
                    <a:pt x="208" y="47"/>
                    <a:pt x="209" y="45"/>
                    <a:pt x="211" y="45"/>
                  </a:cubicBezTo>
                  <a:cubicBezTo>
                    <a:pt x="269" y="45"/>
                    <a:pt x="269" y="45"/>
                    <a:pt x="269" y="45"/>
                  </a:cubicBezTo>
                  <a:cubicBezTo>
                    <a:pt x="271" y="45"/>
                    <a:pt x="273" y="47"/>
                    <a:pt x="273" y="49"/>
                  </a:cubicBezTo>
                  <a:cubicBezTo>
                    <a:pt x="273" y="50"/>
                    <a:pt x="271" y="52"/>
                    <a:pt x="269"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6" name="Freeform 322"/>
            <p:cNvSpPr>
              <a:spLocks noEditPoints="1"/>
            </p:cNvSpPr>
            <p:nvPr/>
          </p:nvSpPr>
          <p:spPr bwMode="auto">
            <a:xfrm>
              <a:off x="7672387" y="4859339"/>
              <a:ext cx="638175" cy="198438"/>
            </a:xfrm>
            <a:custGeom>
              <a:avLst/>
              <a:gdLst>
                <a:gd name="T0" fmla="*/ 279 w 290"/>
                <a:gd name="T1" fmla="*/ 0 h 90"/>
                <a:gd name="T2" fmla="*/ 11 w 290"/>
                <a:gd name="T3" fmla="*/ 0 h 90"/>
                <a:gd name="T4" fmla="*/ 0 w 290"/>
                <a:gd name="T5" fmla="*/ 11 h 90"/>
                <a:gd name="T6" fmla="*/ 0 w 290"/>
                <a:gd name="T7" fmla="*/ 79 h 90"/>
                <a:gd name="T8" fmla="*/ 11 w 290"/>
                <a:gd name="T9" fmla="*/ 90 h 90"/>
                <a:gd name="T10" fmla="*/ 279 w 290"/>
                <a:gd name="T11" fmla="*/ 90 h 90"/>
                <a:gd name="T12" fmla="*/ 290 w 290"/>
                <a:gd name="T13" fmla="*/ 79 h 90"/>
                <a:gd name="T14" fmla="*/ 290 w 290"/>
                <a:gd name="T15" fmla="*/ 11 h 90"/>
                <a:gd name="T16" fmla="*/ 279 w 290"/>
                <a:gd name="T17" fmla="*/ 0 h 90"/>
                <a:gd name="T18" fmla="*/ 25 w 290"/>
                <a:gd name="T19" fmla="*/ 79 h 90"/>
                <a:gd name="T20" fmla="*/ 14 w 290"/>
                <a:gd name="T21" fmla="*/ 68 h 90"/>
                <a:gd name="T22" fmla="*/ 25 w 290"/>
                <a:gd name="T23" fmla="*/ 58 h 90"/>
                <a:gd name="T24" fmla="*/ 35 w 290"/>
                <a:gd name="T25" fmla="*/ 68 h 90"/>
                <a:gd name="T26" fmla="*/ 25 w 290"/>
                <a:gd name="T27" fmla="*/ 79 h 90"/>
                <a:gd name="T28" fmla="*/ 269 w 290"/>
                <a:gd name="T29" fmla="*/ 74 h 90"/>
                <a:gd name="T30" fmla="*/ 210 w 290"/>
                <a:gd name="T31" fmla="*/ 74 h 90"/>
                <a:gd name="T32" fmla="*/ 207 w 290"/>
                <a:gd name="T33" fmla="*/ 71 h 90"/>
                <a:gd name="T34" fmla="*/ 210 w 290"/>
                <a:gd name="T35" fmla="*/ 68 h 90"/>
                <a:gd name="T36" fmla="*/ 269 w 290"/>
                <a:gd name="T37" fmla="*/ 68 h 90"/>
                <a:gd name="T38" fmla="*/ 272 w 290"/>
                <a:gd name="T39" fmla="*/ 71 h 90"/>
                <a:gd name="T40" fmla="*/ 269 w 290"/>
                <a:gd name="T41" fmla="*/ 74 h 90"/>
                <a:gd name="T42" fmla="*/ 269 w 290"/>
                <a:gd name="T43" fmla="*/ 63 h 90"/>
                <a:gd name="T44" fmla="*/ 210 w 290"/>
                <a:gd name="T45" fmla="*/ 63 h 90"/>
                <a:gd name="T46" fmla="*/ 207 w 290"/>
                <a:gd name="T47" fmla="*/ 60 h 90"/>
                <a:gd name="T48" fmla="*/ 210 w 290"/>
                <a:gd name="T49" fmla="*/ 57 h 90"/>
                <a:gd name="T50" fmla="*/ 269 w 290"/>
                <a:gd name="T51" fmla="*/ 57 h 90"/>
                <a:gd name="T52" fmla="*/ 272 w 290"/>
                <a:gd name="T53" fmla="*/ 60 h 90"/>
                <a:gd name="T54" fmla="*/ 269 w 290"/>
                <a:gd name="T55" fmla="*/ 63 h 90"/>
                <a:gd name="T56" fmla="*/ 269 w 290"/>
                <a:gd name="T57" fmla="*/ 52 h 90"/>
                <a:gd name="T58" fmla="*/ 210 w 290"/>
                <a:gd name="T59" fmla="*/ 52 h 90"/>
                <a:gd name="T60" fmla="*/ 207 w 290"/>
                <a:gd name="T61" fmla="*/ 49 h 90"/>
                <a:gd name="T62" fmla="*/ 210 w 290"/>
                <a:gd name="T63" fmla="*/ 45 h 90"/>
                <a:gd name="T64" fmla="*/ 269 w 290"/>
                <a:gd name="T65" fmla="*/ 45 h 90"/>
                <a:gd name="T66" fmla="*/ 272 w 290"/>
                <a:gd name="T67" fmla="*/ 49 h 90"/>
                <a:gd name="T68" fmla="*/ 269 w 290"/>
                <a:gd name="T69"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0">
                  <a:moveTo>
                    <a:pt x="279" y="0"/>
                  </a:moveTo>
                  <a:cubicBezTo>
                    <a:pt x="11" y="0"/>
                    <a:pt x="11" y="0"/>
                    <a:pt x="11" y="0"/>
                  </a:cubicBezTo>
                  <a:cubicBezTo>
                    <a:pt x="5" y="0"/>
                    <a:pt x="0" y="5"/>
                    <a:pt x="0" y="11"/>
                  </a:cubicBezTo>
                  <a:cubicBezTo>
                    <a:pt x="0" y="79"/>
                    <a:pt x="0" y="79"/>
                    <a:pt x="0" y="79"/>
                  </a:cubicBezTo>
                  <a:cubicBezTo>
                    <a:pt x="0" y="85"/>
                    <a:pt x="5" y="90"/>
                    <a:pt x="11" y="90"/>
                  </a:cubicBezTo>
                  <a:cubicBezTo>
                    <a:pt x="279" y="90"/>
                    <a:pt x="279" y="90"/>
                    <a:pt x="279" y="90"/>
                  </a:cubicBezTo>
                  <a:cubicBezTo>
                    <a:pt x="285" y="90"/>
                    <a:pt x="290" y="85"/>
                    <a:pt x="290" y="79"/>
                  </a:cubicBezTo>
                  <a:cubicBezTo>
                    <a:pt x="290" y="11"/>
                    <a:pt x="290" y="11"/>
                    <a:pt x="290" y="11"/>
                  </a:cubicBezTo>
                  <a:cubicBezTo>
                    <a:pt x="290" y="5"/>
                    <a:pt x="285" y="0"/>
                    <a:pt x="279" y="0"/>
                  </a:cubicBezTo>
                  <a:close/>
                  <a:moveTo>
                    <a:pt x="25" y="79"/>
                  </a:moveTo>
                  <a:cubicBezTo>
                    <a:pt x="19" y="79"/>
                    <a:pt x="14" y="74"/>
                    <a:pt x="14" y="68"/>
                  </a:cubicBezTo>
                  <a:cubicBezTo>
                    <a:pt x="14" y="63"/>
                    <a:pt x="19" y="58"/>
                    <a:pt x="25" y="58"/>
                  </a:cubicBezTo>
                  <a:cubicBezTo>
                    <a:pt x="30" y="58"/>
                    <a:pt x="35" y="63"/>
                    <a:pt x="35" y="68"/>
                  </a:cubicBezTo>
                  <a:cubicBezTo>
                    <a:pt x="35" y="74"/>
                    <a:pt x="30" y="79"/>
                    <a:pt x="25" y="79"/>
                  </a:cubicBezTo>
                  <a:close/>
                  <a:moveTo>
                    <a:pt x="269" y="74"/>
                  </a:moveTo>
                  <a:cubicBezTo>
                    <a:pt x="210" y="74"/>
                    <a:pt x="210" y="74"/>
                    <a:pt x="210" y="74"/>
                  </a:cubicBezTo>
                  <a:cubicBezTo>
                    <a:pt x="209" y="74"/>
                    <a:pt x="207" y="73"/>
                    <a:pt x="207" y="71"/>
                  </a:cubicBezTo>
                  <a:cubicBezTo>
                    <a:pt x="207" y="70"/>
                    <a:pt x="209" y="68"/>
                    <a:pt x="210" y="68"/>
                  </a:cubicBezTo>
                  <a:cubicBezTo>
                    <a:pt x="269" y="68"/>
                    <a:pt x="269" y="68"/>
                    <a:pt x="269" y="68"/>
                  </a:cubicBezTo>
                  <a:cubicBezTo>
                    <a:pt x="271" y="68"/>
                    <a:pt x="272" y="70"/>
                    <a:pt x="272" y="71"/>
                  </a:cubicBezTo>
                  <a:cubicBezTo>
                    <a:pt x="272" y="73"/>
                    <a:pt x="271" y="74"/>
                    <a:pt x="269" y="74"/>
                  </a:cubicBezTo>
                  <a:close/>
                  <a:moveTo>
                    <a:pt x="269" y="63"/>
                  </a:moveTo>
                  <a:cubicBezTo>
                    <a:pt x="210" y="63"/>
                    <a:pt x="210" y="63"/>
                    <a:pt x="210" y="63"/>
                  </a:cubicBezTo>
                  <a:cubicBezTo>
                    <a:pt x="209" y="63"/>
                    <a:pt x="207" y="62"/>
                    <a:pt x="207" y="60"/>
                  </a:cubicBezTo>
                  <a:cubicBezTo>
                    <a:pt x="207" y="58"/>
                    <a:pt x="209" y="57"/>
                    <a:pt x="210" y="57"/>
                  </a:cubicBezTo>
                  <a:cubicBezTo>
                    <a:pt x="269" y="57"/>
                    <a:pt x="269" y="57"/>
                    <a:pt x="269" y="57"/>
                  </a:cubicBezTo>
                  <a:cubicBezTo>
                    <a:pt x="271" y="57"/>
                    <a:pt x="272" y="58"/>
                    <a:pt x="272" y="60"/>
                  </a:cubicBezTo>
                  <a:cubicBezTo>
                    <a:pt x="272" y="62"/>
                    <a:pt x="271" y="63"/>
                    <a:pt x="269" y="63"/>
                  </a:cubicBezTo>
                  <a:close/>
                  <a:moveTo>
                    <a:pt x="269" y="52"/>
                  </a:moveTo>
                  <a:cubicBezTo>
                    <a:pt x="210" y="52"/>
                    <a:pt x="210" y="52"/>
                    <a:pt x="210" y="52"/>
                  </a:cubicBezTo>
                  <a:cubicBezTo>
                    <a:pt x="209" y="52"/>
                    <a:pt x="207" y="50"/>
                    <a:pt x="207" y="49"/>
                  </a:cubicBezTo>
                  <a:cubicBezTo>
                    <a:pt x="207" y="47"/>
                    <a:pt x="209" y="45"/>
                    <a:pt x="210" y="45"/>
                  </a:cubicBezTo>
                  <a:cubicBezTo>
                    <a:pt x="269" y="45"/>
                    <a:pt x="269" y="45"/>
                    <a:pt x="269" y="45"/>
                  </a:cubicBezTo>
                  <a:cubicBezTo>
                    <a:pt x="271" y="45"/>
                    <a:pt x="272" y="47"/>
                    <a:pt x="272" y="49"/>
                  </a:cubicBezTo>
                  <a:cubicBezTo>
                    <a:pt x="272" y="50"/>
                    <a:pt x="271" y="52"/>
                    <a:pt x="269"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Freeform 323"/>
            <p:cNvSpPr>
              <a:spLocks noEditPoints="1"/>
            </p:cNvSpPr>
            <p:nvPr/>
          </p:nvSpPr>
          <p:spPr bwMode="auto">
            <a:xfrm>
              <a:off x="8348662" y="4859339"/>
              <a:ext cx="638175" cy="198438"/>
            </a:xfrm>
            <a:custGeom>
              <a:avLst/>
              <a:gdLst>
                <a:gd name="T0" fmla="*/ 279 w 290"/>
                <a:gd name="T1" fmla="*/ 0 h 90"/>
                <a:gd name="T2" fmla="*/ 11 w 290"/>
                <a:gd name="T3" fmla="*/ 0 h 90"/>
                <a:gd name="T4" fmla="*/ 0 w 290"/>
                <a:gd name="T5" fmla="*/ 11 h 90"/>
                <a:gd name="T6" fmla="*/ 0 w 290"/>
                <a:gd name="T7" fmla="*/ 79 h 90"/>
                <a:gd name="T8" fmla="*/ 11 w 290"/>
                <a:gd name="T9" fmla="*/ 90 h 90"/>
                <a:gd name="T10" fmla="*/ 279 w 290"/>
                <a:gd name="T11" fmla="*/ 90 h 90"/>
                <a:gd name="T12" fmla="*/ 290 w 290"/>
                <a:gd name="T13" fmla="*/ 79 h 90"/>
                <a:gd name="T14" fmla="*/ 290 w 290"/>
                <a:gd name="T15" fmla="*/ 11 h 90"/>
                <a:gd name="T16" fmla="*/ 279 w 290"/>
                <a:gd name="T17" fmla="*/ 0 h 90"/>
                <a:gd name="T18" fmla="*/ 24 w 290"/>
                <a:gd name="T19" fmla="*/ 79 h 90"/>
                <a:gd name="T20" fmla="*/ 14 w 290"/>
                <a:gd name="T21" fmla="*/ 68 h 90"/>
                <a:gd name="T22" fmla="*/ 24 w 290"/>
                <a:gd name="T23" fmla="*/ 58 h 90"/>
                <a:gd name="T24" fmla="*/ 35 w 290"/>
                <a:gd name="T25" fmla="*/ 68 h 90"/>
                <a:gd name="T26" fmla="*/ 24 w 290"/>
                <a:gd name="T27" fmla="*/ 79 h 90"/>
                <a:gd name="T28" fmla="*/ 268 w 290"/>
                <a:gd name="T29" fmla="*/ 74 h 90"/>
                <a:gd name="T30" fmla="*/ 210 w 290"/>
                <a:gd name="T31" fmla="*/ 74 h 90"/>
                <a:gd name="T32" fmla="*/ 207 w 290"/>
                <a:gd name="T33" fmla="*/ 71 h 90"/>
                <a:gd name="T34" fmla="*/ 210 w 290"/>
                <a:gd name="T35" fmla="*/ 68 h 90"/>
                <a:gd name="T36" fmla="*/ 268 w 290"/>
                <a:gd name="T37" fmla="*/ 68 h 90"/>
                <a:gd name="T38" fmla="*/ 272 w 290"/>
                <a:gd name="T39" fmla="*/ 71 h 90"/>
                <a:gd name="T40" fmla="*/ 268 w 290"/>
                <a:gd name="T41" fmla="*/ 74 h 90"/>
                <a:gd name="T42" fmla="*/ 268 w 290"/>
                <a:gd name="T43" fmla="*/ 63 h 90"/>
                <a:gd name="T44" fmla="*/ 210 w 290"/>
                <a:gd name="T45" fmla="*/ 63 h 90"/>
                <a:gd name="T46" fmla="*/ 207 w 290"/>
                <a:gd name="T47" fmla="*/ 60 h 90"/>
                <a:gd name="T48" fmla="*/ 210 w 290"/>
                <a:gd name="T49" fmla="*/ 57 h 90"/>
                <a:gd name="T50" fmla="*/ 268 w 290"/>
                <a:gd name="T51" fmla="*/ 57 h 90"/>
                <a:gd name="T52" fmla="*/ 272 w 290"/>
                <a:gd name="T53" fmla="*/ 60 h 90"/>
                <a:gd name="T54" fmla="*/ 268 w 290"/>
                <a:gd name="T55" fmla="*/ 63 h 90"/>
                <a:gd name="T56" fmla="*/ 268 w 290"/>
                <a:gd name="T57" fmla="*/ 52 h 90"/>
                <a:gd name="T58" fmla="*/ 210 w 290"/>
                <a:gd name="T59" fmla="*/ 52 h 90"/>
                <a:gd name="T60" fmla="*/ 207 w 290"/>
                <a:gd name="T61" fmla="*/ 49 h 90"/>
                <a:gd name="T62" fmla="*/ 210 w 290"/>
                <a:gd name="T63" fmla="*/ 45 h 90"/>
                <a:gd name="T64" fmla="*/ 268 w 290"/>
                <a:gd name="T65" fmla="*/ 45 h 90"/>
                <a:gd name="T66" fmla="*/ 272 w 290"/>
                <a:gd name="T67" fmla="*/ 49 h 90"/>
                <a:gd name="T68" fmla="*/ 268 w 290"/>
                <a:gd name="T69"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90">
                  <a:moveTo>
                    <a:pt x="279" y="0"/>
                  </a:moveTo>
                  <a:cubicBezTo>
                    <a:pt x="11" y="0"/>
                    <a:pt x="11" y="0"/>
                    <a:pt x="11" y="0"/>
                  </a:cubicBezTo>
                  <a:cubicBezTo>
                    <a:pt x="5" y="0"/>
                    <a:pt x="0" y="5"/>
                    <a:pt x="0" y="11"/>
                  </a:cubicBezTo>
                  <a:cubicBezTo>
                    <a:pt x="0" y="79"/>
                    <a:pt x="0" y="79"/>
                    <a:pt x="0" y="79"/>
                  </a:cubicBezTo>
                  <a:cubicBezTo>
                    <a:pt x="0" y="85"/>
                    <a:pt x="5" y="90"/>
                    <a:pt x="11" y="90"/>
                  </a:cubicBezTo>
                  <a:cubicBezTo>
                    <a:pt x="279" y="90"/>
                    <a:pt x="279" y="90"/>
                    <a:pt x="279" y="90"/>
                  </a:cubicBezTo>
                  <a:cubicBezTo>
                    <a:pt x="285" y="90"/>
                    <a:pt x="290" y="85"/>
                    <a:pt x="290" y="79"/>
                  </a:cubicBezTo>
                  <a:cubicBezTo>
                    <a:pt x="290" y="11"/>
                    <a:pt x="290" y="11"/>
                    <a:pt x="290" y="11"/>
                  </a:cubicBezTo>
                  <a:cubicBezTo>
                    <a:pt x="290" y="5"/>
                    <a:pt x="285" y="0"/>
                    <a:pt x="279" y="0"/>
                  </a:cubicBezTo>
                  <a:close/>
                  <a:moveTo>
                    <a:pt x="24" y="79"/>
                  </a:moveTo>
                  <a:cubicBezTo>
                    <a:pt x="19" y="79"/>
                    <a:pt x="14" y="74"/>
                    <a:pt x="14" y="68"/>
                  </a:cubicBezTo>
                  <a:cubicBezTo>
                    <a:pt x="14" y="63"/>
                    <a:pt x="19" y="58"/>
                    <a:pt x="24" y="58"/>
                  </a:cubicBezTo>
                  <a:cubicBezTo>
                    <a:pt x="30" y="58"/>
                    <a:pt x="35" y="63"/>
                    <a:pt x="35" y="68"/>
                  </a:cubicBezTo>
                  <a:cubicBezTo>
                    <a:pt x="35" y="74"/>
                    <a:pt x="30" y="79"/>
                    <a:pt x="24" y="79"/>
                  </a:cubicBezTo>
                  <a:close/>
                  <a:moveTo>
                    <a:pt x="268" y="74"/>
                  </a:moveTo>
                  <a:cubicBezTo>
                    <a:pt x="210" y="74"/>
                    <a:pt x="210" y="74"/>
                    <a:pt x="210" y="74"/>
                  </a:cubicBezTo>
                  <a:cubicBezTo>
                    <a:pt x="208" y="74"/>
                    <a:pt x="207" y="73"/>
                    <a:pt x="207" y="71"/>
                  </a:cubicBezTo>
                  <a:cubicBezTo>
                    <a:pt x="207" y="70"/>
                    <a:pt x="208" y="68"/>
                    <a:pt x="210" y="68"/>
                  </a:cubicBezTo>
                  <a:cubicBezTo>
                    <a:pt x="268" y="68"/>
                    <a:pt x="268" y="68"/>
                    <a:pt x="268" y="68"/>
                  </a:cubicBezTo>
                  <a:cubicBezTo>
                    <a:pt x="270" y="68"/>
                    <a:pt x="272" y="70"/>
                    <a:pt x="272" y="71"/>
                  </a:cubicBezTo>
                  <a:cubicBezTo>
                    <a:pt x="272" y="73"/>
                    <a:pt x="270" y="74"/>
                    <a:pt x="268" y="74"/>
                  </a:cubicBezTo>
                  <a:close/>
                  <a:moveTo>
                    <a:pt x="268" y="63"/>
                  </a:moveTo>
                  <a:cubicBezTo>
                    <a:pt x="210" y="63"/>
                    <a:pt x="210" y="63"/>
                    <a:pt x="210" y="63"/>
                  </a:cubicBezTo>
                  <a:cubicBezTo>
                    <a:pt x="208" y="63"/>
                    <a:pt x="207" y="62"/>
                    <a:pt x="207" y="60"/>
                  </a:cubicBezTo>
                  <a:cubicBezTo>
                    <a:pt x="207" y="58"/>
                    <a:pt x="208" y="57"/>
                    <a:pt x="210" y="57"/>
                  </a:cubicBezTo>
                  <a:cubicBezTo>
                    <a:pt x="268" y="57"/>
                    <a:pt x="268" y="57"/>
                    <a:pt x="268" y="57"/>
                  </a:cubicBezTo>
                  <a:cubicBezTo>
                    <a:pt x="270" y="57"/>
                    <a:pt x="272" y="58"/>
                    <a:pt x="272" y="60"/>
                  </a:cubicBezTo>
                  <a:cubicBezTo>
                    <a:pt x="272" y="62"/>
                    <a:pt x="270" y="63"/>
                    <a:pt x="268" y="63"/>
                  </a:cubicBezTo>
                  <a:close/>
                  <a:moveTo>
                    <a:pt x="268" y="52"/>
                  </a:moveTo>
                  <a:cubicBezTo>
                    <a:pt x="210" y="52"/>
                    <a:pt x="210" y="52"/>
                    <a:pt x="210" y="52"/>
                  </a:cubicBezTo>
                  <a:cubicBezTo>
                    <a:pt x="208" y="52"/>
                    <a:pt x="207" y="50"/>
                    <a:pt x="207" y="49"/>
                  </a:cubicBezTo>
                  <a:cubicBezTo>
                    <a:pt x="207" y="47"/>
                    <a:pt x="208" y="45"/>
                    <a:pt x="210" y="45"/>
                  </a:cubicBezTo>
                  <a:cubicBezTo>
                    <a:pt x="268" y="45"/>
                    <a:pt x="268" y="45"/>
                    <a:pt x="268" y="45"/>
                  </a:cubicBezTo>
                  <a:cubicBezTo>
                    <a:pt x="270" y="45"/>
                    <a:pt x="272" y="47"/>
                    <a:pt x="272" y="49"/>
                  </a:cubicBezTo>
                  <a:cubicBezTo>
                    <a:pt x="272" y="50"/>
                    <a:pt x="270" y="52"/>
                    <a:pt x="268"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83" name="Rectangle 329"/>
          <p:cNvSpPr>
            <a:spLocks noChangeArrowheads="1"/>
          </p:cNvSpPr>
          <p:nvPr/>
        </p:nvSpPr>
        <p:spPr bwMode="auto">
          <a:xfrm>
            <a:off x="5668199" y="3765551"/>
            <a:ext cx="63500" cy="330200"/>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4" name="Rectangle 330"/>
          <p:cNvSpPr>
            <a:spLocks noChangeArrowheads="1"/>
          </p:cNvSpPr>
          <p:nvPr/>
        </p:nvSpPr>
        <p:spPr bwMode="auto">
          <a:xfrm>
            <a:off x="5536436" y="3900489"/>
            <a:ext cx="328613" cy="63500"/>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137" name="Group 1136"/>
          <p:cNvGrpSpPr/>
          <p:nvPr/>
        </p:nvGrpSpPr>
        <p:grpSpPr>
          <a:xfrm>
            <a:off x="4819480" y="1784351"/>
            <a:ext cx="184150" cy="185738"/>
            <a:chOff x="5126037" y="1784351"/>
            <a:chExt cx="184150" cy="185738"/>
          </a:xfrm>
        </p:grpSpPr>
        <p:sp>
          <p:nvSpPr>
            <p:cNvPr id="185" name="Rectangle 331"/>
            <p:cNvSpPr>
              <a:spLocks noChangeArrowheads="1"/>
            </p:cNvSpPr>
            <p:nvPr/>
          </p:nvSpPr>
          <p:spPr bwMode="auto">
            <a:xfrm>
              <a:off x="5200650" y="1784351"/>
              <a:ext cx="34925"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6" name="Rectangle 332"/>
            <p:cNvSpPr>
              <a:spLocks noChangeArrowheads="1"/>
            </p:cNvSpPr>
            <p:nvPr/>
          </p:nvSpPr>
          <p:spPr bwMode="auto">
            <a:xfrm>
              <a:off x="5126037" y="1858964"/>
              <a:ext cx="18415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139" name="Group 1138"/>
          <p:cNvGrpSpPr/>
          <p:nvPr/>
        </p:nvGrpSpPr>
        <p:grpSpPr>
          <a:xfrm>
            <a:off x="6778583" y="1784351"/>
            <a:ext cx="185738" cy="185738"/>
            <a:chOff x="6611937" y="1784351"/>
            <a:chExt cx="185738" cy="185738"/>
          </a:xfrm>
        </p:grpSpPr>
        <p:sp>
          <p:nvSpPr>
            <p:cNvPr id="187" name="Rectangle 333"/>
            <p:cNvSpPr>
              <a:spLocks noChangeArrowheads="1"/>
            </p:cNvSpPr>
            <p:nvPr/>
          </p:nvSpPr>
          <p:spPr bwMode="auto">
            <a:xfrm>
              <a:off x="6688137" y="1784351"/>
              <a:ext cx="34925"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8" name="Rectangle 334"/>
            <p:cNvSpPr>
              <a:spLocks noChangeArrowheads="1"/>
            </p:cNvSpPr>
            <p:nvPr/>
          </p:nvSpPr>
          <p:spPr bwMode="auto">
            <a:xfrm>
              <a:off x="6611937" y="1858964"/>
              <a:ext cx="185738"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00" name="Freeform 346"/>
          <p:cNvSpPr>
            <a:spLocks/>
          </p:cNvSpPr>
          <p:nvPr/>
        </p:nvSpPr>
        <p:spPr bwMode="auto">
          <a:xfrm>
            <a:off x="7723187" y="5780089"/>
            <a:ext cx="715963" cy="714375"/>
          </a:xfrm>
          <a:custGeom>
            <a:avLst/>
            <a:gdLst>
              <a:gd name="T0" fmla="*/ 325 w 325"/>
              <a:gd name="T1" fmla="*/ 307 h 325"/>
              <a:gd name="T2" fmla="*/ 307 w 325"/>
              <a:gd name="T3" fmla="*/ 325 h 325"/>
              <a:gd name="T4" fmla="*/ 18 w 325"/>
              <a:gd name="T5" fmla="*/ 325 h 325"/>
              <a:gd name="T6" fmla="*/ 0 w 325"/>
              <a:gd name="T7" fmla="*/ 307 h 325"/>
              <a:gd name="T8" fmla="*/ 0 w 325"/>
              <a:gd name="T9" fmla="*/ 18 h 325"/>
              <a:gd name="T10" fmla="*/ 18 w 325"/>
              <a:gd name="T11" fmla="*/ 0 h 325"/>
              <a:gd name="T12" fmla="*/ 307 w 325"/>
              <a:gd name="T13" fmla="*/ 0 h 325"/>
              <a:gd name="T14" fmla="*/ 325 w 325"/>
              <a:gd name="T15" fmla="*/ 18 h 325"/>
              <a:gd name="T16" fmla="*/ 325 w 325"/>
              <a:gd name="T1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325">
                <a:moveTo>
                  <a:pt x="325" y="307"/>
                </a:moveTo>
                <a:cubicBezTo>
                  <a:pt x="325" y="317"/>
                  <a:pt x="317" y="325"/>
                  <a:pt x="307" y="325"/>
                </a:cubicBezTo>
                <a:cubicBezTo>
                  <a:pt x="18" y="325"/>
                  <a:pt x="18" y="325"/>
                  <a:pt x="18" y="325"/>
                </a:cubicBezTo>
                <a:cubicBezTo>
                  <a:pt x="8" y="325"/>
                  <a:pt x="0" y="317"/>
                  <a:pt x="0" y="307"/>
                </a:cubicBezTo>
                <a:cubicBezTo>
                  <a:pt x="0" y="18"/>
                  <a:pt x="0" y="18"/>
                  <a:pt x="0" y="18"/>
                </a:cubicBezTo>
                <a:cubicBezTo>
                  <a:pt x="0" y="8"/>
                  <a:pt x="8" y="0"/>
                  <a:pt x="18" y="0"/>
                </a:cubicBezTo>
                <a:cubicBezTo>
                  <a:pt x="307" y="0"/>
                  <a:pt x="307" y="0"/>
                  <a:pt x="307" y="0"/>
                </a:cubicBezTo>
                <a:cubicBezTo>
                  <a:pt x="317" y="0"/>
                  <a:pt x="325" y="8"/>
                  <a:pt x="325" y="18"/>
                </a:cubicBezTo>
                <a:lnTo>
                  <a:pt x="325" y="307"/>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1" name="Freeform 347"/>
          <p:cNvSpPr>
            <a:spLocks/>
          </p:cNvSpPr>
          <p:nvPr/>
        </p:nvSpPr>
        <p:spPr bwMode="auto">
          <a:xfrm>
            <a:off x="7937500" y="5976939"/>
            <a:ext cx="147638" cy="339725"/>
          </a:xfrm>
          <a:custGeom>
            <a:avLst/>
            <a:gdLst>
              <a:gd name="T0" fmla="*/ 0 w 67"/>
              <a:gd name="T1" fmla="*/ 0 h 154"/>
              <a:gd name="T2" fmla="*/ 0 w 67"/>
              <a:gd name="T3" fmla="*/ 130 h 154"/>
              <a:gd name="T4" fmla="*/ 67 w 67"/>
              <a:gd name="T5" fmla="*/ 154 h 154"/>
              <a:gd name="T6" fmla="*/ 67 w 67"/>
              <a:gd name="T7" fmla="*/ 0 h 154"/>
              <a:gd name="T8" fmla="*/ 0 w 67"/>
              <a:gd name="T9" fmla="*/ 0 h 154"/>
            </a:gdLst>
            <a:ahLst/>
            <a:cxnLst>
              <a:cxn ang="0">
                <a:pos x="T0" y="T1"/>
              </a:cxn>
              <a:cxn ang="0">
                <a:pos x="T2" y="T3"/>
              </a:cxn>
              <a:cxn ang="0">
                <a:pos x="T4" y="T5"/>
              </a:cxn>
              <a:cxn ang="0">
                <a:pos x="T6" y="T7"/>
              </a:cxn>
              <a:cxn ang="0">
                <a:pos x="T8" y="T9"/>
              </a:cxn>
            </a:cxnLst>
            <a:rect l="0" t="0" r="r" b="b"/>
            <a:pathLst>
              <a:path w="67" h="154">
                <a:moveTo>
                  <a:pt x="0" y="0"/>
                </a:moveTo>
                <a:cubicBezTo>
                  <a:pt x="0" y="130"/>
                  <a:pt x="0" y="130"/>
                  <a:pt x="0" y="130"/>
                </a:cubicBezTo>
                <a:cubicBezTo>
                  <a:pt x="0" y="143"/>
                  <a:pt x="30" y="154"/>
                  <a:pt x="67" y="154"/>
                </a:cubicBezTo>
                <a:cubicBezTo>
                  <a:pt x="67" y="0"/>
                  <a:pt x="67" y="0"/>
                  <a:pt x="67"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2" name="Freeform 348"/>
          <p:cNvSpPr>
            <a:spLocks/>
          </p:cNvSpPr>
          <p:nvPr/>
        </p:nvSpPr>
        <p:spPr bwMode="auto">
          <a:xfrm>
            <a:off x="8081962" y="5976939"/>
            <a:ext cx="152400" cy="339725"/>
          </a:xfrm>
          <a:custGeom>
            <a:avLst/>
            <a:gdLst>
              <a:gd name="T0" fmla="*/ 0 w 69"/>
              <a:gd name="T1" fmla="*/ 154 h 154"/>
              <a:gd name="T2" fmla="*/ 1 w 69"/>
              <a:gd name="T3" fmla="*/ 154 h 154"/>
              <a:gd name="T4" fmla="*/ 69 w 69"/>
              <a:gd name="T5" fmla="*/ 130 h 154"/>
              <a:gd name="T6" fmla="*/ 69 w 69"/>
              <a:gd name="T7" fmla="*/ 0 h 154"/>
              <a:gd name="T8" fmla="*/ 0 w 69"/>
              <a:gd name="T9" fmla="*/ 0 h 154"/>
              <a:gd name="T10" fmla="*/ 0 w 69"/>
              <a:gd name="T11" fmla="*/ 154 h 154"/>
            </a:gdLst>
            <a:ahLst/>
            <a:cxnLst>
              <a:cxn ang="0">
                <a:pos x="T0" y="T1"/>
              </a:cxn>
              <a:cxn ang="0">
                <a:pos x="T2" y="T3"/>
              </a:cxn>
              <a:cxn ang="0">
                <a:pos x="T4" y="T5"/>
              </a:cxn>
              <a:cxn ang="0">
                <a:pos x="T6" y="T7"/>
              </a:cxn>
              <a:cxn ang="0">
                <a:pos x="T8" y="T9"/>
              </a:cxn>
              <a:cxn ang="0">
                <a:pos x="T10" y="T11"/>
              </a:cxn>
            </a:cxnLst>
            <a:rect l="0" t="0" r="r" b="b"/>
            <a:pathLst>
              <a:path w="69" h="154">
                <a:moveTo>
                  <a:pt x="0" y="154"/>
                </a:moveTo>
                <a:cubicBezTo>
                  <a:pt x="1" y="154"/>
                  <a:pt x="1" y="154"/>
                  <a:pt x="1" y="154"/>
                </a:cubicBezTo>
                <a:cubicBezTo>
                  <a:pt x="39" y="154"/>
                  <a:pt x="69" y="143"/>
                  <a:pt x="69" y="130"/>
                </a:cubicBezTo>
                <a:cubicBezTo>
                  <a:pt x="69" y="0"/>
                  <a:pt x="69" y="0"/>
                  <a:pt x="69" y="0"/>
                </a:cubicBezTo>
                <a:cubicBezTo>
                  <a:pt x="0" y="0"/>
                  <a:pt x="0" y="0"/>
                  <a:pt x="0" y="0"/>
                </a:cubicBezTo>
                <a:lnTo>
                  <a:pt x="0" y="154"/>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3" name="Oval 349"/>
          <p:cNvSpPr>
            <a:spLocks noChangeArrowheads="1"/>
          </p:cNvSpPr>
          <p:nvPr/>
        </p:nvSpPr>
        <p:spPr bwMode="auto">
          <a:xfrm>
            <a:off x="7937500" y="5922964"/>
            <a:ext cx="296863" cy="1079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4" name="Oval 350"/>
          <p:cNvSpPr>
            <a:spLocks noChangeArrowheads="1"/>
          </p:cNvSpPr>
          <p:nvPr/>
        </p:nvSpPr>
        <p:spPr bwMode="auto">
          <a:xfrm>
            <a:off x="7966075" y="5937251"/>
            <a:ext cx="236538" cy="71438"/>
          </a:xfrm>
          <a:prstGeom prst="ellipse">
            <a:avLst/>
          </a:pr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5" name="Freeform 351"/>
          <p:cNvSpPr>
            <a:spLocks/>
          </p:cNvSpPr>
          <p:nvPr/>
        </p:nvSpPr>
        <p:spPr bwMode="auto">
          <a:xfrm>
            <a:off x="7966075" y="5937251"/>
            <a:ext cx="236538" cy="57150"/>
          </a:xfrm>
          <a:custGeom>
            <a:avLst/>
            <a:gdLst>
              <a:gd name="T0" fmla="*/ 97 w 108"/>
              <a:gd name="T1" fmla="*/ 26 h 26"/>
              <a:gd name="T2" fmla="*/ 108 w 108"/>
              <a:gd name="T3" fmla="*/ 16 h 26"/>
              <a:gd name="T4" fmla="*/ 54 w 108"/>
              <a:gd name="T5" fmla="*/ 0 h 26"/>
              <a:gd name="T6" fmla="*/ 0 w 108"/>
              <a:gd name="T7" fmla="*/ 16 h 26"/>
              <a:gd name="T8" fmla="*/ 12 w 108"/>
              <a:gd name="T9" fmla="*/ 26 h 26"/>
              <a:gd name="T10" fmla="*/ 54 w 108"/>
              <a:gd name="T11" fmla="*/ 20 h 26"/>
              <a:gd name="T12" fmla="*/ 97 w 10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08" h="26">
                <a:moveTo>
                  <a:pt x="97" y="26"/>
                </a:moveTo>
                <a:cubicBezTo>
                  <a:pt x="104" y="23"/>
                  <a:pt x="108" y="20"/>
                  <a:pt x="108" y="16"/>
                </a:cubicBezTo>
                <a:cubicBezTo>
                  <a:pt x="108" y="7"/>
                  <a:pt x="84" y="0"/>
                  <a:pt x="54" y="0"/>
                </a:cubicBezTo>
                <a:cubicBezTo>
                  <a:pt x="24" y="0"/>
                  <a:pt x="0" y="7"/>
                  <a:pt x="0" y="16"/>
                </a:cubicBezTo>
                <a:cubicBezTo>
                  <a:pt x="0" y="20"/>
                  <a:pt x="5" y="23"/>
                  <a:pt x="12" y="26"/>
                </a:cubicBezTo>
                <a:cubicBezTo>
                  <a:pt x="21" y="22"/>
                  <a:pt x="37" y="20"/>
                  <a:pt x="54" y="20"/>
                </a:cubicBezTo>
                <a:cubicBezTo>
                  <a:pt x="71" y="20"/>
                  <a:pt x="87" y="22"/>
                  <a:pt x="97" y="2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6" name="Freeform 352"/>
          <p:cNvSpPr>
            <a:spLocks noEditPoints="1"/>
          </p:cNvSpPr>
          <p:nvPr/>
        </p:nvSpPr>
        <p:spPr bwMode="auto">
          <a:xfrm>
            <a:off x="7977187" y="6096001"/>
            <a:ext cx="214313" cy="123825"/>
          </a:xfrm>
          <a:custGeom>
            <a:avLst/>
            <a:gdLst>
              <a:gd name="T0" fmla="*/ 93 w 98"/>
              <a:gd name="T1" fmla="*/ 51 h 56"/>
              <a:gd name="T2" fmla="*/ 78 w 98"/>
              <a:gd name="T3" fmla="*/ 56 h 56"/>
              <a:gd name="T4" fmla="*/ 57 w 98"/>
              <a:gd name="T5" fmla="*/ 56 h 56"/>
              <a:gd name="T6" fmla="*/ 57 w 98"/>
              <a:gd name="T7" fmla="*/ 0 h 56"/>
              <a:gd name="T8" fmla="*/ 77 w 98"/>
              <a:gd name="T9" fmla="*/ 0 h 56"/>
              <a:gd name="T10" fmla="*/ 91 w 98"/>
              <a:gd name="T11" fmla="*/ 4 h 56"/>
              <a:gd name="T12" fmla="*/ 96 w 98"/>
              <a:gd name="T13" fmla="*/ 13 h 56"/>
              <a:gd name="T14" fmla="*/ 93 w 98"/>
              <a:gd name="T15" fmla="*/ 22 h 56"/>
              <a:gd name="T16" fmla="*/ 85 w 98"/>
              <a:gd name="T17" fmla="*/ 26 h 56"/>
              <a:gd name="T18" fmla="*/ 85 w 98"/>
              <a:gd name="T19" fmla="*/ 26 h 56"/>
              <a:gd name="T20" fmla="*/ 95 w 98"/>
              <a:gd name="T21" fmla="*/ 30 h 56"/>
              <a:gd name="T22" fmla="*/ 98 w 98"/>
              <a:gd name="T23" fmla="*/ 39 h 56"/>
              <a:gd name="T24" fmla="*/ 93 w 98"/>
              <a:gd name="T25" fmla="*/ 51 h 56"/>
              <a:gd name="T26" fmla="*/ 41 w 98"/>
              <a:gd name="T27" fmla="*/ 48 h 56"/>
              <a:gd name="T28" fmla="*/ 20 w 98"/>
              <a:gd name="T29" fmla="*/ 56 h 56"/>
              <a:gd name="T30" fmla="*/ 0 w 98"/>
              <a:gd name="T31" fmla="*/ 56 h 56"/>
              <a:gd name="T32" fmla="*/ 0 w 98"/>
              <a:gd name="T33" fmla="*/ 0 h 56"/>
              <a:gd name="T34" fmla="*/ 20 w 98"/>
              <a:gd name="T35" fmla="*/ 0 h 56"/>
              <a:gd name="T36" fmla="*/ 49 w 98"/>
              <a:gd name="T37" fmla="*/ 27 h 56"/>
              <a:gd name="T38" fmla="*/ 41 w 98"/>
              <a:gd name="T3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56">
                <a:moveTo>
                  <a:pt x="93" y="51"/>
                </a:moveTo>
                <a:cubicBezTo>
                  <a:pt x="89" y="54"/>
                  <a:pt x="84" y="56"/>
                  <a:pt x="78" y="56"/>
                </a:cubicBezTo>
                <a:cubicBezTo>
                  <a:pt x="57" y="56"/>
                  <a:pt x="57" y="56"/>
                  <a:pt x="57" y="56"/>
                </a:cubicBezTo>
                <a:cubicBezTo>
                  <a:pt x="57" y="0"/>
                  <a:pt x="57" y="0"/>
                  <a:pt x="57" y="0"/>
                </a:cubicBezTo>
                <a:cubicBezTo>
                  <a:pt x="77" y="0"/>
                  <a:pt x="77" y="0"/>
                  <a:pt x="77" y="0"/>
                </a:cubicBezTo>
                <a:cubicBezTo>
                  <a:pt x="83" y="0"/>
                  <a:pt x="88" y="1"/>
                  <a:pt x="91" y="4"/>
                </a:cubicBezTo>
                <a:cubicBezTo>
                  <a:pt x="95" y="6"/>
                  <a:pt x="96" y="9"/>
                  <a:pt x="96" y="13"/>
                </a:cubicBezTo>
                <a:cubicBezTo>
                  <a:pt x="96" y="16"/>
                  <a:pt x="95" y="19"/>
                  <a:pt x="93" y="22"/>
                </a:cubicBezTo>
                <a:cubicBezTo>
                  <a:pt x="91" y="24"/>
                  <a:pt x="88" y="25"/>
                  <a:pt x="85" y="26"/>
                </a:cubicBezTo>
                <a:cubicBezTo>
                  <a:pt x="85" y="26"/>
                  <a:pt x="85" y="26"/>
                  <a:pt x="85" y="26"/>
                </a:cubicBezTo>
                <a:cubicBezTo>
                  <a:pt x="89" y="26"/>
                  <a:pt x="93" y="28"/>
                  <a:pt x="95" y="30"/>
                </a:cubicBezTo>
                <a:cubicBezTo>
                  <a:pt x="97" y="33"/>
                  <a:pt x="98" y="36"/>
                  <a:pt x="98" y="39"/>
                </a:cubicBezTo>
                <a:cubicBezTo>
                  <a:pt x="98" y="44"/>
                  <a:pt x="97" y="48"/>
                  <a:pt x="93" y="51"/>
                </a:cubicBezTo>
                <a:close/>
                <a:moveTo>
                  <a:pt x="41" y="48"/>
                </a:moveTo>
                <a:cubicBezTo>
                  <a:pt x="36" y="53"/>
                  <a:pt x="29" y="56"/>
                  <a:pt x="20" y="56"/>
                </a:cubicBezTo>
                <a:cubicBezTo>
                  <a:pt x="0" y="56"/>
                  <a:pt x="0" y="56"/>
                  <a:pt x="0" y="56"/>
                </a:cubicBezTo>
                <a:cubicBezTo>
                  <a:pt x="0" y="0"/>
                  <a:pt x="0" y="0"/>
                  <a:pt x="0" y="0"/>
                </a:cubicBezTo>
                <a:cubicBezTo>
                  <a:pt x="20" y="0"/>
                  <a:pt x="20" y="0"/>
                  <a:pt x="20" y="0"/>
                </a:cubicBezTo>
                <a:cubicBezTo>
                  <a:pt x="39" y="0"/>
                  <a:pt x="49" y="9"/>
                  <a:pt x="49" y="27"/>
                </a:cubicBezTo>
                <a:cubicBezTo>
                  <a:pt x="49" y="36"/>
                  <a:pt x="46" y="43"/>
                  <a:pt x="41"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7" name="Freeform 353"/>
          <p:cNvSpPr>
            <a:spLocks/>
          </p:cNvSpPr>
          <p:nvPr/>
        </p:nvSpPr>
        <p:spPr bwMode="auto">
          <a:xfrm>
            <a:off x="8002587" y="6118226"/>
            <a:ext cx="53975" cy="79375"/>
          </a:xfrm>
          <a:custGeom>
            <a:avLst/>
            <a:gdLst>
              <a:gd name="T0" fmla="*/ 7 w 24"/>
              <a:gd name="T1" fmla="*/ 0 h 36"/>
              <a:gd name="T2" fmla="*/ 0 w 24"/>
              <a:gd name="T3" fmla="*/ 0 h 36"/>
              <a:gd name="T4" fmla="*/ 0 w 24"/>
              <a:gd name="T5" fmla="*/ 36 h 36"/>
              <a:gd name="T6" fmla="*/ 7 w 24"/>
              <a:gd name="T7" fmla="*/ 36 h 36"/>
              <a:gd name="T8" fmla="*/ 20 w 24"/>
              <a:gd name="T9" fmla="*/ 31 h 36"/>
              <a:gd name="T10" fmla="*/ 24 w 24"/>
              <a:gd name="T11" fmla="*/ 17 h 36"/>
              <a:gd name="T12" fmla="*/ 20 w 24"/>
              <a:gd name="T13" fmla="*/ 5 h 36"/>
              <a:gd name="T14" fmla="*/ 7 w 24"/>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6">
                <a:moveTo>
                  <a:pt x="7" y="0"/>
                </a:moveTo>
                <a:cubicBezTo>
                  <a:pt x="0" y="0"/>
                  <a:pt x="0" y="0"/>
                  <a:pt x="0" y="0"/>
                </a:cubicBezTo>
                <a:cubicBezTo>
                  <a:pt x="0" y="36"/>
                  <a:pt x="0" y="36"/>
                  <a:pt x="0" y="36"/>
                </a:cubicBezTo>
                <a:cubicBezTo>
                  <a:pt x="7" y="36"/>
                  <a:pt x="7" y="36"/>
                  <a:pt x="7" y="36"/>
                </a:cubicBezTo>
                <a:cubicBezTo>
                  <a:pt x="12" y="36"/>
                  <a:pt x="16" y="34"/>
                  <a:pt x="20" y="31"/>
                </a:cubicBezTo>
                <a:cubicBezTo>
                  <a:pt x="23" y="27"/>
                  <a:pt x="24" y="23"/>
                  <a:pt x="24" y="17"/>
                </a:cubicBezTo>
                <a:cubicBezTo>
                  <a:pt x="24" y="12"/>
                  <a:pt x="23" y="8"/>
                  <a:pt x="20" y="5"/>
                </a:cubicBezTo>
                <a:cubicBezTo>
                  <a:pt x="16" y="2"/>
                  <a:pt x="12" y="0"/>
                  <a:pt x="7"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8" name="Freeform 354"/>
          <p:cNvSpPr>
            <a:spLocks/>
          </p:cNvSpPr>
          <p:nvPr/>
        </p:nvSpPr>
        <p:spPr bwMode="auto">
          <a:xfrm>
            <a:off x="8128000" y="6116639"/>
            <a:ext cx="31750" cy="30163"/>
          </a:xfrm>
          <a:custGeom>
            <a:avLst/>
            <a:gdLst>
              <a:gd name="T0" fmla="*/ 12 w 14"/>
              <a:gd name="T1" fmla="*/ 12 h 14"/>
              <a:gd name="T2" fmla="*/ 14 w 14"/>
              <a:gd name="T3" fmla="*/ 7 h 14"/>
              <a:gd name="T4" fmla="*/ 5 w 14"/>
              <a:gd name="T5" fmla="*/ 0 h 14"/>
              <a:gd name="T6" fmla="*/ 0 w 14"/>
              <a:gd name="T7" fmla="*/ 0 h 14"/>
              <a:gd name="T8" fmla="*/ 0 w 14"/>
              <a:gd name="T9" fmla="*/ 14 h 14"/>
              <a:gd name="T10" fmla="*/ 6 w 14"/>
              <a:gd name="T11" fmla="*/ 14 h 14"/>
              <a:gd name="T12" fmla="*/ 12 w 14"/>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2" y="12"/>
                </a:moveTo>
                <a:cubicBezTo>
                  <a:pt x="13" y="10"/>
                  <a:pt x="14" y="9"/>
                  <a:pt x="14" y="7"/>
                </a:cubicBezTo>
                <a:cubicBezTo>
                  <a:pt x="14" y="2"/>
                  <a:pt x="11" y="0"/>
                  <a:pt x="5" y="0"/>
                </a:cubicBezTo>
                <a:cubicBezTo>
                  <a:pt x="0" y="0"/>
                  <a:pt x="0" y="0"/>
                  <a:pt x="0" y="0"/>
                </a:cubicBezTo>
                <a:cubicBezTo>
                  <a:pt x="0" y="14"/>
                  <a:pt x="0" y="14"/>
                  <a:pt x="0" y="14"/>
                </a:cubicBezTo>
                <a:cubicBezTo>
                  <a:pt x="6" y="14"/>
                  <a:pt x="6" y="14"/>
                  <a:pt x="6" y="14"/>
                </a:cubicBezTo>
                <a:cubicBezTo>
                  <a:pt x="8" y="14"/>
                  <a:pt x="10" y="13"/>
                  <a:pt x="12" y="12"/>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9" name="Freeform 355"/>
          <p:cNvSpPr>
            <a:spLocks/>
          </p:cNvSpPr>
          <p:nvPr/>
        </p:nvSpPr>
        <p:spPr bwMode="auto">
          <a:xfrm>
            <a:off x="8128000" y="6167439"/>
            <a:ext cx="34925" cy="30163"/>
          </a:xfrm>
          <a:custGeom>
            <a:avLst/>
            <a:gdLst>
              <a:gd name="T0" fmla="*/ 14 w 16"/>
              <a:gd name="T1" fmla="*/ 2 h 14"/>
              <a:gd name="T2" fmla="*/ 7 w 16"/>
              <a:gd name="T3" fmla="*/ 0 h 14"/>
              <a:gd name="T4" fmla="*/ 0 w 16"/>
              <a:gd name="T5" fmla="*/ 0 h 14"/>
              <a:gd name="T6" fmla="*/ 0 w 16"/>
              <a:gd name="T7" fmla="*/ 14 h 14"/>
              <a:gd name="T8" fmla="*/ 7 w 16"/>
              <a:gd name="T9" fmla="*/ 14 h 14"/>
              <a:gd name="T10" fmla="*/ 14 w 16"/>
              <a:gd name="T11" fmla="*/ 12 h 14"/>
              <a:gd name="T12" fmla="*/ 16 w 16"/>
              <a:gd name="T13" fmla="*/ 7 h 14"/>
              <a:gd name="T14" fmla="*/ 14 w 16"/>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4" y="2"/>
                </a:moveTo>
                <a:cubicBezTo>
                  <a:pt x="12" y="1"/>
                  <a:pt x="10" y="0"/>
                  <a:pt x="7" y="0"/>
                </a:cubicBezTo>
                <a:cubicBezTo>
                  <a:pt x="0" y="0"/>
                  <a:pt x="0" y="0"/>
                  <a:pt x="0" y="0"/>
                </a:cubicBezTo>
                <a:cubicBezTo>
                  <a:pt x="0" y="14"/>
                  <a:pt x="0" y="14"/>
                  <a:pt x="0" y="14"/>
                </a:cubicBezTo>
                <a:cubicBezTo>
                  <a:pt x="7" y="14"/>
                  <a:pt x="7" y="14"/>
                  <a:pt x="7" y="14"/>
                </a:cubicBezTo>
                <a:cubicBezTo>
                  <a:pt x="10" y="14"/>
                  <a:pt x="12" y="14"/>
                  <a:pt x="14" y="12"/>
                </a:cubicBezTo>
                <a:cubicBezTo>
                  <a:pt x="15" y="11"/>
                  <a:pt x="16" y="9"/>
                  <a:pt x="16" y="7"/>
                </a:cubicBezTo>
                <a:cubicBezTo>
                  <a:pt x="16" y="5"/>
                  <a:pt x="15" y="3"/>
                  <a:pt x="14" y="2"/>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0" name="Freeform 356"/>
          <p:cNvSpPr>
            <a:spLocks/>
          </p:cNvSpPr>
          <p:nvPr/>
        </p:nvSpPr>
        <p:spPr bwMode="auto">
          <a:xfrm>
            <a:off x="6916737" y="5780089"/>
            <a:ext cx="714375" cy="714375"/>
          </a:xfrm>
          <a:custGeom>
            <a:avLst/>
            <a:gdLst>
              <a:gd name="T0" fmla="*/ 325 w 325"/>
              <a:gd name="T1" fmla="*/ 307 h 325"/>
              <a:gd name="T2" fmla="*/ 307 w 325"/>
              <a:gd name="T3" fmla="*/ 325 h 325"/>
              <a:gd name="T4" fmla="*/ 18 w 325"/>
              <a:gd name="T5" fmla="*/ 325 h 325"/>
              <a:gd name="T6" fmla="*/ 0 w 325"/>
              <a:gd name="T7" fmla="*/ 307 h 325"/>
              <a:gd name="T8" fmla="*/ 0 w 325"/>
              <a:gd name="T9" fmla="*/ 18 h 325"/>
              <a:gd name="T10" fmla="*/ 18 w 325"/>
              <a:gd name="T11" fmla="*/ 0 h 325"/>
              <a:gd name="T12" fmla="*/ 307 w 325"/>
              <a:gd name="T13" fmla="*/ 0 h 325"/>
              <a:gd name="T14" fmla="*/ 325 w 325"/>
              <a:gd name="T15" fmla="*/ 18 h 325"/>
              <a:gd name="T16" fmla="*/ 325 w 325"/>
              <a:gd name="T1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325">
                <a:moveTo>
                  <a:pt x="325" y="307"/>
                </a:moveTo>
                <a:cubicBezTo>
                  <a:pt x="325" y="317"/>
                  <a:pt x="317" y="325"/>
                  <a:pt x="307" y="325"/>
                </a:cubicBezTo>
                <a:cubicBezTo>
                  <a:pt x="18" y="325"/>
                  <a:pt x="18" y="325"/>
                  <a:pt x="18" y="325"/>
                </a:cubicBezTo>
                <a:cubicBezTo>
                  <a:pt x="8" y="325"/>
                  <a:pt x="0" y="317"/>
                  <a:pt x="0" y="307"/>
                </a:cubicBezTo>
                <a:cubicBezTo>
                  <a:pt x="0" y="18"/>
                  <a:pt x="0" y="18"/>
                  <a:pt x="0" y="18"/>
                </a:cubicBezTo>
                <a:cubicBezTo>
                  <a:pt x="0" y="8"/>
                  <a:pt x="8" y="0"/>
                  <a:pt x="18" y="0"/>
                </a:cubicBezTo>
                <a:cubicBezTo>
                  <a:pt x="307" y="0"/>
                  <a:pt x="307" y="0"/>
                  <a:pt x="307" y="0"/>
                </a:cubicBezTo>
                <a:cubicBezTo>
                  <a:pt x="317" y="0"/>
                  <a:pt x="325" y="8"/>
                  <a:pt x="325" y="18"/>
                </a:cubicBezTo>
                <a:cubicBezTo>
                  <a:pt x="325" y="307"/>
                  <a:pt x="325" y="307"/>
                  <a:pt x="325" y="307"/>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1" name="Freeform 357"/>
          <p:cNvSpPr>
            <a:spLocks/>
          </p:cNvSpPr>
          <p:nvPr/>
        </p:nvSpPr>
        <p:spPr bwMode="auto">
          <a:xfrm>
            <a:off x="7213600" y="6184901"/>
            <a:ext cx="93663" cy="138113"/>
          </a:xfrm>
          <a:custGeom>
            <a:avLst/>
            <a:gdLst>
              <a:gd name="T0" fmla="*/ 41 w 59"/>
              <a:gd name="T1" fmla="*/ 0 h 87"/>
              <a:gd name="T2" fmla="*/ 19 w 59"/>
              <a:gd name="T3" fmla="*/ 0 h 87"/>
              <a:gd name="T4" fmla="*/ 19 w 59"/>
              <a:gd name="T5" fmla="*/ 45 h 87"/>
              <a:gd name="T6" fmla="*/ 0 w 59"/>
              <a:gd name="T7" fmla="*/ 45 h 87"/>
              <a:gd name="T8" fmla="*/ 30 w 59"/>
              <a:gd name="T9" fmla="*/ 87 h 87"/>
              <a:gd name="T10" fmla="*/ 59 w 59"/>
              <a:gd name="T11" fmla="*/ 45 h 87"/>
              <a:gd name="T12" fmla="*/ 41 w 59"/>
              <a:gd name="T13" fmla="*/ 45 h 87"/>
              <a:gd name="T14" fmla="*/ 41 w 59"/>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7">
                <a:moveTo>
                  <a:pt x="41" y="0"/>
                </a:moveTo>
                <a:lnTo>
                  <a:pt x="19" y="0"/>
                </a:lnTo>
                <a:lnTo>
                  <a:pt x="19" y="45"/>
                </a:lnTo>
                <a:lnTo>
                  <a:pt x="0" y="45"/>
                </a:lnTo>
                <a:lnTo>
                  <a:pt x="30" y="87"/>
                </a:lnTo>
                <a:lnTo>
                  <a:pt x="59" y="45"/>
                </a:lnTo>
                <a:lnTo>
                  <a:pt x="41" y="45"/>
                </a:lnTo>
                <a:lnTo>
                  <a:pt x="41" y="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2" name="Rectangle 358"/>
          <p:cNvSpPr>
            <a:spLocks noChangeArrowheads="1"/>
          </p:cNvSpPr>
          <p:nvPr/>
        </p:nvSpPr>
        <p:spPr bwMode="auto">
          <a:xfrm>
            <a:off x="7218362" y="6073776"/>
            <a:ext cx="85725" cy="25400"/>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3" name="Rectangle 359"/>
          <p:cNvSpPr>
            <a:spLocks noChangeArrowheads="1"/>
          </p:cNvSpPr>
          <p:nvPr/>
        </p:nvSpPr>
        <p:spPr bwMode="auto">
          <a:xfrm>
            <a:off x="7218362" y="6111876"/>
            <a:ext cx="85725" cy="23813"/>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 name="Rectangle 360"/>
          <p:cNvSpPr>
            <a:spLocks noChangeArrowheads="1"/>
          </p:cNvSpPr>
          <p:nvPr/>
        </p:nvSpPr>
        <p:spPr bwMode="auto">
          <a:xfrm>
            <a:off x="7218362" y="6146801"/>
            <a:ext cx="85725" cy="23813"/>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5" name="Freeform 361"/>
          <p:cNvSpPr>
            <a:spLocks/>
          </p:cNvSpPr>
          <p:nvPr/>
        </p:nvSpPr>
        <p:spPr bwMode="auto">
          <a:xfrm>
            <a:off x="7158037" y="5976939"/>
            <a:ext cx="120650" cy="203200"/>
          </a:xfrm>
          <a:custGeom>
            <a:avLst/>
            <a:gdLst>
              <a:gd name="T0" fmla="*/ 49 w 55"/>
              <a:gd name="T1" fmla="*/ 0 h 92"/>
              <a:gd name="T2" fmla="*/ 41 w 55"/>
              <a:gd name="T3" fmla="*/ 0 h 92"/>
              <a:gd name="T4" fmla="*/ 14 w 55"/>
              <a:gd name="T5" fmla="*/ 0 h 92"/>
              <a:gd name="T6" fmla="*/ 8 w 55"/>
              <a:gd name="T7" fmla="*/ 0 h 92"/>
              <a:gd name="T8" fmla="*/ 5 w 55"/>
              <a:gd name="T9" fmla="*/ 0 h 92"/>
              <a:gd name="T10" fmla="*/ 0 w 55"/>
              <a:gd name="T11" fmla="*/ 5 h 92"/>
              <a:gd name="T12" fmla="*/ 0 w 55"/>
              <a:gd name="T13" fmla="*/ 92 h 92"/>
              <a:gd name="T14" fmla="*/ 16 w 55"/>
              <a:gd name="T15" fmla="*/ 92 h 92"/>
              <a:gd name="T16" fmla="*/ 16 w 55"/>
              <a:gd name="T17" fmla="*/ 17 h 92"/>
              <a:gd name="T18" fmla="*/ 38 w 55"/>
              <a:gd name="T19" fmla="*/ 17 h 92"/>
              <a:gd name="T20" fmla="*/ 38 w 55"/>
              <a:gd name="T21" fmla="*/ 39 h 92"/>
              <a:gd name="T22" fmla="*/ 55 w 55"/>
              <a:gd name="T23" fmla="*/ 39 h 92"/>
              <a:gd name="T24" fmla="*/ 55 w 55"/>
              <a:gd name="T25" fmla="*/ 6 h 92"/>
              <a:gd name="T26" fmla="*/ 49 w 55"/>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92">
                <a:moveTo>
                  <a:pt x="49" y="0"/>
                </a:moveTo>
                <a:cubicBezTo>
                  <a:pt x="41" y="0"/>
                  <a:pt x="41" y="0"/>
                  <a:pt x="41" y="0"/>
                </a:cubicBezTo>
                <a:cubicBezTo>
                  <a:pt x="14" y="0"/>
                  <a:pt x="14" y="0"/>
                  <a:pt x="14" y="0"/>
                </a:cubicBezTo>
                <a:cubicBezTo>
                  <a:pt x="8" y="0"/>
                  <a:pt x="8" y="0"/>
                  <a:pt x="8" y="0"/>
                </a:cubicBezTo>
                <a:cubicBezTo>
                  <a:pt x="5" y="0"/>
                  <a:pt x="5" y="0"/>
                  <a:pt x="5" y="0"/>
                </a:cubicBezTo>
                <a:cubicBezTo>
                  <a:pt x="4" y="0"/>
                  <a:pt x="0" y="0"/>
                  <a:pt x="0" y="5"/>
                </a:cubicBezTo>
                <a:cubicBezTo>
                  <a:pt x="0" y="92"/>
                  <a:pt x="0" y="92"/>
                  <a:pt x="0" y="92"/>
                </a:cubicBezTo>
                <a:cubicBezTo>
                  <a:pt x="16" y="92"/>
                  <a:pt x="16" y="92"/>
                  <a:pt x="16" y="92"/>
                </a:cubicBezTo>
                <a:cubicBezTo>
                  <a:pt x="16" y="17"/>
                  <a:pt x="16" y="17"/>
                  <a:pt x="16" y="17"/>
                </a:cubicBezTo>
                <a:cubicBezTo>
                  <a:pt x="38" y="17"/>
                  <a:pt x="38" y="17"/>
                  <a:pt x="38" y="17"/>
                </a:cubicBezTo>
                <a:cubicBezTo>
                  <a:pt x="38" y="39"/>
                  <a:pt x="38" y="39"/>
                  <a:pt x="38" y="39"/>
                </a:cubicBezTo>
                <a:cubicBezTo>
                  <a:pt x="55" y="39"/>
                  <a:pt x="55" y="39"/>
                  <a:pt x="55" y="39"/>
                </a:cubicBezTo>
                <a:cubicBezTo>
                  <a:pt x="55" y="6"/>
                  <a:pt x="55" y="6"/>
                  <a:pt x="55" y="6"/>
                </a:cubicBezTo>
                <a:cubicBezTo>
                  <a:pt x="55" y="1"/>
                  <a:pt x="50" y="0"/>
                  <a:pt x="49" y="0"/>
                </a:cubicBezTo>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6" name="Freeform 362"/>
          <p:cNvSpPr>
            <a:spLocks/>
          </p:cNvSpPr>
          <p:nvPr/>
        </p:nvSpPr>
        <p:spPr bwMode="auto">
          <a:xfrm>
            <a:off x="7158037" y="5976939"/>
            <a:ext cx="120650" cy="266700"/>
          </a:xfrm>
          <a:custGeom>
            <a:avLst/>
            <a:gdLst>
              <a:gd name="T0" fmla="*/ 49 w 55"/>
              <a:gd name="T1" fmla="*/ 0 h 121"/>
              <a:gd name="T2" fmla="*/ 41 w 55"/>
              <a:gd name="T3" fmla="*/ 0 h 121"/>
              <a:gd name="T4" fmla="*/ 14 w 55"/>
              <a:gd name="T5" fmla="*/ 0 h 121"/>
              <a:gd name="T6" fmla="*/ 8 w 55"/>
              <a:gd name="T7" fmla="*/ 0 h 121"/>
              <a:gd name="T8" fmla="*/ 5 w 55"/>
              <a:gd name="T9" fmla="*/ 0 h 121"/>
              <a:gd name="T10" fmla="*/ 0 w 55"/>
              <a:gd name="T11" fmla="*/ 5 h 121"/>
              <a:gd name="T12" fmla="*/ 0 w 55"/>
              <a:gd name="T13" fmla="*/ 77 h 121"/>
              <a:gd name="T14" fmla="*/ 0 w 55"/>
              <a:gd name="T15" fmla="*/ 77 h 121"/>
              <a:gd name="T16" fmla="*/ 0 w 55"/>
              <a:gd name="T17" fmla="*/ 116 h 121"/>
              <a:gd name="T18" fmla="*/ 5 w 55"/>
              <a:gd name="T19" fmla="*/ 121 h 121"/>
              <a:gd name="T20" fmla="*/ 11 w 55"/>
              <a:gd name="T21" fmla="*/ 121 h 121"/>
              <a:gd name="T22" fmla="*/ 33 w 55"/>
              <a:gd name="T23" fmla="*/ 121 h 121"/>
              <a:gd name="T24" fmla="*/ 33 w 55"/>
              <a:gd name="T25" fmla="*/ 105 h 121"/>
              <a:gd name="T26" fmla="*/ 16 w 55"/>
              <a:gd name="T27" fmla="*/ 105 h 121"/>
              <a:gd name="T28" fmla="*/ 16 w 55"/>
              <a:gd name="T29" fmla="*/ 92 h 121"/>
              <a:gd name="T30" fmla="*/ 16 w 55"/>
              <a:gd name="T31" fmla="*/ 92 h 121"/>
              <a:gd name="T32" fmla="*/ 16 w 55"/>
              <a:gd name="T33" fmla="*/ 17 h 121"/>
              <a:gd name="T34" fmla="*/ 38 w 55"/>
              <a:gd name="T35" fmla="*/ 17 h 121"/>
              <a:gd name="T36" fmla="*/ 38 w 55"/>
              <a:gd name="T37" fmla="*/ 39 h 121"/>
              <a:gd name="T38" fmla="*/ 55 w 55"/>
              <a:gd name="T39" fmla="*/ 39 h 121"/>
              <a:gd name="T40" fmla="*/ 55 w 55"/>
              <a:gd name="T41" fmla="*/ 6 h 121"/>
              <a:gd name="T42" fmla="*/ 49 w 55"/>
              <a:gd name="T4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121">
                <a:moveTo>
                  <a:pt x="49" y="0"/>
                </a:moveTo>
                <a:cubicBezTo>
                  <a:pt x="41" y="0"/>
                  <a:pt x="41" y="0"/>
                  <a:pt x="41" y="0"/>
                </a:cubicBezTo>
                <a:cubicBezTo>
                  <a:pt x="14" y="0"/>
                  <a:pt x="14" y="0"/>
                  <a:pt x="14" y="0"/>
                </a:cubicBezTo>
                <a:cubicBezTo>
                  <a:pt x="8" y="0"/>
                  <a:pt x="8" y="0"/>
                  <a:pt x="8" y="0"/>
                </a:cubicBezTo>
                <a:cubicBezTo>
                  <a:pt x="5" y="0"/>
                  <a:pt x="5" y="0"/>
                  <a:pt x="5" y="0"/>
                </a:cubicBezTo>
                <a:cubicBezTo>
                  <a:pt x="4" y="0"/>
                  <a:pt x="0" y="0"/>
                  <a:pt x="0" y="5"/>
                </a:cubicBezTo>
                <a:cubicBezTo>
                  <a:pt x="0" y="77"/>
                  <a:pt x="0" y="77"/>
                  <a:pt x="0" y="77"/>
                </a:cubicBezTo>
                <a:cubicBezTo>
                  <a:pt x="0" y="77"/>
                  <a:pt x="0" y="77"/>
                  <a:pt x="0" y="77"/>
                </a:cubicBezTo>
                <a:cubicBezTo>
                  <a:pt x="0" y="116"/>
                  <a:pt x="0" y="116"/>
                  <a:pt x="0" y="116"/>
                </a:cubicBezTo>
                <a:cubicBezTo>
                  <a:pt x="0" y="120"/>
                  <a:pt x="1" y="121"/>
                  <a:pt x="5" y="121"/>
                </a:cubicBezTo>
                <a:cubicBezTo>
                  <a:pt x="11" y="121"/>
                  <a:pt x="11" y="121"/>
                  <a:pt x="11" y="121"/>
                </a:cubicBezTo>
                <a:cubicBezTo>
                  <a:pt x="33" y="121"/>
                  <a:pt x="33" y="121"/>
                  <a:pt x="33" y="121"/>
                </a:cubicBezTo>
                <a:cubicBezTo>
                  <a:pt x="33" y="105"/>
                  <a:pt x="33" y="105"/>
                  <a:pt x="33" y="105"/>
                </a:cubicBezTo>
                <a:cubicBezTo>
                  <a:pt x="16" y="105"/>
                  <a:pt x="16" y="105"/>
                  <a:pt x="16" y="105"/>
                </a:cubicBezTo>
                <a:cubicBezTo>
                  <a:pt x="16" y="92"/>
                  <a:pt x="16" y="92"/>
                  <a:pt x="16" y="92"/>
                </a:cubicBezTo>
                <a:cubicBezTo>
                  <a:pt x="16" y="92"/>
                  <a:pt x="16" y="92"/>
                  <a:pt x="16" y="92"/>
                </a:cubicBezTo>
                <a:cubicBezTo>
                  <a:pt x="16" y="17"/>
                  <a:pt x="16" y="17"/>
                  <a:pt x="16" y="17"/>
                </a:cubicBezTo>
                <a:cubicBezTo>
                  <a:pt x="38" y="17"/>
                  <a:pt x="38" y="17"/>
                  <a:pt x="38" y="17"/>
                </a:cubicBezTo>
                <a:cubicBezTo>
                  <a:pt x="38" y="39"/>
                  <a:pt x="38" y="39"/>
                  <a:pt x="38" y="39"/>
                </a:cubicBezTo>
                <a:cubicBezTo>
                  <a:pt x="55" y="39"/>
                  <a:pt x="55" y="39"/>
                  <a:pt x="55" y="39"/>
                </a:cubicBezTo>
                <a:cubicBezTo>
                  <a:pt x="55" y="6"/>
                  <a:pt x="55" y="6"/>
                  <a:pt x="55" y="6"/>
                </a:cubicBezTo>
                <a:cubicBezTo>
                  <a:pt x="55" y="1"/>
                  <a:pt x="50" y="0"/>
                  <a:pt x="49" y="0"/>
                </a:cubicBezTo>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7" name="Freeform 363"/>
          <p:cNvSpPr>
            <a:spLocks/>
          </p:cNvSpPr>
          <p:nvPr/>
        </p:nvSpPr>
        <p:spPr bwMode="auto">
          <a:xfrm>
            <a:off x="7289800" y="6016626"/>
            <a:ext cx="158750" cy="227013"/>
          </a:xfrm>
          <a:custGeom>
            <a:avLst/>
            <a:gdLst>
              <a:gd name="T0" fmla="*/ 46 w 72"/>
              <a:gd name="T1" fmla="*/ 54 h 103"/>
              <a:gd name="T2" fmla="*/ 41 w 72"/>
              <a:gd name="T3" fmla="*/ 54 h 103"/>
              <a:gd name="T4" fmla="*/ 0 w 72"/>
              <a:gd name="T5" fmla="*/ 0 h 103"/>
              <a:gd name="T6" fmla="*/ 0 w 72"/>
              <a:gd name="T7" fmla="*/ 16 h 103"/>
              <a:gd name="T8" fmla="*/ 23 w 72"/>
              <a:gd name="T9" fmla="*/ 59 h 103"/>
              <a:gd name="T10" fmla="*/ 23 w 72"/>
              <a:gd name="T11" fmla="*/ 70 h 103"/>
              <a:gd name="T12" fmla="*/ 45 w 72"/>
              <a:gd name="T13" fmla="*/ 69 h 103"/>
              <a:gd name="T14" fmla="*/ 55 w 72"/>
              <a:gd name="T15" fmla="*/ 77 h 103"/>
              <a:gd name="T16" fmla="*/ 55 w 72"/>
              <a:gd name="T17" fmla="*/ 87 h 103"/>
              <a:gd name="T18" fmla="*/ 0 w 72"/>
              <a:gd name="T19" fmla="*/ 87 h 103"/>
              <a:gd name="T20" fmla="*/ 0 w 72"/>
              <a:gd name="T21" fmla="*/ 103 h 103"/>
              <a:gd name="T22" fmla="*/ 65 w 72"/>
              <a:gd name="T23" fmla="*/ 103 h 103"/>
              <a:gd name="T24" fmla="*/ 72 w 72"/>
              <a:gd name="T25" fmla="*/ 98 h 103"/>
              <a:gd name="T26" fmla="*/ 72 w 72"/>
              <a:gd name="T27" fmla="*/ 94 h 103"/>
              <a:gd name="T28" fmla="*/ 72 w 72"/>
              <a:gd name="T29" fmla="*/ 87 h 103"/>
              <a:gd name="T30" fmla="*/ 72 w 72"/>
              <a:gd name="T31" fmla="*/ 77 h 103"/>
              <a:gd name="T32" fmla="*/ 46 w 72"/>
              <a:gd name="T33"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46" y="54"/>
                </a:moveTo>
                <a:cubicBezTo>
                  <a:pt x="41" y="54"/>
                  <a:pt x="41" y="54"/>
                  <a:pt x="41" y="54"/>
                </a:cubicBezTo>
                <a:cubicBezTo>
                  <a:pt x="38" y="21"/>
                  <a:pt x="22" y="4"/>
                  <a:pt x="0" y="0"/>
                </a:cubicBezTo>
                <a:cubicBezTo>
                  <a:pt x="0" y="16"/>
                  <a:pt x="0" y="16"/>
                  <a:pt x="0" y="16"/>
                </a:cubicBezTo>
                <a:cubicBezTo>
                  <a:pt x="17" y="21"/>
                  <a:pt x="23" y="37"/>
                  <a:pt x="23" y="59"/>
                </a:cubicBezTo>
                <a:cubicBezTo>
                  <a:pt x="23" y="70"/>
                  <a:pt x="23" y="70"/>
                  <a:pt x="23" y="70"/>
                </a:cubicBezTo>
                <a:cubicBezTo>
                  <a:pt x="45" y="69"/>
                  <a:pt x="45" y="69"/>
                  <a:pt x="45" y="69"/>
                </a:cubicBezTo>
                <a:cubicBezTo>
                  <a:pt x="51" y="69"/>
                  <a:pt x="55" y="71"/>
                  <a:pt x="55" y="77"/>
                </a:cubicBezTo>
                <a:cubicBezTo>
                  <a:pt x="55" y="87"/>
                  <a:pt x="55" y="87"/>
                  <a:pt x="55" y="87"/>
                </a:cubicBezTo>
                <a:cubicBezTo>
                  <a:pt x="0" y="87"/>
                  <a:pt x="0" y="87"/>
                  <a:pt x="0" y="87"/>
                </a:cubicBezTo>
                <a:cubicBezTo>
                  <a:pt x="0" y="103"/>
                  <a:pt x="0" y="103"/>
                  <a:pt x="0" y="103"/>
                </a:cubicBezTo>
                <a:cubicBezTo>
                  <a:pt x="65" y="103"/>
                  <a:pt x="65" y="103"/>
                  <a:pt x="65" y="103"/>
                </a:cubicBezTo>
                <a:cubicBezTo>
                  <a:pt x="70" y="103"/>
                  <a:pt x="72" y="102"/>
                  <a:pt x="72" y="98"/>
                </a:cubicBezTo>
                <a:cubicBezTo>
                  <a:pt x="72" y="94"/>
                  <a:pt x="72" y="94"/>
                  <a:pt x="72" y="94"/>
                </a:cubicBezTo>
                <a:cubicBezTo>
                  <a:pt x="72" y="87"/>
                  <a:pt x="72" y="87"/>
                  <a:pt x="72" y="87"/>
                </a:cubicBezTo>
                <a:cubicBezTo>
                  <a:pt x="72" y="77"/>
                  <a:pt x="72" y="77"/>
                  <a:pt x="72" y="77"/>
                </a:cubicBezTo>
                <a:cubicBezTo>
                  <a:pt x="72" y="63"/>
                  <a:pt x="60" y="54"/>
                  <a:pt x="46" y="54"/>
                </a:cubicBezTo>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9" name="Freeform 365"/>
          <p:cNvSpPr>
            <a:spLocks noEditPoints="1"/>
          </p:cNvSpPr>
          <p:nvPr/>
        </p:nvSpPr>
        <p:spPr bwMode="auto">
          <a:xfrm>
            <a:off x="7289800" y="6016626"/>
            <a:ext cx="46038" cy="92075"/>
          </a:xfrm>
          <a:custGeom>
            <a:avLst/>
            <a:gdLst>
              <a:gd name="T0" fmla="*/ 2 w 21"/>
              <a:gd name="T1" fmla="*/ 16 h 42"/>
              <a:gd name="T2" fmla="*/ 21 w 21"/>
              <a:gd name="T3" fmla="*/ 42 h 42"/>
              <a:gd name="T4" fmla="*/ 21 w 21"/>
              <a:gd name="T5" fmla="*/ 42 h 42"/>
              <a:gd name="T6" fmla="*/ 2 w 21"/>
              <a:gd name="T7" fmla="*/ 16 h 42"/>
              <a:gd name="T8" fmla="*/ 2 w 21"/>
              <a:gd name="T9" fmla="*/ 16 h 42"/>
              <a:gd name="T10" fmla="*/ 2 w 21"/>
              <a:gd name="T11" fmla="*/ 16 h 42"/>
              <a:gd name="T12" fmla="*/ 2 w 21"/>
              <a:gd name="T13" fmla="*/ 16 h 42"/>
              <a:gd name="T14" fmla="*/ 1 w 21"/>
              <a:gd name="T15" fmla="*/ 16 h 42"/>
              <a:gd name="T16" fmla="*/ 1 w 21"/>
              <a:gd name="T17" fmla="*/ 16 h 42"/>
              <a:gd name="T18" fmla="*/ 1 w 21"/>
              <a:gd name="T19" fmla="*/ 16 h 42"/>
              <a:gd name="T20" fmla="*/ 1 w 21"/>
              <a:gd name="T21" fmla="*/ 16 h 42"/>
              <a:gd name="T22" fmla="*/ 1 w 21"/>
              <a:gd name="T23" fmla="*/ 16 h 42"/>
              <a:gd name="T24" fmla="*/ 1 w 21"/>
              <a:gd name="T25" fmla="*/ 16 h 42"/>
              <a:gd name="T26" fmla="*/ 0 w 21"/>
              <a:gd name="T27" fmla="*/ 16 h 42"/>
              <a:gd name="T28" fmla="*/ 1 w 21"/>
              <a:gd name="T29" fmla="*/ 16 h 42"/>
              <a:gd name="T30" fmla="*/ 0 w 21"/>
              <a:gd name="T31" fmla="*/ 16 h 42"/>
              <a:gd name="T32" fmla="*/ 6 w 21"/>
              <a:gd name="T33" fmla="*/ 1 h 42"/>
              <a:gd name="T34" fmla="*/ 6 w 21"/>
              <a:gd name="T35" fmla="*/ 1 h 42"/>
              <a:gd name="T36" fmla="*/ 6 w 21"/>
              <a:gd name="T37" fmla="*/ 1 h 42"/>
              <a:gd name="T38" fmla="*/ 5 w 21"/>
              <a:gd name="T39" fmla="*/ 1 h 42"/>
              <a:gd name="T40" fmla="*/ 5 w 21"/>
              <a:gd name="T41" fmla="*/ 1 h 42"/>
              <a:gd name="T42" fmla="*/ 5 w 21"/>
              <a:gd name="T43" fmla="*/ 1 h 42"/>
              <a:gd name="T44" fmla="*/ 4 w 21"/>
              <a:gd name="T45" fmla="*/ 1 h 42"/>
              <a:gd name="T46" fmla="*/ 4 w 21"/>
              <a:gd name="T47" fmla="*/ 1 h 42"/>
              <a:gd name="T48" fmla="*/ 4 w 21"/>
              <a:gd name="T49" fmla="*/ 1 h 42"/>
              <a:gd name="T50" fmla="*/ 4 w 21"/>
              <a:gd name="T51" fmla="*/ 1 h 42"/>
              <a:gd name="T52" fmla="*/ 4 w 21"/>
              <a:gd name="T53" fmla="*/ 1 h 42"/>
              <a:gd name="T54" fmla="*/ 4 w 21"/>
              <a:gd name="T55" fmla="*/ 1 h 42"/>
              <a:gd name="T56" fmla="*/ 3 w 21"/>
              <a:gd name="T57" fmla="*/ 1 h 42"/>
              <a:gd name="T58" fmla="*/ 3 w 21"/>
              <a:gd name="T59" fmla="*/ 1 h 42"/>
              <a:gd name="T60" fmla="*/ 3 w 21"/>
              <a:gd name="T61" fmla="*/ 1 h 42"/>
              <a:gd name="T62" fmla="*/ 3 w 21"/>
              <a:gd name="T63" fmla="*/ 1 h 42"/>
              <a:gd name="T64" fmla="*/ 3 w 21"/>
              <a:gd name="T65" fmla="*/ 1 h 42"/>
              <a:gd name="T66" fmla="*/ 3 w 21"/>
              <a:gd name="T67" fmla="*/ 1 h 42"/>
              <a:gd name="T68" fmla="*/ 2 w 21"/>
              <a:gd name="T69" fmla="*/ 0 h 42"/>
              <a:gd name="T70" fmla="*/ 2 w 21"/>
              <a:gd name="T71" fmla="*/ 0 h 42"/>
              <a:gd name="T72" fmla="*/ 2 w 21"/>
              <a:gd name="T73" fmla="*/ 0 h 42"/>
              <a:gd name="T74" fmla="*/ 2 w 21"/>
              <a:gd name="T75" fmla="*/ 0 h 42"/>
              <a:gd name="T76" fmla="*/ 2 w 21"/>
              <a:gd name="T77" fmla="*/ 0 h 42"/>
              <a:gd name="T78" fmla="*/ 2 w 21"/>
              <a:gd name="T79" fmla="*/ 0 h 42"/>
              <a:gd name="T80" fmla="*/ 2 w 21"/>
              <a:gd name="T81" fmla="*/ 0 h 42"/>
              <a:gd name="T82" fmla="*/ 2 w 21"/>
              <a:gd name="T83" fmla="*/ 0 h 42"/>
              <a:gd name="T84" fmla="*/ 2 w 21"/>
              <a:gd name="T85" fmla="*/ 0 h 42"/>
              <a:gd name="T86" fmla="*/ 1 w 21"/>
              <a:gd name="T87" fmla="*/ 0 h 42"/>
              <a:gd name="T88" fmla="*/ 1 w 21"/>
              <a:gd name="T89" fmla="*/ 0 h 42"/>
              <a:gd name="T90" fmla="*/ 1 w 21"/>
              <a:gd name="T91" fmla="*/ 0 h 42"/>
              <a:gd name="T92" fmla="*/ 1 w 21"/>
              <a:gd name="T93" fmla="*/ 0 h 42"/>
              <a:gd name="T94" fmla="*/ 1 w 21"/>
              <a:gd name="T95" fmla="*/ 0 h 42"/>
              <a:gd name="T96" fmla="*/ 1 w 21"/>
              <a:gd name="T97" fmla="*/ 0 h 42"/>
              <a:gd name="T98" fmla="*/ 1 w 21"/>
              <a:gd name="T99" fmla="*/ 0 h 42"/>
              <a:gd name="T100" fmla="*/ 1 w 21"/>
              <a:gd name="T101" fmla="*/ 0 h 42"/>
              <a:gd name="T102" fmla="*/ 1 w 21"/>
              <a:gd name="T10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 h="42">
                <a:moveTo>
                  <a:pt x="2" y="16"/>
                </a:moveTo>
                <a:cubicBezTo>
                  <a:pt x="13" y="21"/>
                  <a:pt x="19" y="30"/>
                  <a:pt x="21" y="42"/>
                </a:cubicBezTo>
                <a:cubicBezTo>
                  <a:pt x="21" y="42"/>
                  <a:pt x="21" y="42"/>
                  <a:pt x="21" y="42"/>
                </a:cubicBezTo>
                <a:cubicBezTo>
                  <a:pt x="19" y="30"/>
                  <a:pt x="13" y="21"/>
                  <a:pt x="2" y="16"/>
                </a:cubicBezTo>
                <a:moveTo>
                  <a:pt x="2" y="16"/>
                </a:moveTo>
                <a:cubicBezTo>
                  <a:pt x="2" y="16"/>
                  <a:pt x="2" y="16"/>
                  <a:pt x="2" y="16"/>
                </a:cubicBezTo>
                <a:cubicBezTo>
                  <a:pt x="2" y="16"/>
                  <a:pt x="2" y="16"/>
                  <a:pt x="2"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0" y="16"/>
                </a:moveTo>
                <a:cubicBezTo>
                  <a:pt x="1" y="16"/>
                  <a:pt x="1" y="16"/>
                  <a:pt x="1" y="16"/>
                </a:cubicBezTo>
                <a:cubicBezTo>
                  <a:pt x="1" y="16"/>
                  <a:pt x="1" y="16"/>
                  <a:pt x="0" y="16"/>
                </a:cubicBezTo>
                <a:moveTo>
                  <a:pt x="6" y="1"/>
                </a:moveTo>
                <a:cubicBezTo>
                  <a:pt x="6" y="1"/>
                  <a:pt x="6" y="1"/>
                  <a:pt x="6" y="1"/>
                </a:cubicBezTo>
                <a:cubicBezTo>
                  <a:pt x="6" y="1"/>
                  <a:pt x="6" y="1"/>
                  <a:pt x="6" y="1"/>
                </a:cubicBezTo>
                <a:moveTo>
                  <a:pt x="5" y="1"/>
                </a:moveTo>
                <a:cubicBezTo>
                  <a:pt x="5" y="1"/>
                  <a:pt x="5" y="1"/>
                  <a:pt x="5" y="1"/>
                </a:cubicBezTo>
                <a:cubicBezTo>
                  <a:pt x="5" y="1"/>
                  <a:pt x="5" y="1"/>
                  <a:pt x="5"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E6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 name="Freeform 366"/>
          <p:cNvSpPr>
            <a:spLocks/>
          </p:cNvSpPr>
          <p:nvPr/>
        </p:nvSpPr>
        <p:spPr bwMode="auto">
          <a:xfrm>
            <a:off x="7289800" y="6016626"/>
            <a:ext cx="79375" cy="92075"/>
          </a:xfrm>
          <a:custGeom>
            <a:avLst/>
            <a:gdLst>
              <a:gd name="T0" fmla="*/ 0 w 36"/>
              <a:gd name="T1" fmla="*/ 0 h 42"/>
              <a:gd name="T2" fmla="*/ 0 w 36"/>
              <a:gd name="T3" fmla="*/ 16 h 42"/>
              <a:gd name="T4" fmla="*/ 0 w 36"/>
              <a:gd name="T5" fmla="*/ 16 h 42"/>
              <a:gd name="T6" fmla="*/ 1 w 36"/>
              <a:gd name="T7" fmla="*/ 16 h 42"/>
              <a:gd name="T8" fmla="*/ 1 w 36"/>
              <a:gd name="T9" fmla="*/ 16 h 42"/>
              <a:gd name="T10" fmla="*/ 1 w 36"/>
              <a:gd name="T11" fmla="*/ 16 h 42"/>
              <a:gd name="T12" fmla="*/ 1 w 36"/>
              <a:gd name="T13" fmla="*/ 16 h 42"/>
              <a:gd name="T14" fmla="*/ 1 w 36"/>
              <a:gd name="T15" fmla="*/ 16 h 42"/>
              <a:gd name="T16" fmla="*/ 2 w 36"/>
              <a:gd name="T17" fmla="*/ 16 h 42"/>
              <a:gd name="T18" fmla="*/ 2 w 36"/>
              <a:gd name="T19" fmla="*/ 16 h 42"/>
              <a:gd name="T20" fmla="*/ 2 w 36"/>
              <a:gd name="T21" fmla="*/ 16 h 42"/>
              <a:gd name="T22" fmla="*/ 21 w 36"/>
              <a:gd name="T23" fmla="*/ 42 h 42"/>
              <a:gd name="T24" fmla="*/ 36 w 36"/>
              <a:gd name="T25" fmla="*/ 32 h 42"/>
              <a:gd name="T26" fmla="*/ 6 w 36"/>
              <a:gd name="T27" fmla="*/ 1 h 42"/>
              <a:gd name="T28" fmla="*/ 6 w 36"/>
              <a:gd name="T29" fmla="*/ 1 h 42"/>
              <a:gd name="T30" fmla="*/ 5 w 36"/>
              <a:gd name="T31" fmla="*/ 1 h 42"/>
              <a:gd name="T32" fmla="*/ 5 w 36"/>
              <a:gd name="T33" fmla="*/ 1 h 42"/>
              <a:gd name="T34" fmla="*/ 4 w 36"/>
              <a:gd name="T35" fmla="*/ 1 h 42"/>
              <a:gd name="T36" fmla="*/ 4 w 36"/>
              <a:gd name="T37" fmla="*/ 1 h 42"/>
              <a:gd name="T38" fmla="*/ 4 w 36"/>
              <a:gd name="T39" fmla="*/ 1 h 42"/>
              <a:gd name="T40" fmla="*/ 4 w 36"/>
              <a:gd name="T41" fmla="*/ 1 h 42"/>
              <a:gd name="T42" fmla="*/ 3 w 36"/>
              <a:gd name="T43" fmla="*/ 1 h 42"/>
              <a:gd name="T44" fmla="*/ 3 w 36"/>
              <a:gd name="T45" fmla="*/ 1 h 42"/>
              <a:gd name="T46" fmla="*/ 3 w 36"/>
              <a:gd name="T47" fmla="*/ 1 h 42"/>
              <a:gd name="T48" fmla="*/ 3 w 36"/>
              <a:gd name="T49" fmla="*/ 1 h 42"/>
              <a:gd name="T50" fmla="*/ 2 w 36"/>
              <a:gd name="T51" fmla="*/ 0 h 42"/>
              <a:gd name="T52" fmla="*/ 2 w 36"/>
              <a:gd name="T53" fmla="*/ 0 h 42"/>
              <a:gd name="T54" fmla="*/ 2 w 36"/>
              <a:gd name="T55" fmla="*/ 0 h 42"/>
              <a:gd name="T56" fmla="*/ 2 w 36"/>
              <a:gd name="T57" fmla="*/ 0 h 42"/>
              <a:gd name="T58" fmla="*/ 2 w 36"/>
              <a:gd name="T59" fmla="*/ 0 h 42"/>
              <a:gd name="T60" fmla="*/ 2 w 36"/>
              <a:gd name="T61" fmla="*/ 0 h 42"/>
              <a:gd name="T62" fmla="*/ 1 w 36"/>
              <a:gd name="T63" fmla="*/ 0 h 42"/>
              <a:gd name="T64" fmla="*/ 1 w 36"/>
              <a:gd name="T65" fmla="*/ 0 h 42"/>
              <a:gd name="T66" fmla="*/ 1 w 36"/>
              <a:gd name="T67" fmla="*/ 0 h 42"/>
              <a:gd name="T68" fmla="*/ 1 w 36"/>
              <a:gd name="T69" fmla="*/ 0 h 42"/>
              <a:gd name="T70" fmla="*/ 1 w 36"/>
              <a:gd name="T71" fmla="*/ 0 h 42"/>
              <a:gd name="T72" fmla="*/ 1 w 36"/>
              <a:gd name="T73" fmla="*/ 0 h 42"/>
              <a:gd name="T74" fmla="*/ 0 w 36"/>
              <a:gd name="T75" fmla="*/ 0 h 42"/>
              <a:gd name="T76" fmla="*/ 0 w 36"/>
              <a:gd name="T7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42">
                <a:moveTo>
                  <a:pt x="0" y="0"/>
                </a:moveTo>
                <a:cubicBezTo>
                  <a:pt x="0" y="16"/>
                  <a:pt x="0" y="16"/>
                  <a:pt x="0" y="16"/>
                </a:cubicBezTo>
                <a:cubicBezTo>
                  <a:pt x="0" y="16"/>
                  <a:pt x="0" y="16"/>
                  <a:pt x="0"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2" y="16"/>
                  <a:pt x="2" y="16"/>
                </a:cubicBezTo>
                <a:cubicBezTo>
                  <a:pt x="2" y="16"/>
                  <a:pt x="2" y="16"/>
                  <a:pt x="2" y="16"/>
                </a:cubicBezTo>
                <a:cubicBezTo>
                  <a:pt x="2" y="16"/>
                  <a:pt x="2" y="16"/>
                  <a:pt x="2" y="16"/>
                </a:cubicBezTo>
                <a:cubicBezTo>
                  <a:pt x="13" y="21"/>
                  <a:pt x="19" y="30"/>
                  <a:pt x="21" y="42"/>
                </a:cubicBezTo>
                <a:cubicBezTo>
                  <a:pt x="36" y="32"/>
                  <a:pt x="36" y="32"/>
                  <a:pt x="36" y="32"/>
                </a:cubicBezTo>
                <a:cubicBezTo>
                  <a:pt x="30" y="15"/>
                  <a:pt x="20" y="6"/>
                  <a:pt x="6" y="1"/>
                </a:cubicBezTo>
                <a:cubicBezTo>
                  <a:pt x="6" y="1"/>
                  <a:pt x="6" y="1"/>
                  <a:pt x="6" y="1"/>
                </a:cubicBezTo>
                <a:cubicBezTo>
                  <a:pt x="6" y="1"/>
                  <a:pt x="5" y="1"/>
                  <a:pt x="5" y="1"/>
                </a:cubicBezTo>
                <a:cubicBezTo>
                  <a:pt x="5" y="1"/>
                  <a:pt x="5" y="1"/>
                  <a:pt x="5" y="1"/>
                </a:cubicBezTo>
                <a:cubicBezTo>
                  <a:pt x="5" y="1"/>
                  <a:pt x="5" y="1"/>
                  <a:pt x="4" y="1"/>
                </a:cubicBezTo>
                <a:cubicBezTo>
                  <a:pt x="4" y="1"/>
                  <a:pt x="4" y="1"/>
                  <a:pt x="4" y="1"/>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1"/>
                  <a:pt x="3" y="1"/>
                </a:cubicBezTo>
                <a:cubicBezTo>
                  <a:pt x="3" y="1"/>
                  <a:pt x="3" y="1"/>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path>
            </a:pathLst>
          </a:custGeom>
          <a:solidFill>
            <a:srgbClr val="6AD8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1" name="Freeform 367"/>
          <p:cNvSpPr>
            <a:spLocks/>
          </p:cNvSpPr>
          <p:nvPr/>
        </p:nvSpPr>
        <p:spPr bwMode="auto">
          <a:xfrm>
            <a:off x="5299075" y="5780089"/>
            <a:ext cx="715963" cy="714375"/>
          </a:xfrm>
          <a:custGeom>
            <a:avLst/>
            <a:gdLst>
              <a:gd name="T0" fmla="*/ 325 w 325"/>
              <a:gd name="T1" fmla="*/ 307 h 325"/>
              <a:gd name="T2" fmla="*/ 307 w 325"/>
              <a:gd name="T3" fmla="*/ 325 h 325"/>
              <a:gd name="T4" fmla="*/ 18 w 325"/>
              <a:gd name="T5" fmla="*/ 325 h 325"/>
              <a:gd name="T6" fmla="*/ 0 w 325"/>
              <a:gd name="T7" fmla="*/ 307 h 325"/>
              <a:gd name="T8" fmla="*/ 0 w 325"/>
              <a:gd name="T9" fmla="*/ 18 h 325"/>
              <a:gd name="T10" fmla="*/ 18 w 325"/>
              <a:gd name="T11" fmla="*/ 0 h 325"/>
              <a:gd name="T12" fmla="*/ 307 w 325"/>
              <a:gd name="T13" fmla="*/ 0 h 325"/>
              <a:gd name="T14" fmla="*/ 325 w 325"/>
              <a:gd name="T15" fmla="*/ 18 h 325"/>
              <a:gd name="T16" fmla="*/ 325 w 325"/>
              <a:gd name="T1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325">
                <a:moveTo>
                  <a:pt x="325" y="307"/>
                </a:moveTo>
                <a:cubicBezTo>
                  <a:pt x="325" y="317"/>
                  <a:pt x="317" y="325"/>
                  <a:pt x="307" y="325"/>
                </a:cubicBezTo>
                <a:cubicBezTo>
                  <a:pt x="18" y="325"/>
                  <a:pt x="18" y="325"/>
                  <a:pt x="18" y="325"/>
                </a:cubicBezTo>
                <a:cubicBezTo>
                  <a:pt x="8" y="325"/>
                  <a:pt x="0" y="317"/>
                  <a:pt x="0" y="307"/>
                </a:cubicBezTo>
                <a:cubicBezTo>
                  <a:pt x="0" y="18"/>
                  <a:pt x="0" y="18"/>
                  <a:pt x="0" y="18"/>
                </a:cubicBezTo>
                <a:cubicBezTo>
                  <a:pt x="0" y="8"/>
                  <a:pt x="8" y="0"/>
                  <a:pt x="18" y="0"/>
                </a:cubicBezTo>
                <a:cubicBezTo>
                  <a:pt x="307" y="0"/>
                  <a:pt x="307" y="0"/>
                  <a:pt x="307" y="0"/>
                </a:cubicBezTo>
                <a:cubicBezTo>
                  <a:pt x="317" y="0"/>
                  <a:pt x="325" y="8"/>
                  <a:pt x="325" y="18"/>
                </a:cubicBezTo>
                <a:lnTo>
                  <a:pt x="325" y="307"/>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2" name="Oval 368"/>
          <p:cNvSpPr>
            <a:spLocks noChangeArrowheads="1"/>
          </p:cNvSpPr>
          <p:nvPr/>
        </p:nvSpPr>
        <p:spPr bwMode="auto">
          <a:xfrm>
            <a:off x="5572125" y="6099176"/>
            <a:ext cx="46038"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3" name="Oval 369"/>
          <p:cNvSpPr>
            <a:spLocks noChangeArrowheads="1"/>
          </p:cNvSpPr>
          <p:nvPr/>
        </p:nvSpPr>
        <p:spPr bwMode="auto">
          <a:xfrm>
            <a:off x="5640387" y="6099176"/>
            <a:ext cx="44450"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4" name="Oval 370"/>
          <p:cNvSpPr>
            <a:spLocks noChangeArrowheads="1"/>
          </p:cNvSpPr>
          <p:nvPr/>
        </p:nvSpPr>
        <p:spPr bwMode="auto">
          <a:xfrm>
            <a:off x="5707062" y="6099176"/>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5" name="Oval 371"/>
          <p:cNvSpPr>
            <a:spLocks noChangeArrowheads="1"/>
          </p:cNvSpPr>
          <p:nvPr/>
        </p:nvSpPr>
        <p:spPr bwMode="auto">
          <a:xfrm>
            <a:off x="5572125" y="6099176"/>
            <a:ext cx="46038"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6" name="Oval 372"/>
          <p:cNvSpPr>
            <a:spLocks noChangeArrowheads="1"/>
          </p:cNvSpPr>
          <p:nvPr/>
        </p:nvSpPr>
        <p:spPr bwMode="auto">
          <a:xfrm>
            <a:off x="5640387" y="6099176"/>
            <a:ext cx="44450"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7" name="Oval 373"/>
          <p:cNvSpPr>
            <a:spLocks noChangeArrowheads="1"/>
          </p:cNvSpPr>
          <p:nvPr/>
        </p:nvSpPr>
        <p:spPr bwMode="auto">
          <a:xfrm>
            <a:off x="5707062" y="6099176"/>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8" name="Freeform 374"/>
          <p:cNvSpPr>
            <a:spLocks noEditPoints="1"/>
          </p:cNvSpPr>
          <p:nvPr/>
        </p:nvSpPr>
        <p:spPr bwMode="auto">
          <a:xfrm>
            <a:off x="5503862" y="5959476"/>
            <a:ext cx="317500" cy="319088"/>
          </a:xfrm>
          <a:custGeom>
            <a:avLst/>
            <a:gdLst>
              <a:gd name="T0" fmla="*/ 87 w 144"/>
              <a:gd name="T1" fmla="*/ 16 h 145"/>
              <a:gd name="T2" fmla="*/ 79 w 144"/>
              <a:gd name="T3" fmla="*/ 14 h 145"/>
              <a:gd name="T4" fmla="*/ 60 w 144"/>
              <a:gd name="T5" fmla="*/ 15 h 145"/>
              <a:gd name="T6" fmla="*/ 58 w 144"/>
              <a:gd name="T7" fmla="*/ 2 h 145"/>
              <a:gd name="T8" fmla="*/ 80 w 144"/>
              <a:gd name="T9" fmla="*/ 1 h 145"/>
              <a:gd name="T10" fmla="*/ 90 w 144"/>
              <a:gd name="T11" fmla="*/ 3 h 145"/>
              <a:gd name="T12" fmla="*/ 87 w 144"/>
              <a:gd name="T13" fmla="*/ 16 h 145"/>
              <a:gd name="T14" fmla="*/ 29 w 144"/>
              <a:gd name="T15" fmla="*/ 33 h 145"/>
              <a:gd name="T16" fmla="*/ 19 w 144"/>
              <a:gd name="T17" fmla="*/ 24 h 145"/>
              <a:gd name="T18" fmla="*/ 46 w 144"/>
              <a:gd name="T19" fmla="*/ 6 h 145"/>
              <a:gd name="T20" fmla="*/ 51 w 144"/>
              <a:gd name="T21" fmla="*/ 18 h 145"/>
              <a:gd name="T22" fmla="*/ 29 w 144"/>
              <a:gd name="T23" fmla="*/ 33 h 145"/>
              <a:gd name="T24" fmla="*/ 117 w 144"/>
              <a:gd name="T25" fmla="*/ 35 h 145"/>
              <a:gd name="T26" fmla="*/ 96 w 144"/>
              <a:gd name="T27" fmla="*/ 19 h 145"/>
              <a:gd name="T28" fmla="*/ 102 w 144"/>
              <a:gd name="T29" fmla="*/ 7 h 145"/>
              <a:gd name="T30" fmla="*/ 128 w 144"/>
              <a:gd name="T31" fmla="*/ 27 h 145"/>
              <a:gd name="T32" fmla="*/ 117 w 144"/>
              <a:gd name="T33" fmla="*/ 35 h 145"/>
              <a:gd name="T34" fmla="*/ 13 w 144"/>
              <a:gd name="T35" fmla="*/ 66 h 145"/>
              <a:gd name="T36" fmla="*/ 0 w 144"/>
              <a:gd name="T37" fmla="*/ 64 h 145"/>
              <a:gd name="T38" fmla="*/ 0 w 144"/>
              <a:gd name="T39" fmla="*/ 64 h 145"/>
              <a:gd name="T40" fmla="*/ 11 w 144"/>
              <a:gd name="T41" fmla="*/ 34 h 145"/>
              <a:gd name="T42" fmla="*/ 22 w 144"/>
              <a:gd name="T43" fmla="*/ 41 h 145"/>
              <a:gd name="T44" fmla="*/ 13 w 144"/>
              <a:gd name="T45" fmla="*/ 66 h 145"/>
              <a:gd name="T46" fmla="*/ 131 w 144"/>
              <a:gd name="T47" fmla="*/ 69 h 145"/>
              <a:gd name="T48" fmla="*/ 123 w 144"/>
              <a:gd name="T49" fmla="*/ 44 h 145"/>
              <a:gd name="T50" fmla="*/ 135 w 144"/>
              <a:gd name="T51" fmla="*/ 37 h 145"/>
              <a:gd name="T52" fmla="*/ 144 w 144"/>
              <a:gd name="T53" fmla="*/ 69 h 145"/>
              <a:gd name="T54" fmla="*/ 131 w 144"/>
              <a:gd name="T55" fmla="*/ 69 h 145"/>
              <a:gd name="T56" fmla="*/ 9 w 144"/>
              <a:gd name="T57" fmla="*/ 108 h 145"/>
              <a:gd name="T58" fmla="*/ 0 w 144"/>
              <a:gd name="T59" fmla="*/ 77 h 145"/>
              <a:gd name="T60" fmla="*/ 13 w 144"/>
              <a:gd name="T61" fmla="*/ 76 h 145"/>
              <a:gd name="T62" fmla="*/ 21 w 144"/>
              <a:gd name="T63" fmla="*/ 102 h 145"/>
              <a:gd name="T64" fmla="*/ 9 w 144"/>
              <a:gd name="T65" fmla="*/ 108 h 145"/>
              <a:gd name="T66" fmla="*/ 132 w 144"/>
              <a:gd name="T67" fmla="*/ 112 h 145"/>
              <a:gd name="T68" fmla="*/ 121 w 144"/>
              <a:gd name="T69" fmla="*/ 105 h 145"/>
              <a:gd name="T70" fmla="*/ 130 w 144"/>
              <a:gd name="T71" fmla="*/ 80 h 145"/>
              <a:gd name="T72" fmla="*/ 143 w 144"/>
              <a:gd name="T73" fmla="*/ 81 h 145"/>
              <a:gd name="T74" fmla="*/ 132 w 144"/>
              <a:gd name="T75" fmla="*/ 112 h 145"/>
              <a:gd name="T76" fmla="*/ 42 w 144"/>
              <a:gd name="T77" fmla="*/ 138 h 145"/>
              <a:gd name="T78" fmla="*/ 16 w 144"/>
              <a:gd name="T79" fmla="*/ 118 h 145"/>
              <a:gd name="T80" fmla="*/ 26 w 144"/>
              <a:gd name="T81" fmla="*/ 110 h 145"/>
              <a:gd name="T82" fmla="*/ 47 w 144"/>
              <a:gd name="T83" fmla="*/ 126 h 145"/>
              <a:gd name="T84" fmla="*/ 42 w 144"/>
              <a:gd name="T85" fmla="*/ 138 h 145"/>
              <a:gd name="T86" fmla="*/ 98 w 144"/>
              <a:gd name="T87" fmla="*/ 140 h 145"/>
              <a:gd name="T88" fmla="*/ 93 w 144"/>
              <a:gd name="T89" fmla="*/ 127 h 145"/>
              <a:gd name="T90" fmla="*/ 115 w 144"/>
              <a:gd name="T91" fmla="*/ 113 h 145"/>
              <a:gd name="T92" fmla="*/ 125 w 144"/>
              <a:gd name="T93" fmla="*/ 121 h 145"/>
              <a:gd name="T94" fmla="*/ 98 w 144"/>
              <a:gd name="T95" fmla="*/ 140 h 145"/>
              <a:gd name="T96" fmla="*/ 72 w 144"/>
              <a:gd name="T97" fmla="*/ 145 h 145"/>
              <a:gd name="T98" fmla="*/ 63 w 144"/>
              <a:gd name="T99" fmla="*/ 144 h 145"/>
              <a:gd name="T100" fmla="*/ 54 w 144"/>
              <a:gd name="T101" fmla="*/ 142 h 145"/>
              <a:gd name="T102" fmla="*/ 57 w 144"/>
              <a:gd name="T103" fmla="*/ 130 h 145"/>
              <a:gd name="T104" fmla="*/ 65 w 144"/>
              <a:gd name="T105" fmla="*/ 131 h 145"/>
              <a:gd name="T106" fmla="*/ 72 w 144"/>
              <a:gd name="T107" fmla="*/ 131 h 145"/>
              <a:gd name="T108" fmla="*/ 72 w 144"/>
              <a:gd name="T109" fmla="*/ 131 h 145"/>
              <a:gd name="T110" fmla="*/ 83 w 144"/>
              <a:gd name="T111" fmla="*/ 130 h 145"/>
              <a:gd name="T112" fmla="*/ 86 w 144"/>
              <a:gd name="T113" fmla="*/ 143 h 145"/>
              <a:gd name="T114" fmla="*/ 72 w 144"/>
              <a:gd name="T11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45">
                <a:moveTo>
                  <a:pt x="87" y="16"/>
                </a:moveTo>
                <a:cubicBezTo>
                  <a:pt x="84" y="15"/>
                  <a:pt x="82" y="15"/>
                  <a:pt x="79" y="14"/>
                </a:cubicBezTo>
                <a:cubicBezTo>
                  <a:pt x="73" y="14"/>
                  <a:pt x="66" y="14"/>
                  <a:pt x="60" y="15"/>
                </a:cubicBezTo>
                <a:cubicBezTo>
                  <a:pt x="58" y="2"/>
                  <a:pt x="58" y="2"/>
                  <a:pt x="58" y="2"/>
                </a:cubicBezTo>
                <a:cubicBezTo>
                  <a:pt x="65" y="1"/>
                  <a:pt x="73" y="0"/>
                  <a:pt x="80" y="1"/>
                </a:cubicBezTo>
                <a:cubicBezTo>
                  <a:pt x="84" y="2"/>
                  <a:pt x="87" y="2"/>
                  <a:pt x="90" y="3"/>
                </a:cubicBezTo>
                <a:lnTo>
                  <a:pt x="87" y="16"/>
                </a:lnTo>
                <a:close/>
                <a:moveTo>
                  <a:pt x="29" y="33"/>
                </a:moveTo>
                <a:cubicBezTo>
                  <a:pt x="19" y="24"/>
                  <a:pt x="19" y="24"/>
                  <a:pt x="19" y="24"/>
                </a:cubicBezTo>
                <a:cubicBezTo>
                  <a:pt x="26" y="16"/>
                  <a:pt x="36" y="10"/>
                  <a:pt x="46" y="6"/>
                </a:cubicBezTo>
                <a:cubicBezTo>
                  <a:pt x="51" y="18"/>
                  <a:pt x="51" y="18"/>
                  <a:pt x="51" y="18"/>
                </a:cubicBezTo>
                <a:cubicBezTo>
                  <a:pt x="42" y="21"/>
                  <a:pt x="35" y="26"/>
                  <a:pt x="29" y="33"/>
                </a:cubicBezTo>
                <a:close/>
                <a:moveTo>
                  <a:pt x="117" y="35"/>
                </a:moveTo>
                <a:cubicBezTo>
                  <a:pt x="112" y="28"/>
                  <a:pt x="104" y="23"/>
                  <a:pt x="96" y="19"/>
                </a:cubicBezTo>
                <a:cubicBezTo>
                  <a:pt x="102" y="7"/>
                  <a:pt x="102" y="7"/>
                  <a:pt x="102" y="7"/>
                </a:cubicBezTo>
                <a:cubicBezTo>
                  <a:pt x="112" y="12"/>
                  <a:pt x="121" y="19"/>
                  <a:pt x="128" y="27"/>
                </a:cubicBezTo>
                <a:lnTo>
                  <a:pt x="117" y="35"/>
                </a:lnTo>
                <a:close/>
                <a:moveTo>
                  <a:pt x="13" y="66"/>
                </a:moveTo>
                <a:cubicBezTo>
                  <a:pt x="0" y="64"/>
                  <a:pt x="0" y="64"/>
                  <a:pt x="0" y="64"/>
                </a:cubicBezTo>
                <a:cubicBezTo>
                  <a:pt x="0" y="64"/>
                  <a:pt x="0" y="64"/>
                  <a:pt x="0" y="64"/>
                </a:cubicBezTo>
                <a:cubicBezTo>
                  <a:pt x="2" y="53"/>
                  <a:pt x="5" y="43"/>
                  <a:pt x="11" y="34"/>
                </a:cubicBezTo>
                <a:cubicBezTo>
                  <a:pt x="22" y="41"/>
                  <a:pt x="22" y="41"/>
                  <a:pt x="22" y="41"/>
                </a:cubicBezTo>
                <a:cubicBezTo>
                  <a:pt x="18" y="48"/>
                  <a:pt x="15" y="57"/>
                  <a:pt x="13" y="66"/>
                </a:cubicBezTo>
                <a:close/>
                <a:moveTo>
                  <a:pt x="131" y="69"/>
                </a:moveTo>
                <a:cubicBezTo>
                  <a:pt x="130" y="60"/>
                  <a:pt x="128" y="52"/>
                  <a:pt x="123" y="44"/>
                </a:cubicBezTo>
                <a:cubicBezTo>
                  <a:pt x="135" y="37"/>
                  <a:pt x="135" y="37"/>
                  <a:pt x="135" y="37"/>
                </a:cubicBezTo>
                <a:cubicBezTo>
                  <a:pt x="140" y="47"/>
                  <a:pt x="143" y="58"/>
                  <a:pt x="144" y="69"/>
                </a:cubicBezTo>
                <a:lnTo>
                  <a:pt x="131" y="69"/>
                </a:lnTo>
                <a:close/>
                <a:moveTo>
                  <a:pt x="9" y="108"/>
                </a:moveTo>
                <a:cubicBezTo>
                  <a:pt x="4" y="98"/>
                  <a:pt x="1" y="88"/>
                  <a:pt x="0" y="77"/>
                </a:cubicBezTo>
                <a:cubicBezTo>
                  <a:pt x="13" y="76"/>
                  <a:pt x="13" y="76"/>
                  <a:pt x="13" y="76"/>
                </a:cubicBezTo>
                <a:cubicBezTo>
                  <a:pt x="14" y="85"/>
                  <a:pt x="16" y="94"/>
                  <a:pt x="21" y="102"/>
                </a:cubicBezTo>
                <a:lnTo>
                  <a:pt x="9" y="108"/>
                </a:lnTo>
                <a:close/>
                <a:moveTo>
                  <a:pt x="132" y="112"/>
                </a:moveTo>
                <a:cubicBezTo>
                  <a:pt x="121" y="105"/>
                  <a:pt x="121" y="105"/>
                  <a:pt x="121" y="105"/>
                </a:cubicBezTo>
                <a:cubicBezTo>
                  <a:pt x="126" y="97"/>
                  <a:pt x="129" y="89"/>
                  <a:pt x="130" y="80"/>
                </a:cubicBezTo>
                <a:cubicBezTo>
                  <a:pt x="143" y="81"/>
                  <a:pt x="143" y="81"/>
                  <a:pt x="143" y="81"/>
                </a:cubicBezTo>
                <a:cubicBezTo>
                  <a:pt x="142" y="92"/>
                  <a:pt x="138" y="102"/>
                  <a:pt x="132" y="112"/>
                </a:cubicBezTo>
                <a:close/>
                <a:moveTo>
                  <a:pt x="42" y="138"/>
                </a:moveTo>
                <a:cubicBezTo>
                  <a:pt x="32" y="134"/>
                  <a:pt x="23" y="127"/>
                  <a:pt x="16" y="118"/>
                </a:cubicBezTo>
                <a:cubicBezTo>
                  <a:pt x="26" y="110"/>
                  <a:pt x="26" y="110"/>
                  <a:pt x="26" y="110"/>
                </a:cubicBezTo>
                <a:cubicBezTo>
                  <a:pt x="32" y="117"/>
                  <a:pt x="39" y="122"/>
                  <a:pt x="47" y="126"/>
                </a:cubicBezTo>
                <a:lnTo>
                  <a:pt x="42" y="138"/>
                </a:lnTo>
                <a:close/>
                <a:moveTo>
                  <a:pt x="98" y="140"/>
                </a:moveTo>
                <a:cubicBezTo>
                  <a:pt x="93" y="127"/>
                  <a:pt x="93" y="127"/>
                  <a:pt x="93" y="127"/>
                </a:cubicBezTo>
                <a:cubicBezTo>
                  <a:pt x="101" y="124"/>
                  <a:pt x="109" y="119"/>
                  <a:pt x="115" y="113"/>
                </a:cubicBezTo>
                <a:cubicBezTo>
                  <a:pt x="125" y="121"/>
                  <a:pt x="125" y="121"/>
                  <a:pt x="125" y="121"/>
                </a:cubicBezTo>
                <a:cubicBezTo>
                  <a:pt x="117" y="129"/>
                  <a:pt x="108" y="136"/>
                  <a:pt x="98" y="140"/>
                </a:cubicBezTo>
                <a:close/>
                <a:moveTo>
                  <a:pt x="72" y="145"/>
                </a:moveTo>
                <a:cubicBezTo>
                  <a:pt x="69" y="145"/>
                  <a:pt x="66" y="145"/>
                  <a:pt x="63" y="144"/>
                </a:cubicBezTo>
                <a:cubicBezTo>
                  <a:pt x="60" y="144"/>
                  <a:pt x="57" y="143"/>
                  <a:pt x="54" y="142"/>
                </a:cubicBezTo>
                <a:cubicBezTo>
                  <a:pt x="57" y="130"/>
                  <a:pt x="57" y="130"/>
                  <a:pt x="57" y="130"/>
                </a:cubicBezTo>
                <a:cubicBezTo>
                  <a:pt x="60" y="130"/>
                  <a:pt x="62" y="131"/>
                  <a:pt x="65" y="131"/>
                </a:cubicBezTo>
                <a:cubicBezTo>
                  <a:pt x="67" y="131"/>
                  <a:pt x="70" y="131"/>
                  <a:pt x="72" y="131"/>
                </a:cubicBezTo>
                <a:cubicBezTo>
                  <a:pt x="72" y="131"/>
                  <a:pt x="72" y="131"/>
                  <a:pt x="72" y="131"/>
                </a:cubicBezTo>
                <a:cubicBezTo>
                  <a:pt x="76" y="131"/>
                  <a:pt x="80" y="131"/>
                  <a:pt x="83" y="130"/>
                </a:cubicBezTo>
                <a:cubicBezTo>
                  <a:pt x="86" y="143"/>
                  <a:pt x="86" y="143"/>
                  <a:pt x="86" y="143"/>
                </a:cubicBezTo>
                <a:cubicBezTo>
                  <a:pt x="81" y="144"/>
                  <a:pt x="77" y="145"/>
                  <a:pt x="72" y="14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9" name="Freeform 375"/>
          <p:cNvSpPr>
            <a:spLocks/>
          </p:cNvSpPr>
          <p:nvPr/>
        </p:nvSpPr>
        <p:spPr bwMode="auto">
          <a:xfrm>
            <a:off x="3684587" y="5780089"/>
            <a:ext cx="715963" cy="714375"/>
          </a:xfrm>
          <a:custGeom>
            <a:avLst/>
            <a:gdLst>
              <a:gd name="T0" fmla="*/ 325 w 325"/>
              <a:gd name="T1" fmla="*/ 307 h 325"/>
              <a:gd name="T2" fmla="*/ 307 w 325"/>
              <a:gd name="T3" fmla="*/ 325 h 325"/>
              <a:gd name="T4" fmla="*/ 18 w 325"/>
              <a:gd name="T5" fmla="*/ 325 h 325"/>
              <a:gd name="T6" fmla="*/ 0 w 325"/>
              <a:gd name="T7" fmla="*/ 307 h 325"/>
              <a:gd name="T8" fmla="*/ 0 w 325"/>
              <a:gd name="T9" fmla="*/ 18 h 325"/>
              <a:gd name="T10" fmla="*/ 18 w 325"/>
              <a:gd name="T11" fmla="*/ 0 h 325"/>
              <a:gd name="T12" fmla="*/ 307 w 325"/>
              <a:gd name="T13" fmla="*/ 0 h 325"/>
              <a:gd name="T14" fmla="*/ 325 w 325"/>
              <a:gd name="T15" fmla="*/ 18 h 325"/>
              <a:gd name="T16" fmla="*/ 325 w 325"/>
              <a:gd name="T1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325">
                <a:moveTo>
                  <a:pt x="325" y="307"/>
                </a:moveTo>
                <a:cubicBezTo>
                  <a:pt x="325" y="317"/>
                  <a:pt x="317" y="325"/>
                  <a:pt x="307" y="325"/>
                </a:cubicBezTo>
                <a:cubicBezTo>
                  <a:pt x="18" y="325"/>
                  <a:pt x="18" y="325"/>
                  <a:pt x="18" y="325"/>
                </a:cubicBezTo>
                <a:cubicBezTo>
                  <a:pt x="8" y="325"/>
                  <a:pt x="0" y="317"/>
                  <a:pt x="0" y="307"/>
                </a:cubicBezTo>
                <a:cubicBezTo>
                  <a:pt x="0" y="18"/>
                  <a:pt x="0" y="18"/>
                  <a:pt x="0" y="18"/>
                </a:cubicBezTo>
                <a:cubicBezTo>
                  <a:pt x="0" y="8"/>
                  <a:pt x="8" y="0"/>
                  <a:pt x="18" y="0"/>
                </a:cubicBezTo>
                <a:cubicBezTo>
                  <a:pt x="307" y="0"/>
                  <a:pt x="307" y="0"/>
                  <a:pt x="307" y="0"/>
                </a:cubicBezTo>
                <a:cubicBezTo>
                  <a:pt x="317" y="0"/>
                  <a:pt x="325" y="8"/>
                  <a:pt x="325" y="18"/>
                </a:cubicBezTo>
                <a:lnTo>
                  <a:pt x="325" y="307"/>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0" name="Freeform 376"/>
          <p:cNvSpPr>
            <a:spLocks/>
          </p:cNvSpPr>
          <p:nvPr/>
        </p:nvSpPr>
        <p:spPr bwMode="auto">
          <a:xfrm>
            <a:off x="3843337" y="5948364"/>
            <a:ext cx="417513" cy="369888"/>
          </a:xfrm>
          <a:custGeom>
            <a:avLst/>
            <a:gdLst>
              <a:gd name="T0" fmla="*/ 146 w 190"/>
              <a:gd name="T1" fmla="*/ 151 h 168"/>
              <a:gd name="T2" fmla="*/ 95 w 190"/>
              <a:gd name="T3" fmla="*/ 168 h 168"/>
              <a:gd name="T4" fmla="*/ 28 w 190"/>
              <a:gd name="T5" fmla="*/ 135 h 168"/>
              <a:gd name="T6" fmla="*/ 44 w 190"/>
              <a:gd name="T7" fmla="*/ 17 h 168"/>
              <a:gd name="T8" fmla="*/ 95 w 190"/>
              <a:gd name="T9" fmla="*/ 0 h 168"/>
              <a:gd name="T10" fmla="*/ 162 w 190"/>
              <a:gd name="T11" fmla="*/ 33 h 168"/>
              <a:gd name="T12" fmla="*/ 146 w 190"/>
              <a:gd name="T13" fmla="*/ 151 h 168"/>
            </a:gdLst>
            <a:ahLst/>
            <a:cxnLst>
              <a:cxn ang="0">
                <a:pos x="T0" y="T1"/>
              </a:cxn>
              <a:cxn ang="0">
                <a:pos x="T2" y="T3"/>
              </a:cxn>
              <a:cxn ang="0">
                <a:pos x="T4" y="T5"/>
              </a:cxn>
              <a:cxn ang="0">
                <a:pos x="T6" y="T7"/>
              </a:cxn>
              <a:cxn ang="0">
                <a:pos x="T8" y="T9"/>
              </a:cxn>
              <a:cxn ang="0">
                <a:pos x="T10" y="T11"/>
              </a:cxn>
              <a:cxn ang="0">
                <a:pos x="T12" y="T13"/>
              </a:cxn>
            </a:cxnLst>
            <a:rect l="0" t="0" r="r" b="b"/>
            <a:pathLst>
              <a:path w="190" h="168">
                <a:moveTo>
                  <a:pt x="146" y="151"/>
                </a:moveTo>
                <a:cubicBezTo>
                  <a:pt x="131" y="163"/>
                  <a:pt x="113" y="168"/>
                  <a:pt x="95" y="168"/>
                </a:cubicBezTo>
                <a:cubicBezTo>
                  <a:pt x="70" y="168"/>
                  <a:pt x="45" y="157"/>
                  <a:pt x="28" y="135"/>
                </a:cubicBezTo>
                <a:cubicBezTo>
                  <a:pt x="0" y="98"/>
                  <a:pt x="7" y="45"/>
                  <a:pt x="44" y="17"/>
                </a:cubicBezTo>
                <a:cubicBezTo>
                  <a:pt x="59" y="5"/>
                  <a:pt x="77" y="0"/>
                  <a:pt x="95" y="0"/>
                </a:cubicBezTo>
                <a:cubicBezTo>
                  <a:pt x="120" y="0"/>
                  <a:pt x="145" y="11"/>
                  <a:pt x="162" y="33"/>
                </a:cubicBezTo>
                <a:cubicBezTo>
                  <a:pt x="190" y="70"/>
                  <a:pt x="183" y="123"/>
                  <a:pt x="146" y="151"/>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1" name="Freeform 377"/>
          <p:cNvSpPr>
            <a:spLocks/>
          </p:cNvSpPr>
          <p:nvPr/>
        </p:nvSpPr>
        <p:spPr bwMode="auto">
          <a:xfrm>
            <a:off x="3843337" y="5948364"/>
            <a:ext cx="417513" cy="369888"/>
          </a:xfrm>
          <a:custGeom>
            <a:avLst/>
            <a:gdLst>
              <a:gd name="T0" fmla="*/ 146 w 190"/>
              <a:gd name="T1" fmla="*/ 151 h 168"/>
              <a:gd name="T2" fmla="*/ 95 w 190"/>
              <a:gd name="T3" fmla="*/ 168 h 168"/>
              <a:gd name="T4" fmla="*/ 28 w 190"/>
              <a:gd name="T5" fmla="*/ 135 h 168"/>
              <a:gd name="T6" fmla="*/ 44 w 190"/>
              <a:gd name="T7" fmla="*/ 17 h 168"/>
              <a:gd name="T8" fmla="*/ 95 w 190"/>
              <a:gd name="T9" fmla="*/ 0 h 168"/>
              <a:gd name="T10" fmla="*/ 162 w 190"/>
              <a:gd name="T11" fmla="*/ 33 h 168"/>
              <a:gd name="T12" fmla="*/ 146 w 190"/>
              <a:gd name="T13" fmla="*/ 151 h 168"/>
            </a:gdLst>
            <a:ahLst/>
            <a:cxnLst>
              <a:cxn ang="0">
                <a:pos x="T0" y="T1"/>
              </a:cxn>
              <a:cxn ang="0">
                <a:pos x="T2" y="T3"/>
              </a:cxn>
              <a:cxn ang="0">
                <a:pos x="T4" y="T5"/>
              </a:cxn>
              <a:cxn ang="0">
                <a:pos x="T6" y="T7"/>
              </a:cxn>
              <a:cxn ang="0">
                <a:pos x="T8" y="T9"/>
              </a:cxn>
              <a:cxn ang="0">
                <a:pos x="T10" y="T11"/>
              </a:cxn>
              <a:cxn ang="0">
                <a:pos x="T12" y="T13"/>
              </a:cxn>
            </a:cxnLst>
            <a:rect l="0" t="0" r="r" b="b"/>
            <a:pathLst>
              <a:path w="190" h="168">
                <a:moveTo>
                  <a:pt x="146" y="151"/>
                </a:moveTo>
                <a:cubicBezTo>
                  <a:pt x="131" y="163"/>
                  <a:pt x="113" y="168"/>
                  <a:pt x="95" y="168"/>
                </a:cubicBezTo>
                <a:cubicBezTo>
                  <a:pt x="70" y="168"/>
                  <a:pt x="45" y="157"/>
                  <a:pt x="28" y="135"/>
                </a:cubicBezTo>
                <a:cubicBezTo>
                  <a:pt x="0" y="98"/>
                  <a:pt x="7" y="45"/>
                  <a:pt x="44" y="17"/>
                </a:cubicBezTo>
                <a:cubicBezTo>
                  <a:pt x="59" y="5"/>
                  <a:pt x="77" y="0"/>
                  <a:pt x="95" y="0"/>
                </a:cubicBezTo>
                <a:cubicBezTo>
                  <a:pt x="120" y="0"/>
                  <a:pt x="145" y="11"/>
                  <a:pt x="162" y="33"/>
                </a:cubicBezTo>
                <a:cubicBezTo>
                  <a:pt x="190" y="70"/>
                  <a:pt x="183" y="123"/>
                  <a:pt x="146" y="151"/>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2" name="Freeform 378"/>
          <p:cNvSpPr>
            <a:spLocks/>
          </p:cNvSpPr>
          <p:nvPr/>
        </p:nvSpPr>
        <p:spPr bwMode="auto">
          <a:xfrm>
            <a:off x="3894137" y="6003926"/>
            <a:ext cx="50800" cy="134938"/>
          </a:xfrm>
          <a:custGeom>
            <a:avLst/>
            <a:gdLst>
              <a:gd name="T0" fmla="*/ 15 w 23"/>
              <a:gd name="T1" fmla="*/ 61 h 61"/>
              <a:gd name="T2" fmla="*/ 23 w 23"/>
              <a:gd name="T3" fmla="*/ 46 h 61"/>
              <a:gd name="T4" fmla="*/ 12 w 23"/>
              <a:gd name="T5" fmla="*/ 0 h 61"/>
              <a:gd name="T6" fmla="*/ 3 w 23"/>
              <a:gd name="T7" fmla="*/ 11 h 61"/>
              <a:gd name="T8" fmla="*/ 15 w 23"/>
              <a:gd name="T9" fmla="*/ 61 h 61"/>
            </a:gdLst>
            <a:ahLst/>
            <a:cxnLst>
              <a:cxn ang="0">
                <a:pos x="T0" y="T1"/>
              </a:cxn>
              <a:cxn ang="0">
                <a:pos x="T2" y="T3"/>
              </a:cxn>
              <a:cxn ang="0">
                <a:pos x="T4" y="T5"/>
              </a:cxn>
              <a:cxn ang="0">
                <a:pos x="T6" y="T7"/>
              </a:cxn>
              <a:cxn ang="0">
                <a:pos x="T8" y="T9"/>
              </a:cxn>
            </a:cxnLst>
            <a:rect l="0" t="0" r="r" b="b"/>
            <a:pathLst>
              <a:path w="23" h="61">
                <a:moveTo>
                  <a:pt x="15" y="61"/>
                </a:moveTo>
                <a:cubicBezTo>
                  <a:pt x="17" y="56"/>
                  <a:pt x="20" y="51"/>
                  <a:pt x="23" y="46"/>
                </a:cubicBezTo>
                <a:cubicBezTo>
                  <a:pt x="10" y="25"/>
                  <a:pt x="10" y="8"/>
                  <a:pt x="12" y="0"/>
                </a:cubicBezTo>
                <a:cubicBezTo>
                  <a:pt x="8" y="3"/>
                  <a:pt x="5" y="7"/>
                  <a:pt x="3" y="11"/>
                </a:cubicBezTo>
                <a:cubicBezTo>
                  <a:pt x="0" y="22"/>
                  <a:pt x="0" y="39"/>
                  <a:pt x="1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3" name="Freeform 379"/>
          <p:cNvSpPr>
            <a:spLocks/>
          </p:cNvSpPr>
          <p:nvPr/>
        </p:nvSpPr>
        <p:spPr bwMode="auto">
          <a:xfrm>
            <a:off x="3956050" y="6142039"/>
            <a:ext cx="250825" cy="125413"/>
          </a:xfrm>
          <a:custGeom>
            <a:avLst/>
            <a:gdLst>
              <a:gd name="T0" fmla="*/ 24 w 114"/>
              <a:gd name="T1" fmla="*/ 15 h 57"/>
              <a:gd name="T2" fmla="*/ 8 w 114"/>
              <a:gd name="T3" fmla="*/ 0 h 57"/>
              <a:gd name="T4" fmla="*/ 0 w 114"/>
              <a:gd name="T5" fmla="*/ 14 h 57"/>
              <a:gd name="T6" fmla="*/ 15 w 114"/>
              <a:gd name="T7" fmla="*/ 27 h 57"/>
              <a:gd name="T8" fmla="*/ 103 w 114"/>
              <a:gd name="T9" fmla="*/ 57 h 57"/>
              <a:gd name="T10" fmla="*/ 114 w 114"/>
              <a:gd name="T11" fmla="*/ 43 h 57"/>
              <a:gd name="T12" fmla="*/ 24 w 114"/>
              <a:gd name="T13" fmla="*/ 15 h 57"/>
            </a:gdLst>
            <a:ahLst/>
            <a:cxnLst>
              <a:cxn ang="0">
                <a:pos x="T0" y="T1"/>
              </a:cxn>
              <a:cxn ang="0">
                <a:pos x="T2" y="T3"/>
              </a:cxn>
              <a:cxn ang="0">
                <a:pos x="T4" y="T5"/>
              </a:cxn>
              <a:cxn ang="0">
                <a:pos x="T6" y="T7"/>
              </a:cxn>
              <a:cxn ang="0">
                <a:pos x="T8" y="T9"/>
              </a:cxn>
              <a:cxn ang="0">
                <a:pos x="T10" y="T11"/>
              </a:cxn>
              <a:cxn ang="0">
                <a:pos x="T12" y="T13"/>
              </a:cxn>
            </a:cxnLst>
            <a:rect l="0" t="0" r="r" b="b"/>
            <a:pathLst>
              <a:path w="114" h="57">
                <a:moveTo>
                  <a:pt x="24" y="15"/>
                </a:moveTo>
                <a:cubicBezTo>
                  <a:pt x="18" y="10"/>
                  <a:pt x="13" y="5"/>
                  <a:pt x="8" y="0"/>
                </a:cubicBezTo>
                <a:cubicBezTo>
                  <a:pt x="5" y="5"/>
                  <a:pt x="2" y="9"/>
                  <a:pt x="0" y="14"/>
                </a:cubicBezTo>
                <a:cubicBezTo>
                  <a:pt x="4" y="18"/>
                  <a:pt x="9" y="22"/>
                  <a:pt x="15" y="27"/>
                </a:cubicBezTo>
                <a:cubicBezTo>
                  <a:pt x="49" y="54"/>
                  <a:pt x="84" y="57"/>
                  <a:pt x="103" y="57"/>
                </a:cubicBezTo>
                <a:cubicBezTo>
                  <a:pt x="104" y="57"/>
                  <a:pt x="110" y="48"/>
                  <a:pt x="114" y="43"/>
                </a:cubicBezTo>
                <a:cubicBezTo>
                  <a:pt x="105" y="45"/>
                  <a:pt x="68" y="50"/>
                  <a:pt x="24"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4" name="Freeform 380"/>
          <p:cNvSpPr>
            <a:spLocks/>
          </p:cNvSpPr>
          <p:nvPr/>
        </p:nvSpPr>
        <p:spPr bwMode="auto">
          <a:xfrm>
            <a:off x="4057650" y="6049964"/>
            <a:ext cx="174625" cy="147638"/>
          </a:xfrm>
          <a:custGeom>
            <a:avLst/>
            <a:gdLst>
              <a:gd name="T0" fmla="*/ 0 w 80"/>
              <a:gd name="T1" fmla="*/ 7 h 67"/>
              <a:gd name="T2" fmla="*/ 78 w 80"/>
              <a:gd name="T3" fmla="*/ 67 h 67"/>
              <a:gd name="T4" fmla="*/ 80 w 80"/>
              <a:gd name="T5" fmla="*/ 60 h 67"/>
              <a:gd name="T6" fmla="*/ 11 w 80"/>
              <a:gd name="T7" fmla="*/ 0 h 67"/>
              <a:gd name="T8" fmla="*/ 0 w 80"/>
              <a:gd name="T9" fmla="*/ 7 h 67"/>
            </a:gdLst>
            <a:ahLst/>
            <a:cxnLst>
              <a:cxn ang="0">
                <a:pos x="T0" y="T1"/>
              </a:cxn>
              <a:cxn ang="0">
                <a:pos x="T2" y="T3"/>
              </a:cxn>
              <a:cxn ang="0">
                <a:pos x="T4" y="T5"/>
              </a:cxn>
              <a:cxn ang="0">
                <a:pos x="T6" y="T7"/>
              </a:cxn>
              <a:cxn ang="0">
                <a:pos x="T8" y="T9"/>
              </a:cxn>
            </a:cxnLst>
            <a:rect l="0" t="0" r="r" b="b"/>
            <a:pathLst>
              <a:path w="80" h="67">
                <a:moveTo>
                  <a:pt x="0" y="7"/>
                </a:moveTo>
                <a:cubicBezTo>
                  <a:pt x="31" y="36"/>
                  <a:pt x="68" y="61"/>
                  <a:pt x="78" y="67"/>
                </a:cubicBezTo>
                <a:cubicBezTo>
                  <a:pt x="79" y="65"/>
                  <a:pt x="79" y="63"/>
                  <a:pt x="80" y="60"/>
                </a:cubicBezTo>
                <a:cubicBezTo>
                  <a:pt x="70" y="53"/>
                  <a:pt x="43" y="32"/>
                  <a:pt x="11" y="0"/>
                </a:cubicBezTo>
                <a:cubicBezTo>
                  <a:pt x="8" y="2"/>
                  <a:pt x="4"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5" name="Freeform 381"/>
          <p:cNvSpPr>
            <a:spLocks/>
          </p:cNvSpPr>
          <p:nvPr/>
        </p:nvSpPr>
        <p:spPr bwMode="auto">
          <a:xfrm>
            <a:off x="3970337" y="5957889"/>
            <a:ext cx="77788" cy="73025"/>
          </a:xfrm>
          <a:custGeom>
            <a:avLst/>
            <a:gdLst>
              <a:gd name="T0" fmla="*/ 35 w 35"/>
              <a:gd name="T1" fmla="*/ 26 h 33"/>
              <a:gd name="T2" fmla="*/ 11 w 35"/>
              <a:gd name="T3" fmla="*/ 0 h 33"/>
              <a:gd name="T4" fmla="*/ 0 w 35"/>
              <a:gd name="T5" fmla="*/ 4 h 33"/>
              <a:gd name="T6" fmla="*/ 23 w 35"/>
              <a:gd name="T7" fmla="*/ 33 h 33"/>
              <a:gd name="T8" fmla="*/ 35 w 35"/>
              <a:gd name="T9" fmla="*/ 26 h 33"/>
            </a:gdLst>
            <a:ahLst/>
            <a:cxnLst>
              <a:cxn ang="0">
                <a:pos x="T0" y="T1"/>
              </a:cxn>
              <a:cxn ang="0">
                <a:pos x="T2" y="T3"/>
              </a:cxn>
              <a:cxn ang="0">
                <a:pos x="T4" y="T5"/>
              </a:cxn>
              <a:cxn ang="0">
                <a:pos x="T6" y="T7"/>
              </a:cxn>
              <a:cxn ang="0">
                <a:pos x="T8" y="T9"/>
              </a:cxn>
            </a:cxnLst>
            <a:rect l="0" t="0" r="r" b="b"/>
            <a:pathLst>
              <a:path w="35" h="33">
                <a:moveTo>
                  <a:pt x="35" y="26"/>
                </a:moveTo>
                <a:cubicBezTo>
                  <a:pt x="27" y="18"/>
                  <a:pt x="19" y="9"/>
                  <a:pt x="11" y="0"/>
                </a:cubicBezTo>
                <a:cubicBezTo>
                  <a:pt x="7" y="1"/>
                  <a:pt x="3" y="2"/>
                  <a:pt x="0" y="4"/>
                </a:cubicBezTo>
                <a:cubicBezTo>
                  <a:pt x="6" y="14"/>
                  <a:pt x="14" y="24"/>
                  <a:pt x="23" y="33"/>
                </a:cubicBezTo>
                <a:cubicBezTo>
                  <a:pt x="27" y="30"/>
                  <a:pt x="31" y="28"/>
                  <a:pt x="35"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6" name="Freeform 382"/>
          <p:cNvSpPr>
            <a:spLocks/>
          </p:cNvSpPr>
          <p:nvPr/>
        </p:nvSpPr>
        <p:spPr bwMode="auto">
          <a:xfrm>
            <a:off x="3900487" y="6138864"/>
            <a:ext cx="55563" cy="139700"/>
          </a:xfrm>
          <a:custGeom>
            <a:avLst/>
            <a:gdLst>
              <a:gd name="T0" fmla="*/ 12 w 25"/>
              <a:gd name="T1" fmla="*/ 0 h 64"/>
              <a:gd name="T2" fmla="*/ 0 w 25"/>
              <a:gd name="T3" fmla="*/ 47 h 64"/>
              <a:gd name="T4" fmla="*/ 1 w 25"/>
              <a:gd name="T5" fmla="*/ 50 h 64"/>
              <a:gd name="T6" fmla="*/ 16 w 25"/>
              <a:gd name="T7" fmla="*/ 64 h 64"/>
              <a:gd name="T8" fmla="*/ 25 w 25"/>
              <a:gd name="T9" fmla="*/ 16 h 64"/>
              <a:gd name="T10" fmla="*/ 12 w 25"/>
              <a:gd name="T11" fmla="*/ 0 h 64"/>
            </a:gdLst>
            <a:ahLst/>
            <a:cxnLst>
              <a:cxn ang="0">
                <a:pos x="T0" y="T1"/>
              </a:cxn>
              <a:cxn ang="0">
                <a:pos x="T2" y="T3"/>
              </a:cxn>
              <a:cxn ang="0">
                <a:pos x="T4" y="T5"/>
              </a:cxn>
              <a:cxn ang="0">
                <a:pos x="T6" y="T7"/>
              </a:cxn>
              <a:cxn ang="0">
                <a:pos x="T8" y="T9"/>
              </a:cxn>
              <a:cxn ang="0">
                <a:pos x="T10" y="T11"/>
              </a:cxn>
            </a:cxnLst>
            <a:rect l="0" t="0" r="r" b="b"/>
            <a:pathLst>
              <a:path w="25" h="64">
                <a:moveTo>
                  <a:pt x="12" y="0"/>
                </a:moveTo>
                <a:cubicBezTo>
                  <a:pt x="3" y="16"/>
                  <a:pt x="1" y="33"/>
                  <a:pt x="0" y="47"/>
                </a:cubicBezTo>
                <a:cubicBezTo>
                  <a:pt x="1" y="48"/>
                  <a:pt x="1" y="49"/>
                  <a:pt x="1" y="50"/>
                </a:cubicBezTo>
                <a:cubicBezTo>
                  <a:pt x="6" y="55"/>
                  <a:pt x="11" y="60"/>
                  <a:pt x="16" y="64"/>
                </a:cubicBezTo>
                <a:cubicBezTo>
                  <a:pt x="15" y="53"/>
                  <a:pt x="16" y="34"/>
                  <a:pt x="25" y="16"/>
                </a:cubicBezTo>
                <a:cubicBezTo>
                  <a:pt x="20" y="10"/>
                  <a:pt x="15" y="5"/>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7" name="Freeform 383"/>
          <p:cNvSpPr>
            <a:spLocks/>
          </p:cNvSpPr>
          <p:nvPr/>
        </p:nvSpPr>
        <p:spPr bwMode="auto">
          <a:xfrm>
            <a:off x="3927475" y="6030914"/>
            <a:ext cx="130175" cy="142875"/>
          </a:xfrm>
          <a:custGeom>
            <a:avLst/>
            <a:gdLst>
              <a:gd name="T0" fmla="*/ 43 w 59"/>
              <a:gd name="T1" fmla="*/ 0 h 65"/>
              <a:gd name="T2" fmla="*/ 19 w 59"/>
              <a:gd name="T3" fmla="*/ 20 h 65"/>
              <a:gd name="T4" fmla="*/ 8 w 59"/>
              <a:gd name="T5" fmla="*/ 34 h 65"/>
              <a:gd name="T6" fmla="*/ 8 w 59"/>
              <a:gd name="T7" fmla="*/ 34 h 65"/>
              <a:gd name="T8" fmla="*/ 0 w 59"/>
              <a:gd name="T9" fmla="*/ 49 h 65"/>
              <a:gd name="T10" fmla="*/ 13 w 59"/>
              <a:gd name="T11" fmla="*/ 65 h 65"/>
              <a:gd name="T12" fmla="*/ 21 w 59"/>
              <a:gd name="T13" fmla="*/ 51 h 65"/>
              <a:gd name="T14" fmla="*/ 21 w 59"/>
              <a:gd name="T15" fmla="*/ 51 h 65"/>
              <a:gd name="T16" fmla="*/ 37 w 59"/>
              <a:gd name="T17" fmla="*/ 34 h 65"/>
              <a:gd name="T18" fmla="*/ 59 w 59"/>
              <a:gd name="T19" fmla="*/ 16 h 65"/>
              <a:gd name="T20" fmla="*/ 43 w 59"/>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5">
                <a:moveTo>
                  <a:pt x="43" y="0"/>
                </a:moveTo>
                <a:cubicBezTo>
                  <a:pt x="35" y="5"/>
                  <a:pt x="27" y="12"/>
                  <a:pt x="19" y="20"/>
                </a:cubicBezTo>
                <a:cubicBezTo>
                  <a:pt x="15" y="25"/>
                  <a:pt x="11" y="30"/>
                  <a:pt x="8" y="34"/>
                </a:cubicBezTo>
                <a:cubicBezTo>
                  <a:pt x="8" y="34"/>
                  <a:pt x="8" y="34"/>
                  <a:pt x="8" y="34"/>
                </a:cubicBezTo>
                <a:cubicBezTo>
                  <a:pt x="5" y="39"/>
                  <a:pt x="2" y="44"/>
                  <a:pt x="0" y="49"/>
                </a:cubicBezTo>
                <a:cubicBezTo>
                  <a:pt x="3" y="54"/>
                  <a:pt x="8" y="59"/>
                  <a:pt x="13" y="65"/>
                </a:cubicBezTo>
                <a:cubicBezTo>
                  <a:pt x="15" y="60"/>
                  <a:pt x="18" y="56"/>
                  <a:pt x="21" y="51"/>
                </a:cubicBezTo>
                <a:cubicBezTo>
                  <a:pt x="21" y="51"/>
                  <a:pt x="21" y="51"/>
                  <a:pt x="21" y="51"/>
                </a:cubicBezTo>
                <a:cubicBezTo>
                  <a:pt x="25" y="45"/>
                  <a:pt x="30" y="40"/>
                  <a:pt x="37" y="34"/>
                </a:cubicBezTo>
                <a:cubicBezTo>
                  <a:pt x="44" y="26"/>
                  <a:pt x="52" y="21"/>
                  <a:pt x="59" y="16"/>
                </a:cubicBezTo>
                <a:cubicBezTo>
                  <a:pt x="53" y="11"/>
                  <a:pt x="48" y="6"/>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8" name="Freeform 384"/>
          <p:cNvSpPr>
            <a:spLocks/>
          </p:cNvSpPr>
          <p:nvPr/>
        </p:nvSpPr>
        <p:spPr bwMode="auto">
          <a:xfrm>
            <a:off x="4021137" y="5986464"/>
            <a:ext cx="176213" cy="79375"/>
          </a:xfrm>
          <a:custGeom>
            <a:avLst/>
            <a:gdLst>
              <a:gd name="T0" fmla="*/ 68 w 80"/>
              <a:gd name="T1" fmla="*/ 2 h 36"/>
              <a:gd name="T2" fmla="*/ 12 w 80"/>
              <a:gd name="T3" fmla="*/ 13 h 36"/>
              <a:gd name="T4" fmla="*/ 12 w 80"/>
              <a:gd name="T5" fmla="*/ 13 h 36"/>
              <a:gd name="T6" fmla="*/ 0 w 80"/>
              <a:gd name="T7" fmla="*/ 20 h 36"/>
              <a:gd name="T8" fmla="*/ 16 w 80"/>
              <a:gd name="T9" fmla="*/ 36 h 36"/>
              <a:gd name="T10" fmla="*/ 27 w 80"/>
              <a:gd name="T11" fmla="*/ 29 h 36"/>
              <a:gd name="T12" fmla="*/ 27 w 80"/>
              <a:gd name="T13" fmla="*/ 29 h 36"/>
              <a:gd name="T14" fmla="*/ 80 w 80"/>
              <a:gd name="T15" fmla="*/ 15 h 36"/>
              <a:gd name="T16" fmla="*/ 68 w 80"/>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36">
                <a:moveTo>
                  <a:pt x="68" y="2"/>
                </a:moveTo>
                <a:cubicBezTo>
                  <a:pt x="55" y="0"/>
                  <a:pt x="35" y="0"/>
                  <a:pt x="12" y="13"/>
                </a:cubicBezTo>
                <a:cubicBezTo>
                  <a:pt x="12" y="13"/>
                  <a:pt x="12" y="13"/>
                  <a:pt x="12" y="13"/>
                </a:cubicBezTo>
                <a:cubicBezTo>
                  <a:pt x="8" y="15"/>
                  <a:pt x="4" y="17"/>
                  <a:pt x="0" y="20"/>
                </a:cubicBezTo>
                <a:cubicBezTo>
                  <a:pt x="5" y="25"/>
                  <a:pt x="10" y="31"/>
                  <a:pt x="16" y="36"/>
                </a:cubicBezTo>
                <a:cubicBezTo>
                  <a:pt x="20" y="33"/>
                  <a:pt x="24" y="31"/>
                  <a:pt x="27" y="29"/>
                </a:cubicBezTo>
                <a:cubicBezTo>
                  <a:pt x="27" y="29"/>
                  <a:pt x="27" y="29"/>
                  <a:pt x="27" y="29"/>
                </a:cubicBezTo>
                <a:cubicBezTo>
                  <a:pt x="58" y="12"/>
                  <a:pt x="80" y="15"/>
                  <a:pt x="80" y="15"/>
                </a:cubicBezTo>
                <a:cubicBezTo>
                  <a:pt x="76" y="10"/>
                  <a:pt x="72" y="6"/>
                  <a:pt x="68"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9" name="Freeform 385"/>
          <p:cNvSpPr>
            <a:spLocks/>
          </p:cNvSpPr>
          <p:nvPr/>
        </p:nvSpPr>
        <p:spPr bwMode="auto">
          <a:xfrm>
            <a:off x="4117975" y="6096001"/>
            <a:ext cx="90488" cy="90488"/>
          </a:xfrm>
          <a:custGeom>
            <a:avLst/>
            <a:gdLst>
              <a:gd name="T0" fmla="*/ 9 w 41"/>
              <a:gd name="T1" fmla="*/ 6 h 41"/>
              <a:gd name="T2" fmla="*/ 6 w 41"/>
              <a:gd name="T3" fmla="*/ 32 h 41"/>
              <a:gd name="T4" fmla="*/ 31 w 41"/>
              <a:gd name="T5" fmla="*/ 35 h 41"/>
              <a:gd name="T6" fmla="*/ 35 w 41"/>
              <a:gd name="T7" fmla="*/ 10 h 41"/>
              <a:gd name="T8" fmla="*/ 9 w 41"/>
              <a:gd name="T9" fmla="*/ 6 h 41"/>
            </a:gdLst>
            <a:ahLst/>
            <a:cxnLst>
              <a:cxn ang="0">
                <a:pos x="T0" y="T1"/>
              </a:cxn>
              <a:cxn ang="0">
                <a:pos x="T2" y="T3"/>
              </a:cxn>
              <a:cxn ang="0">
                <a:pos x="T4" y="T5"/>
              </a:cxn>
              <a:cxn ang="0">
                <a:pos x="T6" y="T7"/>
              </a:cxn>
              <a:cxn ang="0">
                <a:pos x="T8" y="T9"/>
              </a:cxn>
            </a:cxnLst>
            <a:rect l="0" t="0" r="r" b="b"/>
            <a:pathLst>
              <a:path w="41" h="41">
                <a:moveTo>
                  <a:pt x="9" y="6"/>
                </a:moveTo>
                <a:cubicBezTo>
                  <a:pt x="1" y="13"/>
                  <a:pt x="0" y="24"/>
                  <a:pt x="6" y="32"/>
                </a:cubicBezTo>
                <a:cubicBezTo>
                  <a:pt x="12" y="40"/>
                  <a:pt x="23" y="41"/>
                  <a:pt x="31" y="35"/>
                </a:cubicBezTo>
                <a:cubicBezTo>
                  <a:pt x="39" y="29"/>
                  <a:pt x="41" y="18"/>
                  <a:pt x="35" y="10"/>
                </a:cubicBezTo>
                <a:cubicBezTo>
                  <a:pt x="28" y="2"/>
                  <a:pt x="17" y="0"/>
                  <a:pt x="9"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0" name="Freeform 386"/>
          <p:cNvSpPr>
            <a:spLocks/>
          </p:cNvSpPr>
          <p:nvPr/>
        </p:nvSpPr>
        <p:spPr bwMode="auto">
          <a:xfrm>
            <a:off x="4037012" y="6197601"/>
            <a:ext cx="84138" cy="84138"/>
          </a:xfrm>
          <a:custGeom>
            <a:avLst/>
            <a:gdLst>
              <a:gd name="T0" fmla="*/ 9 w 38"/>
              <a:gd name="T1" fmla="*/ 6 h 38"/>
              <a:gd name="T2" fmla="*/ 6 w 38"/>
              <a:gd name="T3" fmla="*/ 29 h 38"/>
              <a:gd name="T4" fmla="*/ 29 w 38"/>
              <a:gd name="T5" fmla="*/ 32 h 38"/>
              <a:gd name="T6" fmla="*/ 32 w 38"/>
              <a:gd name="T7" fmla="*/ 9 h 38"/>
              <a:gd name="T8" fmla="*/ 9 w 38"/>
              <a:gd name="T9" fmla="*/ 6 h 38"/>
            </a:gdLst>
            <a:ahLst/>
            <a:cxnLst>
              <a:cxn ang="0">
                <a:pos x="T0" y="T1"/>
              </a:cxn>
              <a:cxn ang="0">
                <a:pos x="T2" y="T3"/>
              </a:cxn>
              <a:cxn ang="0">
                <a:pos x="T4" y="T5"/>
              </a:cxn>
              <a:cxn ang="0">
                <a:pos x="T6" y="T7"/>
              </a:cxn>
              <a:cxn ang="0">
                <a:pos x="T8" y="T9"/>
              </a:cxn>
            </a:cxnLst>
            <a:rect l="0" t="0" r="r" b="b"/>
            <a:pathLst>
              <a:path w="38" h="38">
                <a:moveTo>
                  <a:pt x="9" y="6"/>
                </a:moveTo>
                <a:cubicBezTo>
                  <a:pt x="2" y="11"/>
                  <a:pt x="0" y="22"/>
                  <a:pt x="6" y="29"/>
                </a:cubicBezTo>
                <a:cubicBezTo>
                  <a:pt x="11" y="36"/>
                  <a:pt x="22" y="38"/>
                  <a:pt x="29" y="32"/>
                </a:cubicBezTo>
                <a:cubicBezTo>
                  <a:pt x="37" y="27"/>
                  <a:pt x="38" y="16"/>
                  <a:pt x="32" y="9"/>
                </a:cubicBezTo>
                <a:cubicBezTo>
                  <a:pt x="27" y="1"/>
                  <a:pt x="16" y="0"/>
                  <a:pt x="9"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1" name="Freeform 387"/>
          <p:cNvSpPr>
            <a:spLocks/>
          </p:cNvSpPr>
          <p:nvPr/>
        </p:nvSpPr>
        <p:spPr bwMode="auto">
          <a:xfrm>
            <a:off x="3887787" y="6073776"/>
            <a:ext cx="127000" cy="125413"/>
          </a:xfrm>
          <a:custGeom>
            <a:avLst/>
            <a:gdLst>
              <a:gd name="T0" fmla="*/ 14 w 58"/>
              <a:gd name="T1" fmla="*/ 8 h 57"/>
              <a:gd name="T2" fmla="*/ 9 w 58"/>
              <a:gd name="T3" fmla="*/ 44 h 57"/>
              <a:gd name="T4" fmla="*/ 45 w 58"/>
              <a:gd name="T5" fmla="*/ 49 h 57"/>
              <a:gd name="T6" fmla="*/ 49 w 58"/>
              <a:gd name="T7" fmla="*/ 13 h 57"/>
              <a:gd name="T8" fmla="*/ 14 w 58"/>
              <a:gd name="T9" fmla="*/ 8 h 57"/>
            </a:gdLst>
            <a:ahLst/>
            <a:cxnLst>
              <a:cxn ang="0">
                <a:pos x="T0" y="T1"/>
              </a:cxn>
              <a:cxn ang="0">
                <a:pos x="T2" y="T3"/>
              </a:cxn>
              <a:cxn ang="0">
                <a:pos x="T4" y="T5"/>
              </a:cxn>
              <a:cxn ang="0">
                <a:pos x="T6" y="T7"/>
              </a:cxn>
              <a:cxn ang="0">
                <a:pos x="T8" y="T9"/>
              </a:cxn>
            </a:cxnLst>
            <a:rect l="0" t="0" r="r" b="b"/>
            <a:pathLst>
              <a:path w="58" h="57">
                <a:moveTo>
                  <a:pt x="14" y="8"/>
                </a:moveTo>
                <a:cubicBezTo>
                  <a:pt x="3" y="17"/>
                  <a:pt x="0" y="33"/>
                  <a:pt x="9" y="44"/>
                </a:cubicBezTo>
                <a:cubicBezTo>
                  <a:pt x="18" y="55"/>
                  <a:pt x="34" y="57"/>
                  <a:pt x="45" y="49"/>
                </a:cubicBezTo>
                <a:cubicBezTo>
                  <a:pt x="56" y="40"/>
                  <a:pt x="58" y="24"/>
                  <a:pt x="49" y="13"/>
                </a:cubicBezTo>
                <a:cubicBezTo>
                  <a:pt x="41" y="2"/>
                  <a:pt x="25" y="0"/>
                  <a:pt x="1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2" name="Freeform 388"/>
          <p:cNvSpPr>
            <a:spLocks/>
          </p:cNvSpPr>
          <p:nvPr/>
        </p:nvSpPr>
        <p:spPr bwMode="auto">
          <a:xfrm>
            <a:off x="4492625" y="5780089"/>
            <a:ext cx="714375" cy="714375"/>
          </a:xfrm>
          <a:custGeom>
            <a:avLst/>
            <a:gdLst>
              <a:gd name="T0" fmla="*/ 325 w 325"/>
              <a:gd name="T1" fmla="*/ 307 h 325"/>
              <a:gd name="T2" fmla="*/ 307 w 325"/>
              <a:gd name="T3" fmla="*/ 325 h 325"/>
              <a:gd name="T4" fmla="*/ 18 w 325"/>
              <a:gd name="T5" fmla="*/ 325 h 325"/>
              <a:gd name="T6" fmla="*/ 0 w 325"/>
              <a:gd name="T7" fmla="*/ 307 h 325"/>
              <a:gd name="T8" fmla="*/ 0 w 325"/>
              <a:gd name="T9" fmla="*/ 18 h 325"/>
              <a:gd name="T10" fmla="*/ 18 w 325"/>
              <a:gd name="T11" fmla="*/ 0 h 325"/>
              <a:gd name="T12" fmla="*/ 307 w 325"/>
              <a:gd name="T13" fmla="*/ 0 h 325"/>
              <a:gd name="T14" fmla="*/ 325 w 325"/>
              <a:gd name="T15" fmla="*/ 18 h 325"/>
              <a:gd name="T16" fmla="*/ 325 w 325"/>
              <a:gd name="T1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325">
                <a:moveTo>
                  <a:pt x="325" y="307"/>
                </a:moveTo>
                <a:cubicBezTo>
                  <a:pt x="325" y="317"/>
                  <a:pt x="317" y="325"/>
                  <a:pt x="307" y="325"/>
                </a:cubicBezTo>
                <a:cubicBezTo>
                  <a:pt x="18" y="325"/>
                  <a:pt x="18" y="325"/>
                  <a:pt x="18" y="325"/>
                </a:cubicBezTo>
                <a:cubicBezTo>
                  <a:pt x="8" y="325"/>
                  <a:pt x="0" y="317"/>
                  <a:pt x="0" y="307"/>
                </a:cubicBezTo>
                <a:cubicBezTo>
                  <a:pt x="0" y="18"/>
                  <a:pt x="0" y="18"/>
                  <a:pt x="0" y="18"/>
                </a:cubicBezTo>
                <a:cubicBezTo>
                  <a:pt x="0" y="8"/>
                  <a:pt x="8" y="0"/>
                  <a:pt x="18" y="0"/>
                </a:cubicBezTo>
                <a:cubicBezTo>
                  <a:pt x="307" y="0"/>
                  <a:pt x="307" y="0"/>
                  <a:pt x="307" y="0"/>
                </a:cubicBezTo>
                <a:cubicBezTo>
                  <a:pt x="317" y="0"/>
                  <a:pt x="325" y="8"/>
                  <a:pt x="325" y="18"/>
                </a:cubicBezTo>
                <a:cubicBezTo>
                  <a:pt x="325" y="307"/>
                  <a:pt x="325" y="307"/>
                  <a:pt x="325" y="307"/>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3" name="Freeform 389"/>
          <p:cNvSpPr>
            <a:spLocks/>
          </p:cNvSpPr>
          <p:nvPr/>
        </p:nvSpPr>
        <p:spPr bwMode="auto">
          <a:xfrm>
            <a:off x="4749800" y="6216651"/>
            <a:ext cx="238125" cy="71438"/>
          </a:xfrm>
          <a:custGeom>
            <a:avLst/>
            <a:gdLst>
              <a:gd name="T0" fmla="*/ 78 w 108"/>
              <a:gd name="T1" fmla="*/ 0 h 32"/>
              <a:gd name="T2" fmla="*/ 74 w 108"/>
              <a:gd name="T3" fmla="*/ 0 h 32"/>
              <a:gd name="T4" fmla="*/ 36 w 108"/>
              <a:gd name="T5" fmla="*/ 0 h 32"/>
              <a:gd name="T6" fmla="*/ 34 w 108"/>
              <a:gd name="T7" fmla="*/ 0 h 32"/>
              <a:gd name="T8" fmla="*/ 0 w 108"/>
              <a:gd name="T9" fmla="*/ 22 h 32"/>
              <a:gd name="T10" fmla="*/ 0 w 108"/>
              <a:gd name="T11" fmla="*/ 32 h 32"/>
              <a:gd name="T12" fmla="*/ 41 w 108"/>
              <a:gd name="T13" fmla="*/ 32 h 32"/>
              <a:gd name="T14" fmla="*/ 70 w 108"/>
              <a:gd name="T15" fmla="*/ 32 h 32"/>
              <a:gd name="T16" fmla="*/ 108 w 108"/>
              <a:gd name="T17" fmla="*/ 32 h 32"/>
              <a:gd name="T18" fmla="*/ 108 w 108"/>
              <a:gd name="T19" fmla="*/ 22 h 32"/>
              <a:gd name="T20" fmla="*/ 78 w 108"/>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2">
                <a:moveTo>
                  <a:pt x="78" y="0"/>
                </a:moveTo>
                <a:cubicBezTo>
                  <a:pt x="74" y="0"/>
                  <a:pt x="74" y="0"/>
                  <a:pt x="74" y="0"/>
                </a:cubicBezTo>
                <a:cubicBezTo>
                  <a:pt x="36" y="0"/>
                  <a:pt x="36" y="0"/>
                  <a:pt x="36" y="0"/>
                </a:cubicBezTo>
                <a:cubicBezTo>
                  <a:pt x="34" y="0"/>
                  <a:pt x="34" y="0"/>
                  <a:pt x="34" y="0"/>
                </a:cubicBezTo>
                <a:cubicBezTo>
                  <a:pt x="39" y="19"/>
                  <a:pt x="32" y="22"/>
                  <a:pt x="0" y="22"/>
                </a:cubicBezTo>
                <a:cubicBezTo>
                  <a:pt x="0" y="32"/>
                  <a:pt x="0" y="32"/>
                  <a:pt x="0" y="32"/>
                </a:cubicBezTo>
                <a:cubicBezTo>
                  <a:pt x="41" y="32"/>
                  <a:pt x="41" y="32"/>
                  <a:pt x="41" y="32"/>
                </a:cubicBezTo>
                <a:cubicBezTo>
                  <a:pt x="70" y="32"/>
                  <a:pt x="70" y="32"/>
                  <a:pt x="70" y="32"/>
                </a:cubicBezTo>
                <a:cubicBezTo>
                  <a:pt x="108" y="32"/>
                  <a:pt x="108" y="32"/>
                  <a:pt x="108" y="32"/>
                </a:cubicBezTo>
                <a:cubicBezTo>
                  <a:pt x="108" y="22"/>
                  <a:pt x="108" y="22"/>
                  <a:pt x="108" y="22"/>
                </a:cubicBezTo>
                <a:cubicBezTo>
                  <a:pt x="76" y="22"/>
                  <a:pt x="73" y="19"/>
                  <a:pt x="7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4" name="Freeform 390"/>
          <p:cNvSpPr>
            <a:spLocks noEditPoints="1"/>
          </p:cNvSpPr>
          <p:nvPr/>
        </p:nvSpPr>
        <p:spPr bwMode="auto">
          <a:xfrm>
            <a:off x="4687887" y="5954714"/>
            <a:ext cx="360363" cy="261938"/>
          </a:xfrm>
          <a:custGeom>
            <a:avLst/>
            <a:gdLst>
              <a:gd name="T0" fmla="*/ 154 w 164"/>
              <a:gd name="T1" fmla="*/ 0 h 119"/>
              <a:gd name="T2" fmla="*/ 9 w 164"/>
              <a:gd name="T3" fmla="*/ 0 h 119"/>
              <a:gd name="T4" fmla="*/ 0 w 164"/>
              <a:gd name="T5" fmla="*/ 9 h 119"/>
              <a:gd name="T6" fmla="*/ 0 w 164"/>
              <a:gd name="T7" fmla="*/ 110 h 119"/>
              <a:gd name="T8" fmla="*/ 9 w 164"/>
              <a:gd name="T9" fmla="*/ 119 h 119"/>
              <a:gd name="T10" fmla="*/ 154 w 164"/>
              <a:gd name="T11" fmla="*/ 119 h 119"/>
              <a:gd name="T12" fmla="*/ 164 w 164"/>
              <a:gd name="T13" fmla="*/ 110 h 119"/>
              <a:gd name="T14" fmla="*/ 164 w 164"/>
              <a:gd name="T15" fmla="*/ 9 h 119"/>
              <a:gd name="T16" fmla="*/ 154 w 164"/>
              <a:gd name="T17" fmla="*/ 0 h 119"/>
              <a:gd name="T18" fmla="*/ 151 w 164"/>
              <a:gd name="T19" fmla="*/ 12 h 119"/>
              <a:gd name="T20" fmla="*/ 151 w 164"/>
              <a:gd name="T21" fmla="*/ 107 h 119"/>
              <a:gd name="T22" fmla="*/ 13 w 164"/>
              <a:gd name="T23" fmla="*/ 107 h 119"/>
              <a:gd name="T24" fmla="*/ 13 w 164"/>
              <a:gd name="T25" fmla="*/ 12 h 119"/>
              <a:gd name="T26" fmla="*/ 152 w 164"/>
              <a:gd name="T27" fmla="*/ 12 h 119"/>
              <a:gd name="T28" fmla="*/ 151 w 164"/>
              <a:gd name="T29"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119">
                <a:moveTo>
                  <a:pt x="154" y="0"/>
                </a:moveTo>
                <a:cubicBezTo>
                  <a:pt x="9" y="0"/>
                  <a:pt x="9" y="0"/>
                  <a:pt x="9" y="0"/>
                </a:cubicBezTo>
                <a:cubicBezTo>
                  <a:pt x="4" y="0"/>
                  <a:pt x="0" y="4"/>
                  <a:pt x="0" y="9"/>
                </a:cubicBezTo>
                <a:cubicBezTo>
                  <a:pt x="0" y="110"/>
                  <a:pt x="0" y="110"/>
                  <a:pt x="0" y="110"/>
                </a:cubicBezTo>
                <a:cubicBezTo>
                  <a:pt x="0" y="115"/>
                  <a:pt x="4" y="119"/>
                  <a:pt x="9" y="119"/>
                </a:cubicBezTo>
                <a:cubicBezTo>
                  <a:pt x="154" y="119"/>
                  <a:pt x="154" y="119"/>
                  <a:pt x="154" y="119"/>
                </a:cubicBezTo>
                <a:cubicBezTo>
                  <a:pt x="159" y="119"/>
                  <a:pt x="164" y="115"/>
                  <a:pt x="164" y="110"/>
                </a:cubicBezTo>
                <a:cubicBezTo>
                  <a:pt x="164" y="9"/>
                  <a:pt x="164" y="9"/>
                  <a:pt x="164" y="9"/>
                </a:cubicBezTo>
                <a:cubicBezTo>
                  <a:pt x="164" y="4"/>
                  <a:pt x="159" y="0"/>
                  <a:pt x="154" y="0"/>
                </a:cubicBezTo>
                <a:close/>
                <a:moveTo>
                  <a:pt x="151" y="12"/>
                </a:moveTo>
                <a:cubicBezTo>
                  <a:pt x="151" y="107"/>
                  <a:pt x="151" y="107"/>
                  <a:pt x="151" y="107"/>
                </a:cubicBezTo>
                <a:cubicBezTo>
                  <a:pt x="13" y="107"/>
                  <a:pt x="13" y="107"/>
                  <a:pt x="13" y="107"/>
                </a:cubicBezTo>
                <a:cubicBezTo>
                  <a:pt x="13" y="12"/>
                  <a:pt x="13" y="12"/>
                  <a:pt x="13" y="12"/>
                </a:cubicBezTo>
                <a:cubicBezTo>
                  <a:pt x="152" y="12"/>
                  <a:pt x="152" y="12"/>
                  <a:pt x="152" y="12"/>
                </a:cubicBezTo>
                <a:lnTo>
                  <a:pt x="151" y="12"/>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5" name="Freeform 391"/>
          <p:cNvSpPr>
            <a:spLocks/>
          </p:cNvSpPr>
          <p:nvPr/>
        </p:nvSpPr>
        <p:spPr bwMode="auto">
          <a:xfrm>
            <a:off x="4716462" y="5981701"/>
            <a:ext cx="303213" cy="209550"/>
          </a:xfrm>
          <a:custGeom>
            <a:avLst/>
            <a:gdLst>
              <a:gd name="T0" fmla="*/ 191 w 191"/>
              <a:gd name="T1" fmla="*/ 0 h 132"/>
              <a:gd name="T2" fmla="*/ 191 w 191"/>
              <a:gd name="T3" fmla="*/ 132 h 132"/>
              <a:gd name="T4" fmla="*/ 0 w 191"/>
              <a:gd name="T5" fmla="*/ 132 h 132"/>
              <a:gd name="T6" fmla="*/ 0 w 191"/>
              <a:gd name="T7" fmla="*/ 0 h 132"/>
              <a:gd name="T8" fmla="*/ 191 w 191"/>
              <a:gd name="T9" fmla="*/ 0 h 132"/>
              <a:gd name="T10" fmla="*/ 191 w 191"/>
              <a:gd name="T11" fmla="*/ 0 h 132"/>
            </a:gdLst>
            <a:ahLst/>
            <a:cxnLst>
              <a:cxn ang="0">
                <a:pos x="T0" y="T1"/>
              </a:cxn>
              <a:cxn ang="0">
                <a:pos x="T2" y="T3"/>
              </a:cxn>
              <a:cxn ang="0">
                <a:pos x="T4" y="T5"/>
              </a:cxn>
              <a:cxn ang="0">
                <a:pos x="T6" y="T7"/>
              </a:cxn>
              <a:cxn ang="0">
                <a:pos x="T8" y="T9"/>
              </a:cxn>
              <a:cxn ang="0">
                <a:pos x="T10" y="T11"/>
              </a:cxn>
            </a:cxnLst>
            <a:rect l="0" t="0" r="r" b="b"/>
            <a:pathLst>
              <a:path w="191" h="132">
                <a:moveTo>
                  <a:pt x="191" y="0"/>
                </a:moveTo>
                <a:lnTo>
                  <a:pt x="191" y="132"/>
                </a:lnTo>
                <a:lnTo>
                  <a:pt x="0" y="132"/>
                </a:lnTo>
                <a:lnTo>
                  <a:pt x="0" y="0"/>
                </a:lnTo>
                <a:lnTo>
                  <a:pt x="191" y="0"/>
                </a:lnTo>
                <a:lnTo>
                  <a:pt x="191" y="0"/>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6" name="Freeform 392"/>
          <p:cNvSpPr>
            <a:spLocks/>
          </p:cNvSpPr>
          <p:nvPr/>
        </p:nvSpPr>
        <p:spPr bwMode="auto">
          <a:xfrm>
            <a:off x="4716462" y="5981701"/>
            <a:ext cx="303213" cy="209550"/>
          </a:xfrm>
          <a:custGeom>
            <a:avLst/>
            <a:gdLst>
              <a:gd name="T0" fmla="*/ 191 w 191"/>
              <a:gd name="T1" fmla="*/ 0 h 132"/>
              <a:gd name="T2" fmla="*/ 191 w 191"/>
              <a:gd name="T3" fmla="*/ 132 h 132"/>
              <a:gd name="T4" fmla="*/ 0 w 191"/>
              <a:gd name="T5" fmla="*/ 132 h 132"/>
              <a:gd name="T6" fmla="*/ 0 w 191"/>
              <a:gd name="T7" fmla="*/ 0 h 132"/>
              <a:gd name="T8" fmla="*/ 191 w 191"/>
              <a:gd name="T9" fmla="*/ 0 h 132"/>
              <a:gd name="T10" fmla="*/ 191 w 191"/>
              <a:gd name="T11" fmla="*/ 0 h 132"/>
            </a:gdLst>
            <a:ahLst/>
            <a:cxnLst>
              <a:cxn ang="0">
                <a:pos x="T0" y="T1"/>
              </a:cxn>
              <a:cxn ang="0">
                <a:pos x="T2" y="T3"/>
              </a:cxn>
              <a:cxn ang="0">
                <a:pos x="T4" y="T5"/>
              </a:cxn>
              <a:cxn ang="0">
                <a:pos x="T6" y="T7"/>
              </a:cxn>
              <a:cxn ang="0">
                <a:pos x="T8" y="T9"/>
              </a:cxn>
              <a:cxn ang="0">
                <a:pos x="T10" y="T11"/>
              </a:cxn>
            </a:cxnLst>
            <a:rect l="0" t="0" r="r" b="b"/>
            <a:pathLst>
              <a:path w="191" h="132">
                <a:moveTo>
                  <a:pt x="191" y="0"/>
                </a:moveTo>
                <a:lnTo>
                  <a:pt x="191" y="132"/>
                </a:lnTo>
                <a:lnTo>
                  <a:pt x="0" y="132"/>
                </a:lnTo>
                <a:lnTo>
                  <a:pt x="0" y="0"/>
                </a:lnTo>
                <a:lnTo>
                  <a:pt x="191" y="0"/>
                </a:lnTo>
                <a:lnTo>
                  <a:pt x="1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7" name="Freeform 393"/>
          <p:cNvSpPr>
            <a:spLocks/>
          </p:cNvSpPr>
          <p:nvPr/>
        </p:nvSpPr>
        <p:spPr bwMode="auto">
          <a:xfrm>
            <a:off x="4687887" y="5954714"/>
            <a:ext cx="339725" cy="261938"/>
          </a:xfrm>
          <a:custGeom>
            <a:avLst/>
            <a:gdLst>
              <a:gd name="T0" fmla="*/ 13 w 154"/>
              <a:gd name="T1" fmla="*/ 107 h 119"/>
              <a:gd name="T2" fmla="*/ 13 w 154"/>
              <a:gd name="T3" fmla="*/ 107 h 119"/>
              <a:gd name="T4" fmla="*/ 13 w 154"/>
              <a:gd name="T5" fmla="*/ 12 h 119"/>
              <a:gd name="T6" fmla="*/ 139 w 154"/>
              <a:gd name="T7" fmla="*/ 12 h 119"/>
              <a:gd name="T8" fmla="*/ 154 w 154"/>
              <a:gd name="T9" fmla="*/ 0 h 119"/>
              <a:gd name="T10" fmla="*/ 154 w 154"/>
              <a:gd name="T11" fmla="*/ 0 h 119"/>
              <a:gd name="T12" fmla="*/ 9 w 154"/>
              <a:gd name="T13" fmla="*/ 0 h 119"/>
              <a:gd name="T14" fmla="*/ 0 w 154"/>
              <a:gd name="T15" fmla="*/ 9 h 119"/>
              <a:gd name="T16" fmla="*/ 0 w 154"/>
              <a:gd name="T17" fmla="*/ 110 h 119"/>
              <a:gd name="T18" fmla="*/ 9 w 154"/>
              <a:gd name="T19" fmla="*/ 119 h 119"/>
              <a:gd name="T20" fmla="*/ 12 w 154"/>
              <a:gd name="T21" fmla="*/ 119 h 119"/>
              <a:gd name="T22" fmla="*/ 27 w 154"/>
              <a:gd name="T23" fmla="*/ 107 h 119"/>
              <a:gd name="T24" fmla="*/ 13 w 154"/>
              <a:gd name="T2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19">
                <a:moveTo>
                  <a:pt x="13" y="107"/>
                </a:moveTo>
                <a:cubicBezTo>
                  <a:pt x="13" y="107"/>
                  <a:pt x="13" y="107"/>
                  <a:pt x="13" y="107"/>
                </a:cubicBezTo>
                <a:cubicBezTo>
                  <a:pt x="13" y="12"/>
                  <a:pt x="13" y="12"/>
                  <a:pt x="13" y="12"/>
                </a:cubicBezTo>
                <a:cubicBezTo>
                  <a:pt x="139" y="12"/>
                  <a:pt x="139" y="12"/>
                  <a:pt x="139" y="12"/>
                </a:cubicBezTo>
                <a:cubicBezTo>
                  <a:pt x="154" y="0"/>
                  <a:pt x="154" y="0"/>
                  <a:pt x="154" y="0"/>
                </a:cubicBezTo>
                <a:cubicBezTo>
                  <a:pt x="154" y="0"/>
                  <a:pt x="154" y="0"/>
                  <a:pt x="154" y="0"/>
                </a:cubicBezTo>
                <a:cubicBezTo>
                  <a:pt x="9" y="0"/>
                  <a:pt x="9" y="0"/>
                  <a:pt x="9" y="0"/>
                </a:cubicBezTo>
                <a:cubicBezTo>
                  <a:pt x="4" y="0"/>
                  <a:pt x="0" y="4"/>
                  <a:pt x="0" y="9"/>
                </a:cubicBezTo>
                <a:cubicBezTo>
                  <a:pt x="0" y="110"/>
                  <a:pt x="0" y="110"/>
                  <a:pt x="0" y="110"/>
                </a:cubicBezTo>
                <a:cubicBezTo>
                  <a:pt x="0" y="115"/>
                  <a:pt x="4" y="119"/>
                  <a:pt x="9" y="119"/>
                </a:cubicBezTo>
                <a:cubicBezTo>
                  <a:pt x="12" y="119"/>
                  <a:pt x="12" y="119"/>
                  <a:pt x="12" y="119"/>
                </a:cubicBezTo>
                <a:cubicBezTo>
                  <a:pt x="27" y="107"/>
                  <a:pt x="27" y="107"/>
                  <a:pt x="27" y="107"/>
                </a:cubicBezTo>
                <a:lnTo>
                  <a:pt x="13" y="10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8" name="Freeform 394"/>
          <p:cNvSpPr>
            <a:spLocks/>
          </p:cNvSpPr>
          <p:nvPr/>
        </p:nvSpPr>
        <p:spPr bwMode="auto">
          <a:xfrm>
            <a:off x="4716462" y="5981701"/>
            <a:ext cx="277813" cy="209550"/>
          </a:xfrm>
          <a:custGeom>
            <a:avLst/>
            <a:gdLst>
              <a:gd name="T0" fmla="*/ 0 w 175"/>
              <a:gd name="T1" fmla="*/ 132 h 132"/>
              <a:gd name="T2" fmla="*/ 0 w 175"/>
              <a:gd name="T3" fmla="*/ 132 h 132"/>
              <a:gd name="T4" fmla="*/ 0 w 175"/>
              <a:gd name="T5" fmla="*/ 0 h 132"/>
              <a:gd name="T6" fmla="*/ 175 w 175"/>
              <a:gd name="T7" fmla="*/ 0 h 132"/>
              <a:gd name="T8" fmla="*/ 175 w 175"/>
              <a:gd name="T9" fmla="*/ 0 h 132"/>
              <a:gd name="T10" fmla="*/ 0 w 175"/>
              <a:gd name="T11" fmla="*/ 0 h 132"/>
              <a:gd name="T12" fmla="*/ 0 w 17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75" h="132">
                <a:moveTo>
                  <a:pt x="0" y="132"/>
                </a:moveTo>
                <a:lnTo>
                  <a:pt x="0" y="132"/>
                </a:lnTo>
                <a:lnTo>
                  <a:pt x="0" y="0"/>
                </a:lnTo>
                <a:lnTo>
                  <a:pt x="175" y="0"/>
                </a:lnTo>
                <a:lnTo>
                  <a:pt x="175" y="0"/>
                </a:lnTo>
                <a:lnTo>
                  <a:pt x="0" y="0"/>
                </a:lnTo>
                <a:lnTo>
                  <a:pt x="0" y="132"/>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9" name="Rectangle 395"/>
          <p:cNvSpPr>
            <a:spLocks noChangeArrowheads="1"/>
          </p:cNvSpPr>
          <p:nvPr/>
        </p:nvSpPr>
        <p:spPr bwMode="auto">
          <a:xfrm>
            <a:off x="4749800" y="6265864"/>
            <a:ext cx="238125" cy="22225"/>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0" name="Oval 396"/>
          <p:cNvSpPr>
            <a:spLocks noChangeArrowheads="1"/>
          </p:cNvSpPr>
          <p:nvPr/>
        </p:nvSpPr>
        <p:spPr bwMode="auto">
          <a:xfrm>
            <a:off x="4862512" y="5964239"/>
            <a:ext cx="11113" cy="11113"/>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1" name="Freeform 397"/>
          <p:cNvSpPr>
            <a:spLocks/>
          </p:cNvSpPr>
          <p:nvPr/>
        </p:nvSpPr>
        <p:spPr bwMode="auto">
          <a:xfrm>
            <a:off x="4802187" y="6005514"/>
            <a:ext cx="130175" cy="77788"/>
          </a:xfrm>
          <a:custGeom>
            <a:avLst/>
            <a:gdLst>
              <a:gd name="T0" fmla="*/ 42 w 82"/>
              <a:gd name="T1" fmla="*/ 0 h 49"/>
              <a:gd name="T2" fmla="*/ 40 w 82"/>
              <a:gd name="T3" fmla="*/ 0 h 49"/>
              <a:gd name="T4" fmla="*/ 2 w 82"/>
              <a:gd name="T5" fmla="*/ 24 h 49"/>
              <a:gd name="T6" fmla="*/ 0 w 82"/>
              <a:gd name="T7" fmla="*/ 24 h 49"/>
              <a:gd name="T8" fmla="*/ 2 w 82"/>
              <a:gd name="T9" fmla="*/ 25 h 49"/>
              <a:gd name="T10" fmla="*/ 40 w 82"/>
              <a:gd name="T11" fmla="*/ 49 h 49"/>
              <a:gd name="T12" fmla="*/ 42 w 82"/>
              <a:gd name="T13" fmla="*/ 49 h 49"/>
              <a:gd name="T14" fmla="*/ 42 w 82"/>
              <a:gd name="T15" fmla="*/ 49 h 49"/>
              <a:gd name="T16" fmla="*/ 82 w 82"/>
              <a:gd name="T17" fmla="*/ 25 h 49"/>
              <a:gd name="T18" fmla="*/ 82 w 82"/>
              <a:gd name="T19" fmla="*/ 24 h 49"/>
              <a:gd name="T20" fmla="*/ 82 w 82"/>
              <a:gd name="T21" fmla="*/ 24 h 49"/>
              <a:gd name="T22" fmla="*/ 42 w 82"/>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49">
                <a:moveTo>
                  <a:pt x="42" y="0"/>
                </a:moveTo>
                <a:lnTo>
                  <a:pt x="40" y="0"/>
                </a:lnTo>
                <a:lnTo>
                  <a:pt x="2" y="24"/>
                </a:lnTo>
                <a:lnTo>
                  <a:pt x="0" y="24"/>
                </a:lnTo>
                <a:lnTo>
                  <a:pt x="2" y="25"/>
                </a:lnTo>
                <a:lnTo>
                  <a:pt x="40" y="49"/>
                </a:lnTo>
                <a:lnTo>
                  <a:pt x="42" y="49"/>
                </a:lnTo>
                <a:lnTo>
                  <a:pt x="42" y="49"/>
                </a:lnTo>
                <a:lnTo>
                  <a:pt x="82" y="25"/>
                </a:lnTo>
                <a:lnTo>
                  <a:pt x="82" y="24"/>
                </a:lnTo>
                <a:lnTo>
                  <a:pt x="82" y="24"/>
                </a:lnTo>
                <a:lnTo>
                  <a:pt x="42" y="0"/>
                </a:lnTo>
                <a:close/>
              </a:path>
            </a:pathLst>
          </a:custGeom>
          <a:solidFill>
            <a:srgbClr val="E6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2" name="Freeform 398"/>
          <p:cNvSpPr>
            <a:spLocks/>
          </p:cNvSpPr>
          <p:nvPr/>
        </p:nvSpPr>
        <p:spPr bwMode="auto">
          <a:xfrm>
            <a:off x="4802187" y="6005514"/>
            <a:ext cx="130175" cy="77788"/>
          </a:xfrm>
          <a:custGeom>
            <a:avLst/>
            <a:gdLst>
              <a:gd name="T0" fmla="*/ 42 w 82"/>
              <a:gd name="T1" fmla="*/ 0 h 49"/>
              <a:gd name="T2" fmla="*/ 40 w 82"/>
              <a:gd name="T3" fmla="*/ 0 h 49"/>
              <a:gd name="T4" fmla="*/ 2 w 82"/>
              <a:gd name="T5" fmla="*/ 24 h 49"/>
              <a:gd name="T6" fmla="*/ 0 w 82"/>
              <a:gd name="T7" fmla="*/ 24 h 49"/>
              <a:gd name="T8" fmla="*/ 2 w 82"/>
              <a:gd name="T9" fmla="*/ 25 h 49"/>
              <a:gd name="T10" fmla="*/ 40 w 82"/>
              <a:gd name="T11" fmla="*/ 49 h 49"/>
              <a:gd name="T12" fmla="*/ 42 w 82"/>
              <a:gd name="T13" fmla="*/ 49 h 49"/>
              <a:gd name="T14" fmla="*/ 42 w 82"/>
              <a:gd name="T15" fmla="*/ 49 h 49"/>
              <a:gd name="T16" fmla="*/ 82 w 82"/>
              <a:gd name="T17" fmla="*/ 25 h 49"/>
              <a:gd name="T18" fmla="*/ 82 w 82"/>
              <a:gd name="T19" fmla="*/ 24 h 49"/>
              <a:gd name="T20" fmla="*/ 82 w 82"/>
              <a:gd name="T21" fmla="*/ 24 h 49"/>
              <a:gd name="T22" fmla="*/ 42 w 82"/>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49">
                <a:moveTo>
                  <a:pt x="42" y="0"/>
                </a:moveTo>
                <a:lnTo>
                  <a:pt x="40" y="0"/>
                </a:lnTo>
                <a:lnTo>
                  <a:pt x="2" y="24"/>
                </a:lnTo>
                <a:lnTo>
                  <a:pt x="0" y="24"/>
                </a:lnTo>
                <a:lnTo>
                  <a:pt x="2" y="25"/>
                </a:lnTo>
                <a:lnTo>
                  <a:pt x="40" y="49"/>
                </a:lnTo>
                <a:lnTo>
                  <a:pt x="42" y="49"/>
                </a:lnTo>
                <a:lnTo>
                  <a:pt x="42" y="49"/>
                </a:lnTo>
                <a:lnTo>
                  <a:pt x="82" y="25"/>
                </a:lnTo>
                <a:lnTo>
                  <a:pt x="82" y="24"/>
                </a:lnTo>
                <a:lnTo>
                  <a:pt x="82" y="24"/>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3" name="Freeform 399"/>
          <p:cNvSpPr>
            <a:spLocks/>
          </p:cNvSpPr>
          <p:nvPr/>
        </p:nvSpPr>
        <p:spPr bwMode="auto">
          <a:xfrm>
            <a:off x="4794250" y="6059489"/>
            <a:ext cx="68263" cy="111125"/>
          </a:xfrm>
          <a:custGeom>
            <a:avLst/>
            <a:gdLst>
              <a:gd name="T0" fmla="*/ 1 w 43"/>
              <a:gd name="T1" fmla="*/ 0 h 70"/>
              <a:gd name="T2" fmla="*/ 1 w 43"/>
              <a:gd name="T3" fmla="*/ 0 h 70"/>
              <a:gd name="T4" fmla="*/ 0 w 43"/>
              <a:gd name="T5" fmla="*/ 1 h 70"/>
              <a:gd name="T6" fmla="*/ 0 w 43"/>
              <a:gd name="T7" fmla="*/ 47 h 70"/>
              <a:gd name="T8" fmla="*/ 1 w 43"/>
              <a:gd name="T9" fmla="*/ 48 h 70"/>
              <a:gd name="T10" fmla="*/ 40 w 43"/>
              <a:gd name="T11" fmla="*/ 70 h 70"/>
              <a:gd name="T12" fmla="*/ 41 w 43"/>
              <a:gd name="T13" fmla="*/ 70 h 70"/>
              <a:gd name="T14" fmla="*/ 41 w 43"/>
              <a:gd name="T15" fmla="*/ 70 h 70"/>
              <a:gd name="T16" fmla="*/ 43 w 43"/>
              <a:gd name="T17" fmla="*/ 69 h 70"/>
              <a:gd name="T18" fmla="*/ 43 w 43"/>
              <a:gd name="T19" fmla="*/ 23 h 70"/>
              <a:gd name="T20" fmla="*/ 41 w 43"/>
              <a:gd name="T21" fmla="*/ 22 h 70"/>
              <a:gd name="T22" fmla="*/ 1 w 4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70">
                <a:moveTo>
                  <a:pt x="1" y="0"/>
                </a:moveTo>
                <a:lnTo>
                  <a:pt x="1" y="0"/>
                </a:lnTo>
                <a:lnTo>
                  <a:pt x="0" y="1"/>
                </a:lnTo>
                <a:lnTo>
                  <a:pt x="0" y="47"/>
                </a:lnTo>
                <a:lnTo>
                  <a:pt x="1" y="48"/>
                </a:lnTo>
                <a:lnTo>
                  <a:pt x="40" y="70"/>
                </a:lnTo>
                <a:lnTo>
                  <a:pt x="41" y="70"/>
                </a:lnTo>
                <a:lnTo>
                  <a:pt x="41" y="70"/>
                </a:lnTo>
                <a:lnTo>
                  <a:pt x="43" y="69"/>
                </a:lnTo>
                <a:lnTo>
                  <a:pt x="43" y="23"/>
                </a:lnTo>
                <a:lnTo>
                  <a:pt x="41" y="22"/>
                </a:lnTo>
                <a:lnTo>
                  <a:pt x="1" y="0"/>
                </a:lnTo>
                <a:close/>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4" name="Freeform 400"/>
          <p:cNvSpPr>
            <a:spLocks/>
          </p:cNvSpPr>
          <p:nvPr/>
        </p:nvSpPr>
        <p:spPr bwMode="auto">
          <a:xfrm>
            <a:off x="4794250" y="6059489"/>
            <a:ext cx="68263" cy="111125"/>
          </a:xfrm>
          <a:custGeom>
            <a:avLst/>
            <a:gdLst>
              <a:gd name="T0" fmla="*/ 1 w 43"/>
              <a:gd name="T1" fmla="*/ 0 h 70"/>
              <a:gd name="T2" fmla="*/ 1 w 43"/>
              <a:gd name="T3" fmla="*/ 0 h 70"/>
              <a:gd name="T4" fmla="*/ 0 w 43"/>
              <a:gd name="T5" fmla="*/ 1 h 70"/>
              <a:gd name="T6" fmla="*/ 0 w 43"/>
              <a:gd name="T7" fmla="*/ 47 h 70"/>
              <a:gd name="T8" fmla="*/ 1 w 43"/>
              <a:gd name="T9" fmla="*/ 48 h 70"/>
              <a:gd name="T10" fmla="*/ 40 w 43"/>
              <a:gd name="T11" fmla="*/ 70 h 70"/>
              <a:gd name="T12" fmla="*/ 41 w 43"/>
              <a:gd name="T13" fmla="*/ 70 h 70"/>
              <a:gd name="T14" fmla="*/ 41 w 43"/>
              <a:gd name="T15" fmla="*/ 70 h 70"/>
              <a:gd name="T16" fmla="*/ 43 w 43"/>
              <a:gd name="T17" fmla="*/ 69 h 70"/>
              <a:gd name="T18" fmla="*/ 43 w 43"/>
              <a:gd name="T19" fmla="*/ 23 h 70"/>
              <a:gd name="T20" fmla="*/ 41 w 43"/>
              <a:gd name="T21" fmla="*/ 22 h 70"/>
              <a:gd name="T22" fmla="*/ 1 w 4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70">
                <a:moveTo>
                  <a:pt x="1" y="0"/>
                </a:moveTo>
                <a:lnTo>
                  <a:pt x="1" y="0"/>
                </a:lnTo>
                <a:lnTo>
                  <a:pt x="0" y="1"/>
                </a:lnTo>
                <a:lnTo>
                  <a:pt x="0" y="47"/>
                </a:lnTo>
                <a:lnTo>
                  <a:pt x="1" y="48"/>
                </a:lnTo>
                <a:lnTo>
                  <a:pt x="40" y="70"/>
                </a:lnTo>
                <a:lnTo>
                  <a:pt x="41" y="70"/>
                </a:lnTo>
                <a:lnTo>
                  <a:pt x="41" y="70"/>
                </a:lnTo>
                <a:lnTo>
                  <a:pt x="43" y="69"/>
                </a:lnTo>
                <a:lnTo>
                  <a:pt x="43" y="23"/>
                </a:lnTo>
                <a:lnTo>
                  <a:pt x="41" y="22"/>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5" name="Freeform 401"/>
          <p:cNvSpPr>
            <a:spLocks/>
          </p:cNvSpPr>
          <p:nvPr/>
        </p:nvSpPr>
        <p:spPr bwMode="auto">
          <a:xfrm>
            <a:off x="4875212" y="6059489"/>
            <a:ext cx="68263" cy="111125"/>
          </a:xfrm>
          <a:custGeom>
            <a:avLst/>
            <a:gdLst>
              <a:gd name="T0" fmla="*/ 42 w 43"/>
              <a:gd name="T1" fmla="*/ 0 h 70"/>
              <a:gd name="T2" fmla="*/ 40 w 43"/>
              <a:gd name="T3" fmla="*/ 0 h 70"/>
              <a:gd name="T4" fmla="*/ 0 w 43"/>
              <a:gd name="T5" fmla="*/ 23 h 70"/>
              <a:gd name="T6" fmla="*/ 0 w 43"/>
              <a:gd name="T7" fmla="*/ 23 h 70"/>
              <a:gd name="T8" fmla="*/ 0 w 43"/>
              <a:gd name="T9" fmla="*/ 69 h 70"/>
              <a:gd name="T10" fmla="*/ 0 w 43"/>
              <a:gd name="T11" fmla="*/ 70 h 70"/>
              <a:gd name="T12" fmla="*/ 1 w 43"/>
              <a:gd name="T13" fmla="*/ 70 h 70"/>
              <a:gd name="T14" fmla="*/ 1 w 43"/>
              <a:gd name="T15" fmla="*/ 70 h 70"/>
              <a:gd name="T16" fmla="*/ 42 w 43"/>
              <a:gd name="T17" fmla="*/ 48 h 70"/>
              <a:gd name="T18" fmla="*/ 43 w 43"/>
              <a:gd name="T19" fmla="*/ 47 h 70"/>
              <a:gd name="T20" fmla="*/ 43 w 43"/>
              <a:gd name="T21" fmla="*/ 1 h 70"/>
              <a:gd name="T22" fmla="*/ 42 w 4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70">
                <a:moveTo>
                  <a:pt x="42" y="0"/>
                </a:moveTo>
                <a:lnTo>
                  <a:pt x="40" y="0"/>
                </a:lnTo>
                <a:lnTo>
                  <a:pt x="0" y="23"/>
                </a:lnTo>
                <a:lnTo>
                  <a:pt x="0" y="23"/>
                </a:lnTo>
                <a:lnTo>
                  <a:pt x="0" y="69"/>
                </a:lnTo>
                <a:lnTo>
                  <a:pt x="0" y="70"/>
                </a:lnTo>
                <a:lnTo>
                  <a:pt x="1" y="70"/>
                </a:lnTo>
                <a:lnTo>
                  <a:pt x="1" y="70"/>
                </a:lnTo>
                <a:lnTo>
                  <a:pt x="42" y="48"/>
                </a:lnTo>
                <a:lnTo>
                  <a:pt x="43" y="47"/>
                </a:lnTo>
                <a:lnTo>
                  <a:pt x="43" y="1"/>
                </a:lnTo>
                <a:lnTo>
                  <a:pt x="42" y="0"/>
                </a:lnTo>
                <a:close/>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6" name="Freeform 402"/>
          <p:cNvSpPr>
            <a:spLocks/>
          </p:cNvSpPr>
          <p:nvPr/>
        </p:nvSpPr>
        <p:spPr bwMode="auto">
          <a:xfrm>
            <a:off x="4875212" y="6059489"/>
            <a:ext cx="68263" cy="111125"/>
          </a:xfrm>
          <a:custGeom>
            <a:avLst/>
            <a:gdLst>
              <a:gd name="T0" fmla="*/ 42 w 43"/>
              <a:gd name="T1" fmla="*/ 0 h 70"/>
              <a:gd name="T2" fmla="*/ 40 w 43"/>
              <a:gd name="T3" fmla="*/ 0 h 70"/>
              <a:gd name="T4" fmla="*/ 0 w 43"/>
              <a:gd name="T5" fmla="*/ 23 h 70"/>
              <a:gd name="T6" fmla="*/ 0 w 43"/>
              <a:gd name="T7" fmla="*/ 23 h 70"/>
              <a:gd name="T8" fmla="*/ 0 w 43"/>
              <a:gd name="T9" fmla="*/ 69 h 70"/>
              <a:gd name="T10" fmla="*/ 0 w 43"/>
              <a:gd name="T11" fmla="*/ 70 h 70"/>
              <a:gd name="T12" fmla="*/ 1 w 43"/>
              <a:gd name="T13" fmla="*/ 70 h 70"/>
              <a:gd name="T14" fmla="*/ 1 w 43"/>
              <a:gd name="T15" fmla="*/ 70 h 70"/>
              <a:gd name="T16" fmla="*/ 42 w 43"/>
              <a:gd name="T17" fmla="*/ 48 h 70"/>
              <a:gd name="T18" fmla="*/ 43 w 43"/>
              <a:gd name="T19" fmla="*/ 47 h 70"/>
              <a:gd name="T20" fmla="*/ 43 w 43"/>
              <a:gd name="T21" fmla="*/ 1 h 70"/>
              <a:gd name="T22" fmla="*/ 42 w 4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70">
                <a:moveTo>
                  <a:pt x="42" y="0"/>
                </a:moveTo>
                <a:lnTo>
                  <a:pt x="40" y="0"/>
                </a:lnTo>
                <a:lnTo>
                  <a:pt x="0" y="23"/>
                </a:lnTo>
                <a:lnTo>
                  <a:pt x="0" y="23"/>
                </a:lnTo>
                <a:lnTo>
                  <a:pt x="0" y="69"/>
                </a:lnTo>
                <a:lnTo>
                  <a:pt x="0" y="70"/>
                </a:lnTo>
                <a:lnTo>
                  <a:pt x="1" y="70"/>
                </a:lnTo>
                <a:lnTo>
                  <a:pt x="1" y="70"/>
                </a:lnTo>
                <a:lnTo>
                  <a:pt x="42" y="48"/>
                </a:lnTo>
                <a:lnTo>
                  <a:pt x="43" y="47"/>
                </a:lnTo>
                <a:lnTo>
                  <a:pt x="43" y="1"/>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7" name="Freeform 403"/>
          <p:cNvSpPr>
            <a:spLocks/>
          </p:cNvSpPr>
          <p:nvPr/>
        </p:nvSpPr>
        <p:spPr bwMode="auto">
          <a:xfrm>
            <a:off x="6107112" y="5780089"/>
            <a:ext cx="717550" cy="714375"/>
          </a:xfrm>
          <a:custGeom>
            <a:avLst/>
            <a:gdLst>
              <a:gd name="T0" fmla="*/ 326 w 326"/>
              <a:gd name="T1" fmla="*/ 307 h 325"/>
              <a:gd name="T2" fmla="*/ 308 w 326"/>
              <a:gd name="T3" fmla="*/ 325 h 325"/>
              <a:gd name="T4" fmla="*/ 19 w 326"/>
              <a:gd name="T5" fmla="*/ 325 h 325"/>
              <a:gd name="T6" fmla="*/ 0 w 326"/>
              <a:gd name="T7" fmla="*/ 307 h 325"/>
              <a:gd name="T8" fmla="*/ 0 w 326"/>
              <a:gd name="T9" fmla="*/ 18 h 325"/>
              <a:gd name="T10" fmla="*/ 19 w 326"/>
              <a:gd name="T11" fmla="*/ 0 h 325"/>
              <a:gd name="T12" fmla="*/ 308 w 326"/>
              <a:gd name="T13" fmla="*/ 0 h 325"/>
              <a:gd name="T14" fmla="*/ 326 w 326"/>
              <a:gd name="T15" fmla="*/ 18 h 325"/>
              <a:gd name="T16" fmla="*/ 326 w 326"/>
              <a:gd name="T1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325">
                <a:moveTo>
                  <a:pt x="326" y="307"/>
                </a:moveTo>
                <a:cubicBezTo>
                  <a:pt x="326" y="317"/>
                  <a:pt x="318" y="325"/>
                  <a:pt x="308" y="325"/>
                </a:cubicBezTo>
                <a:cubicBezTo>
                  <a:pt x="19" y="325"/>
                  <a:pt x="19" y="325"/>
                  <a:pt x="19" y="325"/>
                </a:cubicBezTo>
                <a:cubicBezTo>
                  <a:pt x="9" y="325"/>
                  <a:pt x="0" y="317"/>
                  <a:pt x="0" y="307"/>
                </a:cubicBezTo>
                <a:cubicBezTo>
                  <a:pt x="0" y="18"/>
                  <a:pt x="0" y="18"/>
                  <a:pt x="0" y="18"/>
                </a:cubicBezTo>
                <a:cubicBezTo>
                  <a:pt x="0" y="8"/>
                  <a:pt x="9" y="0"/>
                  <a:pt x="19" y="0"/>
                </a:cubicBezTo>
                <a:cubicBezTo>
                  <a:pt x="308" y="0"/>
                  <a:pt x="308" y="0"/>
                  <a:pt x="308" y="0"/>
                </a:cubicBezTo>
                <a:cubicBezTo>
                  <a:pt x="318" y="0"/>
                  <a:pt x="326" y="8"/>
                  <a:pt x="326" y="18"/>
                </a:cubicBezTo>
                <a:cubicBezTo>
                  <a:pt x="326" y="307"/>
                  <a:pt x="326" y="307"/>
                  <a:pt x="326" y="307"/>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8" name="Freeform 404"/>
          <p:cNvSpPr>
            <a:spLocks/>
          </p:cNvSpPr>
          <p:nvPr/>
        </p:nvSpPr>
        <p:spPr bwMode="auto">
          <a:xfrm>
            <a:off x="6280150" y="6019801"/>
            <a:ext cx="387350" cy="269875"/>
          </a:xfrm>
          <a:custGeom>
            <a:avLst/>
            <a:gdLst>
              <a:gd name="T0" fmla="*/ 0 w 176"/>
              <a:gd name="T1" fmla="*/ 117 h 123"/>
              <a:gd name="T2" fmla="*/ 7 w 176"/>
              <a:gd name="T3" fmla="*/ 123 h 123"/>
              <a:gd name="T4" fmla="*/ 169 w 176"/>
              <a:gd name="T5" fmla="*/ 123 h 123"/>
              <a:gd name="T6" fmla="*/ 176 w 176"/>
              <a:gd name="T7" fmla="*/ 117 h 123"/>
              <a:gd name="T8" fmla="*/ 176 w 176"/>
              <a:gd name="T9" fmla="*/ 0 h 123"/>
              <a:gd name="T10" fmla="*/ 0 w 176"/>
              <a:gd name="T11" fmla="*/ 0 h 123"/>
              <a:gd name="T12" fmla="*/ 0 w 176"/>
              <a:gd name="T13" fmla="*/ 117 h 123"/>
            </a:gdLst>
            <a:ahLst/>
            <a:cxnLst>
              <a:cxn ang="0">
                <a:pos x="T0" y="T1"/>
              </a:cxn>
              <a:cxn ang="0">
                <a:pos x="T2" y="T3"/>
              </a:cxn>
              <a:cxn ang="0">
                <a:pos x="T4" y="T5"/>
              </a:cxn>
              <a:cxn ang="0">
                <a:pos x="T6" y="T7"/>
              </a:cxn>
              <a:cxn ang="0">
                <a:pos x="T8" y="T9"/>
              </a:cxn>
              <a:cxn ang="0">
                <a:pos x="T10" y="T11"/>
              </a:cxn>
              <a:cxn ang="0">
                <a:pos x="T12" y="T13"/>
              </a:cxn>
            </a:cxnLst>
            <a:rect l="0" t="0" r="r" b="b"/>
            <a:pathLst>
              <a:path w="176" h="123">
                <a:moveTo>
                  <a:pt x="0" y="117"/>
                </a:moveTo>
                <a:cubicBezTo>
                  <a:pt x="0" y="120"/>
                  <a:pt x="3" y="123"/>
                  <a:pt x="7" y="123"/>
                </a:cubicBezTo>
                <a:cubicBezTo>
                  <a:pt x="169" y="123"/>
                  <a:pt x="169" y="123"/>
                  <a:pt x="169" y="123"/>
                </a:cubicBezTo>
                <a:cubicBezTo>
                  <a:pt x="173" y="123"/>
                  <a:pt x="176" y="120"/>
                  <a:pt x="176" y="117"/>
                </a:cubicBezTo>
                <a:cubicBezTo>
                  <a:pt x="176" y="0"/>
                  <a:pt x="176" y="0"/>
                  <a:pt x="176" y="0"/>
                </a:cubicBezTo>
                <a:cubicBezTo>
                  <a:pt x="0" y="0"/>
                  <a:pt x="0" y="0"/>
                  <a:pt x="0" y="0"/>
                </a:cubicBezTo>
                <a:cubicBezTo>
                  <a:pt x="0" y="117"/>
                  <a:pt x="0" y="117"/>
                  <a:pt x="0" y="117"/>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9" name="Freeform 405"/>
          <p:cNvSpPr>
            <a:spLocks/>
          </p:cNvSpPr>
          <p:nvPr/>
        </p:nvSpPr>
        <p:spPr bwMode="auto">
          <a:xfrm>
            <a:off x="6280150" y="5962651"/>
            <a:ext cx="387350" cy="57150"/>
          </a:xfrm>
          <a:custGeom>
            <a:avLst/>
            <a:gdLst>
              <a:gd name="T0" fmla="*/ 169 w 176"/>
              <a:gd name="T1" fmla="*/ 0 h 26"/>
              <a:gd name="T2" fmla="*/ 7 w 176"/>
              <a:gd name="T3" fmla="*/ 0 h 26"/>
              <a:gd name="T4" fmla="*/ 0 w 176"/>
              <a:gd name="T5" fmla="*/ 6 h 26"/>
              <a:gd name="T6" fmla="*/ 0 w 176"/>
              <a:gd name="T7" fmla="*/ 26 h 26"/>
              <a:gd name="T8" fmla="*/ 176 w 176"/>
              <a:gd name="T9" fmla="*/ 26 h 26"/>
              <a:gd name="T10" fmla="*/ 176 w 176"/>
              <a:gd name="T11" fmla="*/ 6 h 26"/>
              <a:gd name="T12" fmla="*/ 169 w 17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76" h="26">
                <a:moveTo>
                  <a:pt x="169" y="0"/>
                </a:moveTo>
                <a:cubicBezTo>
                  <a:pt x="7" y="0"/>
                  <a:pt x="7" y="0"/>
                  <a:pt x="7" y="0"/>
                </a:cubicBezTo>
                <a:cubicBezTo>
                  <a:pt x="3" y="0"/>
                  <a:pt x="0" y="3"/>
                  <a:pt x="0" y="6"/>
                </a:cubicBezTo>
                <a:cubicBezTo>
                  <a:pt x="0" y="26"/>
                  <a:pt x="0" y="26"/>
                  <a:pt x="0" y="26"/>
                </a:cubicBezTo>
                <a:cubicBezTo>
                  <a:pt x="176" y="26"/>
                  <a:pt x="176" y="26"/>
                  <a:pt x="176" y="26"/>
                </a:cubicBezTo>
                <a:cubicBezTo>
                  <a:pt x="176" y="6"/>
                  <a:pt x="176" y="6"/>
                  <a:pt x="176" y="6"/>
                </a:cubicBezTo>
                <a:cubicBezTo>
                  <a:pt x="176" y="3"/>
                  <a:pt x="173" y="0"/>
                  <a:pt x="169" y="0"/>
                </a:cubicBezTo>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 name="Rectangle 407"/>
          <p:cNvSpPr>
            <a:spLocks noChangeArrowheads="1"/>
          </p:cNvSpPr>
          <p:nvPr/>
        </p:nvSpPr>
        <p:spPr bwMode="auto">
          <a:xfrm>
            <a:off x="6394450" y="6105526"/>
            <a:ext cx="730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Rectangle 408"/>
          <p:cNvSpPr>
            <a:spLocks noChangeArrowheads="1"/>
          </p:cNvSpPr>
          <p:nvPr/>
        </p:nvSpPr>
        <p:spPr bwMode="auto">
          <a:xfrm>
            <a:off x="6394450" y="610552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Rectangle 409"/>
          <p:cNvSpPr>
            <a:spLocks noChangeArrowheads="1"/>
          </p:cNvSpPr>
          <p:nvPr/>
        </p:nvSpPr>
        <p:spPr bwMode="auto">
          <a:xfrm>
            <a:off x="6394450" y="6048376"/>
            <a:ext cx="730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Rectangle 410"/>
          <p:cNvSpPr>
            <a:spLocks noChangeArrowheads="1"/>
          </p:cNvSpPr>
          <p:nvPr/>
        </p:nvSpPr>
        <p:spPr bwMode="auto">
          <a:xfrm>
            <a:off x="6394450" y="604837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Rectangle 411"/>
          <p:cNvSpPr>
            <a:spLocks noChangeArrowheads="1"/>
          </p:cNvSpPr>
          <p:nvPr/>
        </p:nvSpPr>
        <p:spPr bwMode="auto">
          <a:xfrm>
            <a:off x="6394450" y="6162676"/>
            <a:ext cx="73025" cy="41275"/>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Rectangle 412"/>
          <p:cNvSpPr>
            <a:spLocks noChangeArrowheads="1"/>
          </p:cNvSpPr>
          <p:nvPr/>
        </p:nvSpPr>
        <p:spPr bwMode="auto">
          <a:xfrm>
            <a:off x="6394450" y="616267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Rectangle 413"/>
          <p:cNvSpPr>
            <a:spLocks noChangeArrowheads="1"/>
          </p:cNvSpPr>
          <p:nvPr/>
        </p:nvSpPr>
        <p:spPr bwMode="auto">
          <a:xfrm>
            <a:off x="6480175" y="6162676"/>
            <a:ext cx="73025" cy="41275"/>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Rectangle 414"/>
          <p:cNvSpPr>
            <a:spLocks noChangeArrowheads="1"/>
          </p:cNvSpPr>
          <p:nvPr/>
        </p:nvSpPr>
        <p:spPr bwMode="auto">
          <a:xfrm>
            <a:off x="6480175" y="6105526"/>
            <a:ext cx="730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Rectangle 415"/>
          <p:cNvSpPr>
            <a:spLocks noChangeArrowheads="1"/>
          </p:cNvSpPr>
          <p:nvPr/>
        </p:nvSpPr>
        <p:spPr bwMode="auto">
          <a:xfrm>
            <a:off x="6480175" y="610552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Rectangle 416"/>
          <p:cNvSpPr>
            <a:spLocks noChangeArrowheads="1"/>
          </p:cNvSpPr>
          <p:nvPr/>
        </p:nvSpPr>
        <p:spPr bwMode="auto">
          <a:xfrm>
            <a:off x="6480175" y="6048376"/>
            <a:ext cx="730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Rectangle 417"/>
          <p:cNvSpPr>
            <a:spLocks noChangeArrowheads="1"/>
          </p:cNvSpPr>
          <p:nvPr/>
        </p:nvSpPr>
        <p:spPr bwMode="auto">
          <a:xfrm>
            <a:off x="6480175" y="604837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Rectangle 418"/>
          <p:cNvSpPr>
            <a:spLocks noChangeArrowheads="1"/>
          </p:cNvSpPr>
          <p:nvPr/>
        </p:nvSpPr>
        <p:spPr bwMode="auto">
          <a:xfrm>
            <a:off x="6308725" y="6048376"/>
            <a:ext cx="730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Rectangle 419"/>
          <p:cNvSpPr>
            <a:spLocks noChangeArrowheads="1"/>
          </p:cNvSpPr>
          <p:nvPr/>
        </p:nvSpPr>
        <p:spPr bwMode="auto">
          <a:xfrm>
            <a:off x="6308725" y="604837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420"/>
          <p:cNvSpPr>
            <a:spLocks noChangeArrowheads="1"/>
          </p:cNvSpPr>
          <p:nvPr/>
        </p:nvSpPr>
        <p:spPr bwMode="auto">
          <a:xfrm>
            <a:off x="6308725" y="6105526"/>
            <a:ext cx="730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Rectangle 421"/>
          <p:cNvSpPr>
            <a:spLocks noChangeArrowheads="1"/>
          </p:cNvSpPr>
          <p:nvPr/>
        </p:nvSpPr>
        <p:spPr bwMode="auto">
          <a:xfrm>
            <a:off x="6308725" y="610552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Rectangle 422"/>
          <p:cNvSpPr>
            <a:spLocks noChangeArrowheads="1"/>
          </p:cNvSpPr>
          <p:nvPr/>
        </p:nvSpPr>
        <p:spPr bwMode="auto">
          <a:xfrm>
            <a:off x="6308725" y="6162676"/>
            <a:ext cx="73025" cy="4127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Rectangle 423"/>
          <p:cNvSpPr>
            <a:spLocks noChangeArrowheads="1"/>
          </p:cNvSpPr>
          <p:nvPr/>
        </p:nvSpPr>
        <p:spPr bwMode="auto">
          <a:xfrm>
            <a:off x="6308725" y="616267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Rectangle 424"/>
          <p:cNvSpPr>
            <a:spLocks noChangeArrowheads="1"/>
          </p:cNvSpPr>
          <p:nvPr/>
        </p:nvSpPr>
        <p:spPr bwMode="auto">
          <a:xfrm>
            <a:off x="6308725" y="6219826"/>
            <a:ext cx="73025" cy="41275"/>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Rectangle 425"/>
          <p:cNvSpPr>
            <a:spLocks noChangeArrowheads="1"/>
          </p:cNvSpPr>
          <p:nvPr/>
        </p:nvSpPr>
        <p:spPr bwMode="auto">
          <a:xfrm>
            <a:off x="6308725" y="621982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Rectangle 426"/>
          <p:cNvSpPr>
            <a:spLocks noChangeArrowheads="1"/>
          </p:cNvSpPr>
          <p:nvPr/>
        </p:nvSpPr>
        <p:spPr bwMode="auto">
          <a:xfrm>
            <a:off x="6394450" y="6219826"/>
            <a:ext cx="73025" cy="41275"/>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Rectangle 427"/>
          <p:cNvSpPr>
            <a:spLocks noChangeArrowheads="1"/>
          </p:cNvSpPr>
          <p:nvPr/>
        </p:nvSpPr>
        <p:spPr bwMode="auto">
          <a:xfrm>
            <a:off x="6480175" y="6219826"/>
            <a:ext cx="73025" cy="41275"/>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Rectangle 428"/>
          <p:cNvSpPr>
            <a:spLocks noChangeArrowheads="1"/>
          </p:cNvSpPr>
          <p:nvPr/>
        </p:nvSpPr>
        <p:spPr bwMode="auto">
          <a:xfrm>
            <a:off x="6565900" y="6162676"/>
            <a:ext cx="73025" cy="41275"/>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Rectangle 429"/>
          <p:cNvSpPr>
            <a:spLocks noChangeArrowheads="1"/>
          </p:cNvSpPr>
          <p:nvPr/>
        </p:nvSpPr>
        <p:spPr bwMode="auto">
          <a:xfrm>
            <a:off x="6565900" y="6105526"/>
            <a:ext cx="730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Rectangle 430"/>
          <p:cNvSpPr>
            <a:spLocks noChangeArrowheads="1"/>
          </p:cNvSpPr>
          <p:nvPr/>
        </p:nvSpPr>
        <p:spPr bwMode="auto">
          <a:xfrm>
            <a:off x="6565900" y="6048376"/>
            <a:ext cx="730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Rectangle 431"/>
          <p:cNvSpPr>
            <a:spLocks noChangeArrowheads="1"/>
          </p:cNvSpPr>
          <p:nvPr/>
        </p:nvSpPr>
        <p:spPr bwMode="auto">
          <a:xfrm>
            <a:off x="6565900" y="6219826"/>
            <a:ext cx="73025" cy="41275"/>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433"/>
          <p:cNvSpPr>
            <a:spLocks noEditPoints="1"/>
          </p:cNvSpPr>
          <p:nvPr/>
        </p:nvSpPr>
        <p:spPr bwMode="auto">
          <a:xfrm>
            <a:off x="6280150" y="6019801"/>
            <a:ext cx="284163" cy="269875"/>
          </a:xfrm>
          <a:custGeom>
            <a:avLst/>
            <a:gdLst>
              <a:gd name="T0" fmla="*/ 13 w 129"/>
              <a:gd name="T1" fmla="*/ 84 h 123"/>
              <a:gd name="T2" fmla="*/ 13 w 129"/>
              <a:gd name="T3" fmla="*/ 65 h 123"/>
              <a:gd name="T4" fmla="*/ 46 w 129"/>
              <a:gd name="T5" fmla="*/ 65 h 123"/>
              <a:gd name="T6" fmla="*/ 46 w 129"/>
              <a:gd name="T7" fmla="*/ 84 h 123"/>
              <a:gd name="T8" fmla="*/ 13 w 129"/>
              <a:gd name="T9" fmla="*/ 84 h 123"/>
              <a:gd name="T10" fmla="*/ 13 w 129"/>
              <a:gd name="T11" fmla="*/ 58 h 123"/>
              <a:gd name="T12" fmla="*/ 13 w 129"/>
              <a:gd name="T13" fmla="*/ 39 h 123"/>
              <a:gd name="T14" fmla="*/ 46 w 129"/>
              <a:gd name="T15" fmla="*/ 39 h 123"/>
              <a:gd name="T16" fmla="*/ 46 w 129"/>
              <a:gd name="T17" fmla="*/ 58 h 123"/>
              <a:gd name="T18" fmla="*/ 13 w 129"/>
              <a:gd name="T19" fmla="*/ 58 h 123"/>
              <a:gd name="T20" fmla="*/ 13 w 129"/>
              <a:gd name="T21" fmla="*/ 32 h 123"/>
              <a:gd name="T22" fmla="*/ 13 w 129"/>
              <a:gd name="T23" fmla="*/ 13 h 123"/>
              <a:gd name="T24" fmla="*/ 46 w 129"/>
              <a:gd name="T25" fmla="*/ 13 h 123"/>
              <a:gd name="T26" fmla="*/ 46 w 129"/>
              <a:gd name="T27" fmla="*/ 32 h 123"/>
              <a:gd name="T28" fmla="*/ 13 w 129"/>
              <a:gd name="T29" fmla="*/ 32 h 123"/>
              <a:gd name="T30" fmla="*/ 52 w 129"/>
              <a:gd name="T31" fmla="*/ 32 h 123"/>
              <a:gd name="T32" fmla="*/ 52 w 129"/>
              <a:gd name="T33" fmla="*/ 13 h 123"/>
              <a:gd name="T34" fmla="*/ 85 w 129"/>
              <a:gd name="T35" fmla="*/ 13 h 123"/>
              <a:gd name="T36" fmla="*/ 85 w 129"/>
              <a:gd name="T37" fmla="*/ 32 h 123"/>
              <a:gd name="T38" fmla="*/ 52 w 129"/>
              <a:gd name="T39" fmla="*/ 32 h 123"/>
              <a:gd name="T40" fmla="*/ 129 w 129"/>
              <a:gd name="T41" fmla="*/ 0 h 123"/>
              <a:gd name="T42" fmla="*/ 0 w 129"/>
              <a:gd name="T43" fmla="*/ 0 h 123"/>
              <a:gd name="T44" fmla="*/ 0 w 129"/>
              <a:gd name="T45" fmla="*/ 6 h 123"/>
              <a:gd name="T46" fmla="*/ 0 w 129"/>
              <a:gd name="T47" fmla="*/ 18 h 123"/>
              <a:gd name="T48" fmla="*/ 0 w 129"/>
              <a:gd name="T49" fmla="*/ 116 h 123"/>
              <a:gd name="T50" fmla="*/ 6 w 129"/>
              <a:gd name="T51" fmla="*/ 123 h 123"/>
              <a:gd name="T52" fmla="*/ 7 w 129"/>
              <a:gd name="T53" fmla="*/ 123 h 123"/>
              <a:gd name="T54" fmla="*/ 15 w 129"/>
              <a:gd name="T55" fmla="*/ 123 h 123"/>
              <a:gd name="T56" fmla="*/ 27 w 129"/>
              <a:gd name="T57" fmla="*/ 110 h 123"/>
              <a:gd name="T58" fmla="*/ 13 w 129"/>
              <a:gd name="T59" fmla="*/ 110 h 123"/>
              <a:gd name="T60" fmla="*/ 13 w 129"/>
              <a:gd name="T61" fmla="*/ 91 h 123"/>
              <a:gd name="T62" fmla="*/ 45 w 129"/>
              <a:gd name="T63" fmla="*/ 91 h 123"/>
              <a:gd name="T64" fmla="*/ 52 w 129"/>
              <a:gd name="T65" fmla="*/ 83 h 123"/>
              <a:gd name="T66" fmla="*/ 52 w 129"/>
              <a:gd name="T67" fmla="*/ 65 h 123"/>
              <a:gd name="T68" fmla="*/ 69 w 129"/>
              <a:gd name="T69" fmla="*/ 65 h 123"/>
              <a:gd name="T70" fmla="*/ 75 w 129"/>
              <a:gd name="T71" fmla="*/ 58 h 123"/>
              <a:gd name="T72" fmla="*/ 52 w 129"/>
              <a:gd name="T73" fmla="*/ 58 h 123"/>
              <a:gd name="T74" fmla="*/ 52 w 129"/>
              <a:gd name="T75" fmla="*/ 39 h 123"/>
              <a:gd name="T76" fmla="*/ 85 w 129"/>
              <a:gd name="T77" fmla="*/ 39 h 123"/>
              <a:gd name="T78" fmla="*/ 85 w 129"/>
              <a:gd name="T79" fmla="*/ 48 h 123"/>
              <a:gd name="T80" fmla="*/ 91 w 129"/>
              <a:gd name="T81" fmla="*/ 41 h 123"/>
              <a:gd name="T82" fmla="*/ 91 w 129"/>
              <a:gd name="T83" fmla="*/ 39 h 123"/>
              <a:gd name="T84" fmla="*/ 93 w 129"/>
              <a:gd name="T85" fmla="*/ 39 h 123"/>
              <a:gd name="T86" fmla="*/ 99 w 129"/>
              <a:gd name="T87" fmla="*/ 32 h 123"/>
              <a:gd name="T88" fmla="*/ 91 w 129"/>
              <a:gd name="T89" fmla="*/ 32 h 123"/>
              <a:gd name="T90" fmla="*/ 91 w 129"/>
              <a:gd name="T91" fmla="*/ 13 h 123"/>
              <a:gd name="T92" fmla="*/ 117 w 129"/>
              <a:gd name="T93" fmla="*/ 13 h 123"/>
              <a:gd name="T94" fmla="*/ 129 w 129"/>
              <a:gd name="T9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9" h="123">
                <a:moveTo>
                  <a:pt x="13" y="84"/>
                </a:moveTo>
                <a:cubicBezTo>
                  <a:pt x="13" y="65"/>
                  <a:pt x="13" y="65"/>
                  <a:pt x="13" y="65"/>
                </a:cubicBezTo>
                <a:cubicBezTo>
                  <a:pt x="46" y="65"/>
                  <a:pt x="46" y="65"/>
                  <a:pt x="46" y="65"/>
                </a:cubicBezTo>
                <a:cubicBezTo>
                  <a:pt x="46" y="84"/>
                  <a:pt x="46" y="84"/>
                  <a:pt x="46" y="84"/>
                </a:cubicBezTo>
                <a:cubicBezTo>
                  <a:pt x="13" y="84"/>
                  <a:pt x="13" y="84"/>
                  <a:pt x="13" y="84"/>
                </a:cubicBezTo>
                <a:moveTo>
                  <a:pt x="13" y="58"/>
                </a:moveTo>
                <a:cubicBezTo>
                  <a:pt x="13" y="39"/>
                  <a:pt x="13" y="39"/>
                  <a:pt x="13" y="39"/>
                </a:cubicBezTo>
                <a:cubicBezTo>
                  <a:pt x="46" y="39"/>
                  <a:pt x="46" y="39"/>
                  <a:pt x="46" y="39"/>
                </a:cubicBezTo>
                <a:cubicBezTo>
                  <a:pt x="46" y="58"/>
                  <a:pt x="46" y="58"/>
                  <a:pt x="46" y="58"/>
                </a:cubicBezTo>
                <a:cubicBezTo>
                  <a:pt x="13" y="58"/>
                  <a:pt x="13" y="58"/>
                  <a:pt x="13" y="58"/>
                </a:cubicBezTo>
                <a:moveTo>
                  <a:pt x="13" y="32"/>
                </a:moveTo>
                <a:cubicBezTo>
                  <a:pt x="13" y="13"/>
                  <a:pt x="13" y="13"/>
                  <a:pt x="13" y="13"/>
                </a:cubicBezTo>
                <a:cubicBezTo>
                  <a:pt x="46" y="13"/>
                  <a:pt x="46" y="13"/>
                  <a:pt x="46" y="13"/>
                </a:cubicBezTo>
                <a:cubicBezTo>
                  <a:pt x="46" y="32"/>
                  <a:pt x="46" y="32"/>
                  <a:pt x="46" y="32"/>
                </a:cubicBezTo>
                <a:cubicBezTo>
                  <a:pt x="13" y="32"/>
                  <a:pt x="13" y="32"/>
                  <a:pt x="13" y="32"/>
                </a:cubicBezTo>
                <a:moveTo>
                  <a:pt x="52" y="32"/>
                </a:moveTo>
                <a:cubicBezTo>
                  <a:pt x="52" y="13"/>
                  <a:pt x="52" y="13"/>
                  <a:pt x="52" y="13"/>
                </a:cubicBezTo>
                <a:cubicBezTo>
                  <a:pt x="85" y="13"/>
                  <a:pt x="85" y="13"/>
                  <a:pt x="85" y="13"/>
                </a:cubicBezTo>
                <a:cubicBezTo>
                  <a:pt x="85" y="32"/>
                  <a:pt x="85" y="32"/>
                  <a:pt x="85" y="32"/>
                </a:cubicBezTo>
                <a:cubicBezTo>
                  <a:pt x="52" y="32"/>
                  <a:pt x="52" y="32"/>
                  <a:pt x="52" y="32"/>
                </a:cubicBezTo>
                <a:moveTo>
                  <a:pt x="129" y="0"/>
                </a:moveTo>
                <a:cubicBezTo>
                  <a:pt x="0" y="0"/>
                  <a:pt x="0" y="0"/>
                  <a:pt x="0" y="0"/>
                </a:cubicBezTo>
                <a:cubicBezTo>
                  <a:pt x="0" y="6"/>
                  <a:pt x="0" y="6"/>
                  <a:pt x="0" y="6"/>
                </a:cubicBezTo>
                <a:cubicBezTo>
                  <a:pt x="0" y="18"/>
                  <a:pt x="0" y="18"/>
                  <a:pt x="0" y="18"/>
                </a:cubicBezTo>
                <a:cubicBezTo>
                  <a:pt x="0" y="116"/>
                  <a:pt x="0" y="116"/>
                  <a:pt x="0" y="116"/>
                </a:cubicBezTo>
                <a:cubicBezTo>
                  <a:pt x="0" y="120"/>
                  <a:pt x="3" y="123"/>
                  <a:pt x="6" y="123"/>
                </a:cubicBezTo>
                <a:cubicBezTo>
                  <a:pt x="6" y="123"/>
                  <a:pt x="6" y="123"/>
                  <a:pt x="7" y="123"/>
                </a:cubicBezTo>
                <a:cubicBezTo>
                  <a:pt x="15" y="123"/>
                  <a:pt x="15" y="123"/>
                  <a:pt x="15" y="123"/>
                </a:cubicBezTo>
                <a:cubicBezTo>
                  <a:pt x="27" y="110"/>
                  <a:pt x="27" y="110"/>
                  <a:pt x="27" y="110"/>
                </a:cubicBezTo>
                <a:cubicBezTo>
                  <a:pt x="13" y="110"/>
                  <a:pt x="13" y="110"/>
                  <a:pt x="13" y="110"/>
                </a:cubicBezTo>
                <a:cubicBezTo>
                  <a:pt x="13" y="91"/>
                  <a:pt x="13" y="91"/>
                  <a:pt x="13" y="91"/>
                </a:cubicBezTo>
                <a:cubicBezTo>
                  <a:pt x="45" y="91"/>
                  <a:pt x="45" y="91"/>
                  <a:pt x="45" y="91"/>
                </a:cubicBezTo>
                <a:cubicBezTo>
                  <a:pt x="52" y="83"/>
                  <a:pt x="52" y="83"/>
                  <a:pt x="52" y="83"/>
                </a:cubicBezTo>
                <a:cubicBezTo>
                  <a:pt x="52" y="65"/>
                  <a:pt x="52" y="65"/>
                  <a:pt x="52" y="65"/>
                </a:cubicBezTo>
                <a:cubicBezTo>
                  <a:pt x="69" y="65"/>
                  <a:pt x="69" y="65"/>
                  <a:pt x="69" y="65"/>
                </a:cubicBezTo>
                <a:cubicBezTo>
                  <a:pt x="75" y="58"/>
                  <a:pt x="75" y="58"/>
                  <a:pt x="75" y="58"/>
                </a:cubicBezTo>
                <a:cubicBezTo>
                  <a:pt x="52" y="58"/>
                  <a:pt x="52" y="58"/>
                  <a:pt x="52" y="58"/>
                </a:cubicBezTo>
                <a:cubicBezTo>
                  <a:pt x="52" y="39"/>
                  <a:pt x="52" y="39"/>
                  <a:pt x="52" y="39"/>
                </a:cubicBezTo>
                <a:cubicBezTo>
                  <a:pt x="85" y="39"/>
                  <a:pt x="85" y="39"/>
                  <a:pt x="85" y="39"/>
                </a:cubicBezTo>
                <a:cubicBezTo>
                  <a:pt x="85" y="48"/>
                  <a:pt x="85" y="48"/>
                  <a:pt x="85" y="48"/>
                </a:cubicBezTo>
                <a:cubicBezTo>
                  <a:pt x="91" y="41"/>
                  <a:pt x="91" y="41"/>
                  <a:pt x="91" y="41"/>
                </a:cubicBezTo>
                <a:cubicBezTo>
                  <a:pt x="91" y="39"/>
                  <a:pt x="91" y="39"/>
                  <a:pt x="91" y="39"/>
                </a:cubicBezTo>
                <a:cubicBezTo>
                  <a:pt x="93" y="39"/>
                  <a:pt x="93" y="39"/>
                  <a:pt x="93" y="39"/>
                </a:cubicBezTo>
                <a:cubicBezTo>
                  <a:pt x="99" y="32"/>
                  <a:pt x="99" y="32"/>
                  <a:pt x="99" y="32"/>
                </a:cubicBezTo>
                <a:cubicBezTo>
                  <a:pt x="91" y="32"/>
                  <a:pt x="91" y="32"/>
                  <a:pt x="91" y="32"/>
                </a:cubicBezTo>
                <a:cubicBezTo>
                  <a:pt x="91" y="13"/>
                  <a:pt x="91" y="13"/>
                  <a:pt x="91" y="13"/>
                </a:cubicBezTo>
                <a:cubicBezTo>
                  <a:pt x="117" y="13"/>
                  <a:pt x="117" y="13"/>
                  <a:pt x="117" y="13"/>
                </a:cubicBezTo>
                <a:cubicBezTo>
                  <a:pt x="129" y="0"/>
                  <a:pt x="129" y="0"/>
                  <a:pt x="129"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434"/>
          <p:cNvSpPr>
            <a:spLocks/>
          </p:cNvSpPr>
          <p:nvPr/>
        </p:nvSpPr>
        <p:spPr bwMode="auto">
          <a:xfrm>
            <a:off x="6280150" y="5962651"/>
            <a:ext cx="336550" cy="57150"/>
          </a:xfrm>
          <a:custGeom>
            <a:avLst/>
            <a:gdLst>
              <a:gd name="T0" fmla="*/ 153 w 153"/>
              <a:gd name="T1" fmla="*/ 0 h 26"/>
              <a:gd name="T2" fmla="*/ 7 w 153"/>
              <a:gd name="T3" fmla="*/ 0 h 26"/>
              <a:gd name="T4" fmla="*/ 6 w 153"/>
              <a:gd name="T5" fmla="*/ 0 h 26"/>
              <a:gd name="T6" fmla="*/ 0 w 153"/>
              <a:gd name="T7" fmla="*/ 7 h 26"/>
              <a:gd name="T8" fmla="*/ 0 w 153"/>
              <a:gd name="T9" fmla="*/ 26 h 26"/>
              <a:gd name="T10" fmla="*/ 129 w 153"/>
              <a:gd name="T11" fmla="*/ 26 h 26"/>
              <a:gd name="T12" fmla="*/ 153 w 15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3" h="26">
                <a:moveTo>
                  <a:pt x="153" y="0"/>
                </a:moveTo>
                <a:cubicBezTo>
                  <a:pt x="7" y="0"/>
                  <a:pt x="7" y="0"/>
                  <a:pt x="7" y="0"/>
                </a:cubicBezTo>
                <a:cubicBezTo>
                  <a:pt x="6" y="0"/>
                  <a:pt x="6" y="0"/>
                  <a:pt x="6" y="0"/>
                </a:cubicBezTo>
                <a:cubicBezTo>
                  <a:pt x="3" y="0"/>
                  <a:pt x="0" y="3"/>
                  <a:pt x="0" y="7"/>
                </a:cubicBezTo>
                <a:cubicBezTo>
                  <a:pt x="0" y="26"/>
                  <a:pt x="0" y="26"/>
                  <a:pt x="0" y="26"/>
                </a:cubicBezTo>
                <a:cubicBezTo>
                  <a:pt x="129" y="26"/>
                  <a:pt x="129" y="26"/>
                  <a:pt x="129" y="26"/>
                </a:cubicBezTo>
                <a:cubicBezTo>
                  <a:pt x="153" y="0"/>
                  <a:pt x="153" y="0"/>
                  <a:pt x="153" y="0"/>
                </a:cubicBezTo>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435"/>
          <p:cNvSpPr>
            <a:spLocks/>
          </p:cNvSpPr>
          <p:nvPr/>
        </p:nvSpPr>
        <p:spPr bwMode="auto">
          <a:xfrm>
            <a:off x="6394450" y="6105526"/>
            <a:ext cx="73025" cy="41275"/>
          </a:xfrm>
          <a:custGeom>
            <a:avLst/>
            <a:gdLst>
              <a:gd name="T0" fmla="*/ 46 w 46"/>
              <a:gd name="T1" fmla="*/ 0 h 26"/>
              <a:gd name="T2" fmla="*/ 0 w 46"/>
              <a:gd name="T3" fmla="*/ 0 h 26"/>
              <a:gd name="T4" fmla="*/ 0 w 46"/>
              <a:gd name="T5" fmla="*/ 26 h 26"/>
              <a:gd name="T6" fmla="*/ 32 w 46"/>
              <a:gd name="T7" fmla="*/ 26 h 26"/>
              <a:gd name="T8" fmla="*/ 46 w 46"/>
              <a:gd name="T9" fmla="*/ 12 h 26"/>
              <a:gd name="T10" fmla="*/ 46 w 46"/>
              <a:gd name="T11" fmla="*/ 0 h 26"/>
            </a:gdLst>
            <a:ahLst/>
            <a:cxnLst>
              <a:cxn ang="0">
                <a:pos x="T0" y="T1"/>
              </a:cxn>
              <a:cxn ang="0">
                <a:pos x="T2" y="T3"/>
              </a:cxn>
              <a:cxn ang="0">
                <a:pos x="T4" y="T5"/>
              </a:cxn>
              <a:cxn ang="0">
                <a:pos x="T6" y="T7"/>
              </a:cxn>
              <a:cxn ang="0">
                <a:pos x="T8" y="T9"/>
              </a:cxn>
              <a:cxn ang="0">
                <a:pos x="T10" y="T11"/>
              </a:cxn>
            </a:cxnLst>
            <a:rect l="0" t="0" r="r" b="b"/>
            <a:pathLst>
              <a:path w="46" h="26">
                <a:moveTo>
                  <a:pt x="46" y="0"/>
                </a:moveTo>
                <a:lnTo>
                  <a:pt x="0" y="0"/>
                </a:lnTo>
                <a:lnTo>
                  <a:pt x="0" y="26"/>
                </a:lnTo>
                <a:lnTo>
                  <a:pt x="32" y="26"/>
                </a:lnTo>
                <a:lnTo>
                  <a:pt x="46" y="12"/>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436"/>
          <p:cNvSpPr>
            <a:spLocks/>
          </p:cNvSpPr>
          <p:nvPr/>
        </p:nvSpPr>
        <p:spPr bwMode="auto">
          <a:xfrm>
            <a:off x="6394450" y="6105526"/>
            <a:ext cx="73025" cy="41275"/>
          </a:xfrm>
          <a:custGeom>
            <a:avLst/>
            <a:gdLst>
              <a:gd name="T0" fmla="*/ 46 w 46"/>
              <a:gd name="T1" fmla="*/ 0 h 26"/>
              <a:gd name="T2" fmla="*/ 0 w 46"/>
              <a:gd name="T3" fmla="*/ 0 h 26"/>
              <a:gd name="T4" fmla="*/ 0 w 46"/>
              <a:gd name="T5" fmla="*/ 26 h 26"/>
              <a:gd name="T6" fmla="*/ 32 w 46"/>
              <a:gd name="T7" fmla="*/ 26 h 26"/>
              <a:gd name="T8" fmla="*/ 46 w 46"/>
              <a:gd name="T9" fmla="*/ 12 h 26"/>
              <a:gd name="T10" fmla="*/ 46 w 46"/>
              <a:gd name="T11" fmla="*/ 0 h 26"/>
            </a:gdLst>
            <a:ahLst/>
            <a:cxnLst>
              <a:cxn ang="0">
                <a:pos x="T0" y="T1"/>
              </a:cxn>
              <a:cxn ang="0">
                <a:pos x="T2" y="T3"/>
              </a:cxn>
              <a:cxn ang="0">
                <a:pos x="T4" y="T5"/>
              </a:cxn>
              <a:cxn ang="0">
                <a:pos x="T6" y="T7"/>
              </a:cxn>
              <a:cxn ang="0">
                <a:pos x="T8" y="T9"/>
              </a:cxn>
              <a:cxn ang="0">
                <a:pos x="T10" y="T11"/>
              </a:cxn>
            </a:cxnLst>
            <a:rect l="0" t="0" r="r" b="b"/>
            <a:pathLst>
              <a:path w="46" h="26">
                <a:moveTo>
                  <a:pt x="46" y="0"/>
                </a:moveTo>
                <a:lnTo>
                  <a:pt x="0" y="0"/>
                </a:lnTo>
                <a:lnTo>
                  <a:pt x="0" y="26"/>
                </a:lnTo>
                <a:lnTo>
                  <a:pt x="32" y="26"/>
                </a:lnTo>
                <a:lnTo>
                  <a:pt x="46" y="1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Rectangle 437"/>
          <p:cNvSpPr>
            <a:spLocks noChangeArrowheads="1"/>
          </p:cNvSpPr>
          <p:nvPr/>
        </p:nvSpPr>
        <p:spPr bwMode="auto">
          <a:xfrm>
            <a:off x="6394450" y="6048376"/>
            <a:ext cx="730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Rectangle 438"/>
          <p:cNvSpPr>
            <a:spLocks noChangeArrowheads="1"/>
          </p:cNvSpPr>
          <p:nvPr/>
        </p:nvSpPr>
        <p:spPr bwMode="auto">
          <a:xfrm>
            <a:off x="6394450" y="604837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439"/>
          <p:cNvSpPr>
            <a:spLocks/>
          </p:cNvSpPr>
          <p:nvPr/>
        </p:nvSpPr>
        <p:spPr bwMode="auto">
          <a:xfrm>
            <a:off x="6394450" y="6162676"/>
            <a:ext cx="38100" cy="39688"/>
          </a:xfrm>
          <a:custGeom>
            <a:avLst/>
            <a:gdLst>
              <a:gd name="T0" fmla="*/ 24 w 24"/>
              <a:gd name="T1" fmla="*/ 0 h 25"/>
              <a:gd name="T2" fmla="*/ 0 w 24"/>
              <a:gd name="T3" fmla="*/ 0 h 25"/>
              <a:gd name="T4" fmla="*/ 0 w 24"/>
              <a:gd name="T5" fmla="*/ 25 h 25"/>
              <a:gd name="T6" fmla="*/ 24 w 24"/>
              <a:gd name="T7" fmla="*/ 0 h 25"/>
            </a:gdLst>
            <a:ahLst/>
            <a:cxnLst>
              <a:cxn ang="0">
                <a:pos x="T0" y="T1"/>
              </a:cxn>
              <a:cxn ang="0">
                <a:pos x="T2" y="T3"/>
              </a:cxn>
              <a:cxn ang="0">
                <a:pos x="T4" y="T5"/>
              </a:cxn>
              <a:cxn ang="0">
                <a:pos x="T6" y="T7"/>
              </a:cxn>
            </a:cxnLst>
            <a:rect l="0" t="0" r="r" b="b"/>
            <a:pathLst>
              <a:path w="24" h="25">
                <a:moveTo>
                  <a:pt x="24" y="0"/>
                </a:moveTo>
                <a:lnTo>
                  <a:pt x="0" y="0"/>
                </a:lnTo>
                <a:lnTo>
                  <a:pt x="0" y="25"/>
                </a:lnTo>
                <a:lnTo>
                  <a:pt x="24" y="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440"/>
          <p:cNvSpPr>
            <a:spLocks/>
          </p:cNvSpPr>
          <p:nvPr/>
        </p:nvSpPr>
        <p:spPr bwMode="auto">
          <a:xfrm>
            <a:off x="6394450" y="6162676"/>
            <a:ext cx="38100" cy="39688"/>
          </a:xfrm>
          <a:custGeom>
            <a:avLst/>
            <a:gdLst>
              <a:gd name="T0" fmla="*/ 24 w 24"/>
              <a:gd name="T1" fmla="*/ 0 h 25"/>
              <a:gd name="T2" fmla="*/ 0 w 24"/>
              <a:gd name="T3" fmla="*/ 0 h 25"/>
              <a:gd name="T4" fmla="*/ 0 w 24"/>
              <a:gd name="T5" fmla="*/ 25 h 25"/>
              <a:gd name="T6" fmla="*/ 24 w 24"/>
              <a:gd name="T7" fmla="*/ 0 h 25"/>
            </a:gdLst>
            <a:ahLst/>
            <a:cxnLst>
              <a:cxn ang="0">
                <a:pos x="T0" y="T1"/>
              </a:cxn>
              <a:cxn ang="0">
                <a:pos x="T2" y="T3"/>
              </a:cxn>
              <a:cxn ang="0">
                <a:pos x="T4" y="T5"/>
              </a:cxn>
              <a:cxn ang="0">
                <a:pos x="T6" y="T7"/>
              </a:cxn>
            </a:cxnLst>
            <a:rect l="0" t="0" r="r" b="b"/>
            <a:pathLst>
              <a:path w="24" h="25">
                <a:moveTo>
                  <a:pt x="24" y="0"/>
                </a:moveTo>
                <a:lnTo>
                  <a:pt x="0" y="0"/>
                </a:lnTo>
                <a:lnTo>
                  <a:pt x="0" y="25"/>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441"/>
          <p:cNvSpPr>
            <a:spLocks/>
          </p:cNvSpPr>
          <p:nvPr/>
        </p:nvSpPr>
        <p:spPr bwMode="auto">
          <a:xfrm>
            <a:off x="6480175" y="6105526"/>
            <a:ext cx="4763" cy="3175"/>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442"/>
          <p:cNvSpPr>
            <a:spLocks/>
          </p:cNvSpPr>
          <p:nvPr/>
        </p:nvSpPr>
        <p:spPr bwMode="auto">
          <a:xfrm>
            <a:off x="6480175" y="6105526"/>
            <a:ext cx="4763" cy="3175"/>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443"/>
          <p:cNvSpPr>
            <a:spLocks/>
          </p:cNvSpPr>
          <p:nvPr/>
        </p:nvSpPr>
        <p:spPr bwMode="auto">
          <a:xfrm>
            <a:off x="6480175" y="6048376"/>
            <a:ext cx="57150" cy="41275"/>
          </a:xfrm>
          <a:custGeom>
            <a:avLst/>
            <a:gdLst>
              <a:gd name="T0" fmla="*/ 36 w 36"/>
              <a:gd name="T1" fmla="*/ 0 h 26"/>
              <a:gd name="T2" fmla="*/ 0 w 36"/>
              <a:gd name="T3" fmla="*/ 0 h 26"/>
              <a:gd name="T4" fmla="*/ 0 w 36"/>
              <a:gd name="T5" fmla="*/ 26 h 26"/>
              <a:gd name="T6" fmla="*/ 12 w 36"/>
              <a:gd name="T7" fmla="*/ 26 h 26"/>
              <a:gd name="T8" fmla="*/ 36 w 36"/>
              <a:gd name="T9" fmla="*/ 0 h 26"/>
            </a:gdLst>
            <a:ahLst/>
            <a:cxnLst>
              <a:cxn ang="0">
                <a:pos x="T0" y="T1"/>
              </a:cxn>
              <a:cxn ang="0">
                <a:pos x="T2" y="T3"/>
              </a:cxn>
              <a:cxn ang="0">
                <a:pos x="T4" y="T5"/>
              </a:cxn>
              <a:cxn ang="0">
                <a:pos x="T6" y="T7"/>
              </a:cxn>
              <a:cxn ang="0">
                <a:pos x="T8" y="T9"/>
              </a:cxn>
            </a:cxnLst>
            <a:rect l="0" t="0" r="r" b="b"/>
            <a:pathLst>
              <a:path w="36" h="26">
                <a:moveTo>
                  <a:pt x="36" y="0"/>
                </a:moveTo>
                <a:lnTo>
                  <a:pt x="0" y="0"/>
                </a:lnTo>
                <a:lnTo>
                  <a:pt x="0" y="26"/>
                </a:lnTo>
                <a:lnTo>
                  <a:pt x="12" y="26"/>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444"/>
          <p:cNvSpPr>
            <a:spLocks/>
          </p:cNvSpPr>
          <p:nvPr/>
        </p:nvSpPr>
        <p:spPr bwMode="auto">
          <a:xfrm>
            <a:off x="6480175" y="6048376"/>
            <a:ext cx="57150" cy="41275"/>
          </a:xfrm>
          <a:custGeom>
            <a:avLst/>
            <a:gdLst>
              <a:gd name="T0" fmla="*/ 36 w 36"/>
              <a:gd name="T1" fmla="*/ 0 h 26"/>
              <a:gd name="T2" fmla="*/ 0 w 36"/>
              <a:gd name="T3" fmla="*/ 0 h 26"/>
              <a:gd name="T4" fmla="*/ 0 w 36"/>
              <a:gd name="T5" fmla="*/ 26 h 26"/>
              <a:gd name="T6" fmla="*/ 12 w 36"/>
              <a:gd name="T7" fmla="*/ 26 h 26"/>
              <a:gd name="T8" fmla="*/ 36 w 36"/>
              <a:gd name="T9" fmla="*/ 0 h 26"/>
            </a:gdLst>
            <a:ahLst/>
            <a:cxnLst>
              <a:cxn ang="0">
                <a:pos x="T0" y="T1"/>
              </a:cxn>
              <a:cxn ang="0">
                <a:pos x="T2" y="T3"/>
              </a:cxn>
              <a:cxn ang="0">
                <a:pos x="T4" y="T5"/>
              </a:cxn>
              <a:cxn ang="0">
                <a:pos x="T6" y="T7"/>
              </a:cxn>
              <a:cxn ang="0">
                <a:pos x="T8" y="T9"/>
              </a:cxn>
            </a:cxnLst>
            <a:rect l="0" t="0" r="r" b="b"/>
            <a:pathLst>
              <a:path w="36" h="26">
                <a:moveTo>
                  <a:pt x="36" y="0"/>
                </a:moveTo>
                <a:lnTo>
                  <a:pt x="0" y="0"/>
                </a:lnTo>
                <a:lnTo>
                  <a:pt x="0" y="26"/>
                </a:lnTo>
                <a:lnTo>
                  <a:pt x="12" y="26"/>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Rectangle 445"/>
          <p:cNvSpPr>
            <a:spLocks noChangeArrowheads="1"/>
          </p:cNvSpPr>
          <p:nvPr/>
        </p:nvSpPr>
        <p:spPr bwMode="auto">
          <a:xfrm>
            <a:off x="6308725" y="6048376"/>
            <a:ext cx="730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Rectangle 446"/>
          <p:cNvSpPr>
            <a:spLocks noChangeArrowheads="1"/>
          </p:cNvSpPr>
          <p:nvPr/>
        </p:nvSpPr>
        <p:spPr bwMode="auto">
          <a:xfrm>
            <a:off x="6308725" y="604837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Rectangle 447"/>
          <p:cNvSpPr>
            <a:spLocks noChangeArrowheads="1"/>
          </p:cNvSpPr>
          <p:nvPr/>
        </p:nvSpPr>
        <p:spPr bwMode="auto">
          <a:xfrm>
            <a:off x="6308725" y="6105526"/>
            <a:ext cx="730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Rectangle 448"/>
          <p:cNvSpPr>
            <a:spLocks noChangeArrowheads="1"/>
          </p:cNvSpPr>
          <p:nvPr/>
        </p:nvSpPr>
        <p:spPr bwMode="auto">
          <a:xfrm>
            <a:off x="6308725" y="610552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Rectangle 449"/>
          <p:cNvSpPr>
            <a:spLocks noChangeArrowheads="1"/>
          </p:cNvSpPr>
          <p:nvPr/>
        </p:nvSpPr>
        <p:spPr bwMode="auto">
          <a:xfrm>
            <a:off x="6308725" y="6162676"/>
            <a:ext cx="73025" cy="41275"/>
          </a:xfrm>
          <a:prstGeom prst="rect">
            <a:avLst/>
          </a:pr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Rectangle 450"/>
          <p:cNvSpPr>
            <a:spLocks noChangeArrowheads="1"/>
          </p:cNvSpPr>
          <p:nvPr/>
        </p:nvSpPr>
        <p:spPr bwMode="auto">
          <a:xfrm>
            <a:off x="6308725" y="6162676"/>
            <a:ext cx="730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51"/>
          <p:cNvSpPr>
            <a:spLocks/>
          </p:cNvSpPr>
          <p:nvPr/>
        </p:nvSpPr>
        <p:spPr bwMode="auto">
          <a:xfrm>
            <a:off x="6308725" y="6219826"/>
            <a:ext cx="71438" cy="41275"/>
          </a:xfrm>
          <a:custGeom>
            <a:avLst/>
            <a:gdLst>
              <a:gd name="T0" fmla="*/ 45 w 45"/>
              <a:gd name="T1" fmla="*/ 0 h 26"/>
              <a:gd name="T2" fmla="*/ 0 w 45"/>
              <a:gd name="T3" fmla="*/ 0 h 26"/>
              <a:gd name="T4" fmla="*/ 0 w 45"/>
              <a:gd name="T5" fmla="*/ 26 h 26"/>
              <a:gd name="T6" fmla="*/ 20 w 45"/>
              <a:gd name="T7" fmla="*/ 26 h 26"/>
              <a:gd name="T8" fmla="*/ 45 w 45"/>
              <a:gd name="T9" fmla="*/ 0 h 26"/>
            </a:gdLst>
            <a:ahLst/>
            <a:cxnLst>
              <a:cxn ang="0">
                <a:pos x="T0" y="T1"/>
              </a:cxn>
              <a:cxn ang="0">
                <a:pos x="T2" y="T3"/>
              </a:cxn>
              <a:cxn ang="0">
                <a:pos x="T4" y="T5"/>
              </a:cxn>
              <a:cxn ang="0">
                <a:pos x="T6" y="T7"/>
              </a:cxn>
              <a:cxn ang="0">
                <a:pos x="T8" y="T9"/>
              </a:cxn>
            </a:cxnLst>
            <a:rect l="0" t="0" r="r" b="b"/>
            <a:pathLst>
              <a:path w="45" h="26">
                <a:moveTo>
                  <a:pt x="45" y="0"/>
                </a:moveTo>
                <a:lnTo>
                  <a:pt x="0" y="0"/>
                </a:lnTo>
                <a:lnTo>
                  <a:pt x="0" y="26"/>
                </a:lnTo>
                <a:lnTo>
                  <a:pt x="20" y="26"/>
                </a:lnTo>
                <a:lnTo>
                  <a:pt x="45" y="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52"/>
          <p:cNvSpPr>
            <a:spLocks/>
          </p:cNvSpPr>
          <p:nvPr/>
        </p:nvSpPr>
        <p:spPr bwMode="auto">
          <a:xfrm>
            <a:off x="6308725" y="6219826"/>
            <a:ext cx="71438" cy="41275"/>
          </a:xfrm>
          <a:custGeom>
            <a:avLst/>
            <a:gdLst>
              <a:gd name="T0" fmla="*/ 45 w 45"/>
              <a:gd name="T1" fmla="*/ 0 h 26"/>
              <a:gd name="T2" fmla="*/ 0 w 45"/>
              <a:gd name="T3" fmla="*/ 0 h 26"/>
              <a:gd name="T4" fmla="*/ 0 w 45"/>
              <a:gd name="T5" fmla="*/ 26 h 26"/>
              <a:gd name="T6" fmla="*/ 20 w 45"/>
              <a:gd name="T7" fmla="*/ 26 h 26"/>
              <a:gd name="T8" fmla="*/ 45 w 45"/>
              <a:gd name="T9" fmla="*/ 0 h 26"/>
            </a:gdLst>
            <a:ahLst/>
            <a:cxnLst>
              <a:cxn ang="0">
                <a:pos x="T0" y="T1"/>
              </a:cxn>
              <a:cxn ang="0">
                <a:pos x="T2" y="T3"/>
              </a:cxn>
              <a:cxn ang="0">
                <a:pos x="T4" y="T5"/>
              </a:cxn>
              <a:cxn ang="0">
                <a:pos x="T6" y="T7"/>
              </a:cxn>
              <a:cxn ang="0">
                <a:pos x="T8" y="T9"/>
              </a:cxn>
            </a:cxnLst>
            <a:rect l="0" t="0" r="r" b="b"/>
            <a:pathLst>
              <a:path w="45" h="26">
                <a:moveTo>
                  <a:pt x="45" y="0"/>
                </a:moveTo>
                <a:lnTo>
                  <a:pt x="0" y="0"/>
                </a:lnTo>
                <a:lnTo>
                  <a:pt x="0" y="26"/>
                </a:lnTo>
                <a:lnTo>
                  <a:pt x="20" y="26"/>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53"/>
          <p:cNvSpPr>
            <a:spLocks/>
          </p:cNvSpPr>
          <p:nvPr/>
        </p:nvSpPr>
        <p:spPr bwMode="auto">
          <a:xfrm>
            <a:off x="8531225" y="5780088"/>
            <a:ext cx="717550" cy="714375"/>
          </a:xfrm>
          <a:custGeom>
            <a:avLst/>
            <a:gdLst>
              <a:gd name="T0" fmla="*/ 326 w 326"/>
              <a:gd name="T1" fmla="*/ 307 h 325"/>
              <a:gd name="T2" fmla="*/ 307 w 326"/>
              <a:gd name="T3" fmla="*/ 325 h 325"/>
              <a:gd name="T4" fmla="*/ 19 w 326"/>
              <a:gd name="T5" fmla="*/ 325 h 325"/>
              <a:gd name="T6" fmla="*/ 0 w 326"/>
              <a:gd name="T7" fmla="*/ 307 h 325"/>
              <a:gd name="T8" fmla="*/ 0 w 326"/>
              <a:gd name="T9" fmla="*/ 18 h 325"/>
              <a:gd name="T10" fmla="*/ 19 w 326"/>
              <a:gd name="T11" fmla="*/ 0 h 325"/>
              <a:gd name="T12" fmla="*/ 307 w 326"/>
              <a:gd name="T13" fmla="*/ 0 h 325"/>
              <a:gd name="T14" fmla="*/ 326 w 326"/>
              <a:gd name="T15" fmla="*/ 18 h 325"/>
              <a:gd name="T16" fmla="*/ 326 w 326"/>
              <a:gd name="T1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325">
                <a:moveTo>
                  <a:pt x="326" y="307"/>
                </a:moveTo>
                <a:cubicBezTo>
                  <a:pt x="326" y="317"/>
                  <a:pt x="318" y="325"/>
                  <a:pt x="307" y="325"/>
                </a:cubicBezTo>
                <a:cubicBezTo>
                  <a:pt x="19" y="325"/>
                  <a:pt x="19" y="325"/>
                  <a:pt x="19" y="325"/>
                </a:cubicBezTo>
                <a:cubicBezTo>
                  <a:pt x="9" y="325"/>
                  <a:pt x="0" y="317"/>
                  <a:pt x="0" y="307"/>
                </a:cubicBezTo>
                <a:cubicBezTo>
                  <a:pt x="0" y="18"/>
                  <a:pt x="0" y="18"/>
                  <a:pt x="0" y="18"/>
                </a:cubicBezTo>
                <a:cubicBezTo>
                  <a:pt x="0" y="8"/>
                  <a:pt x="9" y="0"/>
                  <a:pt x="19" y="0"/>
                </a:cubicBezTo>
                <a:cubicBezTo>
                  <a:pt x="307" y="0"/>
                  <a:pt x="307" y="0"/>
                  <a:pt x="307" y="0"/>
                </a:cubicBezTo>
                <a:cubicBezTo>
                  <a:pt x="318" y="0"/>
                  <a:pt x="326" y="8"/>
                  <a:pt x="326" y="18"/>
                </a:cubicBezTo>
                <a:lnTo>
                  <a:pt x="326" y="307"/>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Oval 454"/>
          <p:cNvSpPr>
            <a:spLocks noChangeArrowheads="1"/>
          </p:cNvSpPr>
          <p:nvPr/>
        </p:nvSpPr>
        <p:spPr bwMode="auto">
          <a:xfrm>
            <a:off x="8993187" y="6373813"/>
            <a:ext cx="46038" cy="44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Oval 455"/>
          <p:cNvSpPr>
            <a:spLocks noChangeArrowheads="1"/>
          </p:cNvSpPr>
          <p:nvPr/>
        </p:nvSpPr>
        <p:spPr bwMode="auto">
          <a:xfrm>
            <a:off x="9061450" y="6373813"/>
            <a:ext cx="42863" cy="44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Oval 456"/>
          <p:cNvSpPr>
            <a:spLocks noChangeArrowheads="1"/>
          </p:cNvSpPr>
          <p:nvPr/>
        </p:nvSpPr>
        <p:spPr bwMode="auto">
          <a:xfrm>
            <a:off x="9126537" y="6373813"/>
            <a:ext cx="44450" cy="44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Rectangle 457"/>
          <p:cNvSpPr>
            <a:spLocks noChangeArrowheads="1"/>
          </p:cNvSpPr>
          <p:nvPr/>
        </p:nvSpPr>
        <p:spPr bwMode="auto">
          <a:xfrm>
            <a:off x="10304624" y="3554413"/>
            <a:ext cx="633731" cy="839787"/>
          </a:xfrm>
          <a:prstGeom prst="rect">
            <a:avLst/>
          </a:prstGeom>
          <a:solidFill>
            <a:srgbClr val="022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Box 2"/>
          <p:cNvSpPr txBox="1"/>
          <p:nvPr/>
        </p:nvSpPr>
        <p:spPr>
          <a:xfrm>
            <a:off x="10841039" y="3336125"/>
            <a:ext cx="109465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latin typeface="Segoe UI Light"/>
              </a:rPr>
              <a:t>ADFS</a:t>
            </a:r>
          </a:p>
        </p:txBody>
      </p:sp>
      <p:sp>
        <p:nvSpPr>
          <p:cNvPr id="450" name="TextBox 449"/>
          <p:cNvSpPr txBox="1"/>
          <p:nvPr/>
        </p:nvSpPr>
        <p:spPr>
          <a:xfrm>
            <a:off x="10931525" y="4021531"/>
            <a:ext cx="96404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latin typeface="Segoe UI Light"/>
              </a:rPr>
              <a:t>AAD</a:t>
            </a:r>
          </a:p>
        </p:txBody>
      </p:sp>
      <p:sp>
        <p:nvSpPr>
          <p:cNvPr id="34" name="TextBox 33"/>
          <p:cNvSpPr txBox="1"/>
          <p:nvPr/>
        </p:nvSpPr>
        <p:spPr>
          <a:xfrm>
            <a:off x="4703869" y="3841482"/>
            <a:ext cx="599523" cy="249299"/>
          </a:xfrm>
          <a:prstGeom prst="rect">
            <a:avLst/>
          </a:prstGeom>
          <a:noFill/>
        </p:spPr>
        <p:txBody>
          <a:bodyPr wrap="none" lIns="0" tIns="0" rIns="0" bIns="0"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Cloud</a:t>
            </a:r>
          </a:p>
        </p:txBody>
      </p:sp>
      <p:sp>
        <p:nvSpPr>
          <p:cNvPr id="455" name="TextBox 454"/>
          <p:cNvSpPr txBox="1"/>
          <p:nvPr/>
        </p:nvSpPr>
        <p:spPr>
          <a:xfrm>
            <a:off x="6085621" y="3841482"/>
            <a:ext cx="1295419" cy="249299"/>
          </a:xfrm>
          <a:prstGeom prst="rect">
            <a:avLst/>
          </a:prstGeom>
          <a:noFill/>
        </p:spPr>
        <p:txBody>
          <a:bodyPr wrap="none" lIns="0" tIns="0" rIns="0" bIns="0"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On-Premises</a:t>
            </a:r>
          </a:p>
        </p:txBody>
      </p:sp>
      <p:sp>
        <p:nvSpPr>
          <p:cNvPr id="457" name="TextBox 456"/>
          <p:cNvSpPr txBox="1"/>
          <p:nvPr/>
        </p:nvSpPr>
        <p:spPr>
          <a:xfrm>
            <a:off x="1724105" y="3097445"/>
            <a:ext cx="1723229" cy="180049"/>
          </a:xfrm>
          <a:prstGeom prst="rect">
            <a:avLst/>
          </a:prstGeom>
          <a:noFill/>
        </p:spPr>
        <p:txBody>
          <a:bodyPr wrap="none" lIns="0" tIns="0" rIns="0" bIns="0" rtlCol="0">
            <a:spAutoFit/>
          </a:bodyPr>
          <a:lstStyle/>
          <a:p>
            <a:pPr>
              <a:lnSpc>
                <a:spcPct val="90000"/>
              </a:lnSpc>
              <a:spcAft>
                <a:spcPts val="600"/>
              </a:spcAft>
            </a:pPr>
            <a:r>
              <a:rPr lang="en-US" sz="1300" b="1" dirty="0" smtClean="0">
                <a:gradFill>
                  <a:gsLst>
                    <a:gs pos="2917">
                      <a:srgbClr val="FFFFFF"/>
                    </a:gs>
                    <a:gs pos="30000">
                      <a:srgbClr val="FFFFFF"/>
                    </a:gs>
                  </a:gsLst>
                  <a:lin ang="5400000" scaled="0"/>
                </a:gradFill>
              </a:rPr>
              <a:t>RESOURCE MANAGER</a:t>
            </a:r>
          </a:p>
        </p:txBody>
      </p:sp>
      <p:sp>
        <p:nvSpPr>
          <p:cNvPr id="458" name="TextBox 457"/>
          <p:cNvSpPr txBox="1"/>
          <p:nvPr/>
        </p:nvSpPr>
        <p:spPr>
          <a:xfrm>
            <a:off x="2259675" y="1434001"/>
            <a:ext cx="637675" cy="332399"/>
          </a:xfrm>
          <a:prstGeom prst="rect">
            <a:avLst/>
          </a:prstGeom>
          <a:noFill/>
        </p:spPr>
        <p:txBody>
          <a:bodyPr wrap="none" lIns="0" tIns="0" rIns="0" bIns="0"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latin typeface="Segoe UI Light"/>
              </a:rPr>
              <a:t>Tools</a:t>
            </a:r>
          </a:p>
        </p:txBody>
      </p:sp>
      <p:sp>
        <p:nvSpPr>
          <p:cNvPr id="459" name="TextBox 458"/>
          <p:cNvSpPr txBox="1"/>
          <p:nvPr/>
        </p:nvSpPr>
        <p:spPr>
          <a:xfrm>
            <a:off x="933323" y="2534805"/>
            <a:ext cx="2220160" cy="180049"/>
          </a:xfrm>
          <a:prstGeom prst="rect">
            <a:avLst/>
          </a:prstGeom>
          <a:noFill/>
        </p:spPr>
        <p:txBody>
          <a:bodyPr wrap="none" lIns="0" tIns="0" rIns="0" bIns="0" rtlCol="0">
            <a:spAutoFit/>
          </a:bodyPr>
          <a:lstStyle/>
          <a:p>
            <a:pPr>
              <a:lnSpc>
                <a:spcPct val="90000"/>
              </a:lnSpc>
              <a:spcAft>
                <a:spcPts val="600"/>
              </a:spcAft>
            </a:pPr>
            <a:r>
              <a:rPr lang="en-US" sz="1300" b="1" dirty="0" smtClean="0">
                <a:gradFill>
                  <a:gsLst>
                    <a:gs pos="2917">
                      <a:srgbClr val="FFFFFF"/>
                    </a:gs>
                    <a:gs pos="30000">
                      <a:srgbClr val="FFFFFF"/>
                    </a:gs>
                  </a:gsLst>
                  <a:lin ang="5400000" scaled="0"/>
                </a:gradFill>
              </a:rPr>
              <a:t>SERVICE MANAGEMENT API</a:t>
            </a:r>
          </a:p>
        </p:txBody>
      </p:sp>
      <p:sp>
        <p:nvSpPr>
          <p:cNvPr id="460" name="TextBox 459"/>
          <p:cNvSpPr txBox="1"/>
          <p:nvPr/>
        </p:nvSpPr>
        <p:spPr>
          <a:xfrm>
            <a:off x="933323" y="5405570"/>
            <a:ext cx="2633991" cy="180049"/>
          </a:xfrm>
          <a:prstGeom prst="rect">
            <a:avLst/>
          </a:prstGeom>
          <a:noFill/>
        </p:spPr>
        <p:txBody>
          <a:bodyPr wrap="none" lIns="0" tIns="0" rIns="0" bIns="0" rtlCol="0">
            <a:spAutoFit/>
          </a:bodyPr>
          <a:lstStyle/>
          <a:p>
            <a:pPr>
              <a:lnSpc>
                <a:spcPct val="90000"/>
              </a:lnSpc>
              <a:spcAft>
                <a:spcPts val="600"/>
              </a:spcAft>
            </a:pPr>
            <a:r>
              <a:rPr lang="en-US" sz="1300" b="1" dirty="0" smtClean="0">
                <a:gradFill>
                  <a:gsLst>
                    <a:gs pos="2917">
                      <a:srgbClr val="FFFFFF"/>
                    </a:gs>
                    <a:gs pos="30000">
                      <a:srgbClr val="FFFFFF"/>
                    </a:gs>
                  </a:gsLst>
                  <a:lin ang="5400000" scaled="0"/>
                </a:gradFill>
              </a:rPr>
              <a:t>RESOURCE PROVIDER CONTRACT</a:t>
            </a:r>
          </a:p>
        </p:txBody>
      </p:sp>
      <p:sp>
        <p:nvSpPr>
          <p:cNvPr id="461" name="TextBox 460"/>
          <p:cNvSpPr txBox="1"/>
          <p:nvPr/>
        </p:nvSpPr>
        <p:spPr>
          <a:xfrm>
            <a:off x="2259675" y="5887183"/>
            <a:ext cx="1155766" cy="553998"/>
          </a:xfrm>
          <a:prstGeom prst="rect">
            <a:avLst/>
          </a:prstGeom>
          <a:noFill/>
        </p:spPr>
        <p:txBody>
          <a:bodyPr wrap="none" lIns="0" tIns="0" rIns="0" bIns="0"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latin typeface="Segoe UI Light"/>
              </a:rPr>
              <a:t>Provider</a:t>
            </a:r>
            <a:br>
              <a:rPr lang="en-US" sz="2000" dirty="0" smtClean="0">
                <a:gradFill>
                  <a:gsLst>
                    <a:gs pos="2917">
                      <a:srgbClr val="FFFFFF"/>
                    </a:gs>
                    <a:gs pos="30000">
                      <a:srgbClr val="FFFFFF"/>
                    </a:gs>
                  </a:gsLst>
                  <a:lin ang="5400000" scaled="0"/>
                </a:gradFill>
                <a:latin typeface="Segoe UI Light"/>
              </a:rPr>
            </a:br>
            <a:r>
              <a:rPr lang="en-US" sz="2000" dirty="0" smtClean="0">
                <a:gradFill>
                  <a:gsLst>
                    <a:gs pos="2917">
                      <a:srgbClr val="FFFFFF"/>
                    </a:gs>
                    <a:gs pos="30000">
                      <a:srgbClr val="FFFFFF"/>
                    </a:gs>
                  </a:gsLst>
                  <a:lin ang="5400000" scaled="0"/>
                </a:gradFill>
                <a:latin typeface="Segoe UI Light"/>
              </a:rPr>
              <a:t>Rest Points</a:t>
            </a:r>
          </a:p>
        </p:txBody>
      </p:sp>
      <p:grpSp>
        <p:nvGrpSpPr>
          <p:cNvPr id="1136" name="Group 1135"/>
          <p:cNvGrpSpPr/>
          <p:nvPr/>
        </p:nvGrpSpPr>
        <p:grpSpPr>
          <a:xfrm>
            <a:off x="3481281" y="1622426"/>
            <a:ext cx="992259" cy="714376"/>
            <a:chOff x="3911601" y="1622426"/>
            <a:chExt cx="992259" cy="714376"/>
          </a:xfrm>
        </p:grpSpPr>
        <p:sp>
          <p:nvSpPr>
            <p:cNvPr id="344" name="Freeform 89"/>
            <p:cNvSpPr>
              <a:spLocks/>
            </p:cNvSpPr>
            <p:nvPr/>
          </p:nvSpPr>
          <p:spPr bwMode="auto">
            <a:xfrm>
              <a:off x="3997325" y="1622426"/>
              <a:ext cx="803275" cy="496888"/>
            </a:xfrm>
            <a:custGeom>
              <a:avLst/>
              <a:gdLst>
                <a:gd name="T0" fmla="*/ 365 w 365"/>
                <a:gd name="T1" fmla="*/ 184 h 226"/>
                <a:gd name="T2" fmla="*/ 322 w 365"/>
                <a:gd name="T3" fmla="*/ 142 h 226"/>
                <a:gd name="T4" fmla="*/ 317 w 365"/>
                <a:gd name="T5" fmla="*/ 142 h 226"/>
                <a:gd name="T6" fmla="*/ 321 w 365"/>
                <a:gd name="T7" fmla="*/ 113 h 226"/>
                <a:gd name="T8" fmla="*/ 209 w 365"/>
                <a:gd name="T9" fmla="*/ 0 h 226"/>
                <a:gd name="T10" fmla="*/ 102 w 365"/>
                <a:gd name="T11" fmla="*/ 77 h 226"/>
                <a:gd name="T12" fmla="*/ 77 w 365"/>
                <a:gd name="T13" fmla="*/ 73 h 226"/>
                <a:gd name="T14" fmla="*/ 0 w 365"/>
                <a:gd name="T15" fmla="*/ 150 h 226"/>
                <a:gd name="T16" fmla="*/ 77 w 365"/>
                <a:gd name="T17" fmla="*/ 226 h 226"/>
                <a:gd name="T18" fmla="*/ 77 w 365"/>
                <a:gd name="T19" fmla="*/ 226 h 226"/>
                <a:gd name="T20" fmla="*/ 77 w 365"/>
                <a:gd name="T21" fmla="*/ 226 h 226"/>
                <a:gd name="T22" fmla="*/ 326 w 365"/>
                <a:gd name="T23" fmla="*/ 226 h 226"/>
                <a:gd name="T24" fmla="*/ 326 w 365"/>
                <a:gd name="T25" fmla="*/ 226 h 226"/>
                <a:gd name="T26" fmla="*/ 365 w 365"/>
                <a:gd name="T27" fmla="*/ 1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226">
                  <a:moveTo>
                    <a:pt x="365" y="184"/>
                  </a:moveTo>
                  <a:cubicBezTo>
                    <a:pt x="365" y="161"/>
                    <a:pt x="346" y="142"/>
                    <a:pt x="322" y="142"/>
                  </a:cubicBezTo>
                  <a:cubicBezTo>
                    <a:pt x="321" y="142"/>
                    <a:pt x="319" y="142"/>
                    <a:pt x="317" y="142"/>
                  </a:cubicBezTo>
                  <a:cubicBezTo>
                    <a:pt x="320" y="133"/>
                    <a:pt x="321" y="123"/>
                    <a:pt x="321" y="113"/>
                  </a:cubicBezTo>
                  <a:cubicBezTo>
                    <a:pt x="321" y="50"/>
                    <a:pt x="271" y="0"/>
                    <a:pt x="209" y="0"/>
                  </a:cubicBezTo>
                  <a:cubicBezTo>
                    <a:pt x="159" y="0"/>
                    <a:pt x="117" y="32"/>
                    <a:pt x="102" y="77"/>
                  </a:cubicBezTo>
                  <a:cubicBezTo>
                    <a:pt x="94" y="74"/>
                    <a:pt x="86" y="73"/>
                    <a:pt x="77" y="73"/>
                  </a:cubicBezTo>
                  <a:cubicBezTo>
                    <a:pt x="34" y="73"/>
                    <a:pt x="0" y="107"/>
                    <a:pt x="0" y="150"/>
                  </a:cubicBezTo>
                  <a:cubicBezTo>
                    <a:pt x="0" y="192"/>
                    <a:pt x="34" y="226"/>
                    <a:pt x="77" y="226"/>
                  </a:cubicBezTo>
                  <a:cubicBezTo>
                    <a:pt x="77" y="226"/>
                    <a:pt x="77" y="226"/>
                    <a:pt x="77" y="226"/>
                  </a:cubicBezTo>
                  <a:cubicBezTo>
                    <a:pt x="77" y="226"/>
                    <a:pt x="77" y="226"/>
                    <a:pt x="77" y="226"/>
                  </a:cubicBezTo>
                  <a:cubicBezTo>
                    <a:pt x="326" y="226"/>
                    <a:pt x="326" y="226"/>
                    <a:pt x="326" y="226"/>
                  </a:cubicBezTo>
                  <a:cubicBezTo>
                    <a:pt x="326" y="226"/>
                    <a:pt x="326" y="226"/>
                    <a:pt x="326" y="226"/>
                  </a:cubicBezTo>
                  <a:cubicBezTo>
                    <a:pt x="348" y="225"/>
                    <a:pt x="365" y="206"/>
                    <a:pt x="365" y="1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2" name="TextBox 461"/>
            <p:cNvSpPr txBox="1"/>
            <p:nvPr/>
          </p:nvSpPr>
          <p:spPr>
            <a:xfrm>
              <a:off x="3911601" y="2184453"/>
              <a:ext cx="992259" cy="152349"/>
            </a:xfrm>
            <a:prstGeom prst="rect">
              <a:avLst/>
            </a:prstGeom>
            <a:noFill/>
          </p:spPr>
          <p:txBody>
            <a:bodyPr wrap="none" lIns="0" tIns="0" rIns="0" bIns="0"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Microsoft Azure</a:t>
              </a:r>
            </a:p>
          </p:txBody>
        </p:sp>
      </p:grpSp>
      <p:grpSp>
        <p:nvGrpSpPr>
          <p:cNvPr id="1140" name="Group 1139"/>
          <p:cNvGrpSpPr/>
          <p:nvPr/>
        </p:nvGrpSpPr>
        <p:grpSpPr>
          <a:xfrm>
            <a:off x="7260553" y="1600201"/>
            <a:ext cx="809517" cy="736601"/>
            <a:chOff x="7260553" y="1600201"/>
            <a:chExt cx="809517" cy="736601"/>
          </a:xfrm>
        </p:grpSpPr>
        <p:sp>
          <p:nvSpPr>
            <p:cNvPr id="379" name="Freeform 129"/>
            <p:cNvSpPr>
              <a:spLocks noEditPoints="1"/>
            </p:cNvSpPr>
            <p:nvPr/>
          </p:nvSpPr>
          <p:spPr bwMode="auto">
            <a:xfrm>
              <a:off x="7381040" y="1600201"/>
              <a:ext cx="523875" cy="520700"/>
            </a:xfrm>
            <a:custGeom>
              <a:avLst/>
              <a:gdLst>
                <a:gd name="T0" fmla="*/ 251 w 330"/>
                <a:gd name="T1" fmla="*/ 0 h 328"/>
                <a:gd name="T2" fmla="*/ 120 w 330"/>
                <a:gd name="T3" fmla="*/ 130 h 328"/>
                <a:gd name="T4" fmla="*/ 33 w 330"/>
                <a:gd name="T5" fmla="*/ 63 h 328"/>
                <a:gd name="T6" fmla="*/ 0 w 330"/>
                <a:gd name="T7" fmla="*/ 80 h 328"/>
                <a:gd name="T8" fmla="*/ 0 w 330"/>
                <a:gd name="T9" fmla="*/ 241 h 328"/>
                <a:gd name="T10" fmla="*/ 36 w 330"/>
                <a:gd name="T11" fmla="*/ 259 h 328"/>
                <a:gd name="T12" fmla="*/ 120 w 330"/>
                <a:gd name="T13" fmla="*/ 195 h 328"/>
                <a:gd name="T14" fmla="*/ 249 w 330"/>
                <a:gd name="T15" fmla="*/ 328 h 328"/>
                <a:gd name="T16" fmla="*/ 330 w 330"/>
                <a:gd name="T17" fmla="*/ 294 h 328"/>
                <a:gd name="T18" fmla="*/ 330 w 330"/>
                <a:gd name="T19" fmla="*/ 33 h 328"/>
                <a:gd name="T20" fmla="*/ 251 w 330"/>
                <a:gd name="T21" fmla="*/ 0 h 328"/>
                <a:gd name="T22" fmla="*/ 35 w 330"/>
                <a:gd name="T23" fmla="*/ 213 h 328"/>
                <a:gd name="T24" fmla="*/ 35 w 330"/>
                <a:gd name="T25" fmla="*/ 116 h 328"/>
                <a:gd name="T26" fmla="*/ 84 w 330"/>
                <a:gd name="T27" fmla="*/ 165 h 328"/>
                <a:gd name="T28" fmla="*/ 35 w 330"/>
                <a:gd name="T29" fmla="*/ 213 h 328"/>
                <a:gd name="T30" fmla="*/ 251 w 330"/>
                <a:gd name="T31" fmla="*/ 234 h 328"/>
                <a:gd name="T32" fmla="*/ 161 w 330"/>
                <a:gd name="T33" fmla="*/ 162 h 328"/>
                <a:gd name="T34" fmla="*/ 251 w 330"/>
                <a:gd name="T35" fmla="*/ 95 h 328"/>
                <a:gd name="T36" fmla="*/ 251 w 330"/>
                <a:gd name="T37" fmla="*/ 23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328">
                  <a:moveTo>
                    <a:pt x="251" y="0"/>
                  </a:moveTo>
                  <a:lnTo>
                    <a:pt x="120" y="130"/>
                  </a:lnTo>
                  <a:lnTo>
                    <a:pt x="33" y="63"/>
                  </a:lnTo>
                  <a:lnTo>
                    <a:pt x="0" y="80"/>
                  </a:lnTo>
                  <a:lnTo>
                    <a:pt x="0" y="241"/>
                  </a:lnTo>
                  <a:lnTo>
                    <a:pt x="36" y="259"/>
                  </a:lnTo>
                  <a:lnTo>
                    <a:pt x="120" y="195"/>
                  </a:lnTo>
                  <a:lnTo>
                    <a:pt x="249" y="328"/>
                  </a:lnTo>
                  <a:lnTo>
                    <a:pt x="330" y="294"/>
                  </a:lnTo>
                  <a:lnTo>
                    <a:pt x="330" y="33"/>
                  </a:lnTo>
                  <a:lnTo>
                    <a:pt x="251" y="0"/>
                  </a:lnTo>
                  <a:close/>
                  <a:moveTo>
                    <a:pt x="35" y="213"/>
                  </a:moveTo>
                  <a:lnTo>
                    <a:pt x="35" y="116"/>
                  </a:lnTo>
                  <a:lnTo>
                    <a:pt x="84" y="165"/>
                  </a:lnTo>
                  <a:lnTo>
                    <a:pt x="35" y="213"/>
                  </a:lnTo>
                  <a:close/>
                  <a:moveTo>
                    <a:pt x="251" y="234"/>
                  </a:moveTo>
                  <a:lnTo>
                    <a:pt x="161" y="162"/>
                  </a:lnTo>
                  <a:lnTo>
                    <a:pt x="251" y="95"/>
                  </a:lnTo>
                  <a:lnTo>
                    <a:pt x="251"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3" name="TextBox 462"/>
            <p:cNvSpPr txBox="1"/>
            <p:nvPr/>
          </p:nvSpPr>
          <p:spPr>
            <a:xfrm>
              <a:off x="7260553" y="2184453"/>
              <a:ext cx="809517" cy="152349"/>
            </a:xfrm>
            <a:prstGeom prst="rect">
              <a:avLst/>
            </a:prstGeom>
            <a:noFill/>
          </p:spPr>
          <p:txBody>
            <a:bodyPr wrap="none" lIns="0" tIns="0" rIns="0" bIns="0"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Visual Studio</a:t>
              </a:r>
            </a:p>
          </p:txBody>
        </p:sp>
      </p:grpSp>
      <p:grpSp>
        <p:nvGrpSpPr>
          <p:cNvPr id="1138" name="Group 1137"/>
          <p:cNvGrpSpPr/>
          <p:nvPr/>
        </p:nvGrpSpPr>
        <p:grpSpPr>
          <a:xfrm>
            <a:off x="5462177" y="1601789"/>
            <a:ext cx="940963" cy="735013"/>
            <a:chOff x="5462177" y="1601789"/>
            <a:chExt cx="940963" cy="735013"/>
          </a:xfrm>
        </p:grpSpPr>
        <p:sp>
          <p:nvSpPr>
            <p:cNvPr id="358" name="Freeform 103"/>
            <p:cNvSpPr>
              <a:spLocks/>
            </p:cNvSpPr>
            <p:nvPr/>
          </p:nvSpPr>
          <p:spPr bwMode="auto">
            <a:xfrm>
              <a:off x="5618163" y="1601789"/>
              <a:ext cx="608013" cy="153988"/>
            </a:xfrm>
            <a:custGeom>
              <a:avLst/>
              <a:gdLst>
                <a:gd name="T0" fmla="*/ 265 w 276"/>
                <a:gd name="T1" fmla="*/ 0 h 70"/>
                <a:gd name="T2" fmla="*/ 11 w 276"/>
                <a:gd name="T3" fmla="*/ 0 h 70"/>
                <a:gd name="T4" fmla="*/ 0 w 276"/>
                <a:gd name="T5" fmla="*/ 11 h 70"/>
                <a:gd name="T6" fmla="*/ 0 w 276"/>
                <a:gd name="T7" fmla="*/ 70 h 70"/>
                <a:gd name="T8" fmla="*/ 276 w 276"/>
                <a:gd name="T9" fmla="*/ 70 h 70"/>
                <a:gd name="T10" fmla="*/ 276 w 276"/>
                <a:gd name="T11" fmla="*/ 11 h 70"/>
                <a:gd name="T12" fmla="*/ 265 w 276"/>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6" h="70">
                  <a:moveTo>
                    <a:pt x="265" y="0"/>
                  </a:moveTo>
                  <a:cubicBezTo>
                    <a:pt x="11" y="0"/>
                    <a:pt x="11" y="0"/>
                    <a:pt x="11" y="0"/>
                  </a:cubicBezTo>
                  <a:cubicBezTo>
                    <a:pt x="5" y="0"/>
                    <a:pt x="0" y="5"/>
                    <a:pt x="0" y="11"/>
                  </a:cubicBezTo>
                  <a:cubicBezTo>
                    <a:pt x="0" y="70"/>
                    <a:pt x="0" y="70"/>
                    <a:pt x="0" y="70"/>
                  </a:cubicBezTo>
                  <a:cubicBezTo>
                    <a:pt x="276" y="70"/>
                    <a:pt x="276" y="70"/>
                    <a:pt x="276" y="70"/>
                  </a:cubicBezTo>
                  <a:cubicBezTo>
                    <a:pt x="276" y="11"/>
                    <a:pt x="276" y="11"/>
                    <a:pt x="276" y="11"/>
                  </a:cubicBezTo>
                  <a:cubicBezTo>
                    <a:pt x="276" y="5"/>
                    <a:pt x="271" y="0"/>
                    <a:pt x="265" y="0"/>
                  </a:cubicBezTo>
                </a:path>
              </a:pathLst>
            </a:custGeom>
            <a:solidFill>
              <a:srgbClr val="A0A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9" name="Freeform 104"/>
            <p:cNvSpPr>
              <a:spLocks/>
            </p:cNvSpPr>
            <p:nvPr/>
          </p:nvSpPr>
          <p:spPr bwMode="auto">
            <a:xfrm>
              <a:off x="5618163" y="1714501"/>
              <a:ext cx="608013" cy="404813"/>
            </a:xfrm>
            <a:custGeom>
              <a:avLst/>
              <a:gdLst>
                <a:gd name="T0" fmla="*/ 0 w 276"/>
                <a:gd name="T1" fmla="*/ 173 h 184"/>
                <a:gd name="T2" fmla="*/ 11 w 276"/>
                <a:gd name="T3" fmla="*/ 184 h 184"/>
                <a:gd name="T4" fmla="*/ 265 w 276"/>
                <a:gd name="T5" fmla="*/ 184 h 184"/>
                <a:gd name="T6" fmla="*/ 276 w 276"/>
                <a:gd name="T7" fmla="*/ 173 h 184"/>
                <a:gd name="T8" fmla="*/ 276 w 276"/>
                <a:gd name="T9" fmla="*/ 0 h 184"/>
                <a:gd name="T10" fmla="*/ 0 w 276"/>
                <a:gd name="T11" fmla="*/ 0 h 184"/>
                <a:gd name="T12" fmla="*/ 0 w 276"/>
                <a:gd name="T13" fmla="*/ 173 h 184"/>
              </a:gdLst>
              <a:ahLst/>
              <a:cxnLst>
                <a:cxn ang="0">
                  <a:pos x="T0" y="T1"/>
                </a:cxn>
                <a:cxn ang="0">
                  <a:pos x="T2" y="T3"/>
                </a:cxn>
                <a:cxn ang="0">
                  <a:pos x="T4" y="T5"/>
                </a:cxn>
                <a:cxn ang="0">
                  <a:pos x="T6" y="T7"/>
                </a:cxn>
                <a:cxn ang="0">
                  <a:pos x="T8" y="T9"/>
                </a:cxn>
                <a:cxn ang="0">
                  <a:pos x="T10" y="T11"/>
                </a:cxn>
                <a:cxn ang="0">
                  <a:pos x="T12" y="T13"/>
                </a:cxn>
              </a:cxnLst>
              <a:rect l="0" t="0" r="r" b="b"/>
              <a:pathLst>
                <a:path w="276" h="184">
                  <a:moveTo>
                    <a:pt x="0" y="173"/>
                  </a:moveTo>
                  <a:cubicBezTo>
                    <a:pt x="0" y="179"/>
                    <a:pt x="5" y="184"/>
                    <a:pt x="11" y="184"/>
                  </a:cubicBezTo>
                  <a:cubicBezTo>
                    <a:pt x="265" y="184"/>
                    <a:pt x="265" y="184"/>
                    <a:pt x="265" y="184"/>
                  </a:cubicBezTo>
                  <a:cubicBezTo>
                    <a:pt x="271" y="184"/>
                    <a:pt x="276" y="179"/>
                    <a:pt x="276" y="173"/>
                  </a:cubicBezTo>
                  <a:cubicBezTo>
                    <a:pt x="276" y="0"/>
                    <a:pt x="276" y="0"/>
                    <a:pt x="276" y="0"/>
                  </a:cubicBezTo>
                  <a:cubicBezTo>
                    <a:pt x="0" y="0"/>
                    <a:pt x="0" y="0"/>
                    <a:pt x="0" y="0"/>
                  </a:cubicBezTo>
                  <a:cubicBezTo>
                    <a:pt x="0" y="173"/>
                    <a:pt x="0" y="173"/>
                    <a:pt x="0" y="173"/>
                  </a:cubicBezTo>
                </a:path>
              </a:pathLst>
            </a:custGeom>
            <a:solidFill>
              <a:srgbClr val="458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2" name="Freeform 107"/>
            <p:cNvSpPr>
              <a:spLocks/>
            </p:cNvSpPr>
            <p:nvPr/>
          </p:nvSpPr>
          <p:spPr bwMode="auto">
            <a:xfrm>
              <a:off x="6045200" y="1714501"/>
              <a:ext cx="180975" cy="41275"/>
            </a:xfrm>
            <a:custGeom>
              <a:avLst/>
              <a:gdLst>
                <a:gd name="T0" fmla="*/ 114 w 114"/>
                <a:gd name="T1" fmla="*/ 0 h 26"/>
                <a:gd name="T2" fmla="*/ 114 w 114"/>
                <a:gd name="T3" fmla="*/ 0 h 26"/>
                <a:gd name="T4" fmla="*/ 15 w 114"/>
                <a:gd name="T5" fmla="*/ 0 h 26"/>
                <a:gd name="T6" fmla="*/ 0 w 114"/>
                <a:gd name="T7" fmla="*/ 26 h 26"/>
                <a:gd name="T8" fmla="*/ 114 w 114"/>
                <a:gd name="T9" fmla="*/ 26 h 26"/>
                <a:gd name="T10" fmla="*/ 114 w 114"/>
                <a:gd name="T11" fmla="*/ 0 h 26"/>
              </a:gdLst>
              <a:ahLst/>
              <a:cxnLst>
                <a:cxn ang="0">
                  <a:pos x="T0" y="T1"/>
                </a:cxn>
                <a:cxn ang="0">
                  <a:pos x="T2" y="T3"/>
                </a:cxn>
                <a:cxn ang="0">
                  <a:pos x="T4" y="T5"/>
                </a:cxn>
                <a:cxn ang="0">
                  <a:pos x="T6" y="T7"/>
                </a:cxn>
                <a:cxn ang="0">
                  <a:pos x="T8" y="T9"/>
                </a:cxn>
                <a:cxn ang="0">
                  <a:pos x="T10" y="T11"/>
                </a:cxn>
              </a:cxnLst>
              <a:rect l="0" t="0" r="r" b="b"/>
              <a:pathLst>
                <a:path w="114" h="26">
                  <a:moveTo>
                    <a:pt x="114" y="0"/>
                  </a:moveTo>
                  <a:lnTo>
                    <a:pt x="114" y="0"/>
                  </a:lnTo>
                  <a:lnTo>
                    <a:pt x="15" y="0"/>
                  </a:lnTo>
                  <a:lnTo>
                    <a:pt x="0" y="26"/>
                  </a:lnTo>
                  <a:lnTo>
                    <a:pt x="114" y="26"/>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3" name="Freeform 108"/>
            <p:cNvSpPr>
              <a:spLocks/>
            </p:cNvSpPr>
            <p:nvPr/>
          </p:nvSpPr>
          <p:spPr bwMode="auto">
            <a:xfrm>
              <a:off x="5707063" y="1828801"/>
              <a:ext cx="133350" cy="144463"/>
            </a:xfrm>
            <a:custGeom>
              <a:avLst/>
              <a:gdLst>
                <a:gd name="T0" fmla="*/ 0 w 84"/>
                <a:gd name="T1" fmla="*/ 91 h 91"/>
                <a:gd name="T2" fmla="*/ 0 w 84"/>
                <a:gd name="T3" fmla="*/ 82 h 91"/>
                <a:gd name="T4" fmla="*/ 69 w 84"/>
                <a:gd name="T5" fmla="*/ 48 h 91"/>
                <a:gd name="T6" fmla="*/ 69 w 84"/>
                <a:gd name="T7" fmla="*/ 48 h 91"/>
                <a:gd name="T8" fmla="*/ 0 w 84"/>
                <a:gd name="T9" fmla="*/ 10 h 91"/>
                <a:gd name="T10" fmla="*/ 0 w 84"/>
                <a:gd name="T11" fmla="*/ 0 h 91"/>
                <a:gd name="T12" fmla="*/ 84 w 84"/>
                <a:gd name="T13" fmla="*/ 47 h 91"/>
                <a:gd name="T14" fmla="*/ 84 w 84"/>
                <a:gd name="T15" fmla="*/ 48 h 91"/>
                <a:gd name="T16" fmla="*/ 0 w 84"/>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1">
                  <a:moveTo>
                    <a:pt x="0" y="91"/>
                  </a:moveTo>
                  <a:lnTo>
                    <a:pt x="0" y="82"/>
                  </a:lnTo>
                  <a:lnTo>
                    <a:pt x="69" y="48"/>
                  </a:lnTo>
                  <a:lnTo>
                    <a:pt x="69" y="48"/>
                  </a:lnTo>
                  <a:lnTo>
                    <a:pt x="0" y="10"/>
                  </a:lnTo>
                  <a:lnTo>
                    <a:pt x="0" y="0"/>
                  </a:lnTo>
                  <a:lnTo>
                    <a:pt x="84" y="47"/>
                  </a:lnTo>
                  <a:lnTo>
                    <a:pt x="84" y="48"/>
                  </a:lnTo>
                  <a:lnTo>
                    <a:pt x="0"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4" name="Freeform 109"/>
            <p:cNvSpPr>
              <a:spLocks/>
            </p:cNvSpPr>
            <p:nvPr/>
          </p:nvSpPr>
          <p:spPr bwMode="auto">
            <a:xfrm>
              <a:off x="5707063" y="1828801"/>
              <a:ext cx="133350" cy="144463"/>
            </a:xfrm>
            <a:custGeom>
              <a:avLst/>
              <a:gdLst>
                <a:gd name="T0" fmla="*/ 0 w 84"/>
                <a:gd name="T1" fmla="*/ 91 h 91"/>
                <a:gd name="T2" fmla="*/ 0 w 84"/>
                <a:gd name="T3" fmla="*/ 82 h 91"/>
                <a:gd name="T4" fmla="*/ 69 w 84"/>
                <a:gd name="T5" fmla="*/ 48 h 91"/>
                <a:gd name="T6" fmla="*/ 69 w 84"/>
                <a:gd name="T7" fmla="*/ 48 h 91"/>
                <a:gd name="T8" fmla="*/ 0 w 84"/>
                <a:gd name="T9" fmla="*/ 10 h 91"/>
                <a:gd name="T10" fmla="*/ 0 w 84"/>
                <a:gd name="T11" fmla="*/ 0 h 91"/>
                <a:gd name="T12" fmla="*/ 84 w 84"/>
                <a:gd name="T13" fmla="*/ 47 h 91"/>
                <a:gd name="T14" fmla="*/ 84 w 84"/>
                <a:gd name="T15" fmla="*/ 48 h 91"/>
                <a:gd name="T16" fmla="*/ 0 w 84"/>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1">
                  <a:moveTo>
                    <a:pt x="0" y="91"/>
                  </a:moveTo>
                  <a:lnTo>
                    <a:pt x="0" y="82"/>
                  </a:lnTo>
                  <a:lnTo>
                    <a:pt x="69" y="48"/>
                  </a:lnTo>
                  <a:lnTo>
                    <a:pt x="69" y="48"/>
                  </a:lnTo>
                  <a:lnTo>
                    <a:pt x="0" y="10"/>
                  </a:lnTo>
                  <a:lnTo>
                    <a:pt x="0" y="0"/>
                  </a:lnTo>
                  <a:lnTo>
                    <a:pt x="84" y="47"/>
                  </a:lnTo>
                  <a:lnTo>
                    <a:pt x="84" y="48"/>
                  </a:lnTo>
                  <a:lnTo>
                    <a:pt x="0"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5" name="Rectangle 110"/>
            <p:cNvSpPr>
              <a:spLocks noChangeArrowheads="1"/>
            </p:cNvSpPr>
            <p:nvPr/>
          </p:nvSpPr>
          <p:spPr bwMode="auto">
            <a:xfrm>
              <a:off x="5832475" y="2028826"/>
              <a:ext cx="134938"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6" name="Rectangle 111"/>
            <p:cNvSpPr>
              <a:spLocks noChangeArrowheads="1"/>
            </p:cNvSpPr>
            <p:nvPr/>
          </p:nvSpPr>
          <p:spPr bwMode="auto">
            <a:xfrm>
              <a:off x="5832475" y="2028826"/>
              <a:ext cx="134938" cy="2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4" name="TextBox 463"/>
            <p:cNvSpPr txBox="1"/>
            <p:nvPr/>
          </p:nvSpPr>
          <p:spPr>
            <a:xfrm>
              <a:off x="5462177" y="2184453"/>
              <a:ext cx="940963" cy="152349"/>
            </a:xfrm>
            <a:prstGeom prst="rect">
              <a:avLst/>
            </a:prstGeom>
            <a:noFill/>
          </p:spPr>
          <p:txBody>
            <a:bodyPr wrap="none" lIns="0" tIns="0" rIns="0" bIns="0"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Command Line</a:t>
              </a:r>
            </a:p>
          </p:txBody>
        </p:sp>
      </p:grpSp>
    </p:spTree>
    <p:extLst>
      <p:ext uri="{BB962C8B-B14F-4D97-AF65-F5344CB8AC3E}">
        <p14:creationId xmlns:p14="http://schemas.microsoft.com/office/powerpoint/2010/main" val="165392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ounded Rectangle 105"/>
          <p:cNvSpPr/>
          <p:nvPr/>
        </p:nvSpPr>
        <p:spPr bwMode="auto">
          <a:xfrm>
            <a:off x="458017" y="1211588"/>
            <a:ext cx="3096302" cy="2598629"/>
          </a:xfrm>
          <a:prstGeom prst="roundRect">
            <a:avLst>
              <a:gd name="adj" fmla="val 6500"/>
            </a:avLst>
          </a:prstGeom>
          <a:solidFill>
            <a:schemeClr val="bg2">
              <a:lumMod val="75000"/>
              <a:lumOff val="2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Repository</a:t>
            </a:r>
          </a:p>
        </p:txBody>
      </p:sp>
      <p:grpSp>
        <p:nvGrpSpPr>
          <p:cNvPr id="130" name="Group 129"/>
          <p:cNvGrpSpPr/>
          <p:nvPr/>
        </p:nvGrpSpPr>
        <p:grpSpPr>
          <a:xfrm>
            <a:off x="875594" y="1555785"/>
            <a:ext cx="2330227" cy="1661566"/>
            <a:chOff x="9455184" y="2490506"/>
            <a:chExt cx="2276145" cy="1623003"/>
          </a:xfrm>
        </p:grpSpPr>
        <p:sp>
          <p:nvSpPr>
            <p:cNvPr id="149" name="Rounded Rectangle 148"/>
            <p:cNvSpPr/>
            <p:nvPr/>
          </p:nvSpPr>
          <p:spPr bwMode="auto">
            <a:xfrm>
              <a:off x="9455184" y="2490506"/>
              <a:ext cx="2276145" cy="1623003"/>
            </a:xfrm>
            <a:prstGeom prst="roundRect">
              <a:avLst>
                <a:gd name="adj" fmla="val 2806"/>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9530266" y="2811305"/>
              <a:ext cx="2125980" cy="124206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9794501" y="2555249"/>
              <a:ext cx="1861745" cy="215595"/>
            </a:xfrm>
            <a:prstGeom prst="rect">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2" name="Group 151"/>
            <p:cNvGrpSpPr/>
            <p:nvPr/>
          </p:nvGrpSpPr>
          <p:grpSpPr>
            <a:xfrm>
              <a:off x="9523399" y="2555249"/>
              <a:ext cx="222007" cy="222007"/>
              <a:chOff x="10333038" y="4489450"/>
              <a:chExt cx="326521" cy="326521"/>
            </a:xfrm>
          </p:grpSpPr>
          <p:sp>
            <p:nvSpPr>
              <p:cNvPr id="154" name="Oval 153"/>
              <p:cNvSpPr/>
              <p:nvPr/>
            </p:nvSpPr>
            <p:spPr bwMode="auto">
              <a:xfrm>
                <a:off x="10333038" y="4489450"/>
                <a:ext cx="326521" cy="326521"/>
              </a:xfrm>
              <a:prstGeom prst="ellipse">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Freeform 79"/>
              <p:cNvSpPr>
                <a:spLocks/>
              </p:cNvSpPr>
              <p:nvPr/>
            </p:nvSpPr>
            <p:spPr bwMode="auto">
              <a:xfrm>
                <a:off x="10392317" y="4576510"/>
                <a:ext cx="207963" cy="152400"/>
              </a:xfrm>
              <a:custGeom>
                <a:avLst/>
                <a:gdLst>
                  <a:gd name="T0" fmla="*/ 45 w 131"/>
                  <a:gd name="T1" fmla="*/ 60 h 96"/>
                  <a:gd name="T2" fmla="*/ 83 w 131"/>
                  <a:gd name="T3" fmla="*/ 96 h 96"/>
                  <a:gd name="T4" fmla="*/ 51 w 131"/>
                  <a:gd name="T5" fmla="*/ 96 h 96"/>
                  <a:gd name="T6" fmla="*/ 0 w 131"/>
                  <a:gd name="T7" fmla="*/ 47 h 96"/>
                  <a:gd name="T8" fmla="*/ 51 w 131"/>
                  <a:gd name="T9" fmla="*/ 0 h 96"/>
                  <a:gd name="T10" fmla="*/ 83 w 131"/>
                  <a:gd name="T11" fmla="*/ 0 h 96"/>
                  <a:gd name="T12" fmla="*/ 45 w 131"/>
                  <a:gd name="T13" fmla="*/ 35 h 96"/>
                  <a:gd name="T14" fmla="*/ 131 w 131"/>
                  <a:gd name="T15" fmla="*/ 35 h 96"/>
                  <a:gd name="T16" fmla="*/ 131 w 131"/>
                  <a:gd name="T17" fmla="*/ 60 h 96"/>
                  <a:gd name="T18" fmla="*/ 45 w 131"/>
                  <a:gd name="T19"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45" y="60"/>
                    </a:moveTo>
                    <a:lnTo>
                      <a:pt x="83" y="96"/>
                    </a:lnTo>
                    <a:lnTo>
                      <a:pt x="51" y="96"/>
                    </a:lnTo>
                    <a:lnTo>
                      <a:pt x="0" y="47"/>
                    </a:lnTo>
                    <a:lnTo>
                      <a:pt x="51" y="0"/>
                    </a:lnTo>
                    <a:lnTo>
                      <a:pt x="83" y="0"/>
                    </a:lnTo>
                    <a:lnTo>
                      <a:pt x="45" y="35"/>
                    </a:lnTo>
                    <a:lnTo>
                      <a:pt x="131" y="35"/>
                    </a:lnTo>
                    <a:lnTo>
                      <a:pt x="131" y="60"/>
                    </a:lnTo>
                    <a:lnTo>
                      <a:pt x="45"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pic>
          <p:nvPicPr>
            <p:cNvPr id="153" name="Picture 1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0712" y="2580828"/>
              <a:ext cx="1302523" cy="161304"/>
            </a:xfrm>
            <a:prstGeom prst="rect">
              <a:avLst/>
            </a:prstGeom>
          </p:spPr>
        </p:pic>
      </p:grpSp>
      <p:sp>
        <p:nvSpPr>
          <p:cNvPr id="169" name="Rounded Rectangle 168"/>
          <p:cNvSpPr/>
          <p:nvPr/>
        </p:nvSpPr>
        <p:spPr bwMode="auto">
          <a:xfrm>
            <a:off x="494220" y="4340230"/>
            <a:ext cx="2051240" cy="986193"/>
          </a:xfrm>
          <a:prstGeom prst="roundRect">
            <a:avLst>
              <a:gd name="adj" fmla="val 6638"/>
            </a:avLst>
          </a:prstGeom>
          <a:solidFill>
            <a:schemeClr val="bg1">
              <a:alpha val="20000"/>
            </a:schemeClr>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499" dirty="0">
                <a:gradFill>
                  <a:gsLst>
                    <a:gs pos="0">
                      <a:srgbClr val="00BCF2"/>
                    </a:gs>
                    <a:gs pos="100000">
                      <a:srgbClr val="00BCF2"/>
                    </a:gs>
                  </a:gsLst>
                  <a:lin ang="5400000" scaled="0"/>
                </a:gradFill>
                <a:ea typeface="Segoe UI" pitchFamily="34" charset="0"/>
                <a:cs typeface="Segoe UI" pitchFamily="34" charset="0"/>
              </a:rPr>
              <a:t>                            </a:t>
            </a:r>
          </a:p>
        </p:txBody>
      </p:sp>
      <p:sp>
        <p:nvSpPr>
          <p:cNvPr id="107" name="Rounded Rectangle 106"/>
          <p:cNvSpPr/>
          <p:nvPr/>
        </p:nvSpPr>
        <p:spPr bwMode="auto">
          <a:xfrm>
            <a:off x="3632464" y="1211588"/>
            <a:ext cx="2052136" cy="2598629"/>
          </a:xfrm>
          <a:prstGeom prst="roundRect">
            <a:avLst>
              <a:gd name="adj" fmla="val 6500"/>
            </a:avLst>
          </a:prstGeom>
          <a:solidFill>
            <a:srgbClr val="008AB0">
              <a:alpha val="4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Build</a:t>
            </a:r>
          </a:p>
        </p:txBody>
      </p:sp>
      <p:sp>
        <p:nvSpPr>
          <p:cNvPr id="110" name="Rounded Rectangle 109"/>
          <p:cNvSpPr/>
          <p:nvPr/>
        </p:nvSpPr>
        <p:spPr bwMode="auto">
          <a:xfrm>
            <a:off x="3632464" y="3886412"/>
            <a:ext cx="2052136" cy="2055192"/>
          </a:xfrm>
          <a:prstGeom prst="roundRect">
            <a:avLst>
              <a:gd name="adj" fmla="val 6500"/>
            </a:avLst>
          </a:prstGeom>
          <a:solidFill>
            <a:srgbClr val="009E49">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Test</a:t>
            </a:r>
          </a:p>
        </p:txBody>
      </p:sp>
      <p:sp>
        <p:nvSpPr>
          <p:cNvPr id="125" name="Rounded Rectangle 124"/>
          <p:cNvSpPr/>
          <p:nvPr/>
        </p:nvSpPr>
        <p:spPr bwMode="auto">
          <a:xfrm>
            <a:off x="5761311" y="1211589"/>
            <a:ext cx="2052136" cy="4730016"/>
          </a:xfrm>
          <a:prstGeom prst="roundRect">
            <a:avLst>
              <a:gd name="adj" fmla="val 6500"/>
            </a:avLst>
          </a:prstGeom>
          <a:solidFill>
            <a:srgbClr val="00866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Deploy</a:t>
            </a:r>
          </a:p>
        </p:txBody>
      </p:sp>
      <p:sp>
        <p:nvSpPr>
          <p:cNvPr id="126" name="Rounded Rectangle 125"/>
          <p:cNvSpPr/>
          <p:nvPr/>
        </p:nvSpPr>
        <p:spPr bwMode="auto">
          <a:xfrm>
            <a:off x="7888722" y="1211587"/>
            <a:ext cx="2052136" cy="4730016"/>
          </a:xfrm>
          <a:prstGeom prst="roundRect">
            <a:avLst>
              <a:gd name="adj" fmla="val 6500"/>
            </a:avLst>
          </a:prstGeom>
          <a:solidFill>
            <a:srgbClr val="843480">
              <a:alpha val="4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App</a:t>
            </a:r>
          </a:p>
        </p:txBody>
      </p:sp>
      <p:sp>
        <p:nvSpPr>
          <p:cNvPr id="127" name="Rounded Rectangle 126"/>
          <p:cNvSpPr/>
          <p:nvPr/>
        </p:nvSpPr>
        <p:spPr bwMode="auto">
          <a:xfrm>
            <a:off x="10017569" y="1211588"/>
            <a:ext cx="2052136" cy="3657081"/>
          </a:xfrm>
          <a:prstGeom prst="roundRect">
            <a:avLst>
              <a:gd name="adj" fmla="val 6500"/>
            </a:avLst>
          </a:prstGeom>
          <a:solidFill>
            <a:srgbClr val="7030A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Ops</a:t>
            </a:r>
          </a:p>
        </p:txBody>
      </p:sp>
      <p:sp>
        <p:nvSpPr>
          <p:cNvPr id="3" name="Title 2"/>
          <p:cNvSpPr>
            <a:spLocks noGrp="1"/>
          </p:cNvSpPr>
          <p:nvPr>
            <p:ph type="title"/>
          </p:nvPr>
        </p:nvSpPr>
        <p:spPr/>
        <p:txBody>
          <a:bodyPr/>
          <a:lstStyle/>
          <a:p>
            <a:r>
              <a:rPr lang="en-US" dirty="0" smtClean="0"/>
              <a:t>Deploy Azure Website using ARM</a:t>
            </a:r>
            <a:endParaRPr lang="en-US" dirty="0"/>
          </a:p>
        </p:txBody>
      </p:sp>
      <p:grpSp>
        <p:nvGrpSpPr>
          <p:cNvPr id="49" name="Group 48"/>
          <p:cNvGrpSpPr/>
          <p:nvPr/>
        </p:nvGrpSpPr>
        <p:grpSpPr>
          <a:xfrm>
            <a:off x="298291" y="3320040"/>
            <a:ext cx="609168" cy="634929"/>
            <a:chOff x="2328300" y="3506767"/>
            <a:chExt cx="551703" cy="575034"/>
          </a:xfrm>
        </p:grpSpPr>
        <p:sp>
          <p:nvSpPr>
            <p:cNvPr id="53" name="AutoShape 3"/>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54" name="Group 53"/>
            <p:cNvGrpSpPr/>
            <p:nvPr/>
          </p:nvGrpSpPr>
          <p:grpSpPr>
            <a:xfrm>
              <a:off x="2328300" y="3506767"/>
              <a:ext cx="551703" cy="575034"/>
              <a:chOff x="3937001" y="4448175"/>
              <a:chExt cx="638175" cy="665163"/>
            </a:xfrm>
          </p:grpSpPr>
          <p:grpSp>
            <p:nvGrpSpPr>
              <p:cNvPr id="59" name="Group 10"/>
              <p:cNvGrpSpPr>
                <a:grpSpLocks noChangeAspect="1"/>
              </p:cNvGrpSpPr>
              <p:nvPr/>
            </p:nvGrpSpPr>
            <p:grpSpPr bwMode="auto">
              <a:xfrm>
                <a:off x="3937001" y="4448175"/>
                <a:ext cx="638175" cy="665163"/>
                <a:chOff x="2480" y="2802"/>
                <a:chExt cx="402" cy="419"/>
              </a:xfrm>
            </p:grpSpPr>
            <p:sp>
              <p:nvSpPr>
                <p:cNvPr id="71" name="AutoShape 9"/>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11"/>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12"/>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CC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68" name="Group 67"/>
              <p:cNvGrpSpPr/>
              <p:nvPr/>
            </p:nvGrpSpPr>
            <p:grpSpPr>
              <a:xfrm>
                <a:off x="4120302" y="4618868"/>
                <a:ext cx="293550" cy="349134"/>
                <a:chOff x="4662074" y="4335997"/>
                <a:chExt cx="234105" cy="278433"/>
              </a:xfrm>
            </p:grpSpPr>
            <p:sp>
              <p:nvSpPr>
                <p:cNvPr id="69" name="Freeform 6"/>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rgbClr val="808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7"/>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rgbClr val="808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sp>
        <p:nvSpPr>
          <p:cNvPr id="108" name="Rounded Rectangle 107"/>
          <p:cNvSpPr/>
          <p:nvPr/>
        </p:nvSpPr>
        <p:spPr bwMode="auto">
          <a:xfrm>
            <a:off x="5943574" y="1646157"/>
            <a:ext cx="1600226" cy="2304247"/>
          </a:xfrm>
          <a:prstGeom prst="roundRect">
            <a:avLst>
              <a:gd name="adj" fmla="val 4575"/>
            </a:avLst>
          </a:prstGeom>
          <a:solidFill>
            <a:schemeClr val="bg1">
              <a:alpha val="20000"/>
            </a:schemeClr>
          </a:solidFill>
          <a:ln w="28575">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146283" rIns="45713" bIns="45713" numCol="1" spcCol="0" rtlCol="0" fromWordArt="0" anchor="b" anchorCtr="0" forceAA="0" compatLnSpc="1">
            <a:prstTxWarp prst="textNoShape">
              <a:avLst/>
            </a:prstTxWarp>
            <a:noAutofit/>
          </a:bodyPr>
          <a:lstStyle/>
          <a:p>
            <a:pPr algn="ctr" defTabSz="932418"/>
            <a:endParaRPr lang="en-US" sz="1599" dirty="0">
              <a:gradFill>
                <a:gsLst>
                  <a:gs pos="0">
                    <a:srgbClr val="FFFFFF"/>
                  </a:gs>
                  <a:gs pos="100000">
                    <a:srgbClr val="FFFFFF"/>
                  </a:gs>
                </a:gsLst>
                <a:lin ang="5400000" scaled="0"/>
              </a:gradFill>
              <a:ea typeface="Segoe UI" pitchFamily="34" charset="0"/>
              <a:cs typeface="Segoe UI" pitchFamily="34" charset="0"/>
            </a:endParaRPr>
          </a:p>
        </p:txBody>
      </p:sp>
      <p:sp>
        <p:nvSpPr>
          <p:cNvPr id="112" name="TextBox 111"/>
          <p:cNvSpPr txBox="1"/>
          <p:nvPr/>
        </p:nvSpPr>
        <p:spPr>
          <a:xfrm>
            <a:off x="3243446" y="2220639"/>
            <a:ext cx="369397" cy="683264"/>
          </a:xfrm>
          <a:prstGeom prst="rect">
            <a:avLst/>
          </a:prstGeom>
          <a:noFill/>
        </p:spPr>
        <p:txBody>
          <a:bodyPr wrap="none" lIns="182880" tIns="146304" rIns="182880" bIns="146304" rtlCol="0">
            <a:spAutoFit/>
          </a:bodyPr>
          <a:lstStyle/>
          <a:p>
            <a:pPr defTabSz="932597">
              <a:lnSpc>
                <a:spcPct val="90000"/>
              </a:lnSpc>
            </a:pPr>
            <a:r>
              <a:rPr lang="en-US" sz="1400" dirty="0">
                <a:gradFill>
                  <a:gsLst>
                    <a:gs pos="0">
                      <a:srgbClr val="FFFFFF"/>
                    </a:gs>
                    <a:gs pos="100000">
                      <a:srgbClr val="FFFFFF"/>
                    </a:gs>
                  </a:gsLst>
                  <a:lin ang="5400000" scaled="0"/>
                </a:gradFill>
                <a:ea typeface="Segoe UI" pitchFamily="34" charset="0"/>
                <a:cs typeface="Segoe UI" pitchFamily="34" charset="0"/>
              </a:rPr>
              <a:t/>
            </a:r>
            <a:br>
              <a:rPr lang="en-US" sz="1400" dirty="0">
                <a:gradFill>
                  <a:gsLst>
                    <a:gs pos="0">
                      <a:srgbClr val="FFFFFF"/>
                    </a:gs>
                    <a:gs pos="100000">
                      <a:srgbClr val="FFFFFF"/>
                    </a:gs>
                  </a:gsLst>
                  <a:lin ang="5400000" scaled="0"/>
                </a:gradFill>
                <a:ea typeface="Segoe UI" pitchFamily="34" charset="0"/>
                <a:cs typeface="Segoe UI" pitchFamily="34" charset="0"/>
              </a:rPr>
            </a:b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p:cNvGrpSpPr/>
          <p:nvPr/>
        </p:nvGrpSpPr>
        <p:grpSpPr>
          <a:xfrm>
            <a:off x="1495169" y="4449973"/>
            <a:ext cx="918142" cy="771553"/>
            <a:chOff x="6786257" y="1866825"/>
            <a:chExt cx="722955" cy="607529"/>
          </a:xfrm>
        </p:grpSpPr>
        <p:pic>
          <p:nvPicPr>
            <p:cNvPr id="120" name="Picture 1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779" y="1866825"/>
              <a:ext cx="473316" cy="473316"/>
            </a:xfrm>
            <a:prstGeom prst="rect">
              <a:avLst/>
            </a:prstGeom>
          </p:spPr>
        </p:pic>
        <p:sp>
          <p:nvSpPr>
            <p:cNvPr id="121" name="TextBox 120"/>
            <p:cNvSpPr txBox="1"/>
            <p:nvPr/>
          </p:nvSpPr>
          <p:spPr>
            <a:xfrm>
              <a:off x="6786257" y="2322005"/>
              <a:ext cx="722955" cy="152349"/>
            </a:xfrm>
            <a:prstGeom prst="rect">
              <a:avLst/>
            </a:prstGeom>
            <a:noFill/>
          </p:spPr>
          <p:txBody>
            <a:bodyPr wrap="none" lIns="0" tIns="0" rIns="0" bIns="0" rtlCol="0">
              <a:spAutoFit/>
            </a:bodyPr>
            <a:lstStyle>
              <a:defPPr>
                <a:defRPr lang="en-US"/>
              </a:defPPr>
              <a:lvl1pPr algn="ctr">
                <a:lnSpc>
                  <a:spcPct val="90000"/>
                </a:lnSpc>
                <a:spcAft>
                  <a:spcPts val="600"/>
                </a:spcAft>
                <a:defRPr sz="1100">
                  <a:gradFill>
                    <a:gsLst>
                      <a:gs pos="2917">
                        <a:srgbClr val="FFFFFF"/>
                      </a:gs>
                      <a:gs pos="30000">
                        <a:srgbClr val="FFFFFF"/>
                      </a:gs>
                    </a:gsLst>
                    <a:lin ang="5400000" scaled="0"/>
                  </a:gradFill>
                </a:defRPr>
              </a:lvl1pPr>
            </a:lstStyle>
            <a:p>
              <a:r>
                <a:rPr lang="en-US" dirty="0"/>
                <a:t>PowerShell </a:t>
              </a:r>
            </a:p>
          </p:txBody>
        </p:sp>
      </p:grpSp>
      <p:cxnSp>
        <p:nvCxnSpPr>
          <p:cNvPr id="134" name="Straight Arrow Connector 133"/>
          <p:cNvCxnSpPr/>
          <p:nvPr/>
        </p:nvCxnSpPr>
        <p:spPr>
          <a:xfrm>
            <a:off x="7543800" y="2740025"/>
            <a:ext cx="390525"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5"/>
          <a:stretch>
            <a:fillRect/>
          </a:stretch>
        </p:blipFill>
        <p:spPr>
          <a:xfrm>
            <a:off x="1630754" y="2141622"/>
            <a:ext cx="764484" cy="762282"/>
          </a:xfrm>
          <a:prstGeom prst="rect">
            <a:avLst/>
          </a:prstGeom>
        </p:spPr>
      </p:pic>
      <p:grpSp>
        <p:nvGrpSpPr>
          <p:cNvPr id="11" name="Group 10"/>
          <p:cNvGrpSpPr/>
          <p:nvPr/>
        </p:nvGrpSpPr>
        <p:grpSpPr>
          <a:xfrm>
            <a:off x="6251937" y="2257179"/>
            <a:ext cx="1006686" cy="901070"/>
            <a:chOff x="6251937" y="2939347"/>
            <a:chExt cx="1006686" cy="901070"/>
          </a:xfrm>
        </p:grpSpPr>
        <p:sp>
          <p:nvSpPr>
            <p:cNvPr id="168" name="TextBox 167"/>
            <p:cNvSpPr txBox="1"/>
            <p:nvPr/>
          </p:nvSpPr>
          <p:spPr>
            <a:xfrm>
              <a:off x="6251937" y="3535718"/>
              <a:ext cx="1006686" cy="304699"/>
            </a:xfrm>
            <a:prstGeom prst="rect">
              <a:avLst/>
            </a:prstGeom>
            <a:noFill/>
          </p:spPr>
          <p:txBody>
            <a:bodyPr wrap="none" lIns="0" tIns="0" rIns="0" bIns="0" rtlCol="0">
              <a:spAutoFit/>
            </a:bodyPr>
            <a:lstStyle>
              <a:defPPr>
                <a:defRPr lang="en-US"/>
              </a:defPPr>
              <a:lvl1pPr algn="ctr">
                <a:lnSpc>
                  <a:spcPct val="90000"/>
                </a:lnSpc>
                <a:spcAft>
                  <a:spcPts val="600"/>
                </a:spcAft>
                <a:defRPr sz="1100">
                  <a:gradFill>
                    <a:gsLst>
                      <a:gs pos="2917">
                        <a:srgbClr val="FFFFFF"/>
                      </a:gs>
                      <a:gs pos="30000">
                        <a:srgbClr val="FFFFFF"/>
                      </a:gs>
                    </a:gsLst>
                    <a:lin ang="5400000" scaled="0"/>
                  </a:gradFill>
                </a:defRPr>
              </a:lvl1pPr>
            </a:lstStyle>
            <a:p>
              <a:r>
                <a:rPr lang="en-US" dirty="0"/>
                <a:t>Azure Resource </a:t>
              </a:r>
              <a:r>
                <a:rPr lang="en-US" dirty="0" smtClean="0"/>
                <a:t/>
              </a:r>
              <a:br>
                <a:rPr lang="en-US" dirty="0" smtClean="0"/>
              </a:br>
              <a:r>
                <a:rPr lang="en-US" dirty="0" smtClean="0"/>
                <a:t>Groups</a:t>
              </a:r>
              <a:endParaRPr lang="en-US" dirty="0"/>
            </a:p>
          </p:txBody>
        </p:sp>
        <p:grpSp>
          <p:nvGrpSpPr>
            <p:cNvPr id="109" name="Group 108"/>
            <p:cNvGrpSpPr/>
            <p:nvPr/>
          </p:nvGrpSpPr>
          <p:grpSpPr>
            <a:xfrm>
              <a:off x="6371721" y="2939347"/>
              <a:ext cx="767117" cy="497487"/>
              <a:chOff x="6236727" y="5075466"/>
              <a:chExt cx="1685512" cy="1093080"/>
            </a:xfrm>
          </p:grpSpPr>
          <p:grpSp>
            <p:nvGrpSpPr>
              <p:cNvPr id="116" name="Group 115"/>
              <p:cNvGrpSpPr/>
              <p:nvPr/>
            </p:nvGrpSpPr>
            <p:grpSpPr>
              <a:xfrm>
                <a:off x="6604927" y="5075466"/>
                <a:ext cx="1102201" cy="1054928"/>
                <a:chOff x="6604927" y="5075466"/>
                <a:chExt cx="1102201" cy="1054928"/>
              </a:xfrm>
            </p:grpSpPr>
            <p:sp>
              <p:nvSpPr>
                <p:cNvPr id="128" name="Diamond 127"/>
                <p:cNvSpPr/>
                <p:nvPr/>
              </p:nvSpPr>
              <p:spPr bwMode="auto">
                <a:xfrm>
                  <a:off x="6642893" y="5075466"/>
                  <a:ext cx="869548" cy="480973"/>
                </a:xfrm>
                <a:prstGeom prst="diamond">
                  <a:avLst/>
                </a:prstGeom>
                <a:solidFill>
                  <a:srgbClr val="3999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Parallelogram 132"/>
                <p:cNvSpPr/>
                <p:nvPr/>
              </p:nvSpPr>
              <p:spPr bwMode="auto">
                <a:xfrm rot="19866714">
                  <a:off x="6966649" y="5556675"/>
                  <a:ext cx="740479" cy="430284"/>
                </a:xfrm>
                <a:prstGeom prst="parallelogram">
                  <a:avLst>
                    <a:gd name="adj" fmla="val 57886"/>
                  </a:avLst>
                </a:prstGeom>
                <a:solidFill>
                  <a:srgbClr val="ACD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Parallelogram 134"/>
                <p:cNvSpPr/>
                <p:nvPr/>
              </p:nvSpPr>
              <p:spPr bwMode="auto">
                <a:xfrm rot="5400000">
                  <a:off x="6449829" y="5545013"/>
                  <a:ext cx="740479" cy="430284"/>
                </a:xfrm>
                <a:prstGeom prst="parallelogram">
                  <a:avLst>
                    <a:gd name="adj" fmla="val 57886"/>
                  </a:avLst>
                </a:pr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9" name="Freeform 118"/>
              <p:cNvSpPr/>
              <p:nvPr/>
            </p:nvSpPr>
            <p:spPr bwMode="auto">
              <a:xfrm rot="1753011">
                <a:off x="7202147" y="5162507"/>
                <a:ext cx="720092" cy="1006039"/>
              </a:xfrm>
              <a:custGeom>
                <a:avLst/>
                <a:gdLst>
                  <a:gd name="connsiteX0" fmla="*/ 123594 w 3297672"/>
                  <a:gd name="connsiteY0" fmla="*/ 15903 h 4607171"/>
                  <a:gd name="connsiteX1" fmla="*/ 202363 w 3297672"/>
                  <a:gd name="connsiteY1" fmla="*/ 0 h 4607171"/>
                  <a:gd name="connsiteX2" fmla="*/ 1340966 w 3297672"/>
                  <a:gd name="connsiteY2" fmla="*/ 0 h 4607171"/>
                  <a:gd name="connsiteX3" fmla="*/ 1508769 w 3297672"/>
                  <a:gd name="connsiteY3" fmla="*/ 89220 h 4607171"/>
                  <a:gd name="connsiteX4" fmla="*/ 1514427 w 3297672"/>
                  <a:gd name="connsiteY4" fmla="*/ 99645 h 4607171"/>
                  <a:gd name="connsiteX5" fmla="*/ 1528034 w 3297672"/>
                  <a:gd name="connsiteY5" fmla="*/ 119096 h 4607171"/>
                  <a:gd name="connsiteX6" fmla="*/ 3271891 w 3297672"/>
                  <a:gd name="connsiteY6" fmla="*/ 3237209 h 4607171"/>
                  <a:gd name="connsiteX7" fmla="*/ 3290007 w 3297672"/>
                  <a:gd name="connsiteY7" fmla="*/ 3391027 h 4607171"/>
                  <a:gd name="connsiteX8" fmla="*/ 3266368 w 3297672"/>
                  <a:gd name="connsiteY8" fmla="*/ 3437834 h 4607171"/>
                  <a:gd name="connsiteX9" fmla="*/ 3250716 w 3297672"/>
                  <a:gd name="connsiteY9" fmla="*/ 3482358 h 4607171"/>
                  <a:gd name="connsiteX10" fmla="*/ 2639514 w 3297672"/>
                  <a:gd name="connsiteY10" fmla="*/ 4508344 h 4607171"/>
                  <a:gd name="connsiteX11" fmla="*/ 2362095 w 3297672"/>
                  <a:gd name="connsiteY11" fmla="*/ 4578629 h 4607171"/>
                  <a:gd name="connsiteX12" fmla="*/ 2330242 w 3297672"/>
                  <a:gd name="connsiteY12" fmla="*/ 4559654 h 4607171"/>
                  <a:gd name="connsiteX13" fmla="*/ 2259957 w 3297672"/>
                  <a:gd name="connsiteY13" fmla="*/ 4282234 h 4607171"/>
                  <a:gd name="connsiteX14" fmla="*/ 2822251 w 3297672"/>
                  <a:gd name="connsiteY14" fmla="*/ 3338346 h 4607171"/>
                  <a:gd name="connsiteX15" fmla="*/ 1202310 w 3297672"/>
                  <a:gd name="connsiteY15" fmla="*/ 441803 h 4607171"/>
                  <a:gd name="connsiteX16" fmla="*/ 202363 w 3297672"/>
                  <a:gd name="connsiteY16" fmla="*/ 441803 h 4607171"/>
                  <a:gd name="connsiteX17" fmla="*/ 0 w 3297672"/>
                  <a:gd name="connsiteY17" fmla="*/ 239440 h 4607171"/>
                  <a:gd name="connsiteX18" fmla="*/ 0 w 3297672"/>
                  <a:gd name="connsiteY18" fmla="*/ 202363 h 4607171"/>
                  <a:gd name="connsiteX19" fmla="*/ 123594 w 3297672"/>
                  <a:gd name="connsiteY19" fmla="*/ 15903 h 460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7672" h="4607171">
                    <a:moveTo>
                      <a:pt x="123594" y="15903"/>
                    </a:moveTo>
                    <a:cubicBezTo>
                      <a:pt x="147805" y="5663"/>
                      <a:pt x="174423" y="0"/>
                      <a:pt x="202363" y="0"/>
                    </a:cubicBezTo>
                    <a:lnTo>
                      <a:pt x="1340966" y="0"/>
                    </a:lnTo>
                    <a:cubicBezTo>
                      <a:pt x="1410817" y="0"/>
                      <a:pt x="1472403" y="35391"/>
                      <a:pt x="1508769" y="89220"/>
                    </a:cubicBezTo>
                    <a:lnTo>
                      <a:pt x="1514427" y="99645"/>
                    </a:lnTo>
                    <a:lnTo>
                      <a:pt x="1528034" y="119096"/>
                    </a:lnTo>
                    <a:lnTo>
                      <a:pt x="3271891" y="3237209"/>
                    </a:lnTo>
                    <a:cubicBezTo>
                      <a:pt x="3299168" y="3285980"/>
                      <a:pt x="3304093" y="3341191"/>
                      <a:pt x="3290007" y="3391027"/>
                    </a:cubicBezTo>
                    <a:lnTo>
                      <a:pt x="3266368" y="3437834"/>
                    </a:lnTo>
                    <a:lnTo>
                      <a:pt x="3250716" y="3482358"/>
                    </a:lnTo>
                    <a:lnTo>
                      <a:pt x="2639514" y="4508344"/>
                    </a:lnTo>
                    <a:cubicBezTo>
                      <a:pt x="2582316" y="4604360"/>
                      <a:pt x="2458111" y="4635828"/>
                      <a:pt x="2362095" y="4578629"/>
                    </a:cubicBezTo>
                    <a:lnTo>
                      <a:pt x="2330242" y="4559654"/>
                    </a:lnTo>
                    <a:cubicBezTo>
                      <a:pt x="2234225" y="4502455"/>
                      <a:pt x="2202758" y="4378250"/>
                      <a:pt x="2259957" y="4282234"/>
                    </a:cubicBezTo>
                    <a:lnTo>
                      <a:pt x="2822251" y="3338346"/>
                    </a:lnTo>
                    <a:lnTo>
                      <a:pt x="1202310" y="441803"/>
                    </a:lnTo>
                    <a:lnTo>
                      <a:pt x="202363" y="441803"/>
                    </a:lnTo>
                    <a:cubicBezTo>
                      <a:pt x="90601" y="441803"/>
                      <a:pt x="0" y="351202"/>
                      <a:pt x="0" y="239440"/>
                    </a:cubicBezTo>
                    <a:lnTo>
                      <a:pt x="0" y="202363"/>
                    </a:lnTo>
                    <a:cubicBezTo>
                      <a:pt x="0" y="118542"/>
                      <a:pt x="50963" y="46623"/>
                      <a:pt x="123594" y="15903"/>
                    </a:cubicBezTo>
                    <a:close/>
                  </a:path>
                </a:pathLst>
              </a:custGeom>
              <a:solidFill>
                <a:srgbClr val="7B7B7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21"/>
              <p:cNvSpPr/>
              <p:nvPr/>
            </p:nvSpPr>
            <p:spPr bwMode="auto">
              <a:xfrm rot="12600000">
                <a:off x="6236727" y="5077283"/>
                <a:ext cx="720092" cy="1006039"/>
              </a:xfrm>
              <a:custGeom>
                <a:avLst/>
                <a:gdLst>
                  <a:gd name="connsiteX0" fmla="*/ 123594 w 3297672"/>
                  <a:gd name="connsiteY0" fmla="*/ 15903 h 4607171"/>
                  <a:gd name="connsiteX1" fmla="*/ 202363 w 3297672"/>
                  <a:gd name="connsiteY1" fmla="*/ 0 h 4607171"/>
                  <a:gd name="connsiteX2" fmla="*/ 1340966 w 3297672"/>
                  <a:gd name="connsiteY2" fmla="*/ 0 h 4607171"/>
                  <a:gd name="connsiteX3" fmla="*/ 1508769 w 3297672"/>
                  <a:gd name="connsiteY3" fmla="*/ 89220 h 4607171"/>
                  <a:gd name="connsiteX4" fmla="*/ 1514427 w 3297672"/>
                  <a:gd name="connsiteY4" fmla="*/ 99645 h 4607171"/>
                  <a:gd name="connsiteX5" fmla="*/ 1528034 w 3297672"/>
                  <a:gd name="connsiteY5" fmla="*/ 119096 h 4607171"/>
                  <a:gd name="connsiteX6" fmla="*/ 3271891 w 3297672"/>
                  <a:gd name="connsiteY6" fmla="*/ 3237209 h 4607171"/>
                  <a:gd name="connsiteX7" fmla="*/ 3290007 w 3297672"/>
                  <a:gd name="connsiteY7" fmla="*/ 3391027 h 4607171"/>
                  <a:gd name="connsiteX8" fmla="*/ 3266368 w 3297672"/>
                  <a:gd name="connsiteY8" fmla="*/ 3437834 h 4607171"/>
                  <a:gd name="connsiteX9" fmla="*/ 3250716 w 3297672"/>
                  <a:gd name="connsiteY9" fmla="*/ 3482358 h 4607171"/>
                  <a:gd name="connsiteX10" fmla="*/ 2639514 w 3297672"/>
                  <a:gd name="connsiteY10" fmla="*/ 4508344 h 4607171"/>
                  <a:gd name="connsiteX11" fmla="*/ 2362095 w 3297672"/>
                  <a:gd name="connsiteY11" fmla="*/ 4578629 h 4607171"/>
                  <a:gd name="connsiteX12" fmla="*/ 2330242 w 3297672"/>
                  <a:gd name="connsiteY12" fmla="*/ 4559654 h 4607171"/>
                  <a:gd name="connsiteX13" fmla="*/ 2259957 w 3297672"/>
                  <a:gd name="connsiteY13" fmla="*/ 4282234 h 4607171"/>
                  <a:gd name="connsiteX14" fmla="*/ 2822251 w 3297672"/>
                  <a:gd name="connsiteY14" fmla="*/ 3338346 h 4607171"/>
                  <a:gd name="connsiteX15" fmla="*/ 1202310 w 3297672"/>
                  <a:gd name="connsiteY15" fmla="*/ 441803 h 4607171"/>
                  <a:gd name="connsiteX16" fmla="*/ 202363 w 3297672"/>
                  <a:gd name="connsiteY16" fmla="*/ 441803 h 4607171"/>
                  <a:gd name="connsiteX17" fmla="*/ 0 w 3297672"/>
                  <a:gd name="connsiteY17" fmla="*/ 239440 h 4607171"/>
                  <a:gd name="connsiteX18" fmla="*/ 0 w 3297672"/>
                  <a:gd name="connsiteY18" fmla="*/ 202363 h 4607171"/>
                  <a:gd name="connsiteX19" fmla="*/ 123594 w 3297672"/>
                  <a:gd name="connsiteY19" fmla="*/ 15903 h 460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7672" h="4607171">
                    <a:moveTo>
                      <a:pt x="123594" y="15903"/>
                    </a:moveTo>
                    <a:cubicBezTo>
                      <a:pt x="147805" y="5663"/>
                      <a:pt x="174423" y="0"/>
                      <a:pt x="202363" y="0"/>
                    </a:cubicBezTo>
                    <a:lnTo>
                      <a:pt x="1340966" y="0"/>
                    </a:lnTo>
                    <a:cubicBezTo>
                      <a:pt x="1410817" y="0"/>
                      <a:pt x="1472403" y="35391"/>
                      <a:pt x="1508769" y="89220"/>
                    </a:cubicBezTo>
                    <a:lnTo>
                      <a:pt x="1514427" y="99645"/>
                    </a:lnTo>
                    <a:lnTo>
                      <a:pt x="1528034" y="119096"/>
                    </a:lnTo>
                    <a:lnTo>
                      <a:pt x="3271891" y="3237209"/>
                    </a:lnTo>
                    <a:cubicBezTo>
                      <a:pt x="3299168" y="3285980"/>
                      <a:pt x="3304093" y="3341191"/>
                      <a:pt x="3290007" y="3391027"/>
                    </a:cubicBezTo>
                    <a:lnTo>
                      <a:pt x="3266368" y="3437834"/>
                    </a:lnTo>
                    <a:lnTo>
                      <a:pt x="3250716" y="3482358"/>
                    </a:lnTo>
                    <a:lnTo>
                      <a:pt x="2639514" y="4508344"/>
                    </a:lnTo>
                    <a:cubicBezTo>
                      <a:pt x="2582316" y="4604360"/>
                      <a:pt x="2458111" y="4635828"/>
                      <a:pt x="2362095" y="4578629"/>
                    </a:cubicBezTo>
                    <a:lnTo>
                      <a:pt x="2330242" y="4559654"/>
                    </a:lnTo>
                    <a:cubicBezTo>
                      <a:pt x="2234225" y="4502455"/>
                      <a:pt x="2202758" y="4378250"/>
                      <a:pt x="2259957" y="4282234"/>
                    </a:cubicBezTo>
                    <a:lnTo>
                      <a:pt x="2822251" y="3338346"/>
                    </a:lnTo>
                    <a:lnTo>
                      <a:pt x="1202310" y="441803"/>
                    </a:lnTo>
                    <a:lnTo>
                      <a:pt x="202363" y="441803"/>
                    </a:lnTo>
                    <a:cubicBezTo>
                      <a:pt x="90601" y="441803"/>
                      <a:pt x="0" y="351202"/>
                      <a:pt x="0" y="239440"/>
                    </a:cubicBezTo>
                    <a:lnTo>
                      <a:pt x="0" y="202363"/>
                    </a:lnTo>
                    <a:cubicBezTo>
                      <a:pt x="0" y="118542"/>
                      <a:pt x="50963" y="46623"/>
                      <a:pt x="123594" y="15903"/>
                    </a:cubicBezTo>
                    <a:close/>
                  </a:path>
                </a:pathLst>
              </a:custGeom>
              <a:solidFill>
                <a:srgbClr val="7B7B7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0" name="AutoShape 115"/>
          <p:cNvSpPr>
            <a:spLocks noChangeAspect="1" noChangeArrowheads="1" noTextEdit="1"/>
          </p:cNvSpPr>
          <p:nvPr/>
        </p:nvSpPr>
        <p:spPr bwMode="auto">
          <a:xfrm>
            <a:off x="407046" y="5241272"/>
            <a:ext cx="1262158" cy="85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Rectangle 155"/>
          <p:cNvSpPr>
            <a:spLocks noChangeArrowheads="1"/>
          </p:cNvSpPr>
          <p:nvPr/>
        </p:nvSpPr>
        <p:spPr bwMode="auto">
          <a:xfrm>
            <a:off x="743404" y="5497623"/>
            <a:ext cx="808238" cy="5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AutoShape 115"/>
          <p:cNvSpPr>
            <a:spLocks noChangeAspect="1" noChangeArrowheads="1" noTextEdit="1"/>
          </p:cNvSpPr>
          <p:nvPr/>
        </p:nvSpPr>
        <p:spPr bwMode="auto">
          <a:xfrm>
            <a:off x="407046" y="5080269"/>
            <a:ext cx="1262158" cy="85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0" name="Rectangle 155"/>
          <p:cNvSpPr>
            <a:spLocks noChangeArrowheads="1"/>
          </p:cNvSpPr>
          <p:nvPr/>
        </p:nvSpPr>
        <p:spPr bwMode="auto">
          <a:xfrm>
            <a:off x="743404" y="5336620"/>
            <a:ext cx="808238" cy="5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81" name="Group 180"/>
          <p:cNvGrpSpPr/>
          <p:nvPr/>
        </p:nvGrpSpPr>
        <p:grpSpPr>
          <a:xfrm>
            <a:off x="91444" y="4872079"/>
            <a:ext cx="1356835" cy="1127420"/>
            <a:chOff x="958943" y="1820181"/>
            <a:chExt cx="1356835" cy="1127420"/>
          </a:xfrm>
        </p:grpSpPr>
        <p:sp>
          <p:nvSpPr>
            <p:cNvPr id="185" name="Freeform 148"/>
            <p:cNvSpPr>
              <a:spLocks/>
            </p:cNvSpPr>
            <p:nvPr/>
          </p:nvSpPr>
          <p:spPr bwMode="auto">
            <a:xfrm>
              <a:off x="1227611" y="2046860"/>
              <a:ext cx="127936" cy="76339"/>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8" name="Freeform 145"/>
            <p:cNvSpPr>
              <a:spLocks/>
            </p:cNvSpPr>
            <p:nvPr/>
          </p:nvSpPr>
          <p:spPr bwMode="auto">
            <a:xfrm>
              <a:off x="1290114" y="2391420"/>
              <a:ext cx="170126" cy="556181"/>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9" name="Freeform 146"/>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0" name="Freeform 149"/>
            <p:cNvSpPr>
              <a:spLocks/>
            </p:cNvSpPr>
            <p:nvPr/>
          </p:nvSpPr>
          <p:spPr bwMode="auto">
            <a:xfrm>
              <a:off x="1138345" y="2051426"/>
              <a:ext cx="308679" cy="403847"/>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r>
                <a:rPr lang="en-US" sz="1000" b="1" dirty="0" smtClean="0">
                  <a:solidFill>
                    <a:srgbClr val="FFFFFF"/>
                  </a:solidFill>
                </a:rPr>
                <a:t> </a:t>
              </a:r>
              <a:endParaRPr lang="en-US" sz="1000" b="1" dirty="0">
                <a:solidFill>
                  <a:srgbClr val="FFFFFF"/>
                </a:solidFill>
              </a:endParaRPr>
            </a:p>
          </p:txBody>
        </p:sp>
        <p:sp>
          <p:nvSpPr>
            <p:cNvPr id="191" name="Rectangle 155"/>
            <p:cNvSpPr>
              <a:spLocks noChangeArrowheads="1"/>
            </p:cNvSpPr>
            <p:nvPr/>
          </p:nvSpPr>
          <p:spPr bwMode="auto">
            <a:xfrm>
              <a:off x="1501205" y="2382014"/>
              <a:ext cx="808238" cy="5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92" name="Group 191"/>
            <p:cNvGrpSpPr/>
            <p:nvPr/>
          </p:nvGrpSpPr>
          <p:grpSpPr>
            <a:xfrm>
              <a:off x="1388646" y="2014004"/>
              <a:ext cx="311900" cy="222474"/>
              <a:chOff x="1366452" y="1994459"/>
              <a:chExt cx="311900" cy="222474"/>
            </a:xfrm>
          </p:grpSpPr>
          <p:sp>
            <p:nvSpPr>
              <p:cNvPr id="205" name="Freeform 143"/>
              <p:cNvSpPr>
                <a:spLocks/>
              </p:cNvSpPr>
              <p:nvPr/>
            </p:nvSpPr>
            <p:spPr bwMode="auto">
              <a:xfrm>
                <a:off x="1591108" y="1994459"/>
                <a:ext cx="87244" cy="100331"/>
              </a:xfrm>
              <a:custGeom>
                <a:avLst/>
                <a:gdLst>
                  <a:gd name="T0" fmla="*/ 67 w 93"/>
                  <a:gd name="T1" fmla="*/ 3 h 105"/>
                  <a:gd name="T2" fmla="*/ 48 w 93"/>
                  <a:gd name="T3" fmla="*/ 1 h 105"/>
                  <a:gd name="T4" fmla="*/ 22 w 93"/>
                  <a:gd name="T5" fmla="*/ 21 h 105"/>
                  <a:gd name="T6" fmla="*/ 0 w 93"/>
                  <a:gd name="T7" fmla="*/ 73 h 105"/>
                  <a:gd name="T8" fmla="*/ 62 w 93"/>
                  <a:gd name="T9" fmla="*/ 105 h 105"/>
                  <a:gd name="T10" fmla="*/ 85 w 93"/>
                  <a:gd name="T11" fmla="*/ 48 h 105"/>
                  <a:gd name="T12" fmla="*/ 67 w 9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93" h="105">
                    <a:moveTo>
                      <a:pt x="67" y="3"/>
                    </a:moveTo>
                    <a:cubicBezTo>
                      <a:pt x="61" y="0"/>
                      <a:pt x="54" y="0"/>
                      <a:pt x="48" y="1"/>
                    </a:cubicBezTo>
                    <a:cubicBezTo>
                      <a:pt x="37" y="3"/>
                      <a:pt x="27" y="10"/>
                      <a:pt x="22" y="21"/>
                    </a:cubicBezTo>
                    <a:cubicBezTo>
                      <a:pt x="22" y="21"/>
                      <a:pt x="12" y="45"/>
                      <a:pt x="0" y="73"/>
                    </a:cubicBezTo>
                    <a:cubicBezTo>
                      <a:pt x="62" y="105"/>
                      <a:pt x="62" y="105"/>
                      <a:pt x="62" y="105"/>
                    </a:cubicBezTo>
                    <a:cubicBezTo>
                      <a:pt x="85" y="48"/>
                      <a:pt x="85" y="48"/>
                      <a:pt x="85" y="48"/>
                    </a:cubicBezTo>
                    <a:cubicBezTo>
                      <a:pt x="93" y="30"/>
                      <a:pt x="84" y="10"/>
                      <a:pt x="67" y="3"/>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6" name="Freeform 142"/>
              <p:cNvSpPr>
                <a:spLocks/>
              </p:cNvSpPr>
              <p:nvPr/>
            </p:nvSpPr>
            <p:spPr bwMode="auto">
              <a:xfrm>
                <a:off x="1366452" y="2040263"/>
                <a:ext cx="283543" cy="176670"/>
              </a:xfrm>
              <a:custGeom>
                <a:avLst/>
                <a:gdLst>
                  <a:gd name="T0" fmla="*/ 203 w 295"/>
                  <a:gd name="T1" fmla="*/ 97 h 184"/>
                  <a:gd name="T2" fmla="*/ 58 w 295"/>
                  <a:gd name="T3" fmla="*/ 7 h 184"/>
                  <a:gd name="T4" fmla="*/ 34 w 295"/>
                  <a:gd name="T5" fmla="*/ 2 h 184"/>
                  <a:gd name="T6" fmla="*/ 10 w 295"/>
                  <a:gd name="T7" fmla="*/ 17 h 184"/>
                  <a:gd name="T8" fmla="*/ 21 w 295"/>
                  <a:gd name="T9" fmla="*/ 65 h 184"/>
                  <a:gd name="T10" fmla="*/ 201 w 295"/>
                  <a:gd name="T11" fmla="*/ 177 h 184"/>
                  <a:gd name="T12" fmla="*/ 229 w 295"/>
                  <a:gd name="T13" fmla="*/ 180 h 184"/>
                  <a:gd name="T14" fmla="*/ 251 w 295"/>
                  <a:gd name="T15" fmla="*/ 161 h 184"/>
                  <a:gd name="T16" fmla="*/ 295 w 295"/>
                  <a:gd name="T17" fmla="*/ 56 h 184"/>
                  <a:gd name="T18" fmla="*/ 233 w 295"/>
                  <a:gd name="T19" fmla="*/ 24 h 184"/>
                  <a:gd name="T20" fmla="*/ 203 w 295"/>
                  <a:gd name="T21" fmla="*/ 9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184">
                    <a:moveTo>
                      <a:pt x="203" y="97"/>
                    </a:moveTo>
                    <a:cubicBezTo>
                      <a:pt x="157" y="68"/>
                      <a:pt x="58" y="7"/>
                      <a:pt x="58" y="7"/>
                    </a:cubicBezTo>
                    <a:cubicBezTo>
                      <a:pt x="50" y="2"/>
                      <a:pt x="42" y="0"/>
                      <a:pt x="34" y="2"/>
                    </a:cubicBezTo>
                    <a:cubicBezTo>
                      <a:pt x="24" y="3"/>
                      <a:pt x="16" y="9"/>
                      <a:pt x="10" y="17"/>
                    </a:cubicBezTo>
                    <a:cubicBezTo>
                      <a:pt x="0" y="33"/>
                      <a:pt x="5" y="55"/>
                      <a:pt x="21" y="65"/>
                    </a:cubicBezTo>
                    <a:cubicBezTo>
                      <a:pt x="201" y="177"/>
                      <a:pt x="201" y="177"/>
                      <a:pt x="201" y="177"/>
                    </a:cubicBezTo>
                    <a:cubicBezTo>
                      <a:pt x="209" y="182"/>
                      <a:pt x="220" y="184"/>
                      <a:pt x="229" y="180"/>
                    </a:cubicBezTo>
                    <a:cubicBezTo>
                      <a:pt x="239" y="177"/>
                      <a:pt x="247" y="170"/>
                      <a:pt x="251" y="161"/>
                    </a:cubicBezTo>
                    <a:cubicBezTo>
                      <a:pt x="295" y="56"/>
                      <a:pt x="295" y="56"/>
                      <a:pt x="295" y="56"/>
                    </a:cubicBezTo>
                    <a:cubicBezTo>
                      <a:pt x="233" y="24"/>
                      <a:pt x="233" y="24"/>
                      <a:pt x="233" y="24"/>
                    </a:cubicBezTo>
                    <a:cubicBezTo>
                      <a:pt x="223" y="49"/>
                      <a:pt x="212" y="77"/>
                      <a:pt x="203" y="97"/>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93" name="Oval 144"/>
            <p:cNvSpPr>
              <a:spLocks noChangeArrowheads="1"/>
            </p:cNvSpPr>
            <p:nvPr/>
          </p:nvSpPr>
          <p:spPr bwMode="auto">
            <a:xfrm>
              <a:off x="1197762" y="1826724"/>
              <a:ext cx="196299" cy="196299"/>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4" name="Freeform 147"/>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95" name="Group 194"/>
            <p:cNvGrpSpPr/>
            <p:nvPr/>
          </p:nvGrpSpPr>
          <p:grpSpPr>
            <a:xfrm>
              <a:off x="958943" y="2054647"/>
              <a:ext cx="244284" cy="287906"/>
              <a:chOff x="978218" y="2040263"/>
              <a:chExt cx="244284" cy="287906"/>
            </a:xfrm>
          </p:grpSpPr>
          <p:sp>
            <p:nvSpPr>
              <p:cNvPr id="203" name="Freeform 150"/>
              <p:cNvSpPr>
                <a:spLocks/>
              </p:cNvSpPr>
              <p:nvPr/>
            </p:nvSpPr>
            <p:spPr bwMode="auto">
              <a:xfrm>
                <a:off x="978218" y="2040263"/>
                <a:ext cx="244284" cy="250827"/>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4" name="Freeform 151"/>
              <p:cNvSpPr>
                <a:spLocks/>
              </p:cNvSpPr>
              <p:nvPr/>
            </p:nvSpPr>
            <p:spPr bwMode="auto">
              <a:xfrm>
                <a:off x="1095995" y="2238743"/>
                <a:ext cx="100331" cy="89426"/>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96" name="Freeform 152"/>
            <p:cNvSpPr>
              <a:spLocks/>
            </p:cNvSpPr>
            <p:nvPr/>
          </p:nvSpPr>
          <p:spPr bwMode="auto">
            <a:xfrm>
              <a:off x="1189038" y="1820181"/>
              <a:ext cx="209386" cy="17448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7" name="Freeform 153"/>
            <p:cNvSpPr>
              <a:spLocks/>
            </p:cNvSpPr>
            <p:nvPr/>
          </p:nvSpPr>
          <p:spPr bwMode="auto">
            <a:xfrm>
              <a:off x="1263940" y="2402326"/>
              <a:ext cx="146135" cy="17449"/>
            </a:xfrm>
            <a:custGeom>
              <a:avLst/>
              <a:gdLst>
                <a:gd name="T0" fmla="*/ 124 w 152"/>
                <a:gd name="T1" fmla="*/ 0 h 19"/>
                <a:gd name="T2" fmla="*/ 0 w 152"/>
                <a:gd name="T3" fmla="*/ 19 h 19"/>
                <a:gd name="T4" fmla="*/ 152 w 152"/>
                <a:gd name="T5" fmla="*/ 5 h 19"/>
                <a:gd name="T6" fmla="*/ 124 w 152"/>
                <a:gd name="T7" fmla="*/ 0 h 19"/>
              </a:gdLst>
              <a:ahLst/>
              <a:cxnLst>
                <a:cxn ang="0">
                  <a:pos x="T0" y="T1"/>
                </a:cxn>
                <a:cxn ang="0">
                  <a:pos x="T2" y="T3"/>
                </a:cxn>
                <a:cxn ang="0">
                  <a:pos x="T4" y="T5"/>
                </a:cxn>
                <a:cxn ang="0">
                  <a:pos x="T6" y="T7"/>
                </a:cxn>
              </a:cxnLst>
              <a:rect l="0" t="0" r="r" b="b"/>
              <a:pathLst>
                <a:path w="152" h="19">
                  <a:moveTo>
                    <a:pt x="124" y="0"/>
                  </a:moveTo>
                  <a:cubicBezTo>
                    <a:pt x="78" y="0"/>
                    <a:pt x="0" y="19"/>
                    <a:pt x="0" y="19"/>
                  </a:cubicBezTo>
                  <a:cubicBezTo>
                    <a:pt x="152" y="5"/>
                    <a:pt x="152" y="5"/>
                    <a:pt x="152" y="5"/>
                  </a:cubicBezTo>
                  <a:cubicBezTo>
                    <a:pt x="147" y="1"/>
                    <a:pt x="137" y="0"/>
                    <a:pt x="124" y="0"/>
                  </a:cubicBezTo>
                </a:path>
              </a:pathLst>
            </a:custGeom>
            <a:solidFill>
              <a:srgbClr val="077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98" name="Group 197"/>
            <p:cNvGrpSpPr/>
            <p:nvPr/>
          </p:nvGrpSpPr>
          <p:grpSpPr>
            <a:xfrm>
              <a:off x="1261759" y="2339640"/>
              <a:ext cx="1054019" cy="607961"/>
              <a:chOff x="511109" y="5814543"/>
              <a:chExt cx="1041729" cy="600871"/>
            </a:xfrm>
          </p:grpSpPr>
          <p:sp>
            <p:nvSpPr>
              <p:cNvPr id="200" name="Rectangle 154"/>
              <p:cNvSpPr>
                <a:spLocks noChangeArrowheads="1"/>
              </p:cNvSpPr>
              <p:nvPr/>
            </p:nvSpPr>
            <p:spPr bwMode="auto">
              <a:xfrm>
                <a:off x="635204" y="5814543"/>
                <a:ext cx="808238" cy="55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1" name="Rectangle 156"/>
              <p:cNvSpPr>
                <a:spLocks noChangeArrowheads="1"/>
              </p:cNvSpPr>
              <p:nvPr/>
            </p:nvSpPr>
            <p:spPr bwMode="auto">
              <a:xfrm>
                <a:off x="662962" y="5858628"/>
                <a:ext cx="751090" cy="481677"/>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2" name="Freeform 158"/>
              <p:cNvSpPr>
                <a:spLocks/>
              </p:cNvSpPr>
              <p:nvPr/>
            </p:nvSpPr>
            <p:spPr bwMode="auto">
              <a:xfrm>
                <a:off x="511109" y="6374593"/>
                <a:ext cx="1041729" cy="40821"/>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99" name="Picture 19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7762" y="2148717"/>
              <a:ext cx="207282" cy="115834"/>
            </a:xfrm>
            <a:prstGeom prst="rect">
              <a:avLst/>
            </a:prstGeom>
          </p:spPr>
        </p:pic>
      </p:grpSp>
      <p:grpSp>
        <p:nvGrpSpPr>
          <p:cNvPr id="207" name="Group 206"/>
          <p:cNvGrpSpPr/>
          <p:nvPr/>
        </p:nvGrpSpPr>
        <p:grpSpPr>
          <a:xfrm>
            <a:off x="1644439" y="4869171"/>
            <a:ext cx="1333278" cy="1131005"/>
            <a:chOff x="1680905" y="4869171"/>
            <a:chExt cx="1333278" cy="1131005"/>
          </a:xfrm>
        </p:grpSpPr>
        <p:grpSp>
          <p:nvGrpSpPr>
            <p:cNvPr id="208" name="Group 207"/>
            <p:cNvGrpSpPr/>
            <p:nvPr/>
          </p:nvGrpSpPr>
          <p:grpSpPr>
            <a:xfrm>
              <a:off x="2312865" y="4869171"/>
              <a:ext cx="701318" cy="1129810"/>
              <a:chOff x="1444680" y="4869171"/>
              <a:chExt cx="701318" cy="1129810"/>
            </a:xfrm>
          </p:grpSpPr>
          <p:sp>
            <p:nvSpPr>
              <p:cNvPr id="213" name="Freeform 212"/>
              <p:cNvSpPr>
                <a:spLocks/>
              </p:cNvSpPr>
              <p:nvPr/>
            </p:nvSpPr>
            <p:spPr bwMode="auto">
              <a:xfrm>
                <a:off x="1834673" y="5091785"/>
                <a:ext cx="282871" cy="177422"/>
              </a:xfrm>
              <a:custGeom>
                <a:avLst/>
                <a:gdLst>
                  <a:gd name="T0" fmla="*/ 203 w 295"/>
                  <a:gd name="T1" fmla="*/ 97 h 184"/>
                  <a:gd name="T2" fmla="*/ 58 w 295"/>
                  <a:gd name="T3" fmla="*/ 7 h 184"/>
                  <a:gd name="T4" fmla="*/ 34 w 295"/>
                  <a:gd name="T5" fmla="*/ 2 h 184"/>
                  <a:gd name="T6" fmla="*/ 10 w 295"/>
                  <a:gd name="T7" fmla="*/ 17 h 184"/>
                  <a:gd name="T8" fmla="*/ 21 w 295"/>
                  <a:gd name="T9" fmla="*/ 65 h 184"/>
                  <a:gd name="T10" fmla="*/ 201 w 295"/>
                  <a:gd name="T11" fmla="*/ 177 h 184"/>
                  <a:gd name="T12" fmla="*/ 229 w 295"/>
                  <a:gd name="T13" fmla="*/ 180 h 184"/>
                  <a:gd name="T14" fmla="*/ 251 w 295"/>
                  <a:gd name="T15" fmla="*/ 161 h 184"/>
                  <a:gd name="T16" fmla="*/ 295 w 295"/>
                  <a:gd name="T17" fmla="*/ 56 h 184"/>
                  <a:gd name="T18" fmla="*/ 233 w 295"/>
                  <a:gd name="T19" fmla="*/ 24 h 184"/>
                  <a:gd name="T20" fmla="*/ 203 w 295"/>
                  <a:gd name="T21" fmla="*/ 9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184">
                    <a:moveTo>
                      <a:pt x="203" y="97"/>
                    </a:moveTo>
                    <a:cubicBezTo>
                      <a:pt x="157" y="68"/>
                      <a:pt x="58" y="7"/>
                      <a:pt x="58" y="7"/>
                    </a:cubicBezTo>
                    <a:cubicBezTo>
                      <a:pt x="50" y="2"/>
                      <a:pt x="42" y="0"/>
                      <a:pt x="34" y="2"/>
                    </a:cubicBezTo>
                    <a:cubicBezTo>
                      <a:pt x="24" y="3"/>
                      <a:pt x="16" y="9"/>
                      <a:pt x="10" y="17"/>
                    </a:cubicBezTo>
                    <a:cubicBezTo>
                      <a:pt x="0" y="33"/>
                      <a:pt x="5" y="55"/>
                      <a:pt x="21" y="65"/>
                    </a:cubicBezTo>
                    <a:cubicBezTo>
                      <a:pt x="201" y="177"/>
                      <a:pt x="201" y="177"/>
                      <a:pt x="201" y="177"/>
                    </a:cubicBezTo>
                    <a:cubicBezTo>
                      <a:pt x="209" y="182"/>
                      <a:pt x="220" y="184"/>
                      <a:pt x="229" y="180"/>
                    </a:cubicBezTo>
                    <a:cubicBezTo>
                      <a:pt x="239" y="177"/>
                      <a:pt x="247" y="170"/>
                      <a:pt x="251" y="161"/>
                    </a:cubicBezTo>
                    <a:cubicBezTo>
                      <a:pt x="295" y="56"/>
                      <a:pt x="295" y="56"/>
                      <a:pt x="295" y="56"/>
                    </a:cubicBezTo>
                    <a:cubicBezTo>
                      <a:pt x="233" y="24"/>
                      <a:pt x="233" y="24"/>
                      <a:pt x="233" y="24"/>
                    </a:cubicBezTo>
                    <a:cubicBezTo>
                      <a:pt x="223" y="49"/>
                      <a:pt x="212" y="77"/>
                      <a:pt x="203" y="9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4" name="Freeform 213"/>
              <p:cNvSpPr>
                <a:spLocks/>
              </p:cNvSpPr>
              <p:nvPr/>
            </p:nvSpPr>
            <p:spPr bwMode="auto">
              <a:xfrm>
                <a:off x="2057287" y="5044919"/>
                <a:ext cx="88711" cy="100427"/>
              </a:xfrm>
              <a:custGeom>
                <a:avLst/>
                <a:gdLst>
                  <a:gd name="T0" fmla="*/ 67 w 93"/>
                  <a:gd name="T1" fmla="*/ 3 h 105"/>
                  <a:gd name="T2" fmla="*/ 48 w 93"/>
                  <a:gd name="T3" fmla="*/ 1 h 105"/>
                  <a:gd name="T4" fmla="*/ 22 w 93"/>
                  <a:gd name="T5" fmla="*/ 21 h 105"/>
                  <a:gd name="T6" fmla="*/ 0 w 93"/>
                  <a:gd name="T7" fmla="*/ 73 h 105"/>
                  <a:gd name="T8" fmla="*/ 62 w 93"/>
                  <a:gd name="T9" fmla="*/ 105 h 105"/>
                  <a:gd name="T10" fmla="*/ 85 w 93"/>
                  <a:gd name="T11" fmla="*/ 48 h 105"/>
                  <a:gd name="T12" fmla="*/ 67 w 9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93" h="105">
                    <a:moveTo>
                      <a:pt x="67" y="3"/>
                    </a:moveTo>
                    <a:cubicBezTo>
                      <a:pt x="61" y="0"/>
                      <a:pt x="54" y="0"/>
                      <a:pt x="48" y="1"/>
                    </a:cubicBezTo>
                    <a:cubicBezTo>
                      <a:pt x="37" y="3"/>
                      <a:pt x="27" y="10"/>
                      <a:pt x="22" y="21"/>
                    </a:cubicBezTo>
                    <a:cubicBezTo>
                      <a:pt x="22" y="21"/>
                      <a:pt x="12" y="45"/>
                      <a:pt x="0" y="73"/>
                    </a:cubicBezTo>
                    <a:cubicBezTo>
                      <a:pt x="62" y="105"/>
                      <a:pt x="62" y="105"/>
                      <a:pt x="62" y="105"/>
                    </a:cubicBezTo>
                    <a:cubicBezTo>
                      <a:pt x="85" y="48"/>
                      <a:pt x="85" y="48"/>
                      <a:pt x="85" y="48"/>
                    </a:cubicBezTo>
                    <a:cubicBezTo>
                      <a:pt x="93" y="30"/>
                      <a:pt x="84" y="10"/>
                      <a:pt x="67" y="3"/>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5" name="Oval 214"/>
              <p:cNvSpPr>
                <a:spLocks noChangeArrowheads="1"/>
              </p:cNvSpPr>
              <p:nvPr/>
            </p:nvSpPr>
            <p:spPr bwMode="auto">
              <a:xfrm>
                <a:off x="1672316" y="4875866"/>
                <a:ext cx="197507" cy="197507"/>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6" name="Freeform 215"/>
              <p:cNvSpPr>
                <a:spLocks/>
              </p:cNvSpPr>
              <p:nvPr/>
            </p:nvSpPr>
            <p:spPr bwMode="auto">
              <a:xfrm>
                <a:off x="1757679" y="5443282"/>
                <a:ext cx="170727" cy="555699"/>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7" name="Freeform 216"/>
              <p:cNvSpPr>
                <a:spLocks/>
              </p:cNvSpPr>
              <p:nvPr/>
            </p:nvSpPr>
            <p:spPr bwMode="auto">
              <a:xfrm>
                <a:off x="1635492" y="5453324"/>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8" name="Freeform 217"/>
              <p:cNvSpPr>
                <a:spLocks/>
              </p:cNvSpPr>
              <p:nvPr/>
            </p:nvSpPr>
            <p:spPr bwMode="auto">
              <a:xfrm>
                <a:off x="1635492" y="5453324"/>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19" name="Freeform 218"/>
              <p:cNvSpPr>
                <a:spLocks/>
              </p:cNvSpPr>
              <p:nvPr/>
            </p:nvSpPr>
            <p:spPr bwMode="auto">
              <a:xfrm>
                <a:off x="1704118" y="5088438"/>
                <a:ext cx="118839" cy="75321"/>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20" name="Freeform 219"/>
              <p:cNvSpPr>
                <a:spLocks/>
              </p:cNvSpPr>
              <p:nvPr/>
            </p:nvSpPr>
            <p:spPr bwMode="auto">
              <a:xfrm>
                <a:off x="1628797" y="5086764"/>
                <a:ext cx="272828" cy="423469"/>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91440" rIns="0" bIns="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800" b="1" dirty="0">
                  <a:solidFill>
                    <a:srgbClr val="FFFFFF"/>
                  </a:solidFill>
                </a:endParaRPr>
              </a:p>
            </p:txBody>
          </p:sp>
          <p:sp>
            <p:nvSpPr>
              <p:cNvPr id="221" name="Freeform 220"/>
              <p:cNvSpPr>
                <a:spLocks/>
              </p:cNvSpPr>
              <p:nvPr/>
            </p:nvSpPr>
            <p:spPr bwMode="auto">
              <a:xfrm>
                <a:off x="1444680" y="5091785"/>
                <a:ext cx="246047" cy="251069"/>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22" name="Freeform 221"/>
              <p:cNvSpPr>
                <a:spLocks/>
              </p:cNvSpPr>
              <p:nvPr/>
            </p:nvSpPr>
            <p:spPr bwMode="auto">
              <a:xfrm>
                <a:off x="1563519" y="5290967"/>
                <a:ext cx="100427" cy="88711"/>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23" name="Freeform 222"/>
              <p:cNvSpPr>
                <a:spLocks/>
              </p:cNvSpPr>
              <p:nvPr/>
            </p:nvSpPr>
            <p:spPr bwMode="auto">
              <a:xfrm>
                <a:off x="1663947" y="4869171"/>
                <a:ext cx="210898" cy="17574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pic>
            <p:nvPicPr>
              <p:cNvPr id="224" name="Picture 2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9166" y="5141005"/>
                <a:ext cx="329213" cy="225572"/>
              </a:xfrm>
              <a:prstGeom prst="rect">
                <a:avLst/>
              </a:prstGeom>
            </p:spPr>
          </p:pic>
        </p:grpSp>
        <p:grpSp>
          <p:nvGrpSpPr>
            <p:cNvPr id="209" name="Group 208"/>
            <p:cNvGrpSpPr/>
            <p:nvPr/>
          </p:nvGrpSpPr>
          <p:grpSpPr>
            <a:xfrm>
              <a:off x="1680905" y="5392215"/>
              <a:ext cx="1054019" cy="607961"/>
              <a:chOff x="511109" y="5814543"/>
              <a:chExt cx="1041729" cy="600871"/>
            </a:xfrm>
          </p:grpSpPr>
          <p:sp>
            <p:nvSpPr>
              <p:cNvPr id="210" name="Rectangle 154"/>
              <p:cNvSpPr>
                <a:spLocks noChangeArrowheads="1"/>
              </p:cNvSpPr>
              <p:nvPr/>
            </p:nvSpPr>
            <p:spPr bwMode="auto">
              <a:xfrm>
                <a:off x="635204" y="5814543"/>
                <a:ext cx="808238" cy="55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1" name="Rectangle 156"/>
              <p:cNvSpPr>
                <a:spLocks noChangeArrowheads="1"/>
              </p:cNvSpPr>
              <p:nvPr/>
            </p:nvSpPr>
            <p:spPr bwMode="auto">
              <a:xfrm>
                <a:off x="662962" y="5858628"/>
                <a:ext cx="751090" cy="481677"/>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2" name="Freeform 158"/>
              <p:cNvSpPr>
                <a:spLocks/>
              </p:cNvSpPr>
              <p:nvPr/>
            </p:nvSpPr>
            <p:spPr bwMode="auto">
              <a:xfrm>
                <a:off x="511109" y="6374593"/>
                <a:ext cx="1041729" cy="40821"/>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100" name="Group 1"/>
          <p:cNvGrpSpPr/>
          <p:nvPr/>
        </p:nvGrpSpPr>
        <p:grpSpPr>
          <a:xfrm>
            <a:off x="11050741" y="0"/>
            <a:ext cx="837721" cy="749808"/>
            <a:chOff x="10462039" y="70367"/>
            <a:chExt cx="837721" cy="749808"/>
          </a:xfrm>
        </p:grpSpPr>
        <p:sp>
          <p:nvSpPr>
            <p:cNvPr id="101" name="Rectangle 100"/>
            <p:cNvSpPr/>
            <p:nvPr/>
          </p:nvSpPr>
          <p:spPr bwMode="auto">
            <a:xfrm>
              <a:off x="10462039" y="70367"/>
              <a:ext cx="837721" cy="7498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102" name="TextBox 101"/>
            <p:cNvSpPr txBox="1"/>
            <p:nvPr/>
          </p:nvSpPr>
          <p:spPr>
            <a:xfrm>
              <a:off x="10493058" y="212400"/>
              <a:ext cx="124650" cy="47150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PLAN</a:t>
              </a:r>
            </a:p>
          </p:txBody>
        </p:sp>
      </p:grpSp>
      <p:grpSp>
        <p:nvGrpSpPr>
          <p:cNvPr id="103" name="Group 3"/>
          <p:cNvGrpSpPr/>
          <p:nvPr/>
        </p:nvGrpSpPr>
        <p:grpSpPr>
          <a:xfrm>
            <a:off x="11540422" y="0"/>
            <a:ext cx="841248" cy="749808"/>
            <a:chOff x="11049356" y="2489150"/>
            <a:chExt cx="841248" cy="749808"/>
          </a:xfrm>
        </p:grpSpPr>
        <p:grpSp>
          <p:nvGrpSpPr>
            <p:cNvPr id="104" name="Group 103"/>
            <p:cNvGrpSpPr/>
            <p:nvPr/>
          </p:nvGrpSpPr>
          <p:grpSpPr>
            <a:xfrm>
              <a:off x="11049356" y="2489150"/>
              <a:ext cx="841248" cy="749808"/>
              <a:chOff x="11049356" y="2489150"/>
              <a:chExt cx="841248" cy="749808"/>
            </a:xfrm>
          </p:grpSpPr>
          <p:sp>
            <p:nvSpPr>
              <p:cNvPr id="111" name="Rectangle 110"/>
              <p:cNvSpPr/>
              <p:nvPr/>
            </p:nvSpPr>
            <p:spPr bwMode="auto">
              <a:xfrm>
                <a:off x="11049356" y="2489150"/>
                <a:ext cx="841248" cy="7498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00B294"/>
                    </a:solidFill>
                    <a:ea typeface="Segoe UI" pitchFamily="34" charset="0"/>
                    <a:cs typeface="Segoe UI" pitchFamily="34" charset="0"/>
                  </a:rPr>
                  <a:t>OPERATE</a:t>
                </a:r>
              </a:p>
            </p:txBody>
          </p:sp>
          <p:sp>
            <p:nvSpPr>
              <p:cNvPr id="114" name="Freeform 11"/>
              <p:cNvSpPr>
                <a:spLocks noEditPoints="1"/>
              </p:cNvSpPr>
              <p:nvPr/>
            </p:nvSpPr>
            <p:spPr bwMode="auto">
              <a:xfrm>
                <a:off x="11185578" y="2584979"/>
                <a:ext cx="281807" cy="401888"/>
              </a:xfrm>
              <a:custGeom>
                <a:avLst/>
                <a:gdLst>
                  <a:gd name="T0" fmla="*/ 427 w 541"/>
                  <a:gd name="T1" fmla="*/ 443 h 772"/>
                  <a:gd name="T2" fmla="*/ 405 w 541"/>
                  <a:gd name="T3" fmla="*/ 428 h 772"/>
                  <a:gd name="T4" fmla="*/ 358 w 541"/>
                  <a:gd name="T5" fmla="*/ 406 h 772"/>
                  <a:gd name="T6" fmla="*/ 344 w 541"/>
                  <a:gd name="T7" fmla="*/ 408 h 772"/>
                  <a:gd name="T8" fmla="*/ 300 w 541"/>
                  <a:gd name="T9" fmla="*/ 242 h 772"/>
                  <a:gd name="T10" fmla="*/ 254 w 541"/>
                  <a:gd name="T11" fmla="*/ 251 h 772"/>
                  <a:gd name="T12" fmla="*/ 298 w 541"/>
                  <a:gd name="T13" fmla="*/ 490 h 772"/>
                  <a:gd name="T14" fmla="*/ 280 w 541"/>
                  <a:gd name="T15" fmla="*/ 523 h 772"/>
                  <a:gd name="T16" fmla="*/ 213 w 541"/>
                  <a:gd name="T17" fmla="*/ 470 h 772"/>
                  <a:gd name="T18" fmla="*/ 147 w 541"/>
                  <a:gd name="T19" fmla="*/ 436 h 772"/>
                  <a:gd name="T20" fmla="*/ 160 w 541"/>
                  <a:gd name="T21" fmla="*/ 481 h 772"/>
                  <a:gd name="T22" fmla="*/ 176 w 541"/>
                  <a:gd name="T23" fmla="*/ 526 h 772"/>
                  <a:gd name="T24" fmla="*/ 208 w 541"/>
                  <a:gd name="T25" fmla="*/ 578 h 772"/>
                  <a:gd name="T26" fmla="*/ 308 w 541"/>
                  <a:gd name="T27" fmla="*/ 701 h 772"/>
                  <a:gd name="T28" fmla="*/ 340 w 541"/>
                  <a:gd name="T29" fmla="*/ 772 h 772"/>
                  <a:gd name="T30" fmla="*/ 523 w 541"/>
                  <a:gd name="T31" fmla="*/ 698 h 772"/>
                  <a:gd name="T32" fmla="*/ 531 w 541"/>
                  <a:gd name="T33" fmla="*/ 666 h 772"/>
                  <a:gd name="T34" fmla="*/ 538 w 541"/>
                  <a:gd name="T35" fmla="*/ 572 h 772"/>
                  <a:gd name="T36" fmla="*/ 506 w 541"/>
                  <a:gd name="T37" fmla="*/ 510 h 772"/>
                  <a:gd name="T38" fmla="*/ 478 w 541"/>
                  <a:gd name="T39" fmla="*/ 470 h 772"/>
                  <a:gd name="T40" fmla="*/ 349 w 541"/>
                  <a:gd name="T41" fmla="*/ 161 h 772"/>
                  <a:gd name="T42" fmla="*/ 187 w 541"/>
                  <a:gd name="T43" fmla="*/ 0 h 772"/>
                  <a:gd name="T44" fmla="*/ 349 w 541"/>
                  <a:gd name="T45" fmla="*/ 161 h 772"/>
                  <a:gd name="T46" fmla="*/ 0 w 541"/>
                  <a:gd name="T47" fmla="*/ 161 h 772"/>
                  <a:gd name="T48" fmla="*/ 163 w 541"/>
                  <a:gd name="T49" fmla="*/ 0 h 772"/>
                  <a:gd name="T50" fmla="*/ 251 w 541"/>
                  <a:gd name="T51" fmla="*/ 347 h 772"/>
                  <a:gd name="T52" fmla="*/ 187 w 541"/>
                  <a:gd name="T53" fmla="*/ 185 h 772"/>
                  <a:gd name="T54" fmla="*/ 349 w 541"/>
                  <a:gd name="T55" fmla="*/ 347 h 772"/>
                  <a:gd name="T56" fmla="*/ 319 w 541"/>
                  <a:gd name="T57" fmla="*/ 237 h 772"/>
                  <a:gd name="T58" fmla="*/ 319 w 541"/>
                  <a:gd name="T59" fmla="*/ 237 h 772"/>
                  <a:gd name="T60" fmla="*/ 269 w 541"/>
                  <a:gd name="T61" fmla="*/ 203 h 772"/>
                  <a:gd name="T62" fmla="*/ 234 w 541"/>
                  <a:gd name="T63" fmla="*/ 254 h 772"/>
                  <a:gd name="T64" fmla="*/ 157 w 541"/>
                  <a:gd name="T65" fmla="*/ 533 h 772"/>
                  <a:gd name="T66" fmla="*/ 0 w 541"/>
                  <a:gd name="T67" fmla="*/ 372 h 772"/>
                  <a:gd name="T68" fmla="*/ 277 w 541"/>
                  <a:gd name="T69" fmla="*/ 486 h 772"/>
                  <a:gd name="T70" fmla="*/ 278 w 541"/>
                  <a:gd name="T71" fmla="*/ 489 h 772"/>
                  <a:gd name="T72" fmla="*/ 273 w 541"/>
                  <a:gd name="T73" fmla="*/ 504 h 772"/>
                  <a:gd name="T74" fmla="*/ 257 w 541"/>
                  <a:gd name="T75" fmla="*/ 498 h 772"/>
                  <a:gd name="T76" fmla="*/ 257 w 541"/>
                  <a:gd name="T77" fmla="*/ 498 h 772"/>
                  <a:gd name="T78" fmla="*/ 230 w 541"/>
                  <a:gd name="T79" fmla="*/ 459 h 772"/>
                  <a:gd name="T80" fmla="*/ 212 w 541"/>
                  <a:gd name="T81" fmla="*/ 432 h 772"/>
                  <a:gd name="T82" fmla="*/ 135 w 541"/>
                  <a:gd name="T83" fmla="*/ 420 h 772"/>
                  <a:gd name="T84" fmla="*/ 131 w 541"/>
                  <a:gd name="T85" fmla="*/ 473 h 772"/>
                  <a:gd name="T86" fmla="*/ 150 w 541"/>
                  <a:gd name="T87" fmla="*/ 510 h 772"/>
                  <a:gd name="T88" fmla="*/ 157 w 541"/>
                  <a:gd name="T89" fmla="*/ 533 h 772"/>
                  <a:gd name="T90" fmla="*/ 0 w 541"/>
                  <a:gd name="T91" fmla="*/ 347 h 772"/>
                  <a:gd name="T92" fmla="*/ 163 w 541"/>
                  <a:gd name="T93" fmla="*/ 18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1" h="772">
                    <a:moveTo>
                      <a:pt x="428" y="443"/>
                    </a:moveTo>
                    <a:cubicBezTo>
                      <a:pt x="427" y="443"/>
                      <a:pt x="427" y="443"/>
                      <a:pt x="427" y="443"/>
                    </a:cubicBezTo>
                    <a:cubicBezTo>
                      <a:pt x="413" y="442"/>
                      <a:pt x="413" y="442"/>
                      <a:pt x="413" y="442"/>
                    </a:cubicBezTo>
                    <a:cubicBezTo>
                      <a:pt x="405" y="428"/>
                      <a:pt x="405" y="428"/>
                      <a:pt x="405" y="428"/>
                    </a:cubicBezTo>
                    <a:cubicBezTo>
                      <a:pt x="403" y="426"/>
                      <a:pt x="402" y="424"/>
                      <a:pt x="400" y="422"/>
                    </a:cubicBezTo>
                    <a:cubicBezTo>
                      <a:pt x="388" y="412"/>
                      <a:pt x="374" y="406"/>
                      <a:pt x="358" y="406"/>
                    </a:cubicBezTo>
                    <a:cubicBezTo>
                      <a:pt x="344" y="409"/>
                      <a:pt x="344" y="409"/>
                      <a:pt x="344" y="409"/>
                    </a:cubicBezTo>
                    <a:cubicBezTo>
                      <a:pt x="344" y="408"/>
                      <a:pt x="344" y="408"/>
                      <a:pt x="344" y="408"/>
                    </a:cubicBezTo>
                    <a:cubicBezTo>
                      <a:pt x="344" y="407"/>
                      <a:pt x="344" y="407"/>
                      <a:pt x="344" y="407"/>
                    </a:cubicBezTo>
                    <a:cubicBezTo>
                      <a:pt x="300" y="242"/>
                      <a:pt x="300" y="242"/>
                      <a:pt x="300" y="242"/>
                    </a:cubicBezTo>
                    <a:cubicBezTo>
                      <a:pt x="294" y="221"/>
                      <a:pt x="284" y="221"/>
                      <a:pt x="272" y="223"/>
                    </a:cubicBezTo>
                    <a:cubicBezTo>
                      <a:pt x="272" y="223"/>
                      <a:pt x="249" y="226"/>
                      <a:pt x="254" y="251"/>
                    </a:cubicBezTo>
                    <a:cubicBezTo>
                      <a:pt x="297" y="482"/>
                      <a:pt x="297" y="482"/>
                      <a:pt x="297" y="482"/>
                    </a:cubicBezTo>
                    <a:cubicBezTo>
                      <a:pt x="297" y="485"/>
                      <a:pt x="298" y="487"/>
                      <a:pt x="298" y="490"/>
                    </a:cubicBezTo>
                    <a:cubicBezTo>
                      <a:pt x="298" y="500"/>
                      <a:pt x="294" y="510"/>
                      <a:pt x="287" y="518"/>
                    </a:cubicBezTo>
                    <a:cubicBezTo>
                      <a:pt x="285" y="521"/>
                      <a:pt x="282" y="523"/>
                      <a:pt x="280" y="523"/>
                    </a:cubicBezTo>
                    <a:cubicBezTo>
                      <a:pt x="267" y="525"/>
                      <a:pt x="255" y="522"/>
                      <a:pt x="244" y="514"/>
                    </a:cubicBezTo>
                    <a:cubicBezTo>
                      <a:pt x="231" y="504"/>
                      <a:pt x="222" y="483"/>
                      <a:pt x="213" y="470"/>
                    </a:cubicBezTo>
                    <a:cubicBezTo>
                      <a:pt x="208" y="462"/>
                      <a:pt x="204" y="453"/>
                      <a:pt x="198" y="446"/>
                    </a:cubicBezTo>
                    <a:cubicBezTo>
                      <a:pt x="186" y="434"/>
                      <a:pt x="162" y="424"/>
                      <a:pt x="147" y="436"/>
                    </a:cubicBezTo>
                    <a:cubicBezTo>
                      <a:pt x="143" y="440"/>
                      <a:pt x="138" y="450"/>
                      <a:pt x="142" y="455"/>
                    </a:cubicBezTo>
                    <a:cubicBezTo>
                      <a:pt x="148" y="463"/>
                      <a:pt x="156" y="472"/>
                      <a:pt x="160" y="481"/>
                    </a:cubicBezTo>
                    <a:cubicBezTo>
                      <a:pt x="164" y="488"/>
                      <a:pt x="166" y="496"/>
                      <a:pt x="169" y="504"/>
                    </a:cubicBezTo>
                    <a:cubicBezTo>
                      <a:pt x="171" y="509"/>
                      <a:pt x="172" y="522"/>
                      <a:pt x="176" y="526"/>
                    </a:cubicBezTo>
                    <a:cubicBezTo>
                      <a:pt x="180" y="530"/>
                      <a:pt x="184" y="538"/>
                      <a:pt x="187" y="543"/>
                    </a:cubicBezTo>
                    <a:cubicBezTo>
                      <a:pt x="194" y="554"/>
                      <a:pt x="204" y="566"/>
                      <a:pt x="208" y="578"/>
                    </a:cubicBezTo>
                    <a:cubicBezTo>
                      <a:pt x="222" y="598"/>
                      <a:pt x="228" y="624"/>
                      <a:pt x="243" y="643"/>
                    </a:cubicBezTo>
                    <a:cubicBezTo>
                      <a:pt x="262" y="666"/>
                      <a:pt x="280" y="688"/>
                      <a:pt x="308" y="701"/>
                    </a:cubicBezTo>
                    <a:cubicBezTo>
                      <a:pt x="318" y="707"/>
                      <a:pt x="325" y="715"/>
                      <a:pt x="331" y="724"/>
                    </a:cubicBezTo>
                    <a:cubicBezTo>
                      <a:pt x="340" y="772"/>
                      <a:pt x="340" y="772"/>
                      <a:pt x="340" y="772"/>
                    </a:cubicBezTo>
                    <a:cubicBezTo>
                      <a:pt x="375" y="766"/>
                      <a:pt x="517" y="742"/>
                      <a:pt x="532" y="739"/>
                    </a:cubicBezTo>
                    <a:cubicBezTo>
                      <a:pt x="523" y="698"/>
                      <a:pt x="523" y="698"/>
                      <a:pt x="523" y="698"/>
                    </a:cubicBezTo>
                    <a:cubicBezTo>
                      <a:pt x="522" y="697"/>
                      <a:pt x="522" y="697"/>
                      <a:pt x="522" y="697"/>
                    </a:cubicBezTo>
                    <a:cubicBezTo>
                      <a:pt x="526" y="687"/>
                      <a:pt x="528" y="676"/>
                      <a:pt x="531" y="666"/>
                    </a:cubicBezTo>
                    <a:cubicBezTo>
                      <a:pt x="533" y="657"/>
                      <a:pt x="535" y="649"/>
                      <a:pt x="535" y="640"/>
                    </a:cubicBezTo>
                    <a:cubicBezTo>
                      <a:pt x="536" y="618"/>
                      <a:pt x="537" y="595"/>
                      <a:pt x="538" y="572"/>
                    </a:cubicBezTo>
                    <a:cubicBezTo>
                      <a:pt x="538" y="568"/>
                      <a:pt x="538" y="564"/>
                      <a:pt x="539" y="560"/>
                    </a:cubicBezTo>
                    <a:cubicBezTo>
                      <a:pt x="541" y="547"/>
                      <a:pt x="533" y="512"/>
                      <a:pt x="506" y="510"/>
                    </a:cubicBezTo>
                    <a:cubicBezTo>
                      <a:pt x="505" y="510"/>
                      <a:pt x="505" y="510"/>
                      <a:pt x="505" y="509"/>
                    </a:cubicBezTo>
                    <a:cubicBezTo>
                      <a:pt x="498" y="495"/>
                      <a:pt x="489" y="482"/>
                      <a:pt x="478" y="470"/>
                    </a:cubicBezTo>
                    <a:cubicBezTo>
                      <a:pt x="465" y="456"/>
                      <a:pt x="447" y="446"/>
                      <a:pt x="428" y="443"/>
                    </a:cubicBezTo>
                    <a:close/>
                    <a:moveTo>
                      <a:pt x="349" y="161"/>
                    </a:moveTo>
                    <a:cubicBezTo>
                      <a:pt x="187" y="161"/>
                      <a:pt x="187" y="161"/>
                      <a:pt x="187" y="161"/>
                    </a:cubicBezTo>
                    <a:cubicBezTo>
                      <a:pt x="187" y="0"/>
                      <a:pt x="187" y="0"/>
                      <a:pt x="187" y="0"/>
                    </a:cubicBezTo>
                    <a:cubicBezTo>
                      <a:pt x="349" y="0"/>
                      <a:pt x="349" y="0"/>
                      <a:pt x="349" y="0"/>
                    </a:cubicBezTo>
                    <a:lnTo>
                      <a:pt x="349" y="161"/>
                    </a:lnTo>
                    <a:close/>
                    <a:moveTo>
                      <a:pt x="163" y="161"/>
                    </a:moveTo>
                    <a:cubicBezTo>
                      <a:pt x="0" y="161"/>
                      <a:pt x="0" y="161"/>
                      <a:pt x="0" y="161"/>
                    </a:cubicBezTo>
                    <a:cubicBezTo>
                      <a:pt x="0" y="0"/>
                      <a:pt x="0" y="0"/>
                      <a:pt x="0" y="0"/>
                    </a:cubicBezTo>
                    <a:cubicBezTo>
                      <a:pt x="163" y="0"/>
                      <a:pt x="163" y="0"/>
                      <a:pt x="163" y="0"/>
                    </a:cubicBezTo>
                    <a:lnTo>
                      <a:pt x="163" y="161"/>
                    </a:lnTo>
                    <a:close/>
                    <a:moveTo>
                      <a:pt x="251" y="347"/>
                    </a:moveTo>
                    <a:cubicBezTo>
                      <a:pt x="187" y="347"/>
                      <a:pt x="187" y="347"/>
                      <a:pt x="187" y="347"/>
                    </a:cubicBezTo>
                    <a:cubicBezTo>
                      <a:pt x="187" y="185"/>
                      <a:pt x="187" y="185"/>
                      <a:pt x="187" y="185"/>
                    </a:cubicBezTo>
                    <a:cubicBezTo>
                      <a:pt x="349" y="185"/>
                      <a:pt x="349" y="185"/>
                      <a:pt x="349" y="185"/>
                    </a:cubicBezTo>
                    <a:cubicBezTo>
                      <a:pt x="349" y="347"/>
                      <a:pt x="349" y="347"/>
                      <a:pt x="349" y="347"/>
                    </a:cubicBezTo>
                    <a:cubicBezTo>
                      <a:pt x="349" y="347"/>
                      <a:pt x="349" y="347"/>
                      <a:pt x="349" y="347"/>
                    </a:cubicBezTo>
                    <a:cubicBezTo>
                      <a:pt x="319" y="237"/>
                      <a:pt x="319" y="237"/>
                      <a:pt x="319" y="237"/>
                    </a:cubicBezTo>
                    <a:cubicBezTo>
                      <a:pt x="319" y="237"/>
                      <a:pt x="319" y="237"/>
                      <a:pt x="319" y="237"/>
                    </a:cubicBezTo>
                    <a:cubicBezTo>
                      <a:pt x="319" y="237"/>
                      <a:pt x="319" y="237"/>
                      <a:pt x="319" y="237"/>
                    </a:cubicBezTo>
                    <a:cubicBezTo>
                      <a:pt x="311" y="208"/>
                      <a:pt x="293" y="202"/>
                      <a:pt x="280" y="202"/>
                    </a:cubicBezTo>
                    <a:cubicBezTo>
                      <a:pt x="276" y="202"/>
                      <a:pt x="272" y="202"/>
                      <a:pt x="269" y="203"/>
                    </a:cubicBezTo>
                    <a:cubicBezTo>
                      <a:pt x="265" y="204"/>
                      <a:pt x="250" y="207"/>
                      <a:pt x="241" y="220"/>
                    </a:cubicBezTo>
                    <a:cubicBezTo>
                      <a:pt x="236" y="227"/>
                      <a:pt x="231" y="238"/>
                      <a:pt x="234" y="254"/>
                    </a:cubicBezTo>
                    <a:lnTo>
                      <a:pt x="251" y="347"/>
                    </a:lnTo>
                    <a:close/>
                    <a:moveTo>
                      <a:pt x="157" y="533"/>
                    </a:moveTo>
                    <a:cubicBezTo>
                      <a:pt x="0" y="533"/>
                      <a:pt x="0" y="533"/>
                      <a:pt x="0" y="533"/>
                    </a:cubicBezTo>
                    <a:cubicBezTo>
                      <a:pt x="0" y="372"/>
                      <a:pt x="0" y="372"/>
                      <a:pt x="0" y="372"/>
                    </a:cubicBezTo>
                    <a:cubicBezTo>
                      <a:pt x="256" y="372"/>
                      <a:pt x="256" y="372"/>
                      <a:pt x="256" y="372"/>
                    </a:cubicBezTo>
                    <a:cubicBezTo>
                      <a:pt x="277" y="486"/>
                      <a:pt x="277" y="486"/>
                      <a:pt x="277" y="486"/>
                    </a:cubicBezTo>
                    <a:cubicBezTo>
                      <a:pt x="277" y="487"/>
                      <a:pt x="278" y="488"/>
                      <a:pt x="278" y="489"/>
                    </a:cubicBezTo>
                    <a:cubicBezTo>
                      <a:pt x="278" y="489"/>
                      <a:pt x="278" y="489"/>
                      <a:pt x="278" y="489"/>
                    </a:cubicBezTo>
                    <a:cubicBezTo>
                      <a:pt x="278" y="490"/>
                      <a:pt x="278" y="490"/>
                      <a:pt x="278" y="490"/>
                    </a:cubicBezTo>
                    <a:cubicBezTo>
                      <a:pt x="278" y="495"/>
                      <a:pt x="276" y="499"/>
                      <a:pt x="273" y="504"/>
                    </a:cubicBezTo>
                    <a:cubicBezTo>
                      <a:pt x="273" y="504"/>
                      <a:pt x="272" y="504"/>
                      <a:pt x="272" y="504"/>
                    </a:cubicBezTo>
                    <a:cubicBezTo>
                      <a:pt x="267" y="504"/>
                      <a:pt x="262" y="502"/>
                      <a:pt x="257" y="498"/>
                    </a:cubicBezTo>
                    <a:cubicBezTo>
                      <a:pt x="257" y="498"/>
                      <a:pt x="257" y="498"/>
                      <a:pt x="257" y="498"/>
                    </a:cubicBezTo>
                    <a:cubicBezTo>
                      <a:pt x="257" y="498"/>
                      <a:pt x="257" y="498"/>
                      <a:pt x="257" y="498"/>
                    </a:cubicBezTo>
                    <a:cubicBezTo>
                      <a:pt x="250" y="493"/>
                      <a:pt x="244" y="482"/>
                      <a:pt x="238" y="472"/>
                    </a:cubicBezTo>
                    <a:cubicBezTo>
                      <a:pt x="235" y="468"/>
                      <a:pt x="233" y="463"/>
                      <a:pt x="230" y="459"/>
                    </a:cubicBezTo>
                    <a:cubicBezTo>
                      <a:pt x="228" y="456"/>
                      <a:pt x="227" y="454"/>
                      <a:pt x="225" y="451"/>
                    </a:cubicBezTo>
                    <a:cubicBezTo>
                      <a:pt x="222" y="445"/>
                      <a:pt x="218" y="438"/>
                      <a:pt x="212" y="432"/>
                    </a:cubicBezTo>
                    <a:cubicBezTo>
                      <a:pt x="200" y="419"/>
                      <a:pt x="181" y="411"/>
                      <a:pt x="164" y="411"/>
                    </a:cubicBezTo>
                    <a:cubicBezTo>
                      <a:pt x="153" y="411"/>
                      <a:pt x="143" y="414"/>
                      <a:pt x="135" y="420"/>
                    </a:cubicBezTo>
                    <a:cubicBezTo>
                      <a:pt x="124" y="430"/>
                      <a:pt x="114" y="452"/>
                      <a:pt x="126" y="467"/>
                    </a:cubicBezTo>
                    <a:cubicBezTo>
                      <a:pt x="128" y="469"/>
                      <a:pt x="129" y="471"/>
                      <a:pt x="131" y="473"/>
                    </a:cubicBezTo>
                    <a:cubicBezTo>
                      <a:pt x="135" y="479"/>
                      <a:pt x="140" y="485"/>
                      <a:pt x="142" y="489"/>
                    </a:cubicBezTo>
                    <a:cubicBezTo>
                      <a:pt x="145" y="496"/>
                      <a:pt x="148" y="504"/>
                      <a:pt x="150" y="510"/>
                    </a:cubicBezTo>
                    <a:cubicBezTo>
                      <a:pt x="150" y="511"/>
                      <a:pt x="151" y="513"/>
                      <a:pt x="151" y="515"/>
                    </a:cubicBezTo>
                    <a:cubicBezTo>
                      <a:pt x="152" y="521"/>
                      <a:pt x="154" y="527"/>
                      <a:pt x="157" y="533"/>
                    </a:cubicBezTo>
                    <a:close/>
                    <a:moveTo>
                      <a:pt x="163" y="347"/>
                    </a:moveTo>
                    <a:cubicBezTo>
                      <a:pt x="0" y="347"/>
                      <a:pt x="0" y="347"/>
                      <a:pt x="0" y="347"/>
                    </a:cubicBezTo>
                    <a:cubicBezTo>
                      <a:pt x="0" y="185"/>
                      <a:pt x="0" y="185"/>
                      <a:pt x="0" y="185"/>
                    </a:cubicBezTo>
                    <a:cubicBezTo>
                      <a:pt x="163" y="185"/>
                      <a:pt x="163" y="185"/>
                      <a:pt x="163" y="185"/>
                    </a:cubicBezTo>
                    <a:lnTo>
                      <a:pt x="163" y="3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184"/>
                <a:endParaRPr lang="en-US" sz="1700" dirty="0">
                  <a:solidFill>
                    <a:srgbClr val="000000"/>
                  </a:solidFill>
                </a:endParaRPr>
              </a:p>
            </p:txBody>
          </p:sp>
        </p:grpSp>
        <p:sp>
          <p:nvSpPr>
            <p:cNvPr id="105" name="TextBox 104"/>
            <p:cNvSpPr txBox="1"/>
            <p:nvPr/>
          </p:nvSpPr>
          <p:spPr>
            <a:xfrm>
              <a:off x="11762853" y="2636509"/>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OPERATE</a:t>
              </a:r>
            </a:p>
          </p:txBody>
        </p:sp>
      </p:grpSp>
      <p:grpSp>
        <p:nvGrpSpPr>
          <p:cNvPr id="115" name="Group 5"/>
          <p:cNvGrpSpPr/>
          <p:nvPr/>
        </p:nvGrpSpPr>
        <p:grpSpPr>
          <a:xfrm>
            <a:off x="11395878" y="0"/>
            <a:ext cx="841248" cy="749808"/>
            <a:chOff x="9621100" y="2572128"/>
            <a:chExt cx="841248" cy="749808"/>
          </a:xfrm>
        </p:grpSpPr>
        <p:grpSp>
          <p:nvGrpSpPr>
            <p:cNvPr id="117" name="Group 116"/>
            <p:cNvGrpSpPr/>
            <p:nvPr/>
          </p:nvGrpSpPr>
          <p:grpSpPr>
            <a:xfrm>
              <a:off x="9621100" y="2572128"/>
              <a:ext cx="841248" cy="749808"/>
              <a:chOff x="10010857" y="2450770"/>
              <a:chExt cx="841248" cy="749808"/>
            </a:xfrm>
          </p:grpSpPr>
          <p:sp>
            <p:nvSpPr>
              <p:cNvPr id="129" name="Rectangle 128"/>
              <p:cNvSpPr/>
              <p:nvPr/>
            </p:nvSpPr>
            <p:spPr bwMode="auto">
              <a:xfrm>
                <a:off x="10010857" y="2450770"/>
                <a:ext cx="841248" cy="7498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68217A"/>
                    </a:solidFill>
                    <a:ea typeface="Segoe UI" pitchFamily="34" charset="0"/>
                    <a:cs typeface="Segoe UI" pitchFamily="34" charset="0"/>
                  </a:rPr>
                  <a:t>RELEASE</a:t>
                </a:r>
              </a:p>
            </p:txBody>
          </p:sp>
          <p:grpSp>
            <p:nvGrpSpPr>
              <p:cNvPr id="132" name="Group 131"/>
              <p:cNvGrpSpPr/>
              <p:nvPr/>
            </p:nvGrpSpPr>
            <p:grpSpPr bwMode="black">
              <a:xfrm>
                <a:off x="10156809" y="2539302"/>
                <a:ext cx="189499" cy="401888"/>
                <a:chOff x="8920162" y="3943878"/>
                <a:chExt cx="419078" cy="889014"/>
              </a:xfrm>
              <a:solidFill>
                <a:schemeClr val="tx1"/>
              </a:solidFill>
            </p:grpSpPr>
            <p:sp>
              <p:nvSpPr>
                <p:cNvPr id="136" name="Oval 16"/>
                <p:cNvSpPr>
                  <a:spLocks noChangeArrowheads="1"/>
                </p:cNvSpPr>
                <p:nvPr/>
              </p:nvSpPr>
              <p:spPr bwMode="black">
                <a:xfrm>
                  <a:off x="9148745" y="3943886"/>
                  <a:ext cx="149225"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37" name="Freeform 17"/>
                <p:cNvSpPr>
                  <a:spLocks/>
                </p:cNvSpPr>
                <p:nvPr/>
              </p:nvSpPr>
              <p:spPr bwMode="black">
                <a:xfrm>
                  <a:off x="9016977" y="4123277"/>
                  <a:ext cx="322263" cy="709615"/>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38" name="Freeform 18"/>
                <p:cNvSpPr>
                  <a:spLocks/>
                </p:cNvSpPr>
                <p:nvPr/>
              </p:nvSpPr>
              <p:spPr bwMode="black">
                <a:xfrm>
                  <a:off x="9051895" y="4089938"/>
                  <a:ext cx="265112" cy="206376"/>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39" name="Freeform 19"/>
                <p:cNvSpPr>
                  <a:spLocks/>
                </p:cNvSpPr>
                <p:nvPr/>
              </p:nvSpPr>
              <p:spPr bwMode="black">
                <a:xfrm>
                  <a:off x="8953469" y="3958176"/>
                  <a:ext cx="90487"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40" name="Freeform 20"/>
                <p:cNvSpPr>
                  <a:spLocks/>
                </p:cNvSpPr>
                <p:nvPr/>
              </p:nvSpPr>
              <p:spPr bwMode="black">
                <a:xfrm>
                  <a:off x="9055048" y="401056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41" name="Freeform 21"/>
                <p:cNvSpPr>
                  <a:spLocks/>
                </p:cNvSpPr>
                <p:nvPr/>
              </p:nvSpPr>
              <p:spPr bwMode="black">
                <a:xfrm>
                  <a:off x="8920162" y="3943878"/>
                  <a:ext cx="19050" cy="195264"/>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sp>
          <p:nvSpPr>
            <p:cNvPr id="123" name="TextBox 122"/>
            <p:cNvSpPr txBox="1"/>
            <p:nvPr/>
          </p:nvSpPr>
          <p:spPr>
            <a:xfrm>
              <a:off x="10331151" y="2713064"/>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RELEASE</a:t>
              </a:r>
            </a:p>
          </p:txBody>
        </p:sp>
      </p:grpSp>
      <p:grpSp>
        <p:nvGrpSpPr>
          <p:cNvPr id="142" name="Group 6"/>
          <p:cNvGrpSpPr/>
          <p:nvPr/>
        </p:nvGrpSpPr>
        <p:grpSpPr>
          <a:xfrm>
            <a:off x="11227779" y="0"/>
            <a:ext cx="844454" cy="749808"/>
            <a:chOff x="11227779" y="0"/>
            <a:chExt cx="844454" cy="749808"/>
          </a:xfrm>
        </p:grpSpPr>
        <p:sp>
          <p:nvSpPr>
            <p:cNvPr id="143" name="Rectangle 142"/>
            <p:cNvSpPr/>
            <p:nvPr/>
          </p:nvSpPr>
          <p:spPr bwMode="auto">
            <a:xfrm>
              <a:off x="11227779" y="0"/>
              <a:ext cx="841248" cy="7498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7FBA00"/>
                  </a:solidFill>
                  <a:ea typeface="Segoe UI" pitchFamily="34" charset="0"/>
                  <a:cs typeface="Segoe UI" pitchFamily="34" charset="0"/>
                </a:rPr>
                <a:t>DEVELOP</a:t>
              </a:r>
            </a:p>
          </p:txBody>
        </p:sp>
        <p:grpSp>
          <p:nvGrpSpPr>
            <p:cNvPr id="144" name="Group 143"/>
            <p:cNvGrpSpPr/>
            <p:nvPr/>
          </p:nvGrpSpPr>
          <p:grpSpPr>
            <a:xfrm>
              <a:off x="11333371" y="137080"/>
              <a:ext cx="466163" cy="466170"/>
              <a:chOff x="7156455" y="28575"/>
              <a:chExt cx="325433" cy="325438"/>
            </a:xfrm>
            <a:solidFill>
              <a:schemeClr val="tx1"/>
            </a:solidFill>
          </p:grpSpPr>
          <p:sp>
            <p:nvSpPr>
              <p:cNvPr id="146" name="Freeform 26"/>
              <p:cNvSpPr>
                <a:spLocks noEditPoints="1"/>
              </p:cNvSpPr>
              <p:nvPr/>
            </p:nvSpPr>
            <p:spPr bwMode="auto">
              <a:xfrm>
                <a:off x="7164388" y="88900"/>
                <a:ext cx="261938" cy="261938"/>
              </a:xfrm>
              <a:custGeom>
                <a:avLst/>
                <a:gdLst>
                  <a:gd name="T0" fmla="*/ 70 w 70"/>
                  <a:gd name="T1" fmla="*/ 17 h 70"/>
                  <a:gd name="T2" fmla="*/ 57 w 70"/>
                  <a:gd name="T3" fmla="*/ 29 h 70"/>
                  <a:gd name="T4" fmla="*/ 49 w 70"/>
                  <a:gd name="T5" fmla="*/ 21 h 70"/>
                  <a:gd name="T6" fmla="*/ 55 w 70"/>
                  <a:gd name="T7" fmla="*/ 14 h 70"/>
                  <a:gd name="T8" fmla="*/ 55 w 70"/>
                  <a:gd name="T9" fmla="*/ 11 h 70"/>
                  <a:gd name="T10" fmla="*/ 55 w 70"/>
                  <a:gd name="T11" fmla="*/ 11 h 70"/>
                  <a:gd name="T12" fmla="*/ 51 w 70"/>
                  <a:gd name="T13" fmla="*/ 11 h 70"/>
                  <a:gd name="T14" fmla="*/ 45 w 70"/>
                  <a:gd name="T15" fmla="*/ 17 h 70"/>
                  <a:gd name="T16" fmla="*/ 40 w 70"/>
                  <a:gd name="T17" fmla="*/ 12 h 70"/>
                  <a:gd name="T18" fmla="*/ 53 w 70"/>
                  <a:gd name="T19" fmla="*/ 0 h 70"/>
                  <a:gd name="T20" fmla="*/ 70 w 70"/>
                  <a:gd name="T21" fmla="*/ 17 h 70"/>
                  <a:gd name="T22" fmla="*/ 43 w 70"/>
                  <a:gd name="T23" fmla="*/ 44 h 70"/>
                  <a:gd name="T24" fmla="*/ 34 w 70"/>
                  <a:gd name="T25" fmla="*/ 35 h 70"/>
                  <a:gd name="T26" fmla="*/ 19 w 70"/>
                  <a:gd name="T27" fmla="*/ 50 h 70"/>
                  <a:gd name="T28" fmla="*/ 15 w 70"/>
                  <a:gd name="T29" fmla="*/ 50 h 70"/>
                  <a:gd name="T30" fmla="*/ 15 w 70"/>
                  <a:gd name="T31" fmla="*/ 50 h 70"/>
                  <a:gd name="T32" fmla="*/ 15 w 70"/>
                  <a:gd name="T33" fmla="*/ 47 h 70"/>
                  <a:gd name="T34" fmla="*/ 31 w 70"/>
                  <a:gd name="T35" fmla="*/ 31 h 70"/>
                  <a:gd name="T36" fmla="*/ 26 w 70"/>
                  <a:gd name="T37" fmla="*/ 27 h 70"/>
                  <a:gd name="T38" fmla="*/ 7 w 70"/>
                  <a:gd name="T39" fmla="*/ 46 h 70"/>
                  <a:gd name="T40" fmla="*/ 0 w 70"/>
                  <a:gd name="T41" fmla="*/ 70 h 70"/>
                  <a:gd name="T42" fmla="*/ 24 w 70"/>
                  <a:gd name="T43" fmla="*/ 63 h 70"/>
                  <a:gd name="T44" fmla="*/ 43 w 70"/>
                  <a:gd name="T4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0">
                    <a:moveTo>
                      <a:pt x="70" y="17"/>
                    </a:moveTo>
                    <a:cubicBezTo>
                      <a:pt x="57" y="29"/>
                      <a:pt x="57" y="29"/>
                      <a:pt x="57" y="29"/>
                    </a:cubicBezTo>
                    <a:cubicBezTo>
                      <a:pt x="49" y="21"/>
                      <a:pt x="49" y="21"/>
                      <a:pt x="49" y="21"/>
                    </a:cubicBezTo>
                    <a:cubicBezTo>
                      <a:pt x="55" y="14"/>
                      <a:pt x="55" y="14"/>
                      <a:pt x="55" y="14"/>
                    </a:cubicBezTo>
                    <a:cubicBezTo>
                      <a:pt x="56" y="13"/>
                      <a:pt x="56" y="12"/>
                      <a:pt x="55" y="11"/>
                    </a:cubicBezTo>
                    <a:cubicBezTo>
                      <a:pt x="55" y="11"/>
                      <a:pt x="55" y="11"/>
                      <a:pt x="55" y="11"/>
                    </a:cubicBezTo>
                    <a:cubicBezTo>
                      <a:pt x="54" y="10"/>
                      <a:pt x="52" y="10"/>
                      <a:pt x="51" y="11"/>
                    </a:cubicBezTo>
                    <a:cubicBezTo>
                      <a:pt x="45" y="17"/>
                      <a:pt x="45" y="17"/>
                      <a:pt x="45" y="17"/>
                    </a:cubicBezTo>
                    <a:cubicBezTo>
                      <a:pt x="40" y="12"/>
                      <a:pt x="40" y="12"/>
                      <a:pt x="40" y="12"/>
                    </a:cubicBezTo>
                    <a:cubicBezTo>
                      <a:pt x="53" y="0"/>
                      <a:pt x="53" y="0"/>
                      <a:pt x="53" y="0"/>
                    </a:cubicBezTo>
                    <a:cubicBezTo>
                      <a:pt x="70" y="17"/>
                      <a:pt x="70" y="17"/>
                      <a:pt x="70" y="17"/>
                    </a:cubicBezTo>
                    <a:close/>
                    <a:moveTo>
                      <a:pt x="43" y="44"/>
                    </a:moveTo>
                    <a:cubicBezTo>
                      <a:pt x="34" y="35"/>
                      <a:pt x="34" y="35"/>
                      <a:pt x="34" y="35"/>
                    </a:cubicBezTo>
                    <a:cubicBezTo>
                      <a:pt x="19" y="50"/>
                      <a:pt x="19" y="50"/>
                      <a:pt x="19" y="50"/>
                    </a:cubicBezTo>
                    <a:cubicBezTo>
                      <a:pt x="18" y="51"/>
                      <a:pt x="16" y="51"/>
                      <a:pt x="15" y="50"/>
                    </a:cubicBezTo>
                    <a:cubicBezTo>
                      <a:pt x="15" y="50"/>
                      <a:pt x="15" y="50"/>
                      <a:pt x="15" y="50"/>
                    </a:cubicBezTo>
                    <a:cubicBezTo>
                      <a:pt x="14" y="49"/>
                      <a:pt x="14" y="48"/>
                      <a:pt x="15" y="47"/>
                    </a:cubicBezTo>
                    <a:cubicBezTo>
                      <a:pt x="31" y="31"/>
                      <a:pt x="31" y="31"/>
                      <a:pt x="31" y="31"/>
                    </a:cubicBezTo>
                    <a:cubicBezTo>
                      <a:pt x="26" y="27"/>
                      <a:pt x="26" y="27"/>
                      <a:pt x="26" y="27"/>
                    </a:cubicBezTo>
                    <a:cubicBezTo>
                      <a:pt x="7" y="46"/>
                      <a:pt x="7" y="46"/>
                      <a:pt x="7" y="46"/>
                    </a:cubicBezTo>
                    <a:cubicBezTo>
                      <a:pt x="0" y="70"/>
                      <a:pt x="0" y="70"/>
                      <a:pt x="0" y="70"/>
                    </a:cubicBezTo>
                    <a:cubicBezTo>
                      <a:pt x="24" y="63"/>
                      <a:pt x="24" y="63"/>
                      <a:pt x="24" y="63"/>
                    </a:cubicBezTo>
                    <a:lnTo>
                      <a:pt x="43" y="44"/>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147" name="Freeform 27"/>
              <p:cNvSpPr>
                <a:spLocks/>
              </p:cNvSpPr>
              <p:nvPr/>
            </p:nvSpPr>
            <p:spPr bwMode="auto">
              <a:xfrm>
                <a:off x="7377113" y="28575"/>
                <a:ext cx="104775" cy="107950"/>
              </a:xfrm>
              <a:custGeom>
                <a:avLst/>
                <a:gdLst>
                  <a:gd name="T0" fmla="*/ 0 w 66"/>
                  <a:gd name="T1" fmla="*/ 28 h 68"/>
                  <a:gd name="T2" fmla="*/ 26 w 66"/>
                  <a:gd name="T3" fmla="*/ 0 h 68"/>
                  <a:gd name="T4" fmla="*/ 66 w 66"/>
                  <a:gd name="T5" fmla="*/ 40 h 68"/>
                  <a:gd name="T6" fmla="*/ 40 w 66"/>
                  <a:gd name="T7" fmla="*/ 68 h 68"/>
                  <a:gd name="T8" fmla="*/ 0 w 66"/>
                  <a:gd name="T9" fmla="*/ 28 h 68"/>
                </a:gdLst>
                <a:ahLst/>
                <a:cxnLst>
                  <a:cxn ang="0">
                    <a:pos x="T0" y="T1"/>
                  </a:cxn>
                  <a:cxn ang="0">
                    <a:pos x="T2" y="T3"/>
                  </a:cxn>
                  <a:cxn ang="0">
                    <a:pos x="T4" y="T5"/>
                  </a:cxn>
                  <a:cxn ang="0">
                    <a:pos x="T6" y="T7"/>
                  </a:cxn>
                  <a:cxn ang="0">
                    <a:pos x="T8" y="T9"/>
                  </a:cxn>
                </a:cxnLst>
                <a:rect l="0" t="0" r="r" b="b"/>
                <a:pathLst>
                  <a:path w="66" h="68">
                    <a:moveTo>
                      <a:pt x="0" y="28"/>
                    </a:moveTo>
                    <a:lnTo>
                      <a:pt x="26" y="0"/>
                    </a:lnTo>
                    <a:lnTo>
                      <a:pt x="66" y="40"/>
                    </a:lnTo>
                    <a:lnTo>
                      <a:pt x="40" y="68"/>
                    </a:lnTo>
                    <a:lnTo>
                      <a:pt x="0" y="28"/>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148" name="Freeform 28"/>
              <p:cNvSpPr>
                <a:spLocks/>
              </p:cNvSpPr>
              <p:nvPr/>
            </p:nvSpPr>
            <p:spPr bwMode="auto">
              <a:xfrm>
                <a:off x="7156455" y="28575"/>
                <a:ext cx="319088" cy="325438"/>
              </a:xfrm>
              <a:custGeom>
                <a:avLst/>
                <a:gdLst>
                  <a:gd name="T0" fmla="*/ 85 w 85"/>
                  <a:gd name="T1" fmla="*/ 69 h 87"/>
                  <a:gd name="T2" fmla="*/ 84 w 85"/>
                  <a:gd name="T3" fmla="*/ 74 h 87"/>
                  <a:gd name="T4" fmla="*/ 80 w 85"/>
                  <a:gd name="T5" fmla="*/ 71 h 87"/>
                  <a:gd name="T6" fmla="*/ 70 w 85"/>
                  <a:gd name="T7" fmla="*/ 62 h 87"/>
                  <a:gd name="T8" fmla="*/ 60 w 85"/>
                  <a:gd name="T9" fmla="*/ 73 h 87"/>
                  <a:gd name="T10" fmla="*/ 66 w 85"/>
                  <a:gd name="T11" fmla="*/ 82 h 87"/>
                  <a:gd name="T12" fmla="*/ 67 w 85"/>
                  <a:gd name="T13" fmla="*/ 87 h 87"/>
                  <a:gd name="T14" fmla="*/ 67 w 85"/>
                  <a:gd name="T15" fmla="*/ 87 h 87"/>
                  <a:gd name="T16" fmla="*/ 49 w 85"/>
                  <a:gd name="T17" fmla="*/ 69 h 87"/>
                  <a:gd name="T18" fmla="*/ 50 w 85"/>
                  <a:gd name="T19" fmla="*/ 62 h 87"/>
                  <a:gd name="T20" fmla="*/ 23 w 85"/>
                  <a:gd name="T21" fmla="*/ 36 h 87"/>
                  <a:gd name="T22" fmla="*/ 18 w 85"/>
                  <a:gd name="T23" fmla="*/ 36 h 87"/>
                  <a:gd name="T24" fmla="*/ 0 w 85"/>
                  <a:gd name="T25" fmla="*/ 18 h 87"/>
                  <a:gd name="T26" fmla="*/ 1 w 85"/>
                  <a:gd name="T27" fmla="*/ 13 h 87"/>
                  <a:gd name="T28" fmla="*/ 4 w 85"/>
                  <a:gd name="T29" fmla="*/ 16 h 87"/>
                  <a:gd name="T30" fmla="*/ 15 w 85"/>
                  <a:gd name="T31" fmla="*/ 25 h 87"/>
                  <a:gd name="T32" fmla="*/ 25 w 85"/>
                  <a:gd name="T33" fmla="*/ 15 h 87"/>
                  <a:gd name="T34" fmla="*/ 19 w 85"/>
                  <a:gd name="T35" fmla="*/ 5 h 87"/>
                  <a:gd name="T36" fmla="*/ 18 w 85"/>
                  <a:gd name="T37" fmla="*/ 0 h 87"/>
                  <a:gd name="T38" fmla="*/ 18 w 85"/>
                  <a:gd name="T39" fmla="*/ 0 h 87"/>
                  <a:gd name="T40" fmla="*/ 36 w 85"/>
                  <a:gd name="T41" fmla="*/ 18 h 87"/>
                  <a:gd name="T42" fmla="*/ 35 w 85"/>
                  <a:gd name="T43" fmla="*/ 25 h 87"/>
                  <a:gd name="T44" fmla="*/ 62 w 85"/>
                  <a:gd name="T45" fmla="*/ 51 h 87"/>
                  <a:gd name="T46" fmla="*/ 66 w 85"/>
                  <a:gd name="T47" fmla="*/ 51 h 87"/>
                  <a:gd name="T48" fmla="*/ 85 w 85"/>
                  <a:gd name="T49"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7">
                    <a:moveTo>
                      <a:pt x="85" y="69"/>
                    </a:moveTo>
                    <a:cubicBezTo>
                      <a:pt x="85" y="71"/>
                      <a:pt x="84" y="73"/>
                      <a:pt x="84" y="74"/>
                    </a:cubicBezTo>
                    <a:cubicBezTo>
                      <a:pt x="80" y="71"/>
                      <a:pt x="80" y="71"/>
                      <a:pt x="80" y="71"/>
                    </a:cubicBezTo>
                    <a:cubicBezTo>
                      <a:pt x="80" y="66"/>
                      <a:pt x="75" y="62"/>
                      <a:pt x="70" y="62"/>
                    </a:cubicBezTo>
                    <a:cubicBezTo>
                      <a:pt x="64" y="62"/>
                      <a:pt x="60" y="67"/>
                      <a:pt x="60" y="73"/>
                    </a:cubicBezTo>
                    <a:cubicBezTo>
                      <a:pt x="60" y="77"/>
                      <a:pt x="62" y="80"/>
                      <a:pt x="66" y="82"/>
                    </a:cubicBezTo>
                    <a:cubicBezTo>
                      <a:pt x="67" y="87"/>
                      <a:pt x="67" y="87"/>
                      <a:pt x="67" y="87"/>
                    </a:cubicBezTo>
                    <a:cubicBezTo>
                      <a:pt x="67" y="87"/>
                      <a:pt x="67" y="87"/>
                      <a:pt x="67" y="87"/>
                    </a:cubicBezTo>
                    <a:cubicBezTo>
                      <a:pt x="57" y="87"/>
                      <a:pt x="49" y="79"/>
                      <a:pt x="49" y="69"/>
                    </a:cubicBezTo>
                    <a:cubicBezTo>
                      <a:pt x="49" y="67"/>
                      <a:pt x="49" y="64"/>
                      <a:pt x="50" y="62"/>
                    </a:cubicBezTo>
                    <a:cubicBezTo>
                      <a:pt x="23" y="36"/>
                      <a:pt x="23" y="36"/>
                      <a:pt x="23" y="36"/>
                    </a:cubicBezTo>
                    <a:cubicBezTo>
                      <a:pt x="22" y="36"/>
                      <a:pt x="20" y="36"/>
                      <a:pt x="18" y="36"/>
                    </a:cubicBezTo>
                    <a:cubicBezTo>
                      <a:pt x="9" y="36"/>
                      <a:pt x="0" y="28"/>
                      <a:pt x="0" y="18"/>
                    </a:cubicBezTo>
                    <a:cubicBezTo>
                      <a:pt x="0" y="17"/>
                      <a:pt x="1" y="15"/>
                      <a:pt x="1" y="13"/>
                    </a:cubicBezTo>
                    <a:cubicBezTo>
                      <a:pt x="4" y="16"/>
                      <a:pt x="4" y="16"/>
                      <a:pt x="4" y="16"/>
                    </a:cubicBezTo>
                    <a:cubicBezTo>
                      <a:pt x="5" y="21"/>
                      <a:pt x="10" y="25"/>
                      <a:pt x="15" y="25"/>
                    </a:cubicBezTo>
                    <a:cubicBezTo>
                      <a:pt x="21" y="25"/>
                      <a:pt x="25" y="20"/>
                      <a:pt x="25" y="15"/>
                    </a:cubicBezTo>
                    <a:cubicBezTo>
                      <a:pt x="25" y="11"/>
                      <a:pt x="23" y="7"/>
                      <a:pt x="19" y="5"/>
                    </a:cubicBezTo>
                    <a:cubicBezTo>
                      <a:pt x="18" y="0"/>
                      <a:pt x="18" y="0"/>
                      <a:pt x="18" y="0"/>
                    </a:cubicBezTo>
                    <a:cubicBezTo>
                      <a:pt x="18" y="0"/>
                      <a:pt x="18" y="0"/>
                      <a:pt x="18" y="0"/>
                    </a:cubicBezTo>
                    <a:cubicBezTo>
                      <a:pt x="28" y="0"/>
                      <a:pt x="36" y="8"/>
                      <a:pt x="36" y="18"/>
                    </a:cubicBezTo>
                    <a:cubicBezTo>
                      <a:pt x="36" y="20"/>
                      <a:pt x="36" y="23"/>
                      <a:pt x="35" y="25"/>
                    </a:cubicBezTo>
                    <a:cubicBezTo>
                      <a:pt x="62" y="51"/>
                      <a:pt x="62" y="51"/>
                      <a:pt x="62" y="51"/>
                    </a:cubicBezTo>
                    <a:cubicBezTo>
                      <a:pt x="64" y="51"/>
                      <a:pt x="65" y="51"/>
                      <a:pt x="66" y="51"/>
                    </a:cubicBezTo>
                    <a:cubicBezTo>
                      <a:pt x="76" y="51"/>
                      <a:pt x="84" y="59"/>
                      <a:pt x="85" y="69"/>
                    </a:cubicBez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
          <p:nvSpPr>
            <p:cNvPr id="145" name="TextBox 144"/>
            <p:cNvSpPr txBox="1"/>
            <p:nvPr/>
          </p:nvSpPr>
          <p:spPr>
            <a:xfrm>
              <a:off x="11947583" y="137080"/>
              <a:ext cx="124650" cy="47150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DEVELOP</a:t>
              </a:r>
            </a:p>
          </p:txBody>
        </p:sp>
      </p:grpSp>
      <p:cxnSp>
        <p:nvCxnSpPr>
          <p:cNvPr id="118" name="Straight Arrow Connector 117"/>
          <p:cNvCxnSpPr/>
          <p:nvPr/>
        </p:nvCxnSpPr>
        <p:spPr>
          <a:xfrm>
            <a:off x="2654676" y="4649390"/>
            <a:ext cx="4080455" cy="0"/>
          </a:xfrm>
          <a:prstGeom prst="straightConnector1">
            <a:avLst/>
          </a:prstGeom>
          <a:ln w="571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6746105" y="4086026"/>
            <a:ext cx="0" cy="590749"/>
          </a:xfrm>
          <a:prstGeom prst="straightConnector1">
            <a:avLst/>
          </a:prstGeom>
          <a:ln w="571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8016337" y="1963124"/>
            <a:ext cx="1855696" cy="1323202"/>
            <a:chOff x="3419856" y="851883"/>
            <a:chExt cx="2330227" cy="1661566"/>
          </a:xfrm>
        </p:grpSpPr>
        <p:grpSp>
          <p:nvGrpSpPr>
            <p:cNvPr id="158" name="Group 157"/>
            <p:cNvGrpSpPr/>
            <p:nvPr/>
          </p:nvGrpSpPr>
          <p:grpSpPr>
            <a:xfrm>
              <a:off x="3419856" y="851883"/>
              <a:ext cx="2330227" cy="1661566"/>
              <a:chOff x="9455184" y="2490506"/>
              <a:chExt cx="2276145" cy="1623003"/>
            </a:xfrm>
          </p:grpSpPr>
          <p:sp>
            <p:nvSpPr>
              <p:cNvPr id="160" name="Rounded Rectangle 159"/>
              <p:cNvSpPr/>
              <p:nvPr/>
            </p:nvSpPr>
            <p:spPr bwMode="auto">
              <a:xfrm>
                <a:off x="9455184" y="2490506"/>
                <a:ext cx="2276145" cy="1623003"/>
              </a:xfrm>
              <a:prstGeom prst="roundRect">
                <a:avLst>
                  <a:gd name="adj" fmla="val 2806"/>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9530266" y="2887078"/>
                <a:ext cx="2125979" cy="11662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9863274" y="2555249"/>
                <a:ext cx="1792970" cy="271678"/>
              </a:xfrm>
              <a:prstGeom prst="rect">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3" name="Group 162"/>
              <p:cNvGrpSpPr/>
              <p:nvPr/>
            </p:nvGrpSpPr>
            <p:grpSpPr>
              <a:xfrm>
                <a:off x="9523387" y="2555243"/>
                <a:ext cx="271684" cy="271684"/>
                <a:chOff x="10333036" y="4489448"/>
                <a:chExt cx="399585" cy="399585"/>
              </a:xfrm>
            </p:grpSpPr>
            <p:sp>
              <p:nvSpPr>
                <p:cNvPr id="164" name="Oval 163"/>
                <p:cNvSpPr/>
                <p:nvPr/>
              </p:nvSpPr>
              <p:spPr bwMode="auto">
                <a:xfrm>
                  <a:off x="10333036" y="4489448"/>
                  <a:ext cx="399585" cy="399585"/>
                </a:xfrm>
                <a:prstGeom prst="ellipse">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Freeform 79"/>
                <p:cNvSpPr>
                  <a:spLocks/>
                </p:cNvSpPr>
                <p:nvPr/>
              </p:nvSpPr>
              <p:spPr bwMode="auto">
                <a:xfrm>
                  <a:off x="10408090" y="4604989"/>
                  <a:ext cx="254498" cy="186502"/>
                </a:xfrm>
                <a:custGeom>
                  <a:avLst/>
                  <a:gdLst>
                    <a:gd name="T0" fmla="*/ 45 w 131"/>
                    <a:gd name="T1" fmla="*/ 60 h 96"/>
                    <a:gd name="T2" fmla="*/ 83 w 131"/>
                    <a:gd name="T3" fmla="*/ 96 h 96"/>
                    <a:gd name="T4" fmla="*/ 51 w 131"/>
                    <a:gd name="T5" fmla="*/ 96 h 96"/>
                    <a:gd name="T6" fmla="*/ 0 w 131"/>
                    <a:gd name="T7" fmla="*/ 47 h 96"/>
                    <a:gd name="T8" fmla="*/ 51 w 131"/>
                    <a:gd name="T9" fmla="*/ 0 h 96"/>
                    <a:gd name="T10" fmla="*/ 83 w 131"/>
                    <a:gd name="T11" fmla="*/ 0 h 96"/>
                    <a:gd name="T12" fmla="*/ 45 w 131"/>
                    <a:gd name="T13" fmla="*/ 35 h 96"/>
                    <a:gd name="T14" fmla="*/ 131 w 131"/>
                    <a:gd name="T15" fmla="*/ 35 h 96"/>
                    <a:gd name="T16" fmla="*/ 131 w 131"/>
                    <a:gd name="T17" fmla="*/ 60 h 96"/>
                    <a:gd name="T18" fmla="*/ 45 w 131"/>
                    <a:gd name="T19"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45" y="60"/>
                      </a:moveTo>
                      <a:lnTo>
                        <a:pt x="83" y="96"/>
                      </a:lnTo>
                      <a:lnTo>
                        <a:pt x="51" y="96"/>
                      </a:lnTo>
                      <a:lnTo>
                        <a:pt x="0" y="47"/>
                      </a:lnTo>
                      <a:lnTo>
                        <a:pt x="51" y="0"/>
                      </a:lnTo>
                      <a:lnTo>
                        <a:pt x="83" y="0"/>
                      </a:lnTo>
                      <a:lnTo>
                        <a:pt x="45" y="35"/>
                      </a:lnTo>
                      <a:lnTo>
                        <a:pt x="131" y="35"/>
                      </a:lnTo>
                      <a:lnTo>
                        <a:pt x="131" y="60"/>
                      </a:lnTo>
                      <a:lnTo>
                        <a:pt x="45"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grpSp>
        <p:pic>
          <p:nvPicPr>
            <p:cNvPr id="159" name="Picture 158"/>
            <p:cNvPicPr>
              <a:picLocks noChangeAspect="1"/>
            </p:cNvPicPr>
            <p:nvPr/>
          </p:nvPicPr>
          <p:blipFill>
            <a:blip r:embed="rId8"/>
            <a:stretch>
              <a:fillRect/>
            </a:stretch>
          </p:blipFill>
          <p:spPr>
            <a:xfrm>
              <a:off x="3916792" y="971067"/>
              <a:ext cx="285762" cy="177303"/>
            </a:xfrm>
            <a:prstGeom prst="rect">
              <a:avLst/>
            </a:prstGeom>
          </p:spPr>
        </p:pic>
      </p:grpSp>
      <p:grpSp>
        <p:nvGrpSpPr>
          <p:cNvPr id="167" name="Group 166"/>
          <p:cNvGrpSpPr/>
          <p:nvPr/>
        </p:nvGrpSpPr>
        <p:grpSpPr>
          <a:xfrm>
            <a:off x="8016337" y="2943131"/>
            <a:ext cx="1855696" cy="502111"/>
            <a:chOff x="7991939" y="3269259"/>
            <a:chExt cx="1855696" cy="502111"/>
          </a:xfrm>
        </p:grpSpPr>
        <p:sp>
          <p:nvSpPr>
            <p:cNvPr id="173" name="Freeform 172"/>
            <p:cNvSpPr/>
            <p:nvPr/>
          </p:nvSpPr>
          <p:spPr bwMode="auto">
            <a:xfrm>
              <a:off x="7991939" y="3269260"/>
              <a:ext cx="1855696" cy="502110"/>
            </a:xfrm>
            <a:custGeom>
              <a:avLst/>
              <a:gdLst>
                <a:gd name="connsiteX0" fmla="*/ 0 w 1855696"/>
                <a:gd name="connsiteY0" fmla="*/ 0 h 1005070"/>
                <a:gd name="connsiteX1" fmla="*/ 1855696 w 1855696"/>
                <a:gd name="connsiteY1" fmla="*/ 0 h 1005070"/>
                <a:gd name="connsiteX2" fmla="*/ 1855696 w 1855696"/>
                <a:gd name="connsiteY2" fmla="*/ 967941 h 1005070"/>
                <a:gd name="connsiteX3" fmla="*/ 1818567 w 1855696"/>
                <a:gd name="connsiteY3" fmla="*/ 1005070 h 1005070"/>
                <a:gd name="connsiteX4" fmla="*/ 37129 w 1855696"/>
                <a:gd name="connsiteY4" fmla="*/ 1005070 h 1005070"/>
                <a:gd name="connsiteX5" fmla="*/ 0 w 1855696"/>
                <a:gd name="connsiteY5" fmla="*/ 967941 h 1005070"/>
                <a:gd name="connsiteX6" fmla="*/ 0 w 1855696"/>
                <a:gd name="connsiteY6" fmla="*/ 0 h 100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696" h="1005070">
                  <a:moveTo>
                    <a:pt x="0" y="0"/>
                  </a:moveTo>
                  <a:lnTo>
                    <a:pt x="1855696" y="0"/>
                  </a:lnTo>
                  <a:lnTo>
                    <a:pt x="1855696" y="967941"/>
                  </a:lnTo>
                  <a:cubicBezTo>
                    <a:pt x="1855696" y="988447"/>
                    <a:pt x="1839073" y="1005070"/>
                    <a:pt x="1818567" y="1005070"/>
                  </a:cubicBezTo>
                  <a:lnTo>
                    <a:pt x="37129" y="1005070"/>
                  </a:lnTo>
                  <a:cubicBezTo>
                    <a:pt x="16623" y="1005070"/>
                    <a:pt x="0" y="988447"/>
                    <a:pt x="0" y="967941"/>
                  </a:cubicBezTo>
                  <a:lnTo>
                    <a:pt x="0" y="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8053152" y="3269259"/>
              <a:ext cx="1733269" cy="4328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6" name="Group 175"/>
          <p:cNvGrpSpPr/>
          <p:nvPr/>
        </p:nvGrpSpPr>
        <p:grpSpPr>
          <a:xfrm>
            <a:off x="8113143" y="2320371"/>
            <a:ext cx="1612339" cy="842567"/>
            <a:chOff x="8138421" y="3792151"/>
            <a:chExt cx="1612339" cy="842567"/>
          </a:xfrm>
        </p:grpSpPr>
        <p:sp>
          <p:nvSpPr>
            <p:cNvPr id="178" name="TextBox 177"/>
            <p:cNvSpPr txBox="1"/>
            <p:nvPr/>
          </p:nvSpPr>
          <p:spPr>
            <a:xfrm>
              <a:off x="8138421" y="3792151"/>
              <a:ext cx="1612339" cy="304354"/>
            </a:xfrm>
            <a:prstGeom prst="rect">
              <a:avLst/>
            </a:prstGeom>
          </p:spPr>
          <p:txBody>
            <a:bodyPr vert="horz" wrap="square" lIns="93260" tIns="93260" rIns="93260" bIns="93260" rtlCol="0" anchor="t">
              <a:noAutofit/>
            </a:bodyPr>
            <a:lstStyle/>
            <a:p>
              <a:pPr marL="238007" indent="-238007" algn="ctr" defTabSz="932597"/>
              <a:r>
                <a:rPr lang="en-US" sz="1100" dirty="0" err="1" smtClean="0">
                  <a:solidFill>
                    <a:srgbClr val="FFFFFF"/>
                  </a:solidFill>
                  <a:ea typeface="Segoe UI" pitchFamily="34" charset="0"/>
                  <a:cs typeface="Segoe UI" pitchFamily="34" charset="0"/>
                </a:rPr>
                <a:t>PaaS</a:t>
              </a:r>
              <a:r>
                <a:rPr lang="en-US" sz="1100" dirty="0" smtClean="0">
                  <a:solidFill>
                    <a:srgbClr val="FFFFFF"/>
                  </a:solidFill>
                  <a:ea typeface="Segoe UI" pitchFamily="34" charset="0"/>
                  <a:cs typeface="Segoe UI" pitchFamily="34" charset="0"/>
                </a:rPr>
                <a:t> – Website </a:t>
              </a:r>
              <a:endParaRPr lang="en-US" sz="1100" dirty="0">
                <a:solidFill>
                  <a:srgbClr val="FFFFFF"/>
                </a:solidFill>
                <a:ea typeface="Segoe UI" pitchFamily="34" charset="0"/>
                <a:cs typeface="Segoe UI" pitchFamily="34" charset="0"/>
              </a:endParaRPr>
            </a:p>
          </p:txBody>
        </p:sp>
        <p:pic>
          <p:nvPicPr>
            <p:cNvPr id="179" name="Picture 3"/>
            <p:cNvPicPr>
              <a:picLocks noChangeAspect="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9043258" y="4127754"/>
              <a:ext cx="442636" cy="50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11"/>
            <p:cNvPicPr>
              <a:picLocks noChangeAspect="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8477975" y="4192090"/>
              <a:ext cx="373896" cy="4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3" name="Picture 182"/>
          <p:cNvPicPr>
            <a:picLocks noChangeAspect="1"/>
          </p:cNvPicPr>
          <p:nvPr/>
        </p:nvPicPr>
        <p:blipFill rotWithShape="1">
          <a:blip r:embed="rId11">
            <a:extLst>
              <a:ext uri="{28A0092B-C50C-407E-A947-70E740481C1C}">
                <a14:useLocalDpi xmlns:a14="http://schemas.microsoft.com/office/drawing/2010/main" val="0"/>
              </a:ext>
            </a:extLst>
          </a:blip>
          <a:srcRect l="24798"/>
          <a:stretch/>
        </p:blipFill>
        <p:spPr>
          <a:xfrm>
            <a:off x="8664425" y="2048177"/>
            <a:ext cx="937875" cy="200361"/>
          </a:xfrm>
          <a:prstGeom prst="rect">
            <a:avLst/>
          </a:prstGeom>
        </p:spPr>
      </p:pic>
    </p:spTree>
    <p:extLst>
      <p:ext uri="{BB962C8B-B14F-4D97-AF65-F5344CB8AC3E}">
        <p14:creationId xmlns:p14="http://schemas.microsoft.com/office/powerpoint/2010/main" val="53670976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1105669" y="4229621"/>
            <a:ext cx="2246162" cy="2045196"/>
            <a:chOff x="998179" y="4229621"/>
            <a:chExt cx="2246162" cy="2045196"/>
          </a:xfrm>
        </p:grpSpPr>
        <p:grpSp>
          <p:nvGrpSpPr>
            <p:cNvPr id="12" name="Group 11"/>
            <p:cNvGrpSpPr/>
            <p:nvPr/>
          </p:nvGrpSpPr>
          <p:grpSpPr>
            <a:xfrm>
              <a:off x="1117686" y="4229621"/>
              <a:ext cx="1774178" cy="1474198"/>
              <a:chOff x="958943" y="1820181"/>
              <a:chExt cx="1356835" cy="1127420"/>
            </a:xfrm>
          </p:grpSpPr>
          <p:sp>
            <p:nvSpPr>
              <p:cNvPr id="13" name="Freeform 148"/>
              <p:cNvSpPr>
                <a:spLocks/>
              </p:cNvSpPr>
              <p:nvPr/>
            </p:nvSpPr>
            <p:spPr bwMode="auto">
              <a:xfrm>
                <a:off x="1227611" y="2046860"/>
                <a:ext cx="127936" cy="76339"/>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145"/>
              <p:cNvSpPr>
                <a:spLocks/>
              </p:cNvSpPr>
              <p:nvPr/>
            </p:nvSpPr>
            <p:spPr bwMode="auto">
              <a:xfrm>
                <a:off x="1290114" y="2391420"/>
                <a:ext cx="170126" cy="556181"/>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146"/>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149"/>
              <p:cNvSpPr>
                <a:spLocks/>
              </p:cNvSpPr>
              <p:nvPr/>
            </p:nvSpPr>
            <p:spPr bwMode="auto">
              <a:xfrm>
                <a:off x="1138345" y="2051426"/>
                <a:ext cx="308679" cy="403847"/>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r>
                  <a:rPr lang="en-US" sz="1000" b="1" dirty="0" smtClean="0">
                    <a:solidFill>
                      <a:srgbClr val="FFFFFF"/>
                    </a:solidFill>
                  </a:rPr>
                  <a:t> </a:t>
                </a:r>
                <a:endParaRPr lang="en-US" sz="1000" b="1" dirty="0">
                  <a:solidFill>
                    <a:srgbClr val="FFFFFF"/>
                  </a:solidFill>
                </a:endParaRPr>
              </a:p>
            </p:txBody>
          </p:sp>
          <p:sp>
            <p:nvSpPr>
              <p:cNvPr id="18" name="Rectangle 155"/>
              <p:cNvSpPr>
                <a:spLocks noChangeArrowheads="1"/>
              </p:cNvSpPr>
              <p:nvPr/>
            </p:nvSpPr>
            <p:spPr bwMode="auto">
              <a:xfrm>
                <a:off x="1501205" y="2382014"/>
                <a:ext cx="808238" cy="5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9" name="Group 18"/>
              <p:cNvGrpSpPr/>
              <p:nvPr/>
            </p:nvGrpSpPr>
            <p:grpSpPr>
              <a:xfrm>
                <a:off x="1388646" y="2014004"/>
                <a:ext cx="311900" cy="222474"/>
                <a:chOff x="1366452" y="1994459"/>
                <a:chExt cx="311900" cy="222474"/>
              </a:xfrm>
            </p:grpSpPr>
            <p:sp>
              <p:nvSpPr>
                <p:cNvPr id="32" name="Freeform 143"/>
                <p:cNvSpPr>
                  <a:spLocks/>
                </p:cNvSpPr>
                <p:nvPr/>
              </p:nvSpPr>
              <p:spPr bwMode="auto">
                <a:xfrm>
                  <a:off x="1591108" y="1994459"/>
                  <a:ext cx="87244" cy="100331"/>
                </a:xfrm>
                <a:custGeom>
                  <a:avLst/>
                  <a:gdLst>
                    <a:gd name="T0" fmla="*/ 67 w 93"/>
                    <a:gd name="T1" fmla="*/ 3 h 105"/>
                    <a:gd name="T2" fmla="*/ 48 w 93"/>
                    <a:gd name="T3" fmla="*/ 1 h 105"/>
                    <a:gd name="T4" fmla="*/ 22 w 93"/>
                    <a:gd name="T5" fmla="*/ 21 h 105"/>
                    <a:gd name="T6" fmla="*/ 0 w 93"/>
                    <a:gd name="T7" fmla="*/ 73 h 105"/>
                    <a:gd name="T8" fmla="*/ 62 w 93"/>
                    <a:gd name="T9" fmla="*/ 105 h 105"/>
                    <a:gd name="T10" fmla="*/ 85 w 93"/>
                    <a:gd name="T11" fmla="*/ 48 h 105"/>
                    <a:gd name="T12" fmla="*/ 67 w 9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93" h="105">
                      <a:moveTo>
                        <a:pt x="67" y="3"/>
                      </a:moveTo>
                      <a:cubicBezTo>
                        <a:pt x="61" y="0"/>
                        <a:pt x="54" y="0"/>
                        <a:pt x="48" y="1"/>
                      </a:cubicBezTo>
                      <a:cubicBezTo>
                        <a:pt x="37" y="3"/>
                        <a:pt x="27" y="10"/>
                        <a:pt x="22" y="21"/>
                      </a:cubicBezTo>
                      <a:cubicBezTo>
                        <a:pt x="22" y="21"/>
                        <a:pt x="12" y="45"/>
                        <a:pt x="0" y="73"/>
                      </a:cubicBezTo>
                      <a:cubicBezTo>
                        <a:pt x="62" y="105"/>
                        <a:pt x="62" y="105"/>
                        <a:pt x="62" y="105"/>
                      </a:cubicBezTo>
                      <a:cubicBezTo>
                        <a:pt x="85" y="48"/>
                        <a:pt x="85" y="48"/>
                        <a:pt x="85" y="48"/>
                      </a:cubicBezTo>
                      <a:cubicBezTo>
                        <a:pt x="93" y="30"/>
                        <a:pt x="84" y="10"/>
                        <a:pt x="67" y="3"/>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142"/>
                <p:cNvSpPr>
                  <a:spLocks/>
                </p:cNvSpPr>
                <p:nvPr/>
              </p:nvSpPr>
              <p:spPr bwMode="auto">
                <a:xfrm>
                  <a:off x="1366452" y="2040263"/>
                  <a:ext cx="283543" cy="176670"/>
                </a:xfrm>
                <a:custGeom>
                  <a:avLst/>
                  <a:gdLst>
                    <a:gd name="T0" fmla="*/ 203 w 295"/>
                    <a:gd name="T1" fmla="*/ 97 h 184"/>
                    <a:gd name="T2" fmla="*/ 58 w 295"/>
                    <a:gd name="T3" fmla="*/ 7 h 184"/>
                    <a:gd name="T4" fmla="*/ 34 w 295"/>
                    <a:gd name="T5" fmla="*/ 2 h 184"/>
                    <a:gd name="T6" fmla="*/ 10 w 295"/>
                    <a:gd name="T7" fmla="*/ 17 h 184"/>
                    <a:gd name="T8" fmla="*/ 21 w 295"/>
                    <a:gd name="T9" fmla="*/ 65 h 184"/>
                    <a:gd name="T10" fmla="*/ 201 w 295"/>
                    <a:gd name="T11" fmla="*/ 177 h 184"/>
                    <a:gd name="T12" fmla="*/ 229 w 295"/>
                    <a:gd name="T13" fmla="*/ 180 h 184"/>
                    <a:gd name="T14" fmla="*/ 251 w 295"/>
                    <a:gd name="T15" fmla="*/ 161 h 184"/>
                    <a:gd name="T16" fmla="*/ 295 w 295"/>
                    <a:gd name="T17" fmla="*/ 56 h 184"/>
                    <a:gd name="T18" fmla="*/ 233 w 295"/>
                    <a:gd name="T19" fmla="*/ 24 h 184"/>
                    <a:gd name="T20" fmla="*/ 203 w 295"/>
                    <a:gd name="T21" fmla="*/ 9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184">
                      <a:moveTo>
                        <a:pt x="203" y="97"/>
                      </a:moveTo>
                      <a:cubicBezTo>
                        <a:pt x="157" y="68"/>
                        <a:pt x="58" y="7"/>
                        <a:pt x="58" y="7"/>
                      </a:cubicBezTo>
                      <a:cubicBezTo>
                        <a:pt x="50" y="2"/>
                        <a:pt x="42" y="0"/>
                        <a:pt x="34" y="2"/>
                      </a:cubicBezTo>
                      <a:cubicBezTo>
                        <a:pt x="24" y="3"/>
                        <a:pt x="16" y="9"/>
                        <a:pt x="10" y="17"/>
                      </a:cubicBezTo>
                      <a:cubicBezTo>
                        <a:pt x="0" y="33"/>
                        <a:pt x="5" y="55"/>
                        <a:pt x="21" y="65"/>
                      </a:cubicBezTo>
                      <a:cubicBezTo>
                        <a:pt x="201" y="177"/>
                        <a:pt x="201" y="177"/>
                        <a:pt x="201" y="177"/>
                      </a:cubicBezTo>
                      <a:cubicBezTo>
                        <a:pt x="209" y="182"/>
                        <a:pt x="220" y="184"/>
                        <a:pt x="229" y="180"/>
                      </a:cubicBezTo>
                      <a:cubicBezTo>
                        <a:pt x="239" y="177"/>
                        <a:pt x="247" y="170"/>
                        <a:pt x="251" y="161"/>
                      </a:cubicBezTo>
                      <a:cubicBezTo>
                        <a:pt x="295" y="56"/>
                        <a:pt x="295" y="56"/>
                        <a:pt x="295" y="56"/>
                      </a:cubicBezTo>
                      <a:cubicBezTo>
                        <a:pt x="233" y="24"/>
                        <a:pt x="233" y="24"/>
                        <a:pt x="233" y="24"/>
                      </a:cubicBezTo>
                      <a:cubicBezTo>
                        <a:pt x="223" y="49"/>
                        <a:pt x="212" y="77"/>
                        <a:pt x="203" y="97"/>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0" name="Oval 144"/>
              <p:cNvSpPr>
                <a:spLocks noChangeArrowheads="1"/>
              </p:cNvSpPr>
              <p:nvPr/>
            </p:nvSpPr>
            <p:spPr bwMode="auto">
              <a:xfrm>
                <a:off x="1197762" y="1826724"/>
                <a:ext cx="196299" cy="196299"/>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7"/>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2" name="Group 21"/>
              <p:cNvGrpSpPr/>
              <p:nvPr/>
            </p:nvGrpSpPr>
            <p:grpSpPr>
              <a:xfrm>
                <a:off x="958943" y="2054647"/>
                <a:ext cx="244284" cy="287906"/>
                <a:chOff x="978218" y="2040263"/>
                <a:chExt cx="244284" cy="287906"/>
              </a:xfrm>
            </p:grpSpPr>
            <p:sp>
              <p:nvSpPr>
                <p:cNvPr id="30" name="Freeform 150"/>
                <p:cNvSpPr>
                  <a:spLocks/>
                </p:cNvSpPr>
                <p:nvPr/>
              </p:nvSpPr>
              <p:spPr bwMode="auto">
                <a:xfrm>
                  <a:off x="978218" y="2040263"/>
                  <a:ext cx="244284" cy="250827"/>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151"/>
                <p:cNvSpPr>
                  <a:spLocks/>
                </p:cNvSpPr>
                <p:nvPr/>
              </p:nvSpPr>
              <p:spPr bwMode="auto">
                <a:xfrm>
                  <a:off x="1095995" y="2238743"/>
                  <a:ext cx="100331" cy="89426"/>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3" name="Freeform 152"/>
              <p:cNvSpPr>
                <a:spLocks/>
              </p:cNvSpPr>
              <p:nvPr/>
            </p:nvSpPr>
            <p:spPr bwMode="auto">
              <a:xfrm>
                <a:off x="1189038" y="1820181"/>
                <a:ext cx="209386" cy="17448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53"/>
              <p:cNvSpPr>
                <a:spLocks/>
              </p:cNvSpPr>
              <p:nvPr/>
            </p:nvSpPr>
            <p:spPr bwMode="auto">
              <a:xfrm>
                <a:off x="1263940" y="2402326"/>
                <a:ext cx="146135" cy="17449"/>
              </a:xfrm>
              <a:custGeom>
                <a:avLst/>
                <a:gdLst>
                  <a:gd name="T0" fmla="*/ 124 w 152"/>
                  <a:gd name="T1" fmla="*/ 0 h 19"/>
                  <a:gd name="T2" fmla="*/ 0 w 152"/>
                  <a:gd name="T3" fmla="*/ 19 h 19"/>
                  <a:gd name="T4" fmla="*/ 152 w 152"/>
                  <a:gd name="T5" fmla="*/ 5 h 19"/>
                  <a:gd name="T6" fmla="*/ 124 w 152"/>
                  <a:gd name="T7" fmla="*/ 0 h 19"/>
                </a:gdLst>
                <a:ahLst/>
                <a:cxnLst>
                  <a:cxn ang="0">
                    <a:pos x="T0" y="T1"/>
                  </a:cxn>
                  <a:cxn ang="0">
                    <a:pos x="T2" y="T3"/>
                  </a:cxn>
                  <a:cxn ang="0">
                    <a:pos x="T4" y="T5"/>
                  </a:cxn>
                  <a:cxn ang="0">
                    <a:pos x="T6" y="T7"/>
                  </a:cxn>
                </a:cxnLst>
                <a:rect l="0" t="0" r="r" b="b"/>
                <a:pathLst>
                  <a:path w="152" h="19">
                    <a:moveTo>
                      <a:pt x="124" y="0"/>
                    </a:moveTo>
                    <a:cubicBezTo>
                      <a:pt x="78" y="0"/>
                      <a:pt x="0" y="19"/>
                      <a:pt x="0" y="19"/>
                    </a:cubicBezTo>
                    <a:cubicBezTo>
                      <a:pt x="152" y="5"/>
                      <a:pt x="152" y="5"/>
                      <a:pt x="152" y="5"/>
                    </a:cubicBezTo>
                    <a:cubicBezTo>
                      <a:pt x="147" y="1"/>
                      <a:pt x="137" y="0"/>
                      <a:pt x="124" y="0"/>
                    </a:cubicBezTo>
                  </a:path>
                </a:pathLst>
              </a:custGeom>
              <a:solidFill>
                <a:srgbClr val="077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5" name="Group 24"/>
              <p:cNvGrpSpPr/>
              <p:nvPr/>
            </p:nvGrpSpPr>
            <p:grpSpPr>
              <a:xfrm>
                <a:off x="1261759" y="2339640"/>
                <a:ext cx="1054019" cy="607961"/>
                <a:chOff x="511109" y="5814543"/>
                <a:chExt cx="1041729" cy="600871"/>
              </a:xfrm>
            </p:grpSpPr>
            <p:sp>
              <p:nvSpPr>
                <p:cNvPr id="27" name="Rectangle 154"/>
                <p:cNvSpPr>
                  <a:spLocks noChangeArrowheads="1"/>
                </p:cNvSpPr>
                <p:nvPr/>
              </p:nvSpPr>
              <p:spPr bwMode="auto">
                <a:xfrm>
                  <a:off x="635204" y="5814543"/>
                  <a:ext cx="808238" cy="55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Rectangle 156"/>
                <p:cNvSpPr>
                  <a:spLocks noChangeArrowheads="1"/>
                </p:cNvSpPr>
                <p:nvPr/>
              </p:nvSpPr>
              <p:spPr bwMode="auto">
                <a:xfrm>
                  <a:off x="662962" y="5858628"/>
                  <a:ext cx="751090" cy="481677"/>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158"/>
                <p:cNvSpPr>
                  <a:spLocks/>
                </p:cNvSpPr>
                <p:nvPr/>
              </p:nvSpPr>
              <p:spPr bwMode="auto">
                <a:xfrm>
                  <a:off x="511109" y="6374593"/>
                  <a:ext cx="1041729" cy="40821"/>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762" y="2148717"/>
                <a:ext cx="207282" cy="115834"/>
              </a:xfrm>
              <a:prstGeom prst="rect">
                <a:avLst/>
              </a:prstGeom>
            </p:spPr>
          </p:pic>
        </p:grpSp>
        <p:sp>
          <p:nvSpPr>
            <p:cNvPr id="38" name="Text Placeholder 1"/>
            <p:cNvSpPr txBox="1">
              <a:spLocks/>
            </p:cNvSpPr>
            <p:nvPr/>
          </p:nvSpPr>
          <p:spPr>
            <a:xfrm>
              <a:off x="998179" y="5840852"/>
              <a:ext cx="2246162" cy="4339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1800" dirty="0" smtClean="0">
                  <a:gradFill>
                    <a:gsLst>
                      <a:gs pos="1250">
                        <a:srgbClr val="FFFFFF"/>
                      </a:gs>
                      <a:gs pos="100000">
                        <a:srgbClr val="FFFFFF"/>
                      </a:gs>
                    </a:gsLst>
                    <a:lin ang="5400000" scaled="0"/>
                  </a:gradFill>
                  <a:sym typeface="Wingdings" panose="05000000000000000000" pitchFamily="2" charset="2"/>
                </a:rPr>
                <a:t>Visual Studio Client</a:t>
              </a:r>
              <a:endParaRPr lang="en-US" sz="1800" dirty="0">
                <a:gradFill>
                  <a:gsLst>
                    <a:gs pos="1250">
                      <a:srgbClr val="FFFFFF"/>
                    </a:gs>
                    <a:gs pos="100000">
                      <a:srgbClr val="FFFFFF"/>
                    </a:gs>
                  </a:gsLst>
                  <a:lin ang="5400000" scaled="0"/>
                </a:gradFill>
              </a:endParaRPr>
            </a:p>
          </p:txBody>
        </p:sp>
      </p:grpSp>
      <p:sp>
        <p:nvSpPr>
          <p:cNvPr id="67" name="Right Arrow 66"/>
          <p:cNvSpPr/>
          <p:nvPr/>
        </p:nvSpPr>
        <p:spPr bwMode="auto">
          <a:xfrm>
            <a:off x="3409455" y="1506954"/>
            <a:ext cx="4856132" cy="197103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ight Arrow 4"/>
          <p:cNvSpPr/>
          <p:nvPr/>
        </p:nvSpPr>
        <p:spPr bwMode="auto">
          <a:xfrm>
            <a:off x="3409454" y="4061245"/>
            <a:ext cx="4856133" cy="197103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itle 16"/>
          <p:cNvSpPr>
            <a:spLocks noGrp="1"/>
          </p:cNvSpPr>
          <p:nvPr>
            <p:ph type="title"/>
          </p:nvPr>
        </p:nvSpPr>
        <p:spPr/>
        <p:txBody>
          <a:bodyPr/>
          <a:lstStyle/>
          <a:p>
            <a:r>
              <a:rPr lang="en-US" dirty="0" smtClean="0"/>
              <a:t>Hybrid Build and Test Scenarios</a:t>
            </a:r>
            <a:endParaRPr lang="en-US" dirty="0"/>
          </a:p>
        </p:txBody>
      </p:sp>
      <p:pic>
        <p:nvPicPr>
          <p:cNvPr id="34" name="Picture 33"/>
          <p:cNvPicPr>
            <a:picLocks noChangeAspect="1"/>
          </p:cNvPicPr>
          <p:nvPr/>
        </p:nvPicPr>
        <p:blipFill rotWithShape="1">
          <a:blip r:embed="rId5">
            <a:extLst>
              <a:ext uri="{28A0092B-C50C-407E-A947-70E740481C1C}">
                <a14:useLocalDpi xmlns:a14="http://schemas.microsoft.com/office/drawing/2010/main" val="0"/>
              </a:ext>
            </a:extLst>
          </a:blip>
          <a:srcRect t="13288" r="86309" b="24094"/>
          <a:stretch/>
        </p:blipFill>
        <p:spPr>
          <a:xfrm>
            <a:off x="2050210" y="5013203"/>
            <a:ext cx="587431" cy="554505"/>
          </a:xfrm>
          <a:prstGeom prst="rect">
            <a:avLst/>
          </a:prstGeom>
        </p:spPr>
      </p:pic>
      <p:sp>
        <p:nvSpPr>
          <p:cNvPr id="39" name="Text Placeholder 1"/>
          <p:cNvSpPr txBox="1">
            <a:spLocks/>
          </p:cNvSpPr>
          <p:nvPr/>
        </p:nvSpPr>
        <p:spPr>
          <a:xfrm>
            <a:off x="810689" y="2718302"/>
            <a:ext cx="2555762" cy="4339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1800" dirty="0">
                <a:gradFill>
                  <a:gsLst>
                    <a:gs pos="1250">
                      <a:srgbClr val="FFFFFF"/>
                    </a:gs>
                    <a:gs pos="100000">
                      <a:srgbClr val="FFFFFF"/>
                    </a:gs>
                  </a:gsLst>
                  <a:lin ang="5400000" scaled="0"/>
                </a:gradFill>
                <a:sym typeface="Wingdings" panose="05000000000000000000" pitchFamily="2" charset="2"/>
              </a:rPr>
              <a:t>Microsoft Test Manager </a:t>
            </a:r>
            <a:endParaRPr lang="en-US" sz="1800" dirty="0">
              <a:gradFill>
                <a:gsLst>
                  <a:gs pos="1250">
                    <a:srgbClr val="FFFFFF"/>
                  </a:gs>
                  <a:gs pos="100000">
                    <a:srgbClr val="FFFFFF"/>
                  </a:gs>
                </a:gsLst>
                <a:lin ang="5400000" scaled="0"/>
              </a:gradFill>
            </a:endParaRPr>
          </a:p>
        </p:txBody>
      </p:sp>
      <p:grpSp>
        <p:nvGrpSpPr>
          <p:cNvPr id="68" name="Group 67"/>
          <p:cNvGrpSpPr/>
          <p:nvPr/>
        </p:nvGrpSpPr>
        <p:grpSpPr>
          <a:xfrm>
            <a:off x="8486514" y="1764093"/>
            <a:ext cx="1526444" cy="1140527"/>
            <a:chOff x="3625309" y="1368319"/>
            <a:chExt cx="1526444" cy="1140527"/>
          </a:xfrm>
        </p:grpSpPr>
        <p:sp>
          <p:nvSpPr>
            <p:cNvPr id="69" name="Freeform 89"/>
            <p:cNvSpPr>
              <a:spLocks/>
            </p:cNvSpPr>
            <p:nvPr/>
          </p:nvSpPr>
          <p:spPr bwMode="auto">
            <a:xfrm>
              <a:off x="3703937" y="1368319"/>
              <a:ext cx="1235483" cy="764242"/>
            </a:xfrm>
            <a:custGeom>
              <a:avLst/>
              <a:gdLst>
                <a:gd name="T0" fmla="*/ 365 w 365"/>
                <a:gd name="T1" fmla="*/ 184 h 226"/>
                <a:gd name="T2" fmla="*/ 322 w 365"/>
                <a:gd name="T3" fmla="*/ 142 h 226"/>
                <a:gd name="T4" fmla="*/ 317 w 365"/>
                <a:gd name="T5" fmla="*/ 142 h 226"/>
                <a:gd name="T6" fmla="*/ 321 w 365"/>
                <a:gd name="T7" fmla="*/ 113 h 226"/>
                <a:gd name="T8" fmla="*/ 209 w 365"/>
                <a:gd name="T9" fmla="*/ 0 h 226"/>
                <a:gd name="T10" fmla="*/ 102 w 365"/>
                <a:gd name="T11" fmla="*/ 77 h 226"/>
                <a:gd name="T12" fmla="*/ 77 w 365"/>
                <a:gd name="T13" fmla="*/ 73 h 226"/>
                <a:gd name="T14" fmla="*/ 0 w 365"/>
                <a:gd name="T15" fmla="*/ 150 h 226"/>
                <a:gd name="T16" fmla="*/ 77 w 365"/>
                <a:gd name="T17" fmla="*/ 226 h 226"/>
                <a:gd name="T18" fmla="*/ 77 w 365"/>
                <a:gd name="T19" fmla="*/ 226 h 226"/>
                <a:gd name="T20" fmla="*/ 77 w 365"/>
                <a:gd name="T21" fmla="*/ 226 h 226"/>
                <a:gd name="T22" fmla="*/ 326 w 365"/>
                <a:gd name="T23" fmla="*/ 226 h 226"/>
                <a:gd name="T24" fmla="*/ 326 w 365"/>
                <a:gd name="T25" fmla="*/ 226 h 226"/>
                <a:gd name="T26" fmla="*/ 365 w 365"/>
                <a:gd name="T27" fmla="*/ 1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226">
                  <a:moveTo>
                    <a:pt x="365" y="184"/>
                  </a:moveTo>
                  <a:cubicBezTo>
                    <a:pt x="365" y="161"/>
                    <a:pt x="346" y="142"/>
                    <a:pt x="322" y="142"/>
                  </a:cubicBezTo>
                  <a:cubicBezTo>
                    <a:pt x="321" y="142"/>
                    <a:pt x="319" y="142"/>
                    <a:pt x="317" y="142"/>
                  </a:cubicBezTo>
                  <a:cubicBezTo>
                    <a:pt x="320" y="133"/>
                    <a:pt x="321" y="123"/>
                    <a:pt x="321" y="113"/>
                  </a:cubicBezTo>
                  <a:cubicBezTo>
                    <a:pt x="321" y="50"/>
                    <a:pt x="271" y="0"/>
                    <a:pt x="209" y="0"/>
                  </a:cubicBezTo>
                  <a:cubicBezTo>
                    <a:pt x="159" y="0"/>
                    <a:pt x="117" y="32"/>
                    <a:pt x="102" y="77"/>
                  </a:cubicBezTo>
                  <a:cubicBezTo>
                    <a:pt x="94" y="74"/>
                    <a:pt x="86" y="73"/>
                    <a:pt x="77" y="73"/>
                  </a:cubicBezTo>
                  <a:cubicBezTo>
                    <a:pt x="34" y="73"/>
                    <a:pt x="0" y="107"/>
                    <a:pt x="0" y="150"/>
                  </a:cubicBezTo>
                  <a:cubicBezTo>
                    <a:pt x="0" y="192"/>
                    <a:pt x="34" y="226"/>
                    <a:pt x="77" y="226"/>
                  </a:cubicBezTo>
                  <a:cubicBezTo>
                    <a:pt x="77" y="226"/>
                    <a:pt x="77" y="226"/>
                    <a:pt x="77" y="226"/>
                  </a:cubicBezTo>
                  <a:cubicBezTo>
                    <a:pt x="77" y="226"/>
                    <a:pt x="77" y="226"/>
                    <a:pt x="77" y="226"/>
                  </a:cubicBezTo>
                  <a:cubicBezTo>
                    <a:pt x="326" y="226"/>
                    <a:pt x="326" y="226"/>
                    <a:pt x="326" y="226"/>
                  </a:cubicBezTo>
                  <a:cubicBezTo>
                    <a:pt x="326" y="226"/>
                    <a:pt x="326" y="226"/>
                    <a:pt x="326" y="226"/>
                  </a:cubicBezTo>
                  <a:cubicBezTo>
                    <a:pt x="348" y="225"/>
                    <a:pt x="365" y="206"/>
                    <a:pt x="365" y="1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TextBox 69"/>
            <p:cNvSpPr txBox="1"/>
            <p:nvPr/>
          </p:nvSpPr>
          <p:spPr>
            <a:xfrm>
              <a:off x="3625309" y="2259547"/>
              <a:ext cx="1526444" cy="249299"/>
            </a:xfrm>
            <a:prstGeom prst="rect">
              <a:avLst/>
            </a:prstGeom>
            <a:noFill/>
          </p:spPr>
          <p:txBody>
            <a:bodyPr wrap="none" lIns="0" tIns="0" rIns="0" bIns="0" rtlCol="0">
              <a:spAutoFit/>
            </a:bodyPr>
            <a:lstStyle/>
            <a:p>
              <a:pPr>
                <a:lnSpc>
                  <a:spcPct val="90000"/>
                </a:lnSpc>
                <a:spcAft>
                  <a:spcPts val="600"/>
                </a:spcAft>
              </a:pPr>
              <a:r>
                <a:rPr lang="en-US" dirty="0">
                  <a:gradFill>
                    <a:gsLst>
                      <a:gs pos="1250">
                        <a:srgbClr val="FFFFFF"/>
                      </a:gs>
                      <a:gs pos="100000">
                        <a:srgbClr val="FFFFFF"/>
                      </a:gs>
                    </a:gsLst>
                    <a:lin ang="5400000" scaled="0"/>
                  </a:gradFill>
                  <a:latin typeface="Segoe UI Light"/>
                </a:rPr>
                <a:t>Microsoft Azure</a:t>
              </a:r>
            </a:p>
          </p:txBody>
        </p:sp>
      </p:grpSp>
      <p:grpSp>
        <p:nvGrpSpPr>
          <p:cNvPr id="48" name="Group 47"/>
          <p:cNvGrpSpPr/>
          <p:nvPr/>
        </p:nvGrpSpPr>
        <p:grpSpPr>
          <a:xfrm>
            <a:off x="8553367" y="4417708"/>
            <a:ext cx="2064668" cy="1793013"/>
            <a:chOff x="3625309" y="1368319"/>
            <a:chExt cx="2064668" cy="1793013"/>
          </a:xfrm>
        </p:grpSpPr>
        <p:sp>
          <p:nvSpPr>
            <p:cNvPr id="49" name="Freeform 89"/>
            <p:cNvSpPr>
              <a:spLocks/>
            </p:cNvSpPr>
            <p:nvPr/>
          </p:nvSpPr>
          <p:spPr bwMode="auto">
            <a:xfrm>
              <a:off x="3703937" y="1368319"/>
              <a:ext cx="1235483" cy="764242"/>
            </a:xfrm>
            <a:custGeom>
              <a:avLst/>
              <a:gdLst>
                <a:gd name="T0" fmla="*/ 365 w 365"/>
                <a:gd name="T1" fmla="*/ 184 h 226"/>
                <a:gd name="T2" fmla="*/ 322 w 365"/>
                <a:gd name="T3" fmla="*/ 142 h 226"/>
                <a:gd name="T4" fmla="*/ 317 w 365"/>
                <a:gd name="T5" fmla="*/ 142 h 226"/>
                <a:gd name="T6" fmla="*/ 321 w 365"/>
                <a:gd name="T7" fmla="*/ 113 h 226"/>
                <a:gd name="T8" fmla="*/ 209 w 365"/>
                <a:gd name="T9" fmla="*/ 0 h 226"/>
                <a:gd name="T10" fmla="*/ 102 w 365"/>
                <a:gd name="T11" fmla="*/ 77 h 226"/>
                <a:gd name="T12" fmla="*/ 77 w 365"/>
                <a:gd name="T13" fmla="*/ 73 h 226"/>
                <a:gd name="T14" fmla="*/ 0 w 365"/>
                <a:gd name="T15" fmla="*/ 150 h 226"/>
                <a:gd name="T16" fmla="*/ 77 w 365"/>
                <a:gd name="T17" fmla="*/ 226 h 226"/>
                <a:gd name="T18" fmla="*/ 77 w 365"/>
                <a:gd name="T19" fmla="*/ 226 h 226"/>
                <a:gd name="T20" fmla="*/ 77 w 365"/>
                <a:gd name="T21" fmla="*/ 226 h 226"/>
                <a:gd name="T22" fmla="*/ 326 w 365"/>
                <a:gd name="T23" fmla="*/ 226 h 226"/>
                <a:gd name="T24" fmla="*/ 326 w 365"/>
                <a:gd name="T25" fmla="*/ 226 h 226"/>
                <a:gd name="T26" fmla="*/ 365 w 365"/>
                <a:gd name="T27" fmla="*/ 1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226">
                  <a:moveTo>
                    <a:pt x="365" y="184"/>
                  </a:moveTo>
                  <a:cubicBezTo>
                    <a:pt x="365" y="161"/>
                    <a:pt x="346" y="142"/>
                    <a:pt x="322" y="142"/>
                  </a:cubicBezTo>
                  <a:cubicBezTo>
                    <a:pt x="321" y="142"/>
                    <a:pt x="319" y="142"/>
                    <a:pt x="317" y="142"/>
                  </a:cubicBezTo>
                  <a:cubicBezTo>
                    <a:pt x="320" y="133"/>
                    <a:pt x="321" y="123"/>
                    <a:pt x="321" y="113"/>
                  </a:cubicBezTo>
                  <a:cubicBezTo>
                    <a:pt x="321" y="50"/>
                    <a:pt x="271" y="0"/>
                    <a:pt x="209" y="0"/>
                  </a:cubicBezTo>
                  <a:cubicBezTo>
                    <a:pt x="159" y="0"/>
                    <a:pt x="117" y="32"/>
                    <a:pt x="102" y="77"/>
                  </a:cubicBezTo>
                  <a:cubicBezTo>
                    <a:pt x="94" y="74"/>
                    <a:pt x="86" y="73"/>
                    <a:pt x="77" y="73"/>
                  </a:cubicBezTo>
                  <a:cubicBezTo>
                    <a:pt x="34" y="73"/>
                    <a:pt x="0" y="107"/>
                    <a:pt x="0" y="150"/>
                  </a:cubicBezTo>
                  <a:cubicBezTo>
                    <a:pt x="0" y="192"/>
                    <a:pt x="34" y="226"/>
                    <a:pt x="77" y="226"/>
                  </a:cubicBezTo>
                  <a:cubicBezTo>
                    <a:pt x="77" y="226"/>
                    <a:pt x="77" y="226"/>
                    <a:pt x="77" y="226"/>
                  </a:cubicBezTo>
                  <a:cubicBezTo>
                    <a:pt x="77" y="226"/>
                    <a:pt x="77" y="226"/>
                    <a:pt x="77" y="226"/>
                  </a:cubicBezTo>
                  <a:cubicBezTo>
                    <a:pt x="326" y="226"/>
                    <a:pt x="326" y="226"/>
                    <a:pt x="326" y="226"/>
                  </a:cubicBezTo>
                  <a:cubicBezTo>
                    <a:pt x="326" y="226"/>
                    <a:pt x="326" y="226"/>
                    <a:pt x="326" y="226"/>
                  </a:cubicBezTo>
                  <a:cubicBezTo>
                    <a:pt x="348" y="225"/>
                    <a:pt x="365" y="206"/>
                    <a:pt x="365" y="1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TextBox 49"/>
            <p:cNvSpPr txBox="1"/>
            <p:nvPr/>
          </p:nvSpPr>
          <p:spPr>
            <a:xfrm>
              <a:off x="3625309" y="2259547"/>
              <a:ext cx="2064668" cy="901785"/>
            </a:xfrm>
            <a:prstGeom prst="rect">
              <a:avLst/>
            </a:prstGeom>
            <a:noFill/>
          </p:spPr>
          <p:txBody>
            <a:bodyPr wrap="none" lIns="0" tIns="0" rIns="0" bIns="0" rtlCol="0">
              <a:spAutoFit/>
            </a:bodyPr>
            <a:lstStyle/>
            <a:p>
              <a:pPr>
                <a:lnSpc>
                  <a:spcPct val="90000"/>
                </a:lnSpc>
                <a:spcAft>
                  <a:spcPts val="600"/>
                </a:spcAft>
              </a:pPr>
              <a:r>
                <a:rPr lang="en-US" dirty="0">
                  <a:gradFill>
                    <a:gsLst>
                      <a:gs pos="1250">
                        <a:srgbClr val="FFFFFF"/>
                      </a:gs>
                      <a:gs pos="100000">
                        <a:srgbClr val="FFFFFF"/>
                      </a:gs>
                    </a:gsLst>
                    <a:lin ang="5400000" scaled="0"/>
                  </a:gradFill>
                  <a:latin typeface="Segoe UI Light"/>
                </a:rPr>
                <a:t>Microsoft </a:t>
              </a:r>
              <a:r>
                <a:rPr lang="en-US" dirty="0" smtClean="0">
                  <a:gradFill>
                    <a:gsLst>
                      <a:gs pos="1250">
                        <a:srgbClr val="FFFFFF"/>
                      </a:gs>
                      <a:gs pos="100000">
                        <a:srgbClr val="FFFFFF"/>
                      </a:gs>
                    </a:gsLst>
                    <a:lin ang="5400000" scaled="0"/>
                  </a:gradFill>
                  <a:latin typeface="Segoe UI Light"/>
                </a:rPr>
                <a:t>Azure</a:t>
              </a:r>
              <a:endParaRPr lang="en-US" dirty="0">
                <a:gradFill>
                  <a:gsLst>
                    <a:gs pos="1250">
                      <a:srgbClr val="FFFFFF"/>
                    </a:gs>
                    <a:gs pos="100000">
                      <a:srgbClr val="FFFFFF"/>
                    </a:gs>
                  </a:gsLst>
                  <a:lin ang="5400000" scaled="0"/>
                </a:gradFill>
                <a:latin typeface="Segoe UI Light"/>
              </a:endParaRPr>
            </a:p>
            <a:p>
              <a:pPr>
                <a:lnSpc>
                  <a:spcPct val="90000"/>
                </a:lnSpc>
                <a:spcAft>
                  <a:spcPts val="600"/>
                </a:spcAft>
              </a:pPr>
              <a:r>
                <a:rPr lang="en-US" dirty="0">
                  <a:gradFill>
                    <a:gsLst>
                      <a:gs pos="1250">
                        <a:srgbClr val="FFFFFF"/>
                      </a:gs>
                      <a:gs pos="100000">
                        <a:srgbClr val="FFFFFF"/>
                      </a:gs>
                    </a:gsLst>
                    <a:lin ang="5400000" scaled="0"/>
                  </a:gradFill>
                  <a:latin typeface="Segoe UI Light"/>
                </a:rPr>
                <a:t> </a:t>
              </a:r>
              <a:r>
                <a:rPr lang="en-US" dirty="0" smtClean="0">
                  <a:gradFill>
                    <a:gsLst>
                      <a:gs pos="1250">
                        <a:srgbClr val="FFFFFF"/>
                      </a:gs>
                      <a:gs pos="100000">
                        <a:srgbClr val="FFFFFF"/>
                      </a:gs>
                    </a:gsLst>
                    <a:lin ang="5400000" scaled="0"/>
                  </a:gradFill>
                  <a:latin typeface="Segoe UI Light"/>
                </a:rPr>
                <a:t> Visual Studio Online</a:t>
              </a:r>
            </a:p>
            <a:p>
              <a:pPr>
                <a:lnSpc>
                  <a:spcPct val="90000"/>
                </a:lnSpc>
                <a:spcAft>
                  <a:spcPts val="600"/>
                </a:spcAft>
              </a:pPr>
              <a:r>
                <a:rPr lang="en-US" dirty="0" smtClean="0">
                  <a:gradFill>
                    <a:gsLst>
                      <a:gs pos="1250">
                        <a:srgbClr val="FFFFFF"/>
                      </a:gs>
                      <a:gs pos="100000">
                        <a:srgbClr val="FFFFFF"/>
                      </a:gs>
                    </a:gsLst>
                    <a:lin ang="5400000" scaled="0"/>
                  </a:gradFill>
                  <a:latin typeface="Segoe UI Light"/>
                </a:rPr>
                <a:t>  Load Tests</a:t>
              </a:r>
            </a:p>
          </p:txBody>
        </p:sp>
      </p:grpSp>
      <p:grpSp>
        <p:nvGrpSpPr>
          <p:cNvPr id="52" name="Group 51"/>
          <p:cNvGrpSpPr/>
          <p:nvPr/>
        </p:nvGrpSpPr>
        <p:grpSpPr>
          <a:xfrm>
            <a:off x="1665745" y="1691920"/>
            <a:ext cx="816128" cy="950197"/>
            <a:chOff x="5394326" y="4936834"/>
            <a:chExt cx="720725" cy="835025"/>
          </a:xfrm>
          <a:solidFill>
            <a:schemeClr val="tx1"/>
          </a:solidFill>
        </p:grpSpPr>
        <p:sp>
          <p:nvSpPr>
            <p:cNvPr id="53"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54"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Tree>
    <p:extLst>
      <p:ext uri="{BB962C8B-B14F-4D97-AF65-F5344CB8AC3E}">
        <p14:creationId xmlns:p14="http://schemas.microsoft.com/office/powerpoint/2010/main" val="3733045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left)">
                                      <p:cBhvr>
                                        <p:cTn id="14" dur="500"/>
                                        <p:tgtEl>
                                          <p:spTgt spid="6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5" grpId="0" animBg="1"/>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01314"/>
          </a:xfrm>
        </p:spPr>
        <p:txBody>
          <a:bodyPr/>
          <a:lstStyle/>
          <a:p>
            <a:pPr marL="520700" indent="-520700"/>
            <a:r>
              <a:rPr lang="en-US" dirty="0" smtClean="0"/>
              <a:t>Assistance Creating Dev/Test client environments</a:t>
            </a:r>
          </a:p>
          <a:p>
            <a:pPr marL="863600" lvl="1" indent="-342900"/>
            <a:r>
              <a:rPr lang="en-US" dirty="0" smtClean="0"/>
              <a:t>Visual Studio client images in Azure</a:t>
            </a:r>
          </a:p>
          <a:p>
            <a:pPr marL="863600" lvl="1" indent="-342900"/>
            <a:r>
              <a:rPr lang="en-US" dirty="0" smtClean="0"/>
              <a:t>VPNs – Site to Site and Point to Site</a:t>
            </a:r>
          </a:p>
          <a:p>
            <a:pPr marL="520700" indent="-520700"/>
            <a:r>
              <a:rPr lang="en-US" dirty="0" smtClean="0"/>
              <a:t>Advanced Infrastructure</a:t>
            </a:r>
          </a:p>
          <a:p>
            <a:pPr marL="862013" lvl="1" indent="-352425"/>
            <a:r>
              <a:rPr lang="en-US" dirty="0" smtClean="0"/>
              <a:t>Service Gateway</a:t>
            </a:r>
            <a:endParaRPr lang="en-US" dirty="0"/>
          </a:p>
          <a:p>
            <a:pPr marL="862013" lvl="1" indent="-352425"/>
            <a:r>
              <a:rPr lang="en-US" dirty="0" smtClean="0"/>
              <a:t>Traffic Manager</a:t>
            </a:r>
            <a:endParaRPr lang="en-US" dirty="0"/>
          </a:p>
          <a:p>
            <a:pPr marL="862013" lvl="1" indent="-352425"/>
            <a:r>
              <a:rPr lang="en-US" dirty="0" smtClean="0"/>
              <a:t>Auto-Scale</a:t>
            </a:r>
            <a:endParaRPr lang="en-US" dirty="0"/>
          </a:p>
          <a:p>
            <a:pPr marL="520700" indent="-520700"/>
            <a:r>
              <a:rPr lang="en-US" dirty="0" smtClean="0"/>
              <a:t>Load and Availability Testing</a:t>
            </a:r>
          </a:p>
          <a:p>
            <a:pPr marL="520700" indent="-520700"/>
            <a:r>
              <a:rPr lang="en-US" dirty="0" smtClean="0"/>
              <a:t>Optimizing Costs</a:t>
            </a:r>
          </a:p>
        </p:txBody>
      </p:sp>
      <p:sp>
        <p:nvSpPr>
          <p:cNvPr id="17" name="Title 16"/>
          <p:cNvSpPr>
            <a:spLocks noGrp="1"/>
          </p:cNvSpPr>
          <p:nvPr>
            <p:ph type="title"/>
          </p:nvPr>
        </p:nvSpPr>
        <p:spPr/>
        <p:txBody>
          <a:bodyPr/>
          <a:lstStyle/>
          <a:p>
            <a:r>
              <a:rPr lang="en-US" sz="4800" dirty="0" smtClean="0"/>
              <a:t>Some Other Tasks for Ops in Development</a:t>
            </a:r>
            <a:endParaRPr lang="en-US" sz="4800" dirty="0"/>
          </a:p>
        </p:txBody>
      </p:sp>
    </p:spTree>
    <p:extLst>
      <p:ext uri="{BB962C8B-B14F-4D97-AF65-F5344CB8AC3E}">
        <p14:creationId xmlns:p14="http://schemas.microsoft.com/office/powerpoint/2010/main" val="1591693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a:t>
            </a:r>
            <a:r>
              <a:rPr lang="en-US" dirty="0"/>
              <a:t>&amp;</a:t>
            </a:r>
            <a:r>
              <a:rPr lang="en-US" dirty="0" smtClean="0"/>
              <a:t> decentralized </a:t>
            </a:r>
            <a:r>
              <a:rPr lang="en-US" dirty="0"/>
              <a:t>c</a:t>
            </a:r>
            <a:r>
              <a:rPr lang="en-US" dirty="0" smtClean="0"/>
              <a:t>ontrols</a:t>
            </a:r>
            <a:endParaRPr lang="en-US" dirty="0"/>
          </a:p>
        </p:txBody>
      </p:sp>
      <p:sp>
        <p:nvSpPr>
          <p:cNvPr id="3" name="Text Placeholder 2"/>
          <p:cNvSpPr>
            <a:spLocks noGrp="1"/>
          </p:cNvSpPr>
          <p:nvPr>
            <p:ph sz="quarter" idx="10"/>
          </p:nvPr>
        </p:nvSpPr>
        <p:spPr>
          <a:xfrm>
            <a:off x="457597" y="1470768"/>
            <a:ext cx="5435213" cy="3447098"/>
          </a:xfrm>
          <a:solidFill>
            <a:srgbClr val="68217A"/>
          </a:solidFill>
        </p:spPr>
        <p:txBody>
          <a:bodyPr/>
          <a:lstStyle/>
          <a:p>
            <a:pPr marL="0" indent="0">
              <a:buNone/>
            </a:pPr>
            <a:r>
              <a:rPr lang="en-US" dirty="0" smtClean="0">
                <a:solidFill>
                  <a:schemeClr val="tx1"/>
                </a:solidFill>
                <a:latin typeface="Segoe UI Semibold" panose="020B0702040204020203" pitchFamily="34" charset="0"/>
                <a:cs typeface="Segoe UI Semibold" panose="020B0702040204020203" pitchFamily="34" charset="0"/>
              </a:rPr>
              <a:t>Centralized</a:t>
            </a:r>
          </a:p>
          <a:p>
            <a:pPr marL="514350" indent="-514350"/>
            <a:r>
              <a:rPr lang="en-US" dirty="0">
                <a:solidFill>
                  <a:schemeClr val="tx1"/>
                </a:solidFill>
              </a:rPr>
              <a:t>TFVC</a:t>
            </a:r>
          </a:p>
          <a:p>
            <a:pPr marL="514350" indent="-514350"/>
            <a:r>
              <a:rPr lang="en-US" dirty="0" smtClean="0">
                <a:solidFill>
                  <a:schemeClr val="tx1"/>
                </a:solidFill>
              </a:rPr>
              <a:t>Subversion</a:t>
            </a:r>
            <a:endParaRPr lang="en-US" dirty="0">
              <a:solidFill>
                <a:schemeClr val="tx1"/>
              </a:solidFill>
            </a:endParaRPr>
          </a:p>
          <a:p>
            <a:pPr marL="514350" indent="-514350"/>
            <a:r>
              <a:rPr lang="en-US" dirty="0">
                <a:solidFill>
                  <a:schemeClr val="tx1"/>
                </a:solidFill>
              </a:rPr>
              <a:t>CVS</a:t>
            </a:r>
          </a:p>
          <a:p>
            <a:pPr marL="514350" indent="-514350"/>
            <a:r>
              <a:rPr lang="en-US" dirty="0" smtClean="0">
                <a:solidFill>
                  <a:schemeClr val="tx1"/>
                </a:solidFill>
              </a:rPr>
              <a:t>VSS</a:t>
            </a:r>
            <a:endParaRPr lang="en-US" dirty="0">
              <a:solidFill>
                <a:schemeClr val="tx1"/>
              </a:solidFill>
            </a:endParaRPr>
          </a:p>
        </p:txBody>
      </p:sp>
      <p:sp>
        <p:nvSpPr>
          <p:cNvPr id="4" name="Text Placeholder 3"/>
          <p:cNvSpPr>
            <a:spLocks noGrp="1"/>
          </p:cNvSpPr>
          <p:nvPr>
            <p:ph sz="quarter" idx="11"/>
          </p:nvPr>
        </p:nvSpPr>
        <p:spPr>
          <a:xfrm>
            <a:off x="6106968" y="1470768"/>
            <a:ext cx="5435213" cy="3447098"/>
          </a:xfrm>
          <a:solidFill>
            <a:srgbClr val="0072C6"/>
          </a:solidFill>
        </p:spPr>
        <p:txBody>
          <a:bodyPr/>
          <a:lstStyle/>
          <a:p>
            <a:pPr marL="0" indent="0">
              <a:buNone/>
            </a:pPr>
            <a:r>
              <a:rPr lang="en-US" b="1" dirty="0">
                <a:solidFill>
                  <a:schemeClr val="tx1"/>
                </a:solidFill>
                <a:latin typeface="Segoe UI Semibold" panose="020B0702040204020203" pitchFamily="34" charset="0"/>
                <a:cs typeface="Segoe UI Semibold" panose="020B0702040204020203" pitchFamily="34" charset="0"/>
              </a:rPr>
              <a:t>Decentralized</a:t>
            </a:r>
            <a:endParaRPr lang="en-US" b="1" dirty="0" smtClean="0">
              <a:solidFill>
                <a:schemeClr val="tx1"/>
              </a:solidFill>
              <a:latin typeface="Segoe UI Semibold" panose="020B0702040204020203" pitchFamily="34" charset="0"/>
              <a:cs typeface="Segoe UI Semibold" panose="020B0702040204020203" pitchFamily="34" charset="0"/>
            </a:endParaRPr>
          </a:p>
          <a:p>
            <a:pPr marL="514350" indent="-514350">
              <a:tabLst>
                <a:tab pos="627063" algn="l"/>
              </a:tabLst>
            </a:pPr>
            <a:r>
              <a:rPr lang="en-US" dirty="0" smtClean="0">
                <a:solidFill>
                  <a:schemeClr val="tx1"/>
                </a:solidFill>
              </a:rPr>
              <a:t>Git</a:t>
            </a:r>
            <a:endParaRPr lang="en-US" dirty="0">
              <a:solidFill>
                <a:schemeClr val="tx1"/>
              </a:solidFill>
            </a:endParaRPr>
          </a:p>
          <a:p>
            <a:pPr marL="514350" indent="-514350">
              <a:tabLst>
                <a:tab pos="627063" algn="l"/>
              </a:tabLst>
            </a:pPr>
            <a:r>
              <a:rPr lang="en-US" dirty="0">
                <a:solidFill>
                  <a:schemeClr val="tx1"/>
                </a:solidFill>
              </a:rPr>
              <a:t>Mercurial</a:t>
            </a:r>
          </a:p>
          <a:p>
            <a:pPr marL="514350" indent="-514350">
              <a:tabLst>
                <a:tab pos="627063" algn="l"/>
              </a:tabLst>
            </a:pPr>
            <a:r>
              <a:rPr lang="en-US" dirty="0">
                <a:solidFill>
                  <a:schemeClr val="tx1"/>
                </a:solidFill>
              </a:rPr>
              <a:t>Bazaar</a:t>
            </a:r>
          </a:p>
          <a:p>
            <a:endParaRPr lang="en-US" b="1" dirty="0"/>
          </a:p>
        </p:txBody>
      </p:sp>
    </p:spTree>
    <p:extLst>
      <p:ext uri="{BB962C8B-B14F-4D97-AF65-F5344CB8AC3E}">
        <p14:creationId xmlns:p14="http://schemas.microsoft.com/office/powerpoint/2010/main" val="193627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vs. </a:t>
            </a:r>
            <a:r>
              <a:rPr lang="en-US" dirty="0"/>
              <a:t>D</a:t>
            </a:r>
            <a:r>
              <a:rPr lang="en-US" dirty="0" smtClean="0"/>
              <a:t>ecentralized</a:t>
            </a:r>
            <a:endParaRPr lang="en-US" dirty="0"/>
          </a:p>
        </p:txBody>
      </p:sp>
      <p:sp>
        <p:nvSpPr>
          <p:cNvPr id="3" name="Text Placeholder 2"/>
          <p:cNvSpPr>
            <a:spLocks noGrp="1"/>
          </p:cNvSpPr>
          <p:nvPr>
            <p:ph type="body" sz="quarter" idx="4294967295"/>
          </p:nvPr>
        </p:nvSpPr>
        <p:spPr>
          <a:xfrm>
            <a:off x="277731" y="1213715"/>
            <a:ext cx="11932801" cy="2095177"/>
          </a:xfrm>
          <a:prstGeom prst="rect">
            <a:avLst/>
          </a:prstGeom>
        </p:spPr>
        <p:txBody>
          <a:bodyPr vert="horz" lIns="124335" tIns="62167" rIns="0" bIns="62167" numCol="2" spcCol="457200" rtlCol="0">
            <a:normAutofit/>
          </a:bodyPr>
          <a:lstStyle/>
          <a:p>
            <a:endParaRPr lang="en-US" dirty="0"/>
          </a:p>
          <a:p>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80683415"/>
              </p:ext>
            </p:extLst>
          </p:nvPr>
        </p:nvGraphicFramePr>
        <p:xfrm>
          <a:off x="457200" y="1656284"/>
          <a:ext cx="11704638" cy="4937320"/>
        </p:xfrm>
        <a:graphic>
          <a:graphicData uri="http://schemas.openxmlformats.org/drawingml/2006/table">
            <a:tbl>
              <a:tblPr firstRow="1" bandRow="1">
                <a:tableStyleId>{B301B821-A1FF-4177-AEE7-76D212191A09}</a:tableStyleId>
              </a:tblPr>
              <a:tblGrid>
                <a:gridCol w="4248869"/>
                <a:gridCol w="3672408"/>
                <a:gridCol w="3783361"/>
              </a:tblGrid>
              <a:tr h="493774">
                <a:tc>
                  <a:txBody>
                    <a:bodyPr/>
                    <a:lstStyle/>
                    <a:p>
                      <a:pPr marL="0" algn="l" defTabSz="932472" rtl="0" eaLnBrk="1" fontAlgn="base" latinLnBrk="0" hangingPunct="1">
                        <a:lnSpc>
                          <a:spcPct val="90000"/>
                        </a:lnSpc>
                        <a:spcBef>
                          <a:spcPct val="0"/>
                        </a:spcBef>
                        <a:spcAft>
                          <a:spcPct val="0"/>
                        </a:spcAft>
                      </a:pP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87404" marR="87404" marT="182880" marB="18288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solidFill>
                            <a:schemeClr val="tx1"/>
                          </a:solidFill>
                          <a:latin typeface="+mj-lt"/>
                          <a:ea typeface="Segoe UI" pitchFamily="34" charset="0"/>
                          <a:cs typeface="Segoe UI" pitchFamily="34" charset="0"/>
                        </a:rPr>
                        <a:t>Centralized (TFVC)</a:t>
                      </a:r>
                      <a:endParaRPr lang="en-US" sz="2800" b="1" kern="1200" dirty="0">
                        <a:solidFill>
                          <a:schemeClr val="tx1"/>
                        </a:solidFill>
                        <a:latin typeface="+mj-lt"/>
                        <a:ea typeface="Segoe UI" pitchFamily="34" charset="0"/>
                        <a:cs typeface="Segoe UI" pitchFamily="34" charset="0"/>
                      </a:endParaRPr>
                    </a:p>
                  </a:txBody>
                  <a:tcPr marL="182880" marR="87404" marT="182880"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solidFill>
                            <a:schemeClr val="tx1"/>
                          </a:solidFill>
                          <a:latin typeface="+mj-lt"/>
                          <a:ea typeface="Segoe UI" pitchFamily="34" charset="0"/>
                          <a:cs typeface="Segoe UI" pitchFamily="34" charset="0"/>
                        </a:rPr>
                        <a:t>Decentralized (GIT)</a:t>
                      </a:r>
                      <a:endParaRPr lang="en-US" sz="2800" b="1" kern="1200" dirty="0">
                        <a:solidFill>
                          <a:schemeClr val="tx1"/>
                        </a:solidFill>
                        <a:latin typeface="+mj-lt"/>
                        <a:ea typeface="Segoe UI" pitchFamily="34" charset="0"/>
                        <a:cs typeface="Segoe UI" pitchFamily="34" charset="0"/>
                      </a:endParaRPr>
                    </a:p>
                  </a:txBody>
                  <a:tcPr marL="182880" marR="87404" marT="182880" marB="18288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598216">
                <a:tc>
                  <a:txBody>
                    <a:bodyPr/>
                    <a:lstStyle/>
                    <a:p>
                      <a:pPr algn="l"/>
                      <a:r>
                        <a:rPr lang="en-US" sz="1800" dirty="0" smtClean="0"/>
                        <a:t>Har</a:t>
                      </a:r>
                      <a:r>
                        <a:rPr lang="en-US" sz="1800" baseline="0" dirty="0" smtClean="0"/>
                        <a:t>d drive space required for history? </a:t>
                      </a:r>
                      <a:endParaRPr lang="en-US" sz="1800" b="1" dirty="0">
                        <a:solidFill>
                          <a:schemeClr val="tx1"/>
                        </a:solidFill>
                      </a:endParaRPr>
                    </a:p>
                  </a:txBody>
                  <a:tcPr marL="182880" marR="87404" marT="43702" marB="4370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l"/>
                      <a:r>
                        <a:rPr lang="en-US" sz="1800" dirty="0" smtClean="0">
                          <a:solidFill>
                            <a:schemeClr val="tx1"/>
                          </a:solidFill>
                        </a:rPr>
                        <a:t>No</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algn="l"/>
                      <a:r>
                        <a:rPr lang="en-US" sz="1800" dirty="0" smtClean="0">
                          <a:solidFill>
                            <a:schemeClr val="tx1"/>
                          </a:solidFill>
                        </a:rPr>
                        <a:t>Yes</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598216">
                <a:tc>
                  <a:txBody>
                    <a:bodyPr/>
                    <a:lstStyle/>
                    <a:p>
                      <a:pPr algn="l"/>
                      <a:r>
                        <a:rPr lang="en-US" sz="1800" dirty="0" smtClean="0"/>
                        <a:t>Who has latest revision?</a:t>
                      </a:r>
                      <a:endParaRPr lang="en-US" sz="1800" b="1" dirty="0">
                        <a:solidFill>
                          <a:schemeClr val="tx1"/>
                        </a:solidFill>
                      </a:endParaRPr>
                    </a:p>
                  </a:txBody>
                  <a:tcPr marL="182880" marR="87404" marT="43702" marB="4370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l"/>
                      <a:r>
                        <a:rPr lang="en-US" sz="1800" dirty="0" smtClean="0">
                          <a:solidFill>
                            <a:schemeClr val="tx1"/>
                          </a:solidFill>
                        </a:rPr>
                        <a:t>Central “master version”</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algn="l"/>
                      <a:r>
                        <a:rPr lang="en-US" sz="1800" dirty="0" smtClean="0">
                          <a:solidFill>
                            <a:schemeClr val="tx1"/>
                          </a:solidFill>
                        </a:rPr>
                        <a:t>Variable, need to make rules</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598216">
                <a:tc>
                  <a:txBody>
                    <a:bodyPr/>
                    <a:lstStyle/>
                    <a:p>
                      <a:pPr algn="l"/>
                      <a:r>
                        <a:rPr lang="en-US" sz="1800" dirty="0" smtClean="0"/>
                        <a:t>Where is</a:t>
                      </a:r>
                      <a:r>
                        <a:rPr lang="en-US" sz="1800" baseline="0" dirty="0" smtClean="0"/>
                        <a:t> full history?</a:t>
                      </a:r>
                      <a:endParaRPr lang="en-US" sz="1800" b="1" dirty="0">
                        <a:solidFill>
                          <a:schemeClr val="tx1"/>
                        </a:solidFill>
                      </a:endParaRPr>
                    </a:p>
                  </a:txBody>
                  <a:tcPr marL="182880" marR="87404" marT="43702" marB="4370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l"/>
                      <a:r>
                        <a:rPr lang="en-US" sz="1800" dirty="0" smtClean="0">
                          <a:solidFill>
                            <a:schemeClr val="tx1"/>
                          </a:solidFill>
                        </a:rPr>
                        <a:t>Central machine</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algn="l"/>
                      <a:r>
                        <a:rPr lang="en-US" sz="1800" dirty="0" smtClean="0">
                          <a:solidFill>
                            <a:schemeClr val="tx1"/>
                          </a:solidFill>
                        </a:rPr>
                        <a:t>Local machine</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598216">
                <a:tc>
                  <a:txBody>
                    <a:bodyPr/>
                    <a:lstStyle/>
                    <a:p>
                      <a:pPr algn="l"/>
                      <a:r>
                        <a:rPr lang="en-US" sz="1800" dirty="0" smtClean="0"/>
                        <a:t>Work</a:t>
                      </a:r>
                      <a:r>
                        <a:rPr lang="en-US" sz="1800" baseline="0" dirty="0" smtClean="0"/>
                        <a:t> offline?</a:t>
                      </a:r>
                      <a:endParaRPr lang="en-US" sz="1800" b="1" dirty="0">
                        <a:solidFill>
                          <a:schemeClr val="tx1"/>
                        </a:solidFill>
                      </a:endParaRPr>
                    </a:p>
                  </a:txBody>
                  <a:tcPr marL="182880" marR="87404" marT="43702" marB="4370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l"/>
                      <a:r>
                        <a:rPr lang="en-US" sz="1800" dirty="0" smtClean="0">
                          <a:solidFill>
                            <a:schemeClr val="tx1"/>
                          </a:solidFill>
                        </a:rPr>
                        <a:t>No</a:t>
                      </a:r>
                      <a:r>
                        <a:rPr lang="en-US" sz="1800" baseline="0" dirty="0" smtClean="0">
                          <a:solidFill>
                            <a:schemeClr val="tx1"/>
                          </a:solidFill>
                        </a:rPr>
                        <a:t>*</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algn="l"/>
                      <a:r>
                        <a:rPr lang="en-US" sz="1800" dirty="0" smtClean="0">
                          <a:solidFill>
                            <a:schemeClr val="tx1"/>
                          </a:solidFill>
                        </a:rPr>
                        <a:t>Yes</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598216">
                <a:tc>
                  <a:txBody>
                    <a:bodyPr/>
                    <a:lstStyle/>
                    <a:p>
                      <a:pPr algn="l"/>
                      <a:r>
                        <a:rPr lang="en-US" sz="1800" dirty="0" smtClean="0"/>
                        <a:t>How fast are operations?</a:t>
                      </a:r>
                      <a:endParaRPr lang="en-US" sz="1800" b="1" dirty="0">
                        <a:solidFill>
                          <a:schemeClr val="tx1"/>
                        </a:solidFill>
                      </a:endParaRPr>
                    </a:p>
                  </a:txBody>
                  <a:tcPr marL="182880" marR="87404" marT="43702" marB="4370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l"/>
                      <a:r>
                        <a:rPr lang="en-US" sz="1800" dirty="0" smtClean="0">
                          <a:solidFill>
                            <a:schemeClr val="tx1"/>
                          </a:solidFill>
                        </a:rPr>
                        <a:t>Network-dependent</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algn="l"/>
                      <a:r>
                        <a:rPr lang="en-US" sz="1800" dirty="0" smtClean="0">
                          <a:solidFill>
                            <a:schemeClr val="tx1"/>
                          </a:solidFill>
                        </a:rPr>
                        <a:t>Fast, </a:t>
                      </a:r>
                      <a:r>
                        <a:rPr lang="en-US" sz="1800" baseline="0" dirty="0" smtClean="0">
                          <a:solidFill>
                            <a:schemeClr val="tx1"/>
                          </a:solidFill>
                        </a:rPr>
                        <a:t>most are local</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598216">
                <a:tc>
                  <a:txBody>
                    <a:bodyPr/>
                    <a:lstStyle/>
                    <a:p>
                      <a:pPr algn="l"/>
                      <a:r>
                        <a:rPr lang="en-US" sz="1800" dirty="0" smtClean="0"/>
                        <a:t>Branching and merging?</a:t>
                      </a:r>
                      <a:r>
                        <a:rPr lang="en-US" sz="1800" baseline="0" dirty="0" smtClean="0"/>
                        <a:t> </a:t>
                      </a:r>
                      <a:endParaRPr lang="en-US" sz="1800" b="1" dirty="0">
                        <a:solidFill>
                          <a:schemeClr val="tx1"/>
                        </a:solidFill>
                      </a:endParaRPr>
                    </a:p>
                  </a:txBody>
                  <a:tcPr marL="182880" marR="87404" marT="43702" marB="4370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l"/>
                      <a:r>
                        <a:rPr lang="en-US" sz="1800" dirty="0" smtClean="0">
                          <a:solidFill>
                            <a:schemeClr val="tx1"/>
                          </a:solidFill>
                        </a:rPr>
                        <a:t>Reliable, use with caution</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algn="l"/>
                      <a:r>
                        <a:rPr lang="en-US" sz="1800" dirty="0" smtClean="0">
                          <a:solidFill>
                            <a:schemeClr val="tx1"/>
                          </a:solidFill>
                        </a:rPr>
                        <a:t>Reliable, used</a:t>
                      </a:r>
                      <a:r>
                        <a:rPr lang="en-US" sz="1800" baseline="0" dirty="0" smtClean="0">
                          <a:solidFill>
                            <a:schemeClr val="tx1"/>
                          </a:solidFill>
                        </a:rPr>
                        <a:t> often</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598216">
                <a:tc>
                  <a:txBody>
                    <a:bodyPr/>
                    <a:lstStyle/>
                    <a:p>
                      <a:pPr algn="l"/>
                      <a:r>
                        <a:rPr lang="en-US" sz="1800" dirty="0" smtClean="0"/>
                        <a:t>Learning curve</a:t>
                      </a:r>
                      <a:endParaRPr lang="en-US" sz="1800" b="1" dirty="0">
                        <a:solidFill>
                          <a:schemeClr val="tx1"/>
                        </a:solidFill>
                      </a:endParaRPr>
                    </a:p>
                  </a:txBody>
                  <a:tcPr marL="182880" marR="87404" marT="43702" marB="4370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l"/>
                      <a:r>
                        <a:rPr lang="en-US" sz="1800" dirty="0" smtClean="0">
                          <a:solidFill>
                            <a:schemeClr val="tx1"/>
                          </a:solidFill>
                        </a:rPr>
                        <a:t>Relatively simple</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algn="l"/>
                      <a:r>
                        <a:rPr lang="en-US" sz="1800" dirty="0" smtClean="0">
                          <a:solidFill>
                            <a:schemeClr val="tx1"/>
                          </a:solidFill>
                        </a:rPr>
                        <a:t>Relatively</a:t>
                      </a:r>
                      <a:r>
                        <a:rPr lang="en-US" sz="1800" baseline="0" dirty="0" smtClean="0">
                          <a:solidFill>
                            <a:schemeClr val="tx1"/>
                          </a:solidFill>
                        </a:rPr>
                        <a:t> hard</a:t>
                      </a:r>
                      <a:endParaRPr lang="en-US" sz="1800" dirty="0">
                        <a:solidFill>
                          <a:schemeClr val="tx1"/>
                        </a:solidFill>
                      </a:endParaRPr>
                    </a:p>
                  </a:txBody>
                  <a:tcPr marL="182880" marR="87404" marT="43702" marB="4370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r>
            </a:tbl>
          </a:graphicData>
        </a:graphic>
      </p:graphicFrame>
    </p:spTree>
    <p:extLst>
      <p:ext uri="{BB962C8B-B14F-4D97-AF65-F5344CB8AC3E}">
        <p14:creationId xmlns:p14="http://schemas.microsoft.com/office/powerpoint/2010/main" val="217131094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025" y="1544897"/>
            <a:ext cx="9577737" cy="7693253"/>
          </a:xfrm>
          <a:prstGeom prst="rect">
            <a:avLst/>
          </a:prstGeom>
        </p:spPr>
      </p:pic>
      <p:sp useBgFill="1">
        <p:nvSpPr>
          <p:cNvPr id="20" name="Rectangle 19"/>
          <p:cNvSpPr/>
          <p:nvPr/>
        </p:nvSpPr>
        <p:spPr bwMode="auto">
          <a:xfrm>
            <a:off x="883" y="5522688"/>
            <a:ext cx="12441209" cy="210795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3" name="Picture 42"/>
          <p:cNvPicPr>
            <a:picLocks noChangeAspect="1"/>
          </p:cNvPicPr>
          <p:nvPr/>
        </p:nvPicPr>
        <p:blipFill>
          <a:blip r:embed="rId4">
            <a:lum bright="-51000"/>
          </a:blip>
          <a:stretch>
            <a:fillRect/>
          </a:stretch>
        </p:blipFill>
        <p:spPr>
          <a:xfrm>
            <a:off x="3106315" y="3289008"/>
            <a:ext cx="6191075" cy="6491319"/>
          </a:xfrm>
          <a:prstGeom prst="rect">
            <a:avLst/>
          </a:prstGeom>
        </p:spPr>
      </p:pic>
      <p:sp>
        <p:nvSpPr>
          <p:cNvPr id="42" name="Rectangle 41"/>
          <p:cNvSpPr/>
          <p:nvPr/>
        </p:nvSpPr>
        <p:spPr bwMode="auto">
          <a:xfrm>
            <a:off x="3125223" y="4266175"/>
            <a:ext cx="2002252" cy="92341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5"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ea typeface="Segoe UI" pitchFamily="34" charset="0"/>
                <a:cs typeface="Segoe UI" pitchFamily="34" charset="0"/>
              </a:rPr>
              <a:t>Source </a:t>
            </a:r>
            <a:br>
              <a:rPr lang="en-US" sz="1599" dirty="0">
                <a:gradFill>
                  <a:gsLst>
                    <a:gs pos="0">
                      <a:srgbClr val="FFFFFF"/>
                    </a:gs>
                    <a:gs pos="100000">
                      <a:srgbClr val="FFFFFF"/>
                    </a:gs>
                  </a:gsLst>
                  <a:lin ang="5400000" scaled="0"/>
                </a:gradFill>
                <a:ea typeface="Segoe UI" pitchFamily="34" charset="0"/>
                <a:cs typeface="Segoe UI" pitchFamily="34" charset="0"/>
              </a:rPr>
            </a:br>
            <a:r>
              <a:rPr lang="en-US" sz="1599" dirty="0">
                <a:gradFill>
                  <a:gsLst>
                    <a:gs pos="0">
                      <a:srgbClr val="FFFFFF"/>
                    </a:gs>
                    <a:gs pos="100000">
                      <a:srgbClr val="FFFFFF"/>
                    </a:gs>
                  </a:gsLst>
                  <a:lin ang="5400000" scaled="0"/>
                </a:gradFill>
                <a:ea typeface="Segoe UI" pitchFamily="34" charset="0"/>
                <a:cs typeface="Segoe UI" pitchFamily="34" charset="0"/>
              </a:rPr>
              <a:t>Repos</a:t>
            </a:r>
          </a:p>
        </p:txBody>
      </p:sp>
      <p:sp>
        <p:nvSpPr>
          <p:cNvPr id="50" name="Rectangle 49"/>
          <p:cNvSpPr/>
          <p:nvPr/>
        </p:nvSpPr>
        <p:spPr bwMode="auto">
          <a:xfrm>
            <a:off x="3125223" y="5232709"/>
            <a:ext cx="2002252" cy="96912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5"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ea typeface="Segoe UI" pitchFamily="34" charset="0"/>
                <a:cs typeface="Segoe UI" pitchFamily="34" charset="0"/>
              </a:rPr>
              <a:t>Test Case Management</a:t>
            </a:r>
          </a:p>
        </p:txBody>
      </p:sp>
      <p:sp>
        <p:nvSpPr>
          <p:cNvPr id="51" name="Rectangle 50"/>
          <p:cNvSpPr/>
          <p:nvPr/>
        </p:nvSpPr>
        <p:spPr bwMode="auto">
          <a:xfrm>
            <a:off x="5177193" y="5232709"/>
            <a:ext cx="2002252" cy="96912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ea typeface="Segoe UI" pitchFamily="34" charset="0"/>
                <a:cs typeface="Segoe UI" pitchFamily="34" charset="0"/>
              </a:rPr>
              <a:t>Feedback Management</a:t>
            </a:r>
          </a:p>
        </p:txBody>
      </p:sp>
      <p:sp>
        <p:nvSpPr>
          <p:cNvPr id="52" name="Rectangle 51"/>
          <p:cNvSpPr/>
          <p:nvPr/>
        </p:nvSpPr>
        <p:spPr bwMode="auto">
          <a:xfrm>
            <a:off x="7230514" y="5232709"/>
            <a:ext cx="2047966" cy="96912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365708"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ea typeface="Segoe UI" pitchFamily="34" charset="0"/>
                <a:cs typeface="Segoe UI" pitchFamily="34" charset="0"/>
              </a:rPr>
              <a:t>Build and Continuous Integration</a:t>
            </a:r>
          </a:p>
        </p:txBody>
      </p:sp>
      <p:sp>
        <p:nvSpPr>
          <p:cNvPr id="53" name="Rectangle 52"/>
          <p:cNvSpPr/>
          <p:nvPr/>
        </p:nvSpPr>
        <p:spPr bwMode="auto">
          <a:xfrm>
            <a:off x="5177193" y="4265544"/>
            <a:ext cx="2002252" cy="92341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ea typeface="Segoe UI" pitchFamily="34" charset="0"/>
                <a:cs typeface="Segoe UI" pitchFamily="34" charset="0"/>
              </a:rPr>
              <a:t>Agile </a:t>
            </a:r>
            <a:br>
              <a:rPr lang="en-US" sz="1599" dirty="0">
                <a:gradFill>
                  <a:gsLst>
                    <a:gs pos="0">
                      <a:srgbClr val="FFFFFF"/>
                    </a:gs>
                    <a:gs pos="100000">
                      <a:srgbClr val="FFFFFF"/>
                    </a:gs>
                  </a:gsLst>
                  <a:lin ang="5400000" scaled="0"/>
                </a:gradFill>
                <a:ea typeface="Segoe UI" pitchFamily="34" charset="0"/>
                <a:cs typeface="Segoe UI" pitchFamily="34" charset="0"/>
              </a:rPr>
            </a:br>
            <a:r>
              <a:rPr lang="en-US" sz="1599" dirty="0">
                <a:gradFill>
                  <a:gsLst>
                    <a:gs pos="0">
                      <a:srgbClr val="FFFFFF"/>
                    </a:gs>
                    <a:gs pos="100000">
                      <a:srgbClr val="FFFFFF"/>
                    </a:gs>
                  </a:gsLst>
                  <a:lin ang="5400000" scaled="0"/>
                </a:gradFill>
                <a:ea typeface="Segoe UI" pitchFamily="34" charset="0"/>
                <a:cs typeface="Segoe UI" pitchFamily="34" charset="0"/>
              </a:rPr>
              <a:t>Planning</a:t>
            </a:r>
          </a:p>
        </p:txBody>
      </p:sp>
      <p:sp>
        <p:nvSpPr>
          <p:cNvPr id="54" name="Rectangle 53"/>
          <p:cNvSpPr/>
          <p:nvPr/>
        </p:nvSpPr>
        <p:spPr bwMode="auto">
          <a:xfrm>
            <a:off x="7230514" y="4265544"/>
            <a:ext cx="2047966" cy="92341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365708"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ea typeface="Segoe UI" pitchFamily="34" charset="0"/>
                <a:cs typeface="Segoe UI" pitchFamily="34" charset="0"/>
              </a:rPr>
              <a:t>Team </a:t>
            </a:r>
            <a:br>
              <a:rPr lang="en-US" sz="1599" dirty="0">
                <a:gradFill>
                  <a:gsLst>
                    <a:gs pos="0">
                      <a:srgbClr val="FFFFFF"/>
                    </a:gs>
                    <a:gs pos="100000">
                      <a:srgbClr val="FFFFFF"/>
                    </a:gs>
                  </a:gsLst>
                  <a:lin ang="5400000" scaled="0"/>
                </a:gradFill>
                <a:ea typeface="Segoe UI" pitchFamily="34" charset="0"/>
                <a:cs typeface="Segoe UI" pitchFamily="34" charset="0"/>
              </a:rPr>
            </a:br>
            <a:r>
              <a:rPr lang="en-US" sz="1599" dirty="0">
                <a:gradFill>
                  <a:gsLst>
                    <a:gs pos="0">
                      <a:srgbClr val="FFFFFF"/>
                    </a:gs>
                    <a:gs pos="100000">
                      <a:srgbClr val="FFFFFF"/>
                    </a:gs>
                  </a:gsLst>
                  <a:lin ang="5400000" scaled="0"/>
                </a:gradFill>
                <a:ea typeface="Segoe UI" pitchFamily="34" charset="0"/>
                <a:cs typeface="Segoe UI" pitchFamily="34" charset="0"/>
              </a:rPr>
              <a:t>Rooms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1157" y="2678531"/>
            <a:ext cx="7314163" cy="3538375"/>
          </a:xfrm>
          <a:prstGeom prst="rect">
            <a:avLst/>
          </a:prstGeom>
        </p:spPr>
      </p:pic>
      <p:sp useBgFill="1">
        <p:nvSpPr>
          <p:cNvPr id="25" name="Rectangle 24"/>
          <p:cNvSpPr/>
          <p:nvPr/>
        </p:nvSpPr>
        <p:spPr bwMode="auto">
          <a:xfrm>
            <a:off x="-46613" y="6196216"/>
            <a:ext cx="12740417" cy="376278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882" y="6244328"/>
            <a:ext cx="12444026" cy="749701"/>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954152" tIns="146283" rIns="182854" bIns="146283"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pPr>
            <a:r>
              <a:rPr lang="en-US" sz="3199">
                <a:gradFill>
                  <a:gsLst>
                    <a:gs pos="0">
                      <a:srgbClr val="FFFFFF"/>
                    </a:gs>
                    <a:gs pos="100000">
                      <a:srgbClr val="FFFFFF"/>
                    </a:gs>
                  </a:gsLst>
                  <a:lin ang="5400000" scaled="0"/>
                </a:gradFill>
                <a:latin typeface="Segoe UI Light"/>
                <a:ea typeface="Segoe UI" pitchFamily="34" charset="0"/>
                <a:cs typeface="Segoe UI" pitchFamily="34" charset="0"/>
              </a:rPr>
              <a:t>Team Foundation Server </a:t>
            </a:r>
            <a:endParaRPr lang="en-US" sz="319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6" name="Group 5"/>
          <p:cNvGrpSpPr/>
          <p:nvPr/>
        </p:nvGrpSpPr>
        <p:grpSpPr>
          <a:xfrm>
            <a:off x="-221337" y="5581355"/>
            <a:ext cx="3360111" cy="615415"/>
            <a:chOff x="-222250" y="4552950"/>
            <a:chExt cx="3360588" cy="615502"/>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35731" y="4552950"/>
              <a:ext cx="2002607" cy="615502"/>
            </a:xfrm>
            <a:prstGeom prst="rect">
              <a:avLst/>
            </a:prstGeom>
          </p:spPr>
        </p:pic>
        <p:sp>
          <p:nvSpPr>
            <p:cNvPr id="5" name="Rectangle 4"/>
            <p:cNvSpPr/>
            <p:nvPr/>
          </p:nvSpPr>
          <p:spPr bwMode="auto">
            <a:xfrm>
              <a:off x="-222250" y="4552950"/>
              <a:ext cx="1555750" cy="6155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3" name="Group 32"/>
          <p:cNvGrpSpPr/>
          <p:nvPr/>
        </p:nvGrpSpPr>
        <p:grpSpPr>
          <a:xfrm flipH="1">
            <a:off x="9259572" y="5580801"/>
            <a:ext cx="3360111" cy="615415"/>
            <a:chOff x="-222250" y="4552950"/>
            <a:chExt cx="3360588" cy="615502"/>
          </a:xfrm>
        </p:grpSpPr>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0728" y="4552950"/>
              <a:ext cx="2117610" cy="615502"/>
            </a:xfrm>
            <a:prstGeom prst="rect">
              <a:avLst/>
            </a:prstGeom>
          </p:spPr>
        </p:pic>
        <p:sp>
          <p:nvSpPr>
            <p:cNvPr id="35" name="Rectangle 34"/>
            <p:cNvSpPr/>
            <p:nvPr/>
          </p:nvSpPr>
          <p:spPr bwMode="auto">
            <a:xfrm>
              <a:off x="-222250" y="4552950"/>
              <a:ext cx="1555750" cy="6155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60" name="Rectangle 59"/>
          <p:cNvSpPr/>
          <p:nvPr/>
        </p:nvSpPr>
        <p:spPr bwMode="auto">
          <a:xfrm>
            <a:off x="12447264" y="6244328"/>
            <a:ext cx="6207915" cy="74970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697" tIns="146283" rIns="1097125" bIns="146283"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pPr>
            <a:r>
              <a:rPr lang="en-US" sz="3199" dirty="0">
                <a:gradFill>
                  <a:gsLst>
                    <a:gs pos="0">
                      <a:srgbClr val="FFFFFF"/>
                    </a:gs>
                    <a:gs pos="100000">
                      <a:srgbClr val="FFFFFF"/>
                    </a:gs>
                  </a:gsLst>
                  <a:lin ang="5400000" scaled="0"/>
                </a:gradFill>
                <a:latin typeface="Segoe UI Light"/>
                <a:ea typeface="Segoe UI" pitchFamily="34" charset="0"/>
                <a:cs typeface="Segoe UI" pitchFamily="34" charset="0"/>
              </a:rPr>
              <a:t>Visual Studio Online </a:t>
            </a:r>
          </a:p>
        </p:txBody>
      </p:sp>
      <p:sp>
        <p:nvSpPr>
          <p:cNvPr id="22" name="Rectangle 21"/>
          <p:cNvSpPr/>
          <p:nvPr/>
        </p:nvSpPr>
        <p:spPr>
          <a:xfrm>
            <a:off x="3001637" y="3051196"/>
            <a:ext cx="6424070" cy="5308372"/>
          </a:xfrm>
          <a:prstGeom prst="rect">
            <a:avLst/>
          </a:prstGeom>
          <a:noFill/>
        </p:spPr>
        <p:txBody>
          <a:bodyPr spcFirstLastPara="1" wrap="none" lIns="91427" tIns="45713" rIns="91427" bIns="45713" numCol="1">
            <a:prstTxWarp prst="textArchUp">
              <a:avLst>
                <a:gd name="adj" fmla="val 11256926"/>
              </a:avLst>
            </a:prstTxWarp>
            <a:spAutoFit/>
          </a:bodyPr>
          <a:lstStyle/>
          <a:p>
            <a:pPr algn="ctr" defTabSz="932597"/>
            <a:r>
              <a:rPr lang="en-US" dirty="0">
                <a:ln w="0"/>
                <a:gradFill>
                  <a:gsLst>
                    <a:gs pos="0">
                      <a:srgbClr val="FFFFFF"/>
                    </a:gs>
                    <a:gs pos="100000">
                      <a:srgbClr val="FFFFFF"/>
                    </a:gs>
                  </a:gsLst>
                  <a:lin ang="5400000" scaled="0"/>
                </a:gradFill>
              </a:rPr>
              <a:t>Lab Management | Release Management | Load Testing | SharePoint | Project Server | System Center</a:t>
            </a:r>
          </a:p>
        </p:txBody>
      </p:sp>
      <p:sp>
        <p:nvSpPr>
          <p:cNvPr id="48" name="Rectangle 47"/>
          <p:cNvSpPr/>
          <p:nvPr/>
        </p:nvSpPr>
        <p:spPr>
          <a:xfrm>
            <a:off x="1794407" y="1967978"/>
            <a:ext cx="8838529" cy="8248807"/>
          </a:xfrm>
          <a:prstGeom prst="rect">
            <a:avLst/>
          </a:prstGeom>
          <a:noFill/>
        </p:spPr>
        <p:txBody>
          <a:bodyPr spcFirstLastPara="1" wrap="none" lIns="91427" tIns="45713" rIns="91427" bIns="45713" numCol="1">
            <a:prstTxWarp prst="textArchUp">
              <a:avLst>
                <a:gd name="adj" fmla="val 12000805"/>
              </a:avLst>
            </a:prstTxWarp>
            <a:spAutoFit/>
          </a:bodyPr>
          <a:lstStyle/>
          <a:p>
            <a:pPr algn="ctr" defTabSz="932597"/>
            <a:r>
              <a:rPr lang="en-US" dirty="0">
                <a:ln w="0"/>
                <a:gradFill>
                  <a:gsLst>
                    <a:gs pos="0">
                      <a:srgbClr val="FFFFFF"/>
                    </a:gs>
                    <a:gs pos="100000">
                      <a:srgbClr val="FFFFFF"/>
                    </a:gs>
                  </a:gsLst>
                  <a:lin ang="5400000" scaled="0"/>
                </a:gradFill>
              </a:rPr>
              <a:t>Build Service | Load Testing Service | Continuous Deployment to Azure | Application Insights | Code Editing</a:t>
            </a: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3708" y="4831793"/>
            <a:ext cx="2521076" cy="699489"/>
          </a:xfrm>
          <a:prstGeom prst="rect">
            <a:avLst/>
          </a:prstGeom>
        </p:spPr>
      </p:pic>
      <p:sp>
        <p:nvSpPr>
          <p:cNvPr id="56" name="Rectangle 55"/>
          <p:cNvSpPr/>
          <p:nvPr/>
        </p:nvSpPr>
        <p:spPr bwMode="auto">
          <a:xfrm>
            <a:off x="12445790" y="3994414"/>
            <a:ext cx="1042589" cy="3544802"/>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8" name="Picture 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18180" y="4823842"/>
            <a:ext cx="2475972" cy="699489"/>
          </a:xfrm>
          <a:prstGeom prst="rect">
            <a:avLst/>
          </a:prstGeom>
        </p:spPr>
      </p:pic>
      <p:sp>
        <p:nvSpPr>
          <p:cNvPr id="21" name="Rectangle 20"/>
          <p:cNvSpPr/>
          <p:nvPr/>
        </p:nvSpPr>
        <p:spPr bwMode="auto">
          <a:xfrm>
            <a:off x="-1041706" y="3994414"/>
            <a:ext cx="1042589" cy="3544802"/>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p:nvGrpSpPr>
        <p:grpSpPr>
          <a:xfrm>
            <a:off x="181545" y="4878407"/>
            <a:ext cx="1835363" cy="1835363"/>
            <a:chOff x="125735" y="5006938"/>
            <a:chExt cx="1835624" cy="1835624"/>
          </a:xfrm>
        </p:grpSpPr>
        <p:grpSp>
          <p:nvGrpSpPr>
            <p:cNvPr id="41" name="Group 40"/>
            <p:cNvGrpSpPr/>
            <p:nvPr/>
          </p:nvGrpSpPr>
          <p:grpSpPr>
            <a:xfrm>
              <a:off x="125735" y="5006938"/>
              <a:ext cx="1835624" cy="1835624"/>
              <a:chOff x="274642" y="4950425"/>
              <a:chExt cx="1835624" cy="1835624"/>
            </a:xfrm>
          </p:grpSpPr>
          <p:sp>
            <p:nvSpPr>
              <p:cNvPr id="44" name="Oval 43"/>
              <p:cNvSpPr/>
              <p:nvPr/>
            </p:nvSpPr>
            <p:spPr bwMode="auto">
              <a:xfrm>
                <a:off x="274642" y="4950425"/>
                <a:ext cx="1835624" cy="1835624"/>
              </a:xfrm>
              <a:prstGeom prst="ellipse">
                <a:avLst/>
              </a:prstGeom>
              <a:solidFill>
                <a:srgbClr val="68217A"/>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Freeform 5"/>
              <p:cNvSpPr>
                <a:spLocks noEditPoints="1"/>
              </p:cNvSpPr>
              <p:nvPr/>
            </p:nvSpPr>
            <p:spPr bwMode="black">
              <a:xfrm>
                <a:off x="816276" y="5169119"/>
                <a:ext cx="752356" cy="1398236"/>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defRPr/>
                </a:pPr>
                <a:endParaRPr lang="en-US" sz="2000" kern="0" spc="-50">
                  <a:gradFill>
                    <a:gsLst>
                      <a:gs pos="1250">
                        <a:srgbClr val="EFEFEF"/>
                      </a:gs>
                      <a:gs pos="10417">
                        <a:srgbClr val="EFEFEF"/>
                      </a:gs>
                    </a:gsLst>
                    <a:lin ang="5400000" scaled="0"/>
                  </a:gradFill>
                </a:endParaRPr>
              </a:p>
            </p:txBody>
          </p:sp>
        </p:grpSp>
        <p:pic>
          <p:nvPicPr>
            <p:cNvPr id="46" name="Picture 45"/>
            <p:cNvPicPr>
              <a:picLocks noChangeAspect="1"/>
            </p:cNvPicPr>
            <p:nvPr/>
          </p:nvPicPr>
          <p:blipFill rotWithShape="1">
            <a:blip r:embed="rId9" cstate="print">
              <a:extLst>
                <a:ext uri="{28A0092B-C50C-407E-A947-70E740481C1C}">
                  <a14:useLocalDpi xmlns:a14="http://schemas.microsoft.com/office/drawing/2010/main" val="0"/>
                </a:ext>
              </a:extLst>
            </a:blip>
            <a:srcRect l="2128" r="75902"/>
            <a:stretch/>
          </p:blipFill>
          <p:spPr>
            <a:xfrm>
              <a:off x="311998" y="5081965"/>
              <a:ext cx="650568" cy="829157"/>
            </a:xfrm>
            <a:prstGeom prst="rect">
              <a:avLst/>
            </a:prstGeom>
          </p:spPr>
        </p:pic>
      </p:grpSp>
      <p:grpSp>
        <p:nvGrpSpPr>
          <p:cNvPr id="85" name="Group 84"/>
          <p:cNvGrpSpPr/>
          <p:nvPr/>
        </p:nvGrpSpPr>
        <p:grpSpPr>
          <a:xfrm>
            <a:off x="10438045" y="4878407"/>
            <a:ext cx="1835363" cy="1835363"/>
            <a:chOff x="10168484" y="4537144"/>
            <a:chExt cx="1835624" cy="1835624"/>
          </a:xfrm>
        </p:grpSpPr>
        <p:sp>
          <p:nvSpPr>
            <p:cNvPr id="86" name="Oval 85"/>
            <p:cNvSpPr/>
            <p:nvPr/>
          </p:nvSpPr>
          <p:spPr bwMode="auto">
            <a:xfrm flipH="1" flipV="1">
              <a:off x="10168484" y="4537144"/>
              <a:ext cx="1835624" cy="1835624"/>
            </a:xfrm>
            <a:prstGeom prst="ellipse">
              <a:avLst/>
            </a:prstGeom>
            <a:solidFill>
              <a:srgbClr val="0072C6"/>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7" name="Freeform 128"/>
            <p:cNvSpPr>
              <a:spLocks noChangeAspect="1"/>
            </p:cNvSpPr>
            <p:nvPr/>
          </p:nvSpPr>
          <p:spPr bwMode="black">
            <a:xfrm>
              <a:off x="10371886" y="4977182"/>
              <a:ext cx="1401320" cy="77411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solidFill>
            <a:ln w="50800" cap="flat" cmpd="sng" algn="ctr">
              <a:noFill/>
              <a:prstDash val="solid"/>
              <a:headEnd type="none" w="med" len="med"/>
              <a:tailEnd type="none" w="med" len="med"/>
            </a:ln>
            <a:effectLst/>
            <a:ex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defRPr/>
              </a:pPr>
              <a:endParaRPr lang="en-US" sz="2000" kern="0" spc="-50">
                <a:gradFill>
                  <a:gsLst>
                    <a:gs pos="1250">
                      <a:srgbClr val="EFEFEF"/>
                    </a:gs>
                    <a:gs pos="10417">
                      <a:srgbClr val="EFEFEF"/>
                    </a:gs>
                  </a:gsLst>
                  <a:lin ang="5400000" scaled="0"/>
                </a:gradFill>
              </a:endParaRPr>
            </a:p>
          </p:txBody>
        </p:sp>
        <p:pic>
          <p:nvPicPr>
            <p:cNvPr id="88" name="Picture 87"/>
            <p:cNvPicPr>
              <a:picLocks noChangeAspect="1"/>
            </p:cNvPicPr>
            <p:nvPr/>
          </p:nvPicPr>
          <p:blipFill rotWithShape="1">
            <a:blip r:embed="rId10" cstate="print">
              <a:extLst>
                <a:ext uri="{28A0092B-C50C-407E-A947-70E740481C1C}">
                  <a14:useLocalDpi xmlns:a14="http://schemas.microsoft.com/office/drawing/2010/main" val="0"/>
                </a:ext>
              </a:extLst>
            </a:blip>
            <a:srcRect r="17482"/>
            <a:stretch/>
          </p:blipFill>
          <p:spPr>
            <a:xfrm>
              <a:off x="10700847" y="5085271"/>
              <a:ext cx="640080" cy="689649"/>
            </a:xfrm>
            <a:prstGeom prst="rect">
              <a:avLst/>
            </a:prstGeom>
          </p:spPr>
        </p:pic>
      </p:grpSp>
      <p:sp>
        <p:nvSpPr>
          <p:cNvPr id="2" name="Title 1"/>
          <p:cNvSpPr>
            <a:spLocks noGrp="1"/>
          </p:cNvSpPr>
          <p:nvPr>
            <p:ph type="title"/>
          </p:nvPr>
        </p:nvSpPr>
        <p:spPr>
          <a:xfrm>
            <a:off x="274639" y="295274"/>
            <a:ext cx="11887199" cy="917575"/>
          </a:xfrm>
        </p:spPr>
        <p:txBody>
          <a:bodyPr/>
          <a:lstStyle/>
          <a:p>
            <a:r>
              <a:rPr lang="en-US" dirty="0"/>
              <a:t>ALM your </a:t>
            </a:r>
            <a:r>
              <a:rPr lang="en-US" dirty="0" smtClean="0"/>
              <a:t>way</a:t>
            </a:r>
            <a:endParaRPr lang="en-US" dirty="0"/>
          </a:p>
        </p:txBody>
      </p:sp>
    </p:spTree>
    <p:extLst>
      <p:ext uri="{BB962C8B-B14F-4D97-AF65-F5344CB8AC3E}">
        <p14:creationId xmlns:p14="http://schemas.microsoft.com/office/powerpoint/2010/main" val="408385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600" fill="hold"/>
                                        <p:tgtEl>
                                          <p:spTgt spid="18"/>
                                        </p:tgtEl>
                                        <p:attrNameLst>
                                          <p:attrName>ppt_x</p:attrName>
                                        </p:attrNameLst>
                                      </p:cBhvr>
                                      <p:tavLst>
                                        <p:tav tm="0">
                                          <p:val>
                                            <p:strVal val="0-#ppt_w/2"/>
                                          </p:val>
                                        </p:tav>
                                        <p:tav tm="100000">
                                          <p:val>
                                            <p:strVal val="#ppt_x"/>
                                          </p:val>
                                        </p:tav>
                                      </p:tavLst>
                                    </p:anim>
                                    <p:anim calcmode="lin" valueType="num">
                                      <p:cBhvr additive="base">
                                        <p:cTn id="8" dur="6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8" decel="10000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600" fill="hold"/>
                                        <p:tgtEl>
                                          <p:spTgt spid="40"/>
                                        </p:tgtEl>
                                        <p:attrNameLst>
                                          <p:attrName>ppt_x</p:attrName>
                                        </p:attrNameLst>
                                      </p:cBhvr>
                                      <p:tavLst>
                                        <p:tav tm="0">
                                          <p:val>
                                            <p:strVal val="0-#ppt_w/2"/>
                                          </p:val>
                                        </p:tav>
                                        <p:tav tm="100000">
                                          <p:val>
                                            <p:strVal val="#ppt_x"/>
                                          </p:val>
                                        </p:tav>
                                      </p:tavLst>
                                    </p:anim>
                                    <p:anim calcmode="lin" valueType="num">
                                      <p:cBhvr additive="base">
                                        <p:cTn id="13" dur="6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200"/>
                            </p:stCondLst>
                            <p:childTnLst>
                              <p:par>
                                <p:cTn id="15" presetID="2" presetClass="entr" presetSubtype="4" decel="10000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600" fill="hold"/>
                                        <p:tgtEl>
                                          <p:spTgt spid="43"/>
                                        </p:tgtEl>
                                        <p:attrNameLst>
                                          <p:attrName>ppt_x</p:attrName>
                                        </p:attrNameLst>
                                      </p:cBhvr>
                                      <p:tavLst>
                                        <p:tav tm="0">
                                          <p:val>
                                            <p:strVal val="#ppt_x"/>
                                          </p:val>
                                        </p:tav>
                                        <p:tav tm="100000">
                                          <p:val>
                                            <p:strVal val="#ppt_x"/>
                                          </p:val>
                                        </p:tav>
                                      </p:tavLst>
                                    </p:anim>
                                    <p:anim calcmode="lin" valueType="num">
                                      <p:cBhvr additive="base">
                                        <p:cTn id="18" dur="6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1800"/>
                            </p:stCondLst>
                            <p:childTnLst>
                              <p:par>
                                <p:cTn id="20" presetID="2" presetClass="entr" presetSubtype="4" decel="10000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600" fill="hold"/>
                                        <p:tgtEl>
                                          <p:spTgt spid="42"/>
                                        </p:tgtEl>
                                        <p:attrNameLst>
                                          <p:attrName>ppt_x</p:attrName>
                                        </p:attrNameLst>
                                      </p:cBhvr>
                                      <p:tavLst>
                                        <p:tav tm="0">
                                          <p:val>
                                            <p:strVal val="#ppt_x"/>
                                          </p:val>
                                        </p:tav>
                                        <p:tav tm="100000">
                                          <p:val>
                                            <p:strVal val="#ppt_x"/>
                                          </p:val>
                                        </p:tav>
                                      </p:tavLst>
                                    </p:anim>
                                    <p:anim calcmode="lin" valueType="num">
                                      <p:cBhvr additive="base">
                                        <p:cTn id="23" dur="6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3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600" fill="hold"/>
                                        <p:tgtEl>
                                          <p:spTgt spid="50"/>
                                        </p:tgtEl>
                                        <p:attrNameLst>
                                          <p:attrName>ppt_x</p:attrName>
                                        </p:attrNameLst>
                                      </p:cBhvr>
                                      <p:tavLst>
                                        <p:tav tm="0">
                                          <p:val>
                                            <p:strVal val="#ppt_x"/>
                                          </p:val>
                                        </p:tav>
                                        <p:tav tm="100000">
                                          <p:val>
                                            <p:strVal val="#ppt_x"/>
                                          </p:val>
                                        </p:tav>
                                      </p:tavLst>
                                    </p:anim>
                                    <p:anim calcmode="lin" valueType="num">
                                      <p:cBhvr additive="base">
                                        <p:cTn id="27" dur="600" fill="hold"/>
                                        <p:tgtEl>
                                          <p:spTgt spid="50"/>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10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600" fill="hold"/>
                                        <p:tgtEl>
                                          <p:spTgt spid="53"/>
                                        </p:tgtEl>
                                        <p:attrNameLst>
                                          <p:attrName>ppt_x</p:attrName>
                                        </p:attrNameLst>
                                      </p:cBhvr>
                                      <p:tavLst>
                                        <p:tav tm="0">
                                          <p:val>
                                            <p:strVal val="#ppt_x"/>
                                          </p:val>
                                        </p:tav>
                                        <p:tav tm="100000">
                                          <p:val>
                                            <p:strVal val="#ppt_x"/>
                                          </p:val>
                                        </p:tav>
                                      </p:tavLst>
                                    </p:anim>
                                    <p:anim calcmode="lin" valueType="num">
                                      <p:cBhvr additive="base">
                                        <p:cTn id="31" dur="600" fill="hold"/>
                                        <p:tgtEl>
                                          <p:spTgt spid="53"/>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40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600" fill="hold"/>
                                        <p:tgtEl>
                                          <p:spTgt spid="51"/>
                                        </p:tgtEl>
                                        <p:attrNameLst>
                                          <p:attrName>ppt_x</p:attrName>
                                        </p:attrNameLst>
                                      </p:cBhvr>
                                      <p:tavLst>
                                        <p:tav tm="0">
                                          <p:val>
                                            <p:strVal val="#ppt_x"/>
                                          </p:val>
                                        </p:tav>
                                        <p:tav tm="100000">
                                          <p:val>
                                            <p:strVal val="#ppt_x"/>
                                          </p:val>
                                        </p:tav>
                                      </p:tavLst>
                                    </p:anim>
                                    <p:anim calcmode="lin" valueType="num">
                                      <p:cBhvr additive="base">
                                        <p:cTn id="35" dur="600" fill="hold"/>
                                        <p:tgtEl>
                                          <p:spTgt spid="51"/>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20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600" fill="hold"/>
                                        <p:tgtEl>
                                          <p:spTgt spid="54"/>
                                        </p:tgtEl>
                                        <p:attrNameLst>
                                          <p:attrName>ppt_x</p:attrName>
                                        </p:attrNameLst>
                                      </p:cBhvr>
                                      <p:tavLst>
                                        <p:tav tm="0">
                                          <p:val>
                                            <p:strVal val="#ppt_x"/>
                                          </p:val>
                                        </p:tav>
                                        <p:tav tm="100000">
                                          <p:val>
                                            <p:strVal val="#ppt_x"/>
                                          </p:val>
                                        </p:tav>
                                      </p:tavLst>
                                    </p:anim>
                                    <p:anim calcmode="lin" valueType="num">
                                      <p:cBhvr additive="base">
                                        <p:cTn id="39" dur="600" fill="hold"/>
                                        <p:tgtEl>
                                          <p:spTgt spid="54"/>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50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600" fill="hold"/>
                                        <p:tgtEl>
                                          <p:spTgt spid="52"/>
                                        </p:tgtEl>
                                        <p:attrNameLst>
                                          <p:attrName>ppt_x</p:attrName>
                                        </p:attrNameLst>
                                      </p:cBhvr>
                                      <p:tavLst>
                                        <p:tav tm="0">
                                          <p:val>
                                            <p:strVal val="#ppt_x"/>
                                          </p:val>
                                        </p:tav>
                                        <p:tav tm="100000">
                                          <p:val>
                                            <p:strVal val="#ppt_x"/>
                                          </p:val>
                                        </p:tav>
                                      </p:tavLst>
                                    </p:anim>
                                    <p:anim calcmode="lin" valueType="num">
                                      <p:cBhvr additive="base">
                                        <p:cTn id="43" dur="600" fill="hold"/>
                                        <p:tgtEl>
                                          <p:spTgt spid="52"/>
                                        </p:tgtEl>
                                        <p:attrNameLst>
                                          <p:attrName>ppt_y</p:attrName>
                                        </p:attrNameLst>
                                      </p:cBhvr>
                                      <p:tavLst>
                                        <p:tav tm="0">
                                          <p:val>
                                            <p:strVal val="1+#ppt_h/2"/>
                                          </p:val>
                                        </p:tav>
                                        <p:tav tm="100000">
                                          <p:val>
                                            <p:strVal val="#ppt_y"/>
                                          </p:val>
                                        </p:tav>
                                      </p:tavLst>
                                    </p:anim>
                                  </p:childTnLst>
                                </p:cTn>
                              </p:par>
                            </p:childTnLst>
                          </p:cTn>
                        </p:par>
                        <p:par>
                          <p:cTn id="44" fill="hold">
                            <p:stCondLst>
                              <p:cond delay="2900"/>
                            </p:stCondLst>
                            <p:childTnLst>
                              <p:par>
                                <p:cTn id="45" presetID="22" presetClass="entr" presetSubtype="8"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par>
                                <p:cTn id="48" presetID="22" presetClass="entr" presetSubtype="8" fill="hold" nodeType="withEffect">
                                  <p:stCondLst>
                                    <p:cond delay="45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par>
                                <p:cTn id="51" presetID="22" presetClass="entr" presetSubtype="8" fill="hold" grpId="0" nodeType="withEffect">
                                  <p:stCondLst>
                                    <p:cond delay="45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par>
                                <p:cTn id="54" presetID="22" presetClass="entr" presetSubtype="8" fill="hold" nodeType="withEffect">
                                  <p:stCondLst>
                                    <p:cond delay="90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35" presetClass="path" presetSubtype="0" decel="100000" fill="hold" grpId="1" nodeType="clickEffect">
                                  <p:stCondLst>
                                    <p:cond delay="0"/>
                                  </p:stCondLst>
                                  <p:childTnLst>
                                    <p:animMotion origin="layout" path="M -2.94613E-6 3.32274E-6 L -0.48583 3.32274E-6 " pathEditMode="relative" rAng="0" ptsTypes="AA">
                                      <p:cBhvr>
                                        <p:cTn id="60" dur="600" fill="hold"/>
                                        <p:tgtEl>
                                          <p:spTgt spid="40"/>
                                        </p:tgtEl>
                                        <p:attrNameLst>
                                          <p:attrName>ppt_x</p:attrName>
                                          <p:attrName>ppt_y</p:attrName>
                                        </p:attrNameLst>
                                      </p:cBhvr>
                                      <p:rCtr x="-24292" y="0"/>
                                    </p:animMotion>
                                  </p:childTnLst>
                                </p:cTn>
                              </p:par>
                              <p:par>
                                <p:cTn id="61" presetID="2" presetClass="entr" presetSubtype="2" decel="100000"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additive="base">
                                        <p:cTn id="63" dur="600" fill="hold"/>
                                        <p:tgtEl>
                                          <p:spTgt spid="85"/>
                                        </p:tgtEl>
                                        <p:attrNameLst>
                                          <p:attrName>ppt_x</p:attrName>
                                        </p:attrNameLst>
                                      </p:cBhvr>
                                      <p:tavLst>
                                        <p:tav tm="0">
                                          <p:val>
                                            <p:strVal val="1+#ppt_w/2"/>
                                          </p:val>
                                        </p:tav>
                                        <p:tav tm="100000">
                                          <p:val>
                                            <p:strVal val="#ppt_x"/>
                                          </p:val>
                                        </p:tav>
                                      </p:tavLst>
                                    </p:anim>
                                    <p:anim calcmode="lin" valueType="num">
                                      <p:cBhvr additive="base">
                                        <p:cTn id="64" dur="600" fill="hold"/>
                                        <p:tgtEl>
                                          <p:spTgt spid="85"/>
                                        </p:tgtEl>
                                        <p:attrNameLst>
                                          <p:attrName>ppt_y</p:attrName>
                                        </p:attrNameLst>
                                      </p:cBhvr>
                                      <p:tavLst>
                                        <p:tav tm="0">
                                          <p:val>
                                            <p:strVal val="#ppt_y"/>
                                          </p:val>
                                        </p:tav>
                                        <p:tav tm="100000">
                                          <p:val>
                                            <p:strVal val="#ppt_y"/>
                                          </p:val>
                                        </p:tav>
                                      </p:tavLst>
                                    </p:anim>
                                  </p:childTnLst>
                                </p:cTn>
                              </p:par>
                              <p:par>
                                <p:cTn id="65" presetID="35" presetClass="path" presetSubtype="0" decel="100000" fill="hold" grpId="0" nodeType="withEffect">
                                  <p:stCondLst>
                                    <p:cond delay="0"/>
                                  </p:stCondLst>
                                  <p:childTnLst>
                                    <p:animMotion origin="layout" path="M 3.22951E-6 3.32274E-6 L -0.49936 3.32274E-6 " pathEditMode="relative" rAng="0" ptsTypes="AA">
                                      <p:cBhvr>
                                        <p:cTn id="66" dur="600" fill="hold"/>
                                        <p:tgtEl>
                                          <p:spTgt spid="60"/>
                                        </p:tgtEl>
                                        <p:attrNameLst>
                                          <p:attrName>ppt_x</p:attrName>
                                          <p:attrName>ppt_y</p:attrName>
                                        </p:attrNameLst>
                                      </p:cBhvr>
                                      <p:rCtr x="-24968" y="0"/>
                                    </p:animMotion>
                                  </p:childTnLst>
                                </p:cTn>
                              </p:par>
                            </p:childTnLst>
                          </p:cTn>
                        </p:par>
                        <p:par>
                          <p:cTn id="67" fill="hold">
                            <p:stCondLst>
                              <p:cond delay="600"/>
                            </p:stCondLst>
                            <p:childTnLst>
                              <p:par>
                                <p:cTn id="68" presetID="22" presetClass="entr" presetSubtype="2"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right)">
                                      <p:cBhvr>
                                        <p:cTn id="70" dur="500"/>
                                        <p:tgtEl>
                                          <p:spTgt spid="13"/>
                                        </p:tgtEl>
                                      </p:cBhvr>
                                    </p:animEffect>
                                  </p:childTnLst>
                                </p:cTn>
                              </p:par>
                            </p:childTnLst>
                          </p:cTn>
                        </p:par>
                        <p:par>
                          <p:cTn id="71" fill="hold">
                            <p:stCondLst>
                              <p:cond delay="1100"/>
                            </p:stCondLst>
                            <p:childTnLst>
                              <p:par>
                                <p:cTn id="72" presetID="22" presetClass="entr" presetSubtype="2"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right)">
                                      <p:cBhvr>
                                        <p:cTn id="74" dur="500"/>
                                        <p:tgtEl>
                                          <p:spTgt spid="14"/>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right)">
                                      <p:cBhvr>
                                        <p:cTn id="77" dur="500"/>
                                        <p:tgtEl>
                                          <p:spTgt spid="48"/>
                                        </p:tgtEl>
                                      </p:cBhvr>
                                    </p:animEffect>
                                  </p:childTnLst>
                                </p:cTn>
                              </p:par>
                            </p:childTnLst>
                          </p:cTn>
                        </p:par>
                        <p:par>
                          <p:cTn id="78" fill="hold">
                            <p:stCondLst>
                              <p:cond delay="1600"/>
                            </p:stCondLst>
                            <p:childTnLst>
                              <p:par>
                                <p:cTn id="79" presetID="22" presetClass="entr" presetSubtype="2"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wipe(right)">
                                      <p:cBhvr>
                                        <p:cTn id="8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0" grpId="0" animBg="1"/>
      <p:bldP spid="51" grpId="0" animBg="1"/>
      <p:bldP spid="52" grpId="0" animBg="1"/>
      <p:bldP spid="53" grpId="0" animBg="1"/>
      <p:bldP spid="54" grpId="0" animBg="1"/>
      <p:bldP spid="40" grpId="0" animBg="1"/>
      <p:bldP spid="40" grpId="1" animBg="1"/>
      <p:bldP spid="60" grpId="0" animBg="1"/>
      <p:bldP spid="22"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TFS vs. VSO</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130239"/>
              </p:ext>
            </p:extLst>
          </p:nvPr>
        </p:nvGraphicFramePr>
        <p:xfrm>
          <a:off x="457200" y="1238100"/>
          <a:ext cx="11704637" cy="5409868"/>
        </p:xfrm>
        <a:graphic>
          <a:graphicData uri="http://schemas.openxmlformats.org/drawingml/2006/table">
            <a:tbl>
              <a:tblPr firstRow="1" firstCol="1" bandRow="1">
                <a:tableStyleId>{5C22544A-7EE6-4342-B048-85BDC9FD1C3A}</a:tableStyleId>
              </a:tblPr>
              <a:tblGrid>
                <a:gridCol w="6409109"/>
                <a:gridCol w="2592288"/>
                <a:gridCol w="2703240"/>
              </a:tblGrid>
              <a:tr h="295910">
                <a:tc>
                  <a:txBody>
                    <a:bodyPr/>
                    <a:lstStyle/>
                    <a:p>
                      <a:pPr marL="0" algn="l" defTabSz="932472" rtl="0" eaLnBrk="1" fontAlgn="base" latinLnBrk="0" hangingPunct="1">
                        <a:lnSpc>
                          <a:spcPct val="90000"/>
                        </a:lnSpc>
                        <a:spcBef>
                          <a:spcPct val="0"/>
                        </a:spcBef>
                        <a:spcAft>
                          <a:spcPct val="0"/>
                        </a:spcAft>
                      </a:pP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24378" marT="10448" marB="10448"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defTabSz="932472" rtl="0" eaLnBrk="1" fontAlgn="base" latinLnBrk="0" hangingPunct="1">
                        <a:lnSpc>
                          <a:spcPct val="90000"/>
                        </a:lnSpc>
                        <a:spcBef>
                          <a:spcPct val="0"/>
                        </a:spcBef>
                        <a:spcAft>
                          <a:spcPct val="0"/>
                        </a:spcAft>
                      </a:pPr>
                      <a:r>
                        <a:rPr lang="en-US" sz="2800" b="1" kern="1200" dirty="0">
                          <a:gradFill>
                            <a:gsLst>
                              <a:gs pos="0">
                                <a:srgbClr val="FFFFFF"/>
                              </a:gs>
                              <a:gs pos="100000">
                                <a:srgbClr val="FFFFFF"/>
                              </a:gs>
                            </a:gsLst>
                            <a:lin ang="5400000" scaled="0"/>
                          </a:gradFill>
                          <a:latin typeface="+mj-lt"/>
                          <a:ea typeface="Segoe UI" pitchFamily="34" charset="0"/>
                          <a:cs typeface="Segoe UI" pitchFamily="34" charset="0"/>
                        </a:rPr>
                        <a:t>TFS</a:t>
                      </a:r>
                    </a:p>
                  </a:txBody>
                  <a:tcPr marL="182880" marR="24378"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defTabSz="932472" rtl="0" eaLnBrk="1" fontAlgn="base" latinLnBrk="0" hangingPunct="1">
                        <a:lnSpc>
                          <a:spcPct val="90000"/>
                        </a:lnSpc>
                        <a:spcBef>
                          <a:spcPct val="0"/>
                        </a:spcBef>
                        <a:spcAft>
                          <a:spcPct val="0"/>
                        </a:spcAft>
                      </a:pPr>
                      <a:r>
                        <a:rPr lang="en-US" sz="2800" b="1" kern="1200" dirty="0">
                          <a:solidFill>
                            <a:schemeClr val="tx1"/>
                          </a:solidFill>
                          <a:latin typeface="+mj-lt"/>
                          <a:ea typeface="Segoe UI" pitchFamily="34" charset="0"/>
                          <a:cs typeface="Segoe UI" pitchFamily="34" charset="0"/>
                        </a:rPr>
                        <a:t>VSO</a:t>
                      </a:r>
                    </a:p>
                  </a:txBody>
                  <a:tcPr marL="182880" marR="24378" marT="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Work </a:t>
                      </a:r>
                      <a:r>
                        <a:rPr lang="en-US" sz="1600" b="0" dirty="0" smtClean="0">
                          <a:gradFill>
                            <a:gsLst>
                              <a:gs pos="0">
                                <a:schemeClr val="bg1"/>
                              </a:gs>
                              <a:gs pos="100000">
                                <a:schemeClr val="bg1"/>
                              </a:gs>
                            </a:gsLst>
                            <a:lin ang="5400000" scaled="0"/>
                          </a:gradFill>
                          <a:effectLst/>
                        </a:rPr>
                        <a:t>items</a:t>
                      </a:r>
                      <a:r>
                        <a:rPr lang="en-US" sz="1600" b="0" dirty="0">
                          <a:gradFill>
                            <a:gsLst>
                              <a:gs pos="0">
                                <a:schemeClr val="bg1"/>
                              </a:gs>
                              <a:gs pos="100000">
                                <a:schemeClr val="bg1"/>
                              </a:gs>
                            </a:gsLst>
                            <a:lin ang="5400000" scaled="0"/>
                          </a:gradFill>
                          <a:effectLst/>
                        </a:rPr>
                        <a:t>, </a:t>
                      </a:r>
                      <a:r>
                        <a:rPr lang="en-US" sz="1600" b="0" dirty="0" smtClean="0">
                          <a:gradFill>
                            <a:gsLst>
                              <a:gs pos="0">
                                <a:schemeClr val="bg1"/>
                              </a:gs>
                              <a:gs pos="100000">
                                <a:schemeClr val="bg1"/>
                              </a:gs>
                            </a:gsLst>
                            <a:lin ang="5400000" scaled="0"/>
                          </a:gradFill>
                          <a:effectLst/>
                        </a:rPr>
                        <a:t>version </a:t>
                      </a:r>
                      <a:r>
                        <a:rPr lang="en-US" sz="1600" b="0" dirty="0">
                          <a:gradFill>
                            <a:gsLst>
                              <a:gs pos="0">
                                <a:schemeClr val="bg1"/>
                              </a:gs>
                              <a:gs pos="100000">
                                <a:schemeClr val="bg1"/>
                              </a:gs>
                            </a:gsLst>
                            <a:lin ang="5400000" scaled="0"/>
                          </a:gradFill>
                          <a:effectLst/>
                        </a:rPr>
                        <a:t>c</a:t>
                      </a:r>
                      <a:r>
                        <a:rPr lang="en-US" sz="1600" b="0" dirty="0" smtClean="0">
                          <a:gradFill>
                            <a:gsLst>
                              <a:gs pos="0">
                                <a:schemeClr val="bg1"/>
                              </a:gs>
                              <a:gs pos="100000">
                                <a:schemeClr val="bg1"/>
                              </a:gs>
                            </a:gsLst>
                            <a:lin ang="5400000" scaled="0"/>
                          </a:gradFill>
                          <a:effectLst/>
                        </a:rPr>
                        <a:t>ontrol</a:t>
                      </a:r>
                      <a:r>
                        <a:rPr lang="en-US" sz="1600" b="0" dirty="0">
                          <a:gradFill>
                            <a:gsLst>
                              <a:gs pos="0">
                                <a:schemeClr val="bg1"/>
                              </a:gs>
                              <a:gs pos="100000">
                                <a:schemeClr val="bg1"/>
                              </a:gs>
                            </a:gsLst>
                            <a:lin ang="5400000" scaled="0"/>
                          </a:gradFill>
                          <a:effectLst/>
                        </a:rPr>
                        <a:t>, </a:t>
                      </a:r>
                      <a:r>
                        <a:rPr lang="en-US" sz="1600" b="0" dirty="0" smtClean="0">
                          <a:gradFill>
                            <a:gsLst>
                              <a:gs pos="0">
                                <a:schemeClr val="bg1"/>
                              </a:gs>
                              <a:gs pos="100000">
                                <a:schemeClr val="bg1"/>
                              </a:gs>
                            </a:gsLst>
                            <a:lin ang="5400000" scaled="0"/>
                          </a:gradFill>
                          <a:effectLst/>
                        </a:rPr>
                        <a:t>and </a:t>
                      </a:r>
                      <a:r>
                        <a:rPr lang="en-US" sz="1600" b="0" dirty="0">
                          <a:gradFill>
                            <a:gsLst>
                              <a:gs pos="0">
                                <a:schemeClr val="bg1"/>
                              </a:gs>
                              <a:gs pos="100000">
                                <a:schemeClr val="bg1"/>
                              </a:gs>
                            </a:gsLst>
                            <a:lin ang="5400000" scaled="0"/>
                          </a:gradFill>
                          <a:effectLst/>
                        </a:rPr>
                        <a:t>b</a:t>
                      </a:r>
                      <a:r>
                        <a:rPr lang="en-US" sz="1600" b="0" dirty="0" smtClean="0">
                          <a:gradFill>
                            <a:gsLst>
                              <a:gs pos="0">
                                <a:schemeClr val="bg1"/>
                              </a:gs>
                              <a:gs pos="100000">
                                <a:schemeClr val="bg1"/>
                              </a:gs>
                            </a:gsLst>
                            <a:lin ang="5400000" scaled="0"/>
                          </a:gradFill>
                          <a:effectLst/>
                        </a:rPr>
                        <a:t>uild</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Agile </a:t>
                      </a:r>
                      <a:r>
                        <a:rPr lang="en-US" sz="1600" b="0" dirty="0" smtClean="0">
                          <a:gradFill>
                            <a:gsLst>
                              <a:gs pos="0">
                                <a:schemeClr val="bg1"/>
                              </a:gs>
                              <a:gs pos="100000">
                                <a:schemeClr val="bg1"/>
                              </a:gs>
                            </a:gsLst>
                            <a:lin ang="5400000" scaled="0"/>
                          </a:gradFill>
                          <a:effectLst/>
                        </a:rPr>
                        <a:t>product/project </a:t>
                      </a:r>
                      <a:r>
                        <a:rPr lang="en-US" sz="1600" b="0" dirty="0">
                          <a:gradFill>
                            <a:gsLst>
                              <a:gs pos="0">
                                <a:schemeClr val="bg1"/>
                              </a:gs>
                              <a:gs pos="100000">
                                <a:schemeClr val="bg1"/>
                              </a:gs>
                            </a:gsLst>
                            <a:lin ang="5400000" scaled="0"/>
                          </a:gradFill>
                          <a:effectLst/>
                        </a:rPr>
                        <a:t>m</a:t>
                      </a:r>
                      <a:r>
                        <a:rPr lang="en-US" sz="1600" b="0" dirty="0" smtClean="0">
                          <a:gradFill>
                            <a:gsLst>
                              <a:gs pos="0">
                                <a:schemeClr val="bg1"/>
                              </a:gs>
                              <a:gs pos="100000">
                                <a:schemeClr val="bg1"/>
                              </a:gs>
                            </a:gsLst>
                            <a:lin ang="5400000" scaled="0"/>
                          </a:gradFill>
                          <a:effectLst/>
                        </a:rPr>
                        <a:t>anagement</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Test </a:t>
                      </a:r>
                      <a:r>
                        <a:rPr lang="en-US" sz="1600" b="0" dirty="0" smtClean="0">
                          <a:gradFill>
                            <a:gsLst>
                              <a:gs pos="0">
                                <a:schemeClr val="bg1"/>
                              </a:gs>
                              <a:gs pos="100000">
                                <a:schemeClr val="bg1"/>
                              </a:gs>
                            </a:gsLst>
                            <a:lin ang="5400000" scaled="0"/>
                          </a:gradFill>
                          <a:effectLst/>
                        </a:rPr>
                        <a:t>case </a:t>
                      </a:r>
                      <a:r>
                        <a:rPr lang="en-US" sz="1600" b="0" dirty="0">
                          <a:gradFill>
                            <a:gsLst>
                              <a:gs pos="0">
                                <a:schemeClr val="bg1"/>
                              </a:gs>
                              <a:gs pos="100000">
                                <a:schemeClr val="bg1"/>
                              </a:gs>
                            </a:gsLst>
                            <a:lin ang="5400000" scaled="0"/>
                          </a:gradFill>
                          <a:effectLst/>
                        </a:rPr>
                        <a:t>m</a:t>
                      </a:r>
                      <a:r>
                        <a:rPr lang="en-US" sz="1600" b="0" dirty="0" smtClean="0">
                          <a:gradFill>
                            <a:gsLst>
                              <a:gs pos="0">
                                <a:schemeClr val="bg1"/>
                              </a:gs>
                              <a:gs pos="100000">
                                <a:schemeClr val="bg1"/>
                              </a:gs>
                            </a:gsLst>
                            <a:lin ang="5400000" scaled="0"/>
                          </a:gradFill>
                          <a:effectLst/>
                        </a:rPr>
                        <a:t>anagement</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Heterogeneous </a:t>
                      </a:r>
                      <a:r>
                        <a:rPr lang="en-US" sz="1600" b="0" dirty="0" smtClean="0">
                          <a:gradFill>
                            <a:gsLst>
                              <a:gs pos="0">
                                <a:schemeClr val="bg1"/>
                              </a:gs>
                              <a:gs pos="100000">
                                <a:schemeClr val="bg1"/>
                              </a:gs>
                            </a:gsLst>
                            <a:lin ang="5400000" scaled="0"/>
                          </a:gradFill>
                          <a:effectLst/>
                        </a:rPr>
                        <a:t>development </a:t>
                      </a:r>
                      <a:r>
                        <a:rPr lang="en-US" sz="1600" b="0" dirty="0">
                          <a:gradFill>
                            <a:gsLst>
                              <a:gs pos="0">
                                <a:schemeClr val="bg1"/>
                              </a:gs>
                              <a:gs pos="100000">
                                <a:schemeClr val="bg1"/>
                              </a:gs>
                            </a:gsLst>
                            <a:lin ang="5400000" scaled="0"/>
                          </a:gradFill>
                          <a:effectLst/>
                        </a:rPr>
                        <a:t>(Eclipse, Git)</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Ease of </a:t>
                      </a:r>
                      <a:r>
                        <a:rPr lang="en-US" sz="1600" b="0" dirty="0" smtClean="0">
                          <a:gradFill>
                            <a:gsLst>
                              <a:gs pos="0">
                                <a:schemeClr val="bg1"/>
                              </a:gs>
                              <a:gs pos="100000">
                                <a:schemeClr val="bg1"/>
                              </a:gs>
                            </a:gsLst>
                            <a:lin ang="5400000" scaled="0"/>
                          </a:gradFill>
                          <a:effectLst/>
                        </a:rPr>
                        <a:t>installation </a:t>
                      </a:r>
                      <a:r>
                        <a:rPr lang="en-US" sz="1600" b="0" dirty="0">
                          <a:gradFill>
                            <a:gsLst>
                              <a:gs pos="0">
                                <a:schemeClr val="bg1"/>
                              </a:gs>
                              <a:gs pos="100000">
                                <a:schemeClr val="bg1"/>
                              </a:gs>
                            </a:gsLst>
                            <a:lin ang="5400000" scaled="0"/>
                          </a:gradFill>
                          <a:effectLst/>
                        </a:rPr>
                        <a:t>and </a:t>
                      </a:r>
                      <a:r>
                        <a:rPr lang="en-US" sz="1600" b="0" dirty="0" smtClean="0">
                          <a:gradFill>
                            <a:gsLst>
                              <a:gs pos="0">
                                <a:schemeClr val="bg1"/>
                              </a:gs>
                              <a:gs pos="100000">
                                <a:schemeClr val="bg1"/>
                              </a:gs>
                            </a:gsLst>
                            <a:lin ang="5400000" scaled="0"/>
                          </a:gradFill>
                          <a:effectLst/>
                        </a:rPr>
                        <a:t>setup</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Collaborate with anyone, from anywhere</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Data stays inside your network</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No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Process </a:t>
                      </a:r>
                      <a:r>
                        <a:rPr lang="en-US" sz="1600" b="0" dirty="0" smtClean="0">
                          <a:gradFill>
                            <a:gsLst>
                              <a:gs pos="0">
                                <a:schemeClr val="bg1"/>
                              </a:gs>
                              <a:gs pos="100000">
                                <a:schemeClr val="bg1"/>
                              </a:gs>
                            </a:gsLst>
                            <a:lin ang="5400000" scaled="0"/>
                          </a:gradFill>
                          <a:effectLst/>
                        </a:rPr>
                        <a:t>template and </a:t>
                      </a:r>
                      <a:r>
                        <a:rPr lang="en-US" sz="1600" b="0" dirty="0">
                          <a:gradFill>
                            <a:gsLst>
                              <a:gs pos="0">
                                <a:schemeClr val="bg1"/>
                              </a:gs>
                              <a:gs pos="100000">
                                <a:schemeClr val="bg1"/>
                              </a:gs>
                            </a:gsLst>
                            <a:lin ang="5400000" scaled="0"/>
                          </a:gradFill>
                          <a:effectLst/>
                        </a:rPr>
                        <a:t>w</a:t>
                      </a:r>
                      <a:r>
                        <a:rPr lang="en-US" sz="1600" b="0" dirty="0" smtClean="0">
                          <a:gradFill>
                            <a:gsLst>
                              <a:gs pos="0">
                                <a:schemeClr val="bg1"/>
                              </a:gs>
                              <a:gs pos="100000">
                                <a:schemeClr val="bg1"/>
                              </a:gs>
                            </a:gsLst>
                            <a:lin ang="5400000" scaled="0"/>
                          </a:gradFill>
                          <a:effectLst/>
                        </a:rPr>
                        <a:t>ork </a:t>
                      </a:r>
                      <a:r>
                        <a:rPr lang="en-US" sz="1600" b="0" dirty="0">
                          <a:gradFill>
                            <a:gsLst>
                              <a:gs pos="0">
                                <a:schemeClr val="bg1"/>
                              </a:gs>
                              <a:gs pos="100000">
                                <a:schemeClr val="bg1"/>
                              </a:gs>
                            </a:gsLst>
                            <a:lin ang="5400000" scaled="0"/>
                          </a:gradFill>
                          <a:effectLst/>
                        </a:rPr>
                        <a:t>i</a:t>
                      </a:r>
                      <a:r>
                        <a:rPr lang="en-US" sz="1600" b="0" dirty="0" smtClean="0">
                          <a:gradFill>
                            <a:gsLst>
                              <a:gs pos="0">
                                <a:schemeClr val="bg1"/>
                              </a:gs>
                              <a:gs pos="100000">
                                <a:schemeClr val="bg1"/>
                              </a:gs>
                            </a:gsLst>
                            <a:lin ang="5400000" scaled="0"/>
                          </a:gradFill>
                          <a:effectLst/>
                        </a:rPr>
                        <a:t>tem </a:t>
                      </a:r>
                      <a:r>
                        <a:rPr lang="en-US" sz="1600" b="0" dirty="0">
                          <a:gradFill>
                            <a:gsLst>
                              <a:gs pos="0">
                                <a:schemeClr val="bg1"/>
                              </a:gs>
                              <a:gs pos="100000">
                                <a:schemeClr val="bg1"/>
                              </a:gs>
                            </a:gsLst>
                            <a:lin ang="5400000" scaled="0"/>
                          </a:gradFill>
                          <a:effectLst/>
                        </a:rPr>
                        <a:t>c</a:t>
                      </a:r>
                      <a:r>
                        <a:rPr lang="en-US" sz="1600" b="0" dirty="0" smtClean="0">
                          <a:gradFill>
                            <a:gsLst>
                              <a:gs pos="0">
                                <a:schemeClr val="bg1"/>
                              </a:gs>
                              <a:gs pos="100000">
                                <a:schemeClr val="bg1"/>
                              </a:gs>
                            </a:gsLst>
                            <a:lin ang="5400000" scaled="0"/>
                          </a:gradFill>
                          <a:effectLst/>
                        </a:rPr>
                        <a:t>ustomization</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No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SharePoint </a:t>
                      </a:r>
                      <a:r>
                        <a:rPr lang="en-US" sz="1600" b="0" dirty="0" smtClean="0">
                          <a:gradFill>
                            <a:gsLst>
                              <a:gs pos="0">
                                <a:schemeClr val="bg1"/>
                              </a:gs>
                              <a:gs pos="100000">
                                <a:schemeClr val="bg1"/>
                              </a:gs>
                            </a:gsLst>
                            <a:lin ang="5400000" scaled="0"/>
                          </a:gradFill>
                          <a:effectLst/>
                        </a:rPr>
                        <a:t>integration</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No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Data </a:t>
                      </a:r>
                      <a:r>
                        <a:rPr lang="en-US" sz="1600" b="0" dirty="0" smtClean="0">
                          <a:gradFill>
                            <a:gsLst>
                              <a:gs pos="0">
                                <a:schemeClr val="bg1"/>
                              </a:gs>
                              <a:gs pos="100000">
                                <a:schemeClr val="bg1"/>
                              </a:gs>
                            </a:gsLst>
                            <a:lin ang="5400000" scaled="0"/>
                          </a:gradFill>
                          <a:effectLst/>
                        </a:rPr>
                        <a:t>warehouse and </a:t>
                      </a:r>
                      <a:r>
                        <a:rPr lang="en-US" sz="1600" b="0" dirty="0">
                          <a:gradFill>
                            <a:gsLst>
                              <a:gs pos="0">
                                <a:schemeClr val="bg1"/>
                              </a:gs>
                              <a:gs pos="100000">
                                <a:schemeClr val="bg1"/>
                              </a:gs>
                            </a:gsLst>
                            <a:lin ang="5400000" scaled="0"/>
                          </a:gradFill>
                          <a:effectLst/>
                        </a:rPr>
                        <a:t>r</a:t>
                      </a:r>
                      <a:r>
                        <a:rPr lang="en-US" sz="1600" b="0" dirty="0" smtClean="0">
                          <a:gradFill>
                            <a:gsLst>
                              <a:gs pos="0">
                                <a:schemeClr val="bg1"/>
                              </a:gs>
                              <a:gs pos="100000">
                                <a:schemeClr val="bg1"/>
                              </a:gs>
                            </a:gsLst>
                            <a:lin ang="5400000" scaled="0"/>
                          </a:gradFill>
                          <a:effectLst/>
                        </a:rPr>
                        <a:t>eporting</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No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err="1">
                          <a:gradFill>
                            <a:gsLst>
                              <a:gs pos="0">
                                <a:schemeClr val="bg1"/>
                              </a:gs>
                              <a:gs pos="100000">
                                <a:schemeClr val="bg1"/>
                              </a:gs>
                            </a:gsLst>
                            <a:lin ang="5400000" scaled="0"/>
                          </a:gradFill>
                          <a:effectLst/>
                        </a:rPr>
                        <a:t>CodeLens</a:t>
                      </a:r>
                      <a:r>
                        <a:rPr lang="en-US" sz="1600" b="0" dirty="0">
                          <a:gradFill>
                            <a:gsLst>
                              <a:gs pos="0">
                                <a:schemeClr val="bg1"/>
                              </a:gs>
                              <a:gs pos="100000">
                                <a:schemeClr val="bg1"/>
                              </a:gs>
                            </a:gsLst>
                            <a:lin ang="5400000" scaled="0"/>
                          </a:gradFill>
                          <a:effectLst/>
                        </a:rPr>
                        <a:t> </a:t>
                      </a:r>
                      <a:r>
                        <a:rPr lang="en-US" sz="1600" b="0" dirty="0" smtClean="0">
                          <a:gradFill>
                            <a:gsLst>
                              <a:gs pos="0">
                                <a:schemeClr val="bg1"/>
                              </a:gs>
                              <a:gs pos="100000">
                                <a:schemeClr val="bg1"/>
                              </a:gs>
                            </a:gsLst>
                            <a:lin ang="5400000" scaled="0"/>
                          </a:gradFill>
                          <a:effectLst/>
                        </a:rPr>
                        <a:t>support</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smtClean="0">
                          <a:solidFill>
                            <a:schemeClr val="tx1"/>
                          </a:solidFill>
                          <a:effectLst/>
                          <a:latin typeface="+mn-lt"/>
                          <a:ea typeface="+mn-ea"/>
                          <a:cs typeface="+mn-cs"/>
                        </a:rPr>
                        <a:t>Partial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Cloud </a:t>
                      </a:r>
                      <a:r>
                        <a:rPr lang="en-US" sz="1600" b="0" dirty="0" smtClean="0">
                          <a:gradFill>
                            <a:gsLst>
                              <a:gs pos="0">
                                <a:schemeClr val="bg1"/>
                              </a:gs>
                              <a:gs pos="100000">
                                <a:schemeClr val="bg1"/>
                              </a:gs>
                            </a:gsLst>
                            <a:lin ang="5400000" scaled="0"/>
                          </a:gradFill>
                          <a:effectLst/>
                        </a:rPr>
                        <a:t>load </a:t>
                      </a:r>
                      <a:r>
                        <a:rPr lang="en-US" sz="1600" b="0" dirty="0">
                          <a:gradFill>
                            <a:gsLst>
                              <a:gs pos="0">
                                <a:schemeClr val="bg1"/>
                              </a:gs>
                              <a:gs pos="100000">
                                <a:schemeClr val="bg1"/>
                              </a:gs>
                            </a:gsLst>
                            <a:lin ang="5400000" scaled="0"/>
                          </a:gradFill>
                          <a:effectLst/>
                        </a:rPr>
                        <a:t>t</a:t>
                      </a:r>
                      <a:r>
                        <a:rPr lang="en-US" sz="1600" b="0" dirty="0" smtClean="0">
                          <a:gradFill>
                            <a:gsLst>
                              <a:gs pos="0">
                                <a:schemeClr val="bg1"/>
                              </a:gs>
                              <a:gs pos="100000">
                                <a:schemeClr val="bg1"/>
                              </a:gs>
                            </a:gsLst>
                            <a:lin ang="5400000" scaled="0"/>
                          </a:gradFill>
                          <a:effectLst/>
                        </a:rPr>
                        <a:t>esting</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No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Application </a:t>
                      </a:r>
                      <a:r>
                        <a:rPr lang="en-US" sz="1600" b="0" dirty="0" smtClean="0">
                          <a:gradFill>
                            <a:gsLst>
                              <a:gs pos="0">
                                <a:schemeClr val="bg1"/>
                              </a:gs>
                              <a:gs pos="100000">
                                <a:schemeClr val="bg1"/>
                              </a:gs>
                            </a:gsLst>
                            <a:lin ang="5400000" scaled="0"/>
                          </a:gradFill>
                          <a:effectLst/>
                        </a:rPr>
                        <a:t>insights</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No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r>
              <a:tr h="349190">
                <a:tc>
                  <a:txBody>
                    <a:bodyPr/>
                    <a:lstStyle/>
                    <a:p>
                      <a:pPr marL="0" marR="0">
                        <a:spcBef>
                          <a:spcPts val="0"/>
                        </a:spcBef>
                        <a:spcAft>
                          <a:spcPts val="0"/>
                        </a:spcAft>
                      </a:pPr>
                      <a:r>
                        <a:rPr lang="en-US" sz="1600" b="0" dirty="0">
                          <a:gradFill>
                            <a:gsLst>
                              <a:gs pos="0">
                                <a:schemeClr val="bg1"/>
                              </a:gs>
                              <a:gs pos="100000">
                                <a:schemeClr val="bg1"/>
                              </a:gs>
                            </a:gsLst>
                            <a:lin ang="5400000" scaled="0"/>
                          </a:gradFill>
                          <a:effectLst/>
                        </a:rPr>
                        <a:t>Always running the latest version of TFS</a:t>
                      </a:r>
                      <a:endParaRPr lang="en-US" sz="1600" b="0" dirty="0">
                        <a:gradFill>
                          <a:gsLst>
                            <a:gs pos="0">
                              <a:schemeClr val="bg1"/>
                            </a:gs>
                            <a:gs pos="100000">
                              <a:schemeClr val="bg1"/>
                            </a:gs>
                          </a:gsLst>
                          <a:lin ang="5400000" scaled="0"/>
                        </a:gra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l">
                        <a:spcBef>
                          <a:spcPts val="0"/>
                        </a:spcBef>
                        <a:spcAft>
                          <a:spcPts val="0"/>
                        </a:spcAft>
                      </a:pPr>
                      <a:r>
                        <a:rPr lang="en-US" sz="1600" dirty="0">
                          <a:solidFill>
                            <a:schemeClr val="tx1"/>
                          </a:solidFill>
                          <a:effectLst/>
                        </a:rPr>
                        <a:t>No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8217A"/>
                    </a:solidFill>
                  </a:tcPr>
                </a:tc>
                <a:tc>
                  <a:txBody>
                    <a:bodyPr/>
                    <a:lstStyle/>
                    <a:p>
                      <a:pPr marL="0" marR="0" algn="l">
                        <a:spcBef>
                          <a:spcPts val="0"/>
                        </a:spcBef>
                        <a:spcAft>
                          <a:spcPts val="0"/>
                        </a:spcAft>
                      </a:pPr>
                      <a:r>
                        <a:rPr lang="en-US" sz="16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24378" marT="10448" marB="104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2C6"/>
                    </a:solidFill>
                  </a:tcPr>
                </a:tc>
              </a:tr>
            </a:tbl>
          </a:graphicData>
        </a:graphic>
      </p:graphicFrame>
    </p:spTree>
    <p:extLst>
      <p:ext uri="{BB962C8B-B14F-4D97-AF65-F5344CB8AC3E}">
        <p14:creationId xmlns:p14="http://schemas.microsoft.com/office/powerpoint/2010/main" val="21640940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reeform 117"/>
          <p:cNvSpPr/>
          <p:nvPr/>
        </p:nvSpPr>
        <p:spPr bwMode="auto">
          <a:xfrm>
            <a:off x="3706758" y="3810217"/>
            <a:ext cx="8272517" cy="2535527"/>
          </a:xfrm>
          <a:custGeom>
            <a:avLst/>
            <a:gdLst>
              <a:gd name="connsiteX0" fmla="*/ 0 w 8272517"/>
              <a:gd name="connsiteY0" fmla="*/ 0 h 2535527"/>
              <a:gd name="connsiteX1" fmla="*/ 8272517 w 8272517"/>
              <a:gd name="connsiteY1" fmla="*/ 0 h 2535527"/>
              <a:gd name="connsiteX2" fmla="*/ 8272517 w 8272517"/>
              <a:gd name="connsiteY2" fmla="*/ 2205908 h 2535527"/>
              <a:gd name="connsiteX3" fmla="*/ 7942898 w 8272517"/>
              <a:gd name="connsiteY3" fmla="*/ 2535527 h 2535527"/>
              <a:gd name="connsiteX4" fmla="*/ 329619 w 8272517"/>
              <a:gd name="connsiteY4" fmla="*/ 2535527 h 2535527"/>
              <a:gd name="connsiteX5" fmla="*/ 0 w 8272517"/>
              <a:gd name="connsiteY5" fmla="*/ 2205908 h 2535527"/>
              <a:gd name="connsiteX6" fmla="*/ 0 w 8272517"/>
              <a:gd name="connsiteY6" fmla="*/ 0 h 253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2517" h="2535527">
                <a:moveTo>
                  <a:pt x="0" y="0"/>
                </a:moveTo>
                <a:lnTo>
                  <a:pt x="8272517" y="0"/>
                </a:lnTo>
                <a:lnTo>
                  <a:pt x="8272517" y="2205908"/>
                </a:lnTo>
                <a:cubicBezTo>
                  <a:pt x="8272517" y="2387952"/>
                  <a:pt x="8124942" y="2535527"/>
                  <a:pt x="7942898" y="2535527"/>
                </a:cubicBezTo>
                <a:lnTo>
                  <a:pt x="329619" y="2535527"/>
                </a:lnTo>
                <a:cubicBezTo>
                  <a:pt x="147575" y="2535527"/>
                  <a:pt x="0" y="2387952"/>
                  <a:pt x="0" y="2205908"/>
                </a:cubicBezTo>
                <a:lnTo>
                  <a:pt x="0" y="0"/>
                </a:lnTo>
                <a:close/>
              </a:path>
            </a:pathLst>
          </a:custGeom>
          <a:solidFill>
            <a:srgbClr val="00368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45720"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Main Branch </a:t>
            </a:r>
            <a:r>
              <a:rPr lang="en-US" sz="1399" dirty="0" smtClean="0">
                <a:solidFill>
                  <a:srgbClr val="FFFFFF">
                    <a:alpha val="50000"/>
                  </a:srgbClr>
                </a:solidFill>
                <a:ea typeface="Segoe UI" pitchFamily="34" charset="0"/>
                <a:cs typeface="Segoe UI" pitchFamily="34" charset="0"/>
              </a:rPr>
              <a:t>Hierarchy</a:t>
            </a:r>
            <a:endParaRPr lang="en-US" sz="1399" dirty="0">
              <a:solidFill>
                <a:srgbClr val="FFFFFF">
                  <a:alpha val="50000"/>
                </a:srgbClr>
              </a:solidFill>
              <a:ea typeface="Segoe UI" pitchFamily="34" charset="0"/>
              <a:cs typeface="Segoe UI" pitchFamily="34" charset="0"/>
            </a:endParaRPr>
          </a:p>
        </p:txBody>
      </p:sp>
      <p:sp>
        <p:nvSpPr>
          <p:cNvPr id="116" name="Freeform 115"/>
          <p:cNvSpPr/>
          <p:nvPr/>
        </p:nvSpPr>
        <p:spPr bwMode="auto">
          <a:xfrm>
            <a:off x="3706759" y="1211263"/>
            <a:ext cx="8272517" cy="2598954"/>
          </a:xfrm>
          <a:custGeom>
            <a:avLst/>
            <a:gdLst>
              <a:gd name="connsiteX0" fmla="*/ 329619 w 8272517"/>
              <a:gd name="connsiteY0" fmla="*/ 0 h 2598954"/>
              <a:gd name="connsiteX1" fmla="*/ 7942898 w 8272517"/>
              <a:gd name="connsiteY1" fmla="*/ 0 h 2598954"/>
              <a:gd name="connsiteX2" fmla="*/ 8272517 w 8272517"/>
              <a:gd name="connsiteY2" fmla="*/ 329619 h 2598954"/>
              <a:gd name="connsiteX3" fmla="*/ 8272517 w 8272517"/>
              <a:gd name="connsiteY3" fmla="*/ 2598954 h 2598954"/>
              <a:gd name="connsiteX4" fmla="*/ 0 w 8272517"/>
              <a:gd name="connsiteY4" fmla="*/ 2598954 h 2598954"/>
              <a:gd name="connsiteX5" fmla="*/ 0 w 8272517"/>
              <a:gd name="connsiteY5" fmla="*/ 329619 h 2598954"/>
              <a:gd name="connsiteX6" fmla="*/ 329619 w 8272517"/>
              <a:gd name="connsiteY6" fmla="*/ 0 h 259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2517" h="2598954">
                <a:moveTo>
                  <a:pt x="329619" y="0"/>
                </a:moveTo>
                <a:lnTo>
                  <a:pt x="7942898" y="0"/>
                </a:lnTo>
                <a:cubicBezTo>
                  <a:pt x="8124942" y="0"/>
                  <a:pt x="8272517" y="147575"/>
                  <a:pt x="8272517" y="329619"/>
                </a:cubicBezTo>
                <a:lnTo>
                  <a:pt x="8272517" y="2598954"/>
                </a:lnTo>
                <a:lnTo>
                  <a:pt x="0" y="2598954"/>
                </a:lnTo>
                <a:lnTo>
                  <a:pt x="0" y="329619"/>
                </a:lnTo>
                <a:cubicBezTo>
                  <a:pt x="0" y="147575"/>
                  <a:pt x="147575" y="0"/>
                  <a:pt x="329619" y="0"/>
                </a:cubicBezTo>
                <a:close/>
              </a:path>
            </a:pathLst>
          </a:custGeom>
          <a:solidFill>
            <a:srgbClr val="00368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0" y="1212849"/>
            <a:ext cx="587930" cy="276709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ounded Rectangle 106"/>
          <p:cNvSpPr/>
          <p:nvPr/>
        </p:nvSpPr>
        <p:spPr bwMode="auto">
          <a:xfrm>
            <a:off x="457597" y="1211588"/>
            <a:ext cx="3096302" cy="2598629"/>
          </a:xfrm>
          <a:prstGeom prst="roundRect">
            <a:avLst>
              <a:gd name="adj" fmla="val 6500"/>
            </a:avLst>
          </a:prstGeom>
          <a:solidFill>
            <a:srgbClr val="00368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Repository</a:t>
            </a:r>
          </a:p>
        </p:txBody>
      </p:sp>
      <p:sp>
        <p:nvSpPr>
          <p:cNvPr id="110" name="Rounded Rectangle 109"/>
          <p:cNvSpPr/>
          <p:nvPr/>
        </p:nvSpPr>
        <p:spPr bwMode="auto">
          <a:xfrm>
            <a:off x="3632464" y="1211588"/>
            <a:ext cx="2052136" cy="2598629"/>
          </a:xfrm>
          <a:prstGeom prst="roundRect">
            <a:avLst>
              <a:gd name="adj" fmla="val 6500"/>
            </a:avLst>
          </a:prstGeom>
          <a:solidFill>
            <a:srgbClr val="008AB0">
              <a:alpha val="4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Build</a:t>
            </a:r>
          </a:p>
        </p:txBody>
      </p:sp>
      <p:sp>
        <p:nvSpPr>
          <p:cNvPr id="111" name="Rounded Rectangle 110"/>
          <p:cNvSpPr/>
          <p:nvPr/>
        </p:nvSpPr>
        <p:spPr bwMode="auto">
          <a:xfrm>
            <a:off x="3632464" y="3886412"/>
            <a:ext cx="2052136" cy="2055192"/>
          </a:xfrm>
          <a:prstGeom prst="roundRect">
            <a:avLst>
              <a:gd name="adj" fmla="val 6500"/>
            </a:avLst>
          </a:prstGeom>
          <a:solidFill>
            <a:srgbClr val="009E49">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Test</a:t>
            </a:r>
          </a:p>
        </p:txBody>
      </p:sp>
      <p:sp>
        <p:nvSpPr>
          <p:cNvPr id="129" name="Rounded Rectangle 128"/>
          <p:cNvSpPr/>
          <p:nvPr/>
        </p:nvSpPr>
        <p:spPr bwMode="auto">
          <a:xfrm>
            <a:off x="5761311" y="1211589"/>
            <a:ext cx="2052136" cy="4730016"/>
          </a:xfrm>
          <a:prstGeom prst="roundRect">
            <a:avLst>
              <a:gd name="adj" fmla="val 6500"/>
            </a:avLst>
          </a:prstGeom>
          <a:solidFill>
            <a:srgbClr val="00866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Deploy</a:t>
            </a:r>
          </a:p>
        </p:txBody>
      </p:sp>
      <p:sp>
        <p:nvSpPr>
          <p:cNvPr id="130" name="Rounded Rectangle 129"/>
          <p:cNvSpPr/>
          <p:nvPr/>
        </p:nvSpPr>
        <p:spPr bwMode="auto">
          <a:xfrm>
            <a:off x="7888722" y="1211587"/>
            <a:ext cx="2052136" cy="4730016"/>
          </a:xfrm>
          <a:prstGeom prst="roundRect">
            <a:avLst>
              <a:gd name="adj" fmla="val 6500"/>
            </a:avLst>
          </a:prstGeom>
          <a:solidFill>
            <a:srgbClr val="843480">
              <a:alpha val="4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App</a:t>
            </a:r>
          </a:p>
        </p:txBody>
      </p:sp>
      <p:sp>
        <p:nvSpPr>
          <p:cNvPr id="131" name="Rounded Rectangle 130"/>
          <p:cNvSpPr/>
          <p:nvPr/>
        </p:nvSpPr>
        <p:spPr bwMode="auto">
          <a:xfrm>
            <a:off x="10017569" y="1211588"/>
            <a:ext cx="2052136" cy="3657081"/>
          </a:xfrm>
          <a:prstGeom prst="roundRect">
            <a:avLst>
              <a:gd name="adj" fmla="val 6500"/>
            </a:avLst>
          </a:prstGeom>
          <a:solidFill>
            <a:srgbClr val="7030A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Ops</a:t>
            </a:r>
          </a:p>
        </p:txBody>
      </p:sp>
      <p:sp>
        <p:nvSpPr>
          <p:cNvPr id="3" name="Title 2"/>
          <p:cNvSpPr>
            <a:spLocks noGrp="1"/>
          </p:cNvSpPr>
          <p:nvPr>
            <p:ph type="title"/>
          </p:nvPr>
        </p:nvSpPr>
        <p:spPr/>
        <p:txBody>
          <a:bodyPr/>
          <a:lstStyle/>
          <a:p>
            <a:r>
              <a:rPr lang="en-US" dirty="0">
                <a:gradFill>
                  <a:gsLst>
                    <a:gs pos="1250">
                      <a:srgbClr val="FFFFFF"/>
                    </a:gs>
                    <a:gs pos="100000">
                      <a:srgbClr val="FFFFFF"/>
                    </a:gs>
                  </a:gsLst>
                  <a:lin ang="5400000" scaled="0"/>
                </a:gradFill>
              </a:rPr>
              <a:t>Familiarity with source repository</a:t>
            </a:r>
            <a:endParaRPr lang="en-US" sz="3200" dirty="0">
              <a:gradFill>
                <a:gsLst>
                  <a:gs pos="1250">
                    <a:srgbClr val="FFFFFF"/>
                  </a:gs>
                  <a:gs pos="100000">
                    <a:srgbClr val="FFFFFF"/>
                  </a:gs>
                </a:gsLst>
                <a:lin ang="5400000" scaled="0"/>
              </a:gradFill>
            </a:endParaRPr>
          </a:p>
        </p:txBody>
      </p:sp>
      <p:cxnSp>
        <p:nvCxnSpPr>
          <p:cNvPr id="44" name="Straight Arrow Connector 43"/>
          <p:cNvCxnSpPr/>
          <p:nvPr/>
        </p:nvCxnSpPr>
        <p:spPr>
          <a:xfrm flipV="1">
            <a:off x="1380347" y="3524432"/>
            <a:ext cx="0" cy="815798"/>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288253" y="2610675"/>
            <a:ext cx="4320708" cy="461247"/>
            <a:chOff x="6288253" y="2299460"/>
            <a:chExt cx="4320708" cy="461247"/>
          </a:xfrm>
        </p:grpSpPr>
        <p:sp>
          <p:nvSpPr>
            <p:cNvPr id="101" name="Freeform 100"/>
            <p:cNvSpPr/>
            <p:nvPr/>
          </p:nvSpPr>
          <p:spPr bwMode="auto">
            <a:xfrm flipH="1">
              <a:off x="8602856" y="2299460"/>
              <a:ext cx="2006105" cy="454917"/>
            </a:xfrm>
            <a:custGeom>
              <a:avLst/>
              <a:gdLst>
                <a:gd name="connsiteX0" fmla="*/ 0 w 1281113"/>
                <a:gd name="connsiteY0" fmla="*/ 302419 h 302419"/>
                <a:gd name="connsiteX1" fmla="*/ 0 w 1281113"/>
                <a:gd name="connsiteY1" fmla="*/ 128588 h 302419"/>
                <a:gd name="connsiteX2" fmla="*/ 1281113 w 1281113"/>
                <a:gd name="connsiteY2" fmla="*/ 128588 h 302419"/>
                <a:gd name="connsiteX3" fmla="*/ 1281113 w 1281113"/>
                <a:gd name="connsiteY3" fmla="*/ 0 h 302419"/>
              </a:gdLst>
              <a:ahLst/>
              <a:cxnLst>
                <a:cxn ang="0">
                  <a:pos x="connsiteX0" y="connsiteY0"/>
                </a:cxn>
                <a:cxn ang="0">
                  <a:pos x="connsiteX1" y="connsiteY1"/>
                </a:cxn>
                <a:cxn ang="0">
                  <a:pos x="connsiteX2" y="connsiteY2"/>
                </a:cxn>
                <a:cxn ang="0">
                  <a:pos x="connsiteX3" y="connsiteY3"/>
                </a:cxn>
              </a:cxnLst>
              <a:rect l="l" t="t" r="r" b="b"/>
              <a:pathLst>
                <a:path w="1281113" h="302419">
                  <a:moveTo>
                    <a:pt x="0" y="302419"/>
                  </a:moveTo>
                  <a:lnTo>
                    <a:pt x="0" y="128588"/>
                  </a:lnTo>
                  <a:lnTo>
                    <a:pt x="1281113" y="128588"/>
                  </a:lnTo>
                  <a:lnTo>
                    <a:pt x="1281113" y="0"/>
                  </a:ln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cxnSp>
          <p:nvCxnSpPr>
            <p:cNvPr id="28" name="Straight Connector 27"/>
            <p:cNvCxnSpPr/>
            <p:nvPr/>
          </p:nvCxnSpPr>
          <p:spPr>
            <a:xfrm flipH="1">
              <a:off x="8438952" y="2309676"/>
              <a:ext cx="2" cy="451031"/>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6" name="Freeform 25"/>
            <p:cNvSpPr/>
            <p:nvPr/>
          </p:nvSpPr>
          <p:spPr bwMode="auto">
            <a:xfrm>
              <a:off x="6288253" y="2299460"/>
              <a:ext cx="2009833" cy="454917"/>
            </a:xfrm>
            <a:custGeom>
              <a:avLst/>
              <a:gdLst>
                <a:gd name="connsiteX0" fmla="*/ 0 w 1281113"/>
                <a:gd name="connsiteY0" fmla="*/ 302419 h 302419"/>
                <a:gd name="connsiteX1" fmla="*/ 0 w 1281113"/>
                <a:gd name="connsiteY1" fmla="*/ 128588 h 302419"/>
                <a:gd name="connsiteX2" fmla="*/ 1281113 w 1281113"/>
                <a:gd name="connsiteY2" fmla="*/ 128588 h 302419"/>
                <a:gd name="connsiteX3" fmla="*/ 1281113 w 1281113"/>
                <a:gd name="connsiteY3" fmla="*/ 0 h 302419"/>
              </a:gdLst>
              <a:ahLst/>
              <a:cxnLst>
                <a:cxn ang="0">
                  <a:pos x="connsiteX0" y="connsiteY0"/>
                </a:cxn>
                <a:cxn ang="0">
                  <a:pos x="connsiteX1" y="connsiteY1"/>
                </a:cxn>
                <a:cxn ang="0">
                  <a:pos x="connsiteX2" y="connsiteY2"/>
                </a:cxn>
                <a:cxn ang="0">
                  <a:pos x="connsiteX3" y="connsiteY3"/>
                </a:cxn>
              </a:cxnLst>
              <a:rect l="l" t="t" r="r" b="b"/>
              <a:pathLst>
                <a:path w="1281113" h="302419">
                  <a:moveTo>
                    <a:pt x="0" y="302419"/>
                  </a:moveTo>
                  <a:lnTo>
                    <a:pt x="0" y="128588"/>
                  </a:lnTo>
                  <a:lnTo>
                    <a:pt x="1281113" y="128588"/>
                  </a:lnTo>
                  <a:lnTo>
                    <a:pt x="1281113" y="0"/>
                  </a:ln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grpSp>
      <p:cxnSp>
        <p:nvCxnSpPr>
          <p:cNvPr id="103" name="Straight Connector 102"/>
          <p:cNvCxnSpPr>
            <a:stCxn id="55" idx="2"/>
            <a:endCxn id="58" idx="0"/>
          </p:cNvCxnSpPr>
          <p:nvPr/>
        </p:nvCxnSpPr>
        <p:spPr>
          <a:xfrm>
            <a:off x="6296058" y="3635712"/>
            <a:ext cx="0" cy="290913"/>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31" name="Group 30"/>
          <p:cNvGrpSpPr/>
          <p:nvPr/>
        </p:nvGrpSpPr>
        <p:grpSpPr>
          <a:xfrm>
            <a:off x="5188173" y="4428641"/>
            <a:ext cx="2274849" cy="588415"/>
            <a:chOff x="5188173" y="4117426"/>
            <a:chExt cx="2274849" cy="588415"/>
          </a:xfrm>
        </p:grpSpPr>
        <p:sp>
          <p:nvSpPr>
            <p:cNvPr id="104" name="Freeform 103"/>
            <p:cNvSpPr/>
            <p:nvPr/>
          </p:nvSpPr>
          <p:spPr bwMode="auto">
            <a:xfrm>
              <a:off x="5188173" y="4117426"/>
              <a:ext cx="975434" cy="588415"/>
            </a:xfrm>
            <a:custGeom>
              <a:avLst/>
              <a:gdLst>
                <a:gd name="connsiteX0" fmla="*/ 0 w 1281113"/>
                <a:gd name="connsiteY0" fmla="*/ 302419 h 302419"/>
                <a:gd name="connsiteX1" fmla="*/ 0 w 1281113"/>
                <a:gd name="connsiteY1" fmla="*/ 128588 h 302419"/>
                <a:gd name="connsiteX2" fmla="*/ 1281113 w 1281113"/>
                <a:gd name="connsiteY2" fmla="*/ 128588 h 302419"/>
                <a:gd name="connsiteX3" fmla="*/ 1281113 w 1281113"/>
                <a:gd name="connsiteY3" fmla="*/ 0 h 302419"/>
              </a:gdLst>
              <a:ahLst/>
              <a:cxnLst>
                <a:cxn ang="0">
                  <a:pos x="connsiteX0" y="connsiteY0"/>
                </a:cxn>
                <a:cxn ang="0">
                  <a:pos x="connsiteX1" y="connsiteY1"/>
                </a:cxn>
                <a:cxn ang="0">
                  <a:pos x="connsiteX2" y="connsiteY2"/>
                </a:cxn>
                <a:cxn ang="0">
                  <a:pos x="connsiteX3" y="connsiteY3"/>
                </a:cxn>
              </a:cxnLst>
              <a:rect l="l" t="t" r="r" b="b"/>
              <a:pathLst>
                <a:path w="1281113" h="302419">
                  <a:moveTo>
                    <a:pt x="0" y="302419"/>
                  </a:moveTo>
                  <a:lnTo>
                    <a:pt x="0" y="128588"/>
                  </a:lnTo>
                  <a:lnTo>
                    <a:pt x="1281113" y="128588"/>
                  </a:lnTo>
                  <a:lnTo>
                    <a:pt x="1281113" y="0"/>
                  </a:ln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105" name="Freeform 104"/>
            <p:cNvSpPr/>
            <p:nvPr/>
          </p:nvSpPr>
          <p:spPr bwMode="auto">
            <a:xfrm flipH="1">
              <a:off x="6487588" y="4117426"/>
              <a:ext cx="975434" cy="588415"/>
            </a:xfrm>
            <a:custGeom>
              <a:avLst/>
              <a:gdLst>
                <a:gd name="connsiteX0" fmla="*/ 0 w 1281113"/>
                <a:gd name="connsiteY0" fmla="*/ 302419 h 302419"/>
                <a:gd name="connsiteX1" fmla="*/ 0 w 1281113"/>
                <a:gd name="connsiteY1" fmla="*/ 128588 h 302419"/>
                <a:gd name="connsiteX2" fmla="*/ 1281113 w 1281113"/>
                <a:gd name="connsiteY2" fmla="*/ 128588 h 302419"/>
                <a:gd name="connsiteX3" fmla="*/ 1281113 w 1281113"/>
                <a:gd name="connsiteY3" fmla="*/ 0 h 302419"/>
              </a:gdLst>
              <a:ahLst/>
              <a:cxnLst>
                <a:cxn ang="0">
                  <a:pos x="connsiteX0" y="connsiteY0"/>
                </a:cxn>
                <a:cxn ang="0">
                  <a:pos x="connsiteX1" y="connsiteY1"/>
                </a:cxn>
                <a:cxn ang="0">
                  <a:pos x="connsiteX2" y="connsiteY2"/>
                </a:cxn>
                <a:cxn ang="0">
                  <a:pos x="connsiteX3" y="connsiteY3"/>
                </a:cxn>
              </a:cxnLst>
              <a:rect l="l" t="t" r="r" b="b"/>
              <a:pathLst>
                <a:path w="1281113" h="302419">
                  <a:moveTo>
                    <a:pt x="0" y="302419"/>
                  </a:moveTo>
                  <a:lnTo>
                    <a:pt x="0" y="128588"/>
                  </a:lnTo>
                  <a:lnTo>
                    <a:pt x="1281113" y="128588"/>
                  </a:lnTo>
                  <a:lnTo>
                    <a:pt x="1281113" y="0"/>
                  </a:ln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grpSp>
      <p:sp>
        <p:nvSpPr>
          <p:cNvPr id="6" name="Rounded Rectangle 5"/>
          <p:cNvSpPr/>
          <p:nvPr/>
        </p:nvSpPr>
        <p:spPr bwMode="auto">
          <a:xfrm>
            <a:off x="7482718" y="2057102"/>
            <a:ext cx="1990254" cy="563789"/>
          </a:xfrm>
          <a:prstGeom prst="roundRect">
            <a:avLst>
              <a:gd name="adj" fmla="val 4321"/>
            </a:avLst>
          </a:prstGeom>
          <a:solidFill>
            <a:srgbClr val="002B6B"/>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Main</a:t>
            </a:r>
          </a:p>
        </p:txBody>
      </p:sp>
      <p:sp>
        <p:nvSpPr>
          <p:cNvPr id="55" name="Rounded Rectangle 54"/>
          <p:cNvSpPr/>
          <p:nvPr/>
        </p:nvSpPr>
        <p:spPr bwMode="auto">
          <a:xfrm>
            <a:off x="5300931" y="3071923"/>
            <a:ext cx="1990254" cy="563789"/>
          </a:xfrm>
          <a:prstGeom prst="roundRect">
            <a:avLst>
              <a:gd name="adj" fmla="val 4321"/>
            </a:avLst>
          </a:prstGeom>
          <a:solidFill>
            <a:srgbClr val="002B6B"/>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Test</a:t>
            </a:r>
          </a:p>
        </p:txBody>
      </p:sp>
      <p:sp>
        <p:nvSpPr>
          <p:cNvPr id="56" name="Rounded Rectangle 55"/>
          <p:cNvSpPr/>
          <p:nvPr/>
        </p:nvSpPr>
        <p:spPr bwMode="auto">
          <a:xfrm>
            <a:off x="7482716" y="3071923"/>
            <a:ext cx="1990254" cy="563789"/>
          </a:xfrm>
          <a:prstGeom prst="roundRect">
            <a:avLst>
              <a:gd name="adj" fmla="val 4321"/>
            </a:avLst>
          </a:prstGeom>
          <a:solidFill>
            <a:srgbClr val="005580"/>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Version 1</a:t>
            </a:r>
          </a:p>
        </p:txBody>
      </p:sp>
      <p:sp>
        <p:nvSpPr>
          <p:cNvPr id="57" name="Rounded Rectangle 56"/>
          <p:cNvSpPr/>
          <p:nvPr/>
        </p:nvSpPr>
        <p:spPr bwMode="auto">
          <a:xfrm>
            <a:off x="9613837" y="3071923"/>
            <a:ext cx="1990254" cy="563789"/>
          </a:xfrm>
          <a:prstGeom prst="roundRect">
            <a:avLst>
              <a:gd name="adj" fmla="val 4321"/>
            </a:avLst>
          </a:prstGeom>
          <a:solidFill>
            <a:srgbClr val="005580"/>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Version 2</a:t>
            </a:r>
          </a:p>
        </p:txBody>
      </p:sp>
      <p:sp>
        <p:nvSpPr>
          <p:cNvPr id="58" name="Rounded Rectangle 57"/>
          <p:cNvSpPr/>
          <p:nvPr/>
        </p:nvSpPr>
        <p:spPr bwMode="auto">
          <a:xfrm>
            <a:off x="5300931" y="3926625"/>
            <a:ext cx="1990254" cy="563789"/>
          </a:xfrm>
          <a:prstGeom prst="roundRect">
            <a:avLst>
              <a:gd name="adj" fmla="val 4321"/>
            </a:avLst>
          </a:prstGeom>
          <a:solidFill>
            <a:srgbClr val="002B6B"/>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Dev</a:t>
            </a:r>
          </a:p>
        </p:txBody>
      </p:sp>
      <p:sp>
        <p:nvSpPr>
          <p:cNvPr id="60" name="Rounded Rectangle 59"/>
          <p:cNvSpPr/>
          <p:nvPr/>
        </p:nvSpPr>
        <p:spPr bwMode="auto">
          <a:xfrm>
            <a:off x="4173352" y="5017056"/>
            <a:ext cx="1990254" cy="563789"/>
          </a:xfrm>
          <a:prstGeom prst="roundRect">
            <a:avLst>
              <a:gd name="adj" fmla="val 4321"/>
            </a:avLst>
          </a:prstGeom>
          <a:solidFill>
            <a:srgbClr val="002B6B"/>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Feature A</a:t>
            </a:r>
          </a:p>
        </p:txBody>
      </p:sp>
      <p:sp>
        <p:nvSpPr>
          <p:cNvPr id="61" name="Rounded Rectangle 60"/>
          <p:cNvSpPr/>
          <p:nvPr/>
        </p:nvSpPr>
        <p:spPr bwMode="auto">
          <a:xfrm>
            <a:off x="6487588" y="5017056"/>
            <a:ext cx="1990254" cy="563789"/>
          </a:xfrm>
          <a:prstGeom prst="roundRect">
            <a:avLst>
              <a:gd name="adj" fmla="val 4321"/>
            </a:avLst>
          </a:prstGeom>
          <a:solidFill>
            <a:srgbClr val="002B6B"/>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Feature B</a:t>
            </a:r>
          </a:p>
        </p:txBody>
      </p:sp>
      <p:sp>
        <p:nvSpPr>
          <p:cNvPr id="25" name="Freeform 24"/>
          <p:cNvSpPr/>
          <p:nvPr/>
        </p:nvSpPr>
        <p:spPr bwMode="auto">
          <a:xfrm>
            <a:off x="6288253" y="2606947"/>
            <a:ext cx="2002375" cy="458645"/>
          </a:xfrm>
          <a:custGeom>
            <a:avLst/>
            <a:gdLst>
              <a:gd name="connsiteX0" fmla="*/ 0 w 1278731"/>
              <a:gd name="connsiteY0" fmla="*/ 292894 h 292894"/>
              <a:gd name="connsiteX1" fmla="*/ 0 w 1278731"/>
              <a:gd name="connsiteY1" fmla="*/ 147637 h 292894"/>
              <a:gd name="connsiteX2" fmla="*/ 1278731 w 1278731"/>
              <a:gd name="connsiteY2" fmla="*/ 147637 h 292894"/>
              <a:gd name="connsiteX3" fmla="*/ 1278731 w 1278731"/>
              <a:gd name="connsiteY3" fmla="*/ 0 h 292894"/>
              <a:gd name="connsiteX4" fmla="*/ 1278731 w 1278731"/>
              <a:gd name="connsiteY4" fmla="*/ 0 h 29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731" h="292894">
                <a:moveTo>
                  <a:pt x="0" y="292894"/>
                </a:moveTo>
                <a:lnTo>
                  <a:pt x="0" y="147637"/>
                </a:lnTo>
                <a:lnTo>
                  <a:pt x="1278731" y="147637"/>
                </a:lnTo>
                <a:lnTo>
                  <a:pt x="1278731" y="0"/>
                </a:lnTo>
                <a:lnTo>
                  <a:pt x="1278731" y="0"/>
                </a:ln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cxnSp>
        <p:nvCxnSpPr>
          <p:cNvPr id="76" name="Straight Arrow Connector 75"/>
          <p:cNvCxnSpPr/>
          <p:nvPr/>
        </p:nvCxnSpPr>
        <p:spPr>
          <a:xfrm>
            <a:off x="3011808" y="2345134"/>
            <a:ext cx="4142533"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bwMode="auto">
          <a:xfrm>
            <a:off x="494220" y="4340230"/>
            <a:ext cx="2051240" cy="986193"/>
          </a:xfrm>
          <a:prstGeom prst="roundRect">
            <a:avLst>
              <a:gd name="adj" fmla="val 6638"/>
            </a:avLst>
          </a:prstGeom>
          <a:solidFill>
            <a:schemeClr val="bg1">
              <a:alpha val="20000"/>
            </a:schemeClr>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499" dirty="0">
                <a:gradFill>
                  <a:gsLst>
                    <a:gs pos="0">
                      <a:srgbClr val="00BCF2"/>
                    </a:gs>
                    <a:gs pos="100000">
                      <a:srgbClr val="00BCF2"/>
                    </a:gs>
                  </a:gsLst>
                  <a:lin ang="5400000" scaled="0"/>
                </a:gradFill>
                <a:ea typeface="Segoe UI" pitchFamily="34" charset="0"/>
                <a:cs typeface="Segoe UI" pitchFamily="34" charset="0"/>
              </a:rPr>
              <a:t>                            </a:t>
            </a:r>
          </a:p>
        </p:txBody>
      </p:sp>
      <p:grpSp>
        <p:nvGrpSpPr>
          <p:cNvPr id="79" name="Group 78"/>
          <p:cNvGrpSpPr/>
          <p:nvPr/>
        </p:nvGrpSpPr>
        <p:grpSpPr>
          <a:xfrm>
            <a:off x="91444" y="4872079"/>
            <a:ext cx="1356835" cy="1127420"/>
            <a:chOff x="958943" y="1820181"/>
            <a:chExt cx="1356835" cy="1127420"/>
          </a:xfrm>
        </p:grpSpPr>
        <p:sp>
          <p:nvSpPr>
            <p:cNvPr id="106" name="Freeform 148"/>
            <p:cNvSpPr>
              <a:spLocks/>
            </p:cNvSpPr>
            <p:nvPr/>
          </p:nvSpPr>
          <p:spPr bwMode="auto">
            <a:xfrm>
              <a:off x="1227611" y="2046860"/>
              <a:ext cx="127936" cy="76339"/>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145"/>
            <p:cNvSpPr>
              <a:spLocks/>
            </p:cNvSpPr>
            <p:nvPr/>
          </p:nvSpPr>
          <p:spPr bwMode="auto">
            <a:xfrm>
              <a:off x="1290114" y="2391420"/>
              <a:ext cx="170126" cy="556181"/>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146"/>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149"/>
            <p:cNvSpPr>
              <a:spLocks/>
            </p:cNvSpPr>
            <p:nvPr/>
          </p:nvSpPr>
          <p:spPr bwMode="auto">
            <a:xfrm>
              <a:off x="1138345" y="2051426"/>
              <a:ext cx="308679" cy="403847"/>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r>
                <a:rPr lang="en-US" sz="1000" b="1" dirty="0" smtClean="0">
                  <a:solidFill>
                    <a:srgbClr val="FFFFFF"/>
                  </a:solidFill>
                </a:rPr>
                <a:t> </a:t>
              </a:r>
              <a:endParaRPr lang="en-US" sz="1000" b="1" dirty="0">
                <a:solidFill>
                  <a:srgbClr val="FFFFFF"/>
                </a:solidFill>
              </a:endParaRPr>
            </a:p>
          </p:txBody>
        </p:sp>
        <p:sp>
          <p:nvSpPr>
            <p:cNvPr id="113" name="Rectangle 155"/>
            <p:cNvSpPr>
              <a:spLocks noChangeArrowheads="1"/>
            </p:cNvSpPr>
            <p:nvPr/>
          </p:nvSpPr>
          <p:spPr bwMode="auto">
            <a:xfrm>
              <a:off x="1501205" y="2382014"/>
              <a:ext cx="808238" cy="5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14" name="Group 113"/>
            <p:cNvGrpSpPr/>
            <p:nvPr/>
          </p:nvGrpSpPr>
          <p:grpSpPr>
            <a:xfrm>
              <a:off x="1388646" y="2014004"/>
              <a:ext cx="311900" cy="222474"/>
              <a:chOff x="1366452" y="1994459"/>
              <a:chExt cx="311900" cy="222474"/>
            </a:xfrm>
          </p:grpSpPr>
          <p:sp>
            <p:nvSpPr>
              <p:cNvPr id="132" name="Freeform 143"/>
              <p:cNvSpPr>
                <a:spLocks/>
              </p:cNvSpPr>
              <p:nvPr/>
            </p:nvSpPr>
            <p:spPr bwMode="auto">
              <a:xfrm>
                <a:off x="1591108" y="1994459"/>
                <a:ext cx="87244" cy="100331"/>
              </a:xfrm>
              <a:custGeom>
                <a:avLst/>
                <a:gdLst>
                  <a:gd name="T0" fmla="*/ 67 w 93"/>
                  <a:gd name="T1" fmla="*/ 3 h 105"/>
                  <a:gd name="T2" fmla="*/ 48 w 93"/>
                  <a:gd name="T3" fmla="*/ 1 h 105"/>
                  <a:gd name="T4" fmla="*/ 22 w 93"/>
                  <a:gd name="T5" fmla="*/ 21 h 105"/>
                  <a:gd name="T6" fmla="*/ 0 w 93"/>
                  <a:gd name="T7" fmla="*/ 73 h 105"/>
                  <a:gd name="T8" fmla="*/ 62 w 93"/>
                  <a:gd name="T9" fmla="*/ 105 h 105"/>
                  <a:gd name="T10" fmla="*/ 85 w 93"/>
                  <a:gd name="T11" fmla="*/ 48 h 105"/>
                  <a:gd name="T12" fmla="*/ 67 w 9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93" h="105">
                    <a:moveTo>
                      <a:pt x="67" y="3"/>
                    </a:moveTo>
                    <a:cubicBezTo>
                      <a:pt x="61" y="0"/>
                      <a:pt x="54" y="0"/>
                      <a:pt x="48" y="1"/>
                    </a:cubicBezTo>
                    <a:cubicBezTo>
                      <a:pt x="37" y="3"/>
                      <a:pt x="27" y="10"/>
                      <a:pt x="22" y="21"/>
                    </a:cubicBezTo>
                    <a:cubicBezTo>
                      <a:pt x="22" y="21"/>
                      <a:pt x="12" y="45"/>
                      <a:pt x="0" y="73"/>
                    </a:cubicBezTo>
                    <a:cubicBezTo>
                      <a:pt x="62" y="105"/>
                      <a:pt x="62" y="105"/>
                      <a:pt x="62" y="105"/>
                    </a:cubicBezTo>
                    <a:cubicBezTo>
                      <a:pt x="85" y="48"/>
                      <a:pt x="85" y="48"/>
                      <a:pt x="85" y="48"/>
                    </a:cubicBezTo>
                    <a:cubicBezTo>
                      <a:pt x="93" y="30"/>
                      <a:pt x="84" y="10"/>
                      <a:pt x="67" y="3"/>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 name="Freeform 142"/>
              <p:cNvSpPr>
                <a:spLocks/>
              </p:cNvSpPr>
              <p:nvPr/>
            </p:nvSpPr>
            <p:spPr bwMode="auto">
              <a:xfrm>
                <a:off x="1366452" y="2040263"/>
                <a:ext cx="283543" cy="176670"/>
              </a:xfrm>
              <a:custGeom>
                <a:avLst/>
                <a:gdLst>
                  <a:gd name="T0" fmla="*/ 203 w 295"/>
                  <a:gd name="T1" fmla="*/ 97 h 184"/>
                  <a:gd name="T2" fmla="*/ 58 w 295"/>
                  <a:gd name="T3" fmla="*/ 7 h 184"/>
                  <a:gd name="T4" fmla="*/ 34 w 295"/>
                  <a:gd name="T5" fmla="*/ 2 h 184"/>
                  <a:gd name="T6" fmla="*/ 10 w 295"/>
                  <a:gd name="T7" fmla="*/ 17 h 184"/>
                  <a:gd name="T8" fmla="*/ 21 w 295"/>
                  <a:gd name="T9" fmla="*/ 65 h 184"/>
                  <a:gd name="T10" fmla="*/ 201 w 295"/>
                  <a:gd name="T11" fmla="*/ 177 h 184"/>
                  <a:gd name="T12" fmla="*/ 229 w 295"/>
                  <a:gd name="T13" fmla="*/ 180 h 184"/>
                  <a:gd name="T14" fmla="*/ 251 w 295"/>
                  <a:gd name="T15" fmla="*/ 161 h 184"/>
                  <a:gd name="T16" fmla="*/ 295 w 295"/>
                  <a:gd name="T17" fmla="*/ 56 h 184"/>
                  <a:gd name="T18" fmla="*/ 233 w 295"/>
                  <a:gd name="T19" fmla="*/ 24 h 184"/>
                  <a:gd name="T20" fmla="*/ 203 w 295"/>
                  <a:gd name="T21" fmla="*/ 9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184">
                    <a:moveTo>
                      <a:pt x="203" y="97"/>
                    </a:moveTo>
                    <a:cubicBezTo>
                      <a:pt x="157" y="68"/>
                      <a:pt x="58" y="7"/>
                      <a:pt x="58" y="7"/>
                    </a:cubicBezTo>
                    <a:cubicBezTo>
                      <a:pt x="50" y="2"/>
                      <a:pt x="42" y="0"/>
                      <a:pt x="34" y="2"/>
                    </a:cubicBezTo>
                    <a:cubicBezTo>
                      <a:pt x="24" y="3"/>
                      <a:pt x="16" y="9"/>
                      <a:pt x="10" y="17"/>
                    </a:cubicBezTo>
                    <a:cubicBezTo>
                      <a:pt x="0" y="33"/>
                      <a:pt x="5" y="55"/>
                      <a:pt x="21" y="65"/>
                    </a:cubicBezTo>
                    <a:cubicBezTo>
                      <a:pt x="201" y="177"/>
                      <a:pt x="201" y="177"/>
                      <a:pt x="201" y="177"/>
                    </a:cubicBezTo>
                    <a:cubicBezTo>
                      <a:pt x="209" y="182"/>
                      <a:pt x="220" y="184"/>
                      <a:pt x="229" y="180"/>
                    </a:cubicBezTo>
                    <a:cubicBezTo>
                      <a:pt x="239" y="177"/>
                      <a:pt x="247" y="170"/>
                      <a:pt x="251" y="161"/>
                    </a:cubicBezTo>
                    <a:cubicBezTo>
                      <a:pt x="295" y="56"/>
                      <a:pt x="295" y="56"/>
                      <a:pt x="295" y="56"/>
                    </a:cubicBezTo>
                    <a:cubicBezTo>
                      <a:pt x="233" y="24"/>
                      <a:pt x="233" y="24"/>
                      <a:pt x="233" y="24"/>
                    </a:cubicBezTo>
                    <a:cubicBezTo>
                      <a:pt x="223" y="49"/>
                      <a:pt x="212" y="77"/>
                      <a:pt x="203" y="97"/>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15" name="Oval 144"/>
            <p:cNvSpPr>
              <a:spLocks noChangeArrowheads="1"/>
            </p:cNvSpPr>
            <p:nvPr/>
          </p:nvSpPr>
          <p:spPr bwMode="auto">
            <a:xfrm>
              <a:off x="1197762" y="1826724"/>
              <a:ext cx="196299" cy="196299"/>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147"/>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19" name="Group 118"/>
            <p:cNvGrpSpPr/>
            <p:nvPr/>
          </p:nvGrpSpPr>
          <p:grpSpPr>
            <a:xfrm>
              <a:off x="958943" y="2054647"/>
              <a:ext cx="244284" cy="287906"/>
              <a:chOff x="978218" y="2040263"/>
              <a:chExt cx="244284" cy="287906"/>
            </a:xfrm>
          </p:grpSpPr>
          <p:sp>
            <p:nvSpPr>
              <p:cNvPr id="127" name="Freeform 150"/>
              <p:cNvSpPr>
                <a:spLocks/>
              </p:cNvSpPr>
              <p:nvPr/>
            </p:nvSpPr>
            <p:spPr bwMode="auto">
              <a:xfrm>
                <a:off x="978218" y="2040263"/>
                <a:ext cx="244284" cy="250827"/>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151"/>
              <p:cNvSpPr>
                <a:spLocks/>
              </p:cNvSpPr>
              <p:nvPr/>
            </p:nvSpPr>
            <p:spPr bwMode="auto">
              <a:xfrm>
                <a:off x="1095995" y="2238743"/>
                <a:ext cx="100331" cy="89426"/>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20" name="Freeform 152"/>
            <p:cNvSpPr>
              <a:spLocks/>
            </p:cNvSpPr>
            <p:nvPr/>
          </p:nvSpPr>
          <p:spPr bwMode="auto">
            <a:xfrm>
              <a:off x="1189038" y="1820181"/>
              <a:ext cx="209386" cy="17448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153"/>
            <p:cNvSpPr>
              <a:spLocks/>
            </p:cNvSpPr>
            <p:nvPr/>
          </p:nvSpPr>
          <p:spPr bwMode="auto">
            <a:xfrm>
              <a:off x="1263940" y="2402326"/>
              <a:ext cx="146135" cy="17449"/>
            </a:xfrm>
            <a:custGeom>
              <a:avLst/>
              <a:gdLst>
                <a:gd name="T0" fmla="*/ 124 w 152"/>
                <a:gd name="T1" fmla="*/ 0 h 19"/>
                <a:gd name="T2" fmla="*/ 0 w 152"/>
                <a:gd name="T3" fmla="*/ 19 h 19"/>
                <a:gd name="T4" fmla="*/ 152 w 152"/>
                <a:gd name="T5" fmla="*/ 5 h 19"/>
                <a:gd name="T6" fmla="*/ 124 w 152"/>
                <a:gd name="T7" fmla="*/ 0 h 19"/>
              </a:gdLst>
              <a:ahLst/>
              <a:cxnLst>
                <a:cxn ang="0">
                  <a:pos x="T0" y="T1"/>
                </a:cxn>
                <a:cxn ang="0">
                  <a:pos x="T2" y="T3"/>
                </a:cxn>
                <a:cxn ang="0">
                  <a:pos x="T4" y="T5"/>
                </a:cxn>
                <a:cxn ang="0">
                  <a:pos x="T6" y="T7"/>
                </a:cxn>
              </a:cxnLst>
              <a:rect l="0" t="0" r="r" b="b"/>
              <a:pathLst>
                <a:path w="152" h="19">
                  <a:moveTo>
                    <a:pt x="124" y="0"/>
                  </a:moveTo>
                  <a:cubicBezTo>
                    <a:pt x="78" y="0"/>
                    <a:pt x="0" y="19"/>
                    <a:pt x="0" y="19"/>
                  </a:cubicBezTo>
                  <a:cubicBezTo>
                    <a:pt x="152" y="5"/>
                    <a:pt x="152" y="5"/>
                    <a:pt x="152" y="5"/>
                  </a:cubicBezTo>
                  <a:cubicBezTo>
                    <a:pt x="147" y="1"/>
                    <a:pt x="137" y="0"/>
                    <a:pt x="124" y="0"/>
                  </a:cubicBezTo>
                </a:path>
              </a:pathLst>
            </a:custGeom>
            <a:solidFill>
              <a:srgbClr val="077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22" name="Group 121"/>
            <p:cNvGrpSpPr/>
            <p:nvPr/>
          </p:nvGrpSpPr>
          <p:grpSpPr>
            <a:xfrm>
              <a:off x="1261759" y="2339640"/>
              <a:ext cx="1054019" cy="607961"/>
              <a:chOff x="511109" y="5814543"/>
              <a:chExt cx="1041729" cy="600871"/>
            </a:xfrm>
          </p:grpSpPr>
          <p:sp>
            <p:nvSpPr>
              <p:cNvPr id="124" name="Rectangle 123"/>
              <p:cNvSpPr>
                <a:spLocks noChangeArrowheads="1"/>
              </p:cNvSpPr>
              <p:nvPr/>
            </p:nvSpPr>
            <p:spPr bwMode="auto">
              <a:xfrm>
                <a:off x="635204" y="5814543"/>
                <a:ext cx="808238" cy="55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Rectangle 156"/>
              <p:cNvSpPr>
                <a:spLocks noChangeArrowheads="1"/>
              </p:cNvSpPr>
              <p:nvPr/>
            </p:nvSpPr>
            <p:spPr bwMode="auto">
              <a:xfrm>
                <a:off x="662962" y="5858628"/>
                <a:ext cx="751090" cy="481677"/>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158"/>
              <p:cNvSpPr>
                <a:spLocks/>
              </p:cNvSpPr>
              <p:nvPr/>
            </p:nvSpPr>
            <p:spPr bwMode="auto">
              <a:xfrm>
                <a:off x="511109" y="6374593"/>
                <a:ext cx="1041729" cy="40821"/>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23" name="Picture 1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762" y="2148717"/>
              <a:ext cx="207282" cy="115834"/>
            </a:xfrm>
            <a:prstGeom prst="rect">
              <a:avLst/>
            </a:prstGeom>
          </p:spPr>
        </p:pic>
      </p:grpSp>
      <p:grpSp>
        <p:nvGrpSpPr>
          <p:cNvPr id="134" name="Group 133"/>
          <p:cNvGrpSpPr/>
          <p:nvPr/>
        </p:nvGrpSpPr>
        <p:grpSpPr>
          <a:xfrm>
            <a:off x="1644439" y="4869171"/>
            <a:ext cx="1333278" cy="1131005"/>
            <a:chOff x="1680905" y="4869171"/>
            <a:chExt cx="1333278" cy="1131005"/>
          </a:xfrm>
        </p:grpSpPr>
        <p:grpSp>
          <p:nvGrpSpPr>
            <p:cNvPr id="135" name="Group 134"/>
            <p:cNvGrpSpPr/>
            <p:nvPr/>
          </p:nvGrpSpPr>
          <p:grpSpPr>
            <a:xfrm>
              <a:off x="2312865" y="4869171"/>
              <a:ext cx="701318" cy="1129810"/>
              <a:chOff x="1444680" y="4869171"/>
              <a:chExt cx="701318" cy="1129810"/>
            </a:xfrm>
          </p:grpSpPr>
          <p:sp>
            <p:nvSpPr>
              <p:cNvPr id="140" name="Freeform 139"/>
              <p:cNvSpPr>
                <a:spLocks/>
              </p:cNvSpPr>
              <p:nvPr/>
            </p:nvSpPr>
            <p:spPr bwMode="auto">
              <a:xfrm>
                <a:off x="1834673" y="5091785"/>
                <a:ext cx="282871" cy="177422"/>
              </a:xfrm>
              <a:custGeom>
                <a:avLst/>
                <a:gdLst>
                  <a:gd name="T0" fmla="*/ 203 w 295"/>
                  <a:gd name="T1" fmla="*/ 97 h 184"/>
                  <a:gd name="T2" fmla="*/ 58 w 295"/>
                  <a:gd name="T3" fmla="*/ 7 h 184"/>
                  <a:gd name="T4" fmla="*/ 34 w 295"/>
                  <a:gd name="T5" fmla="*/ 2 h 184"/>
                  <a:gd name="T6" fmla="*/ 10 w 295"/>
                  <a:gd name="T7" fmla="*/ 17 h 184"/>
                  <a:gd name="T8" fmla="*/ 21 w 295"/>
                  <a:gd name="T9" fmla="*/ 65 h 184"/>
                  <a:gd name="T10" fmla="*/ 201 w 295"/>
                  <a:gd name="T11" fmla="*/ 177 h 184"/>
                  <a:gd name="T12" fmla="*/ 229 w 295"/>
                  <a:gd name="T13" fmla="*/ 180 h 184"/>
                  <a:gd name="T14" fmla="*/ 251 w 295"/>
                  <a:gd name="T15" fmla="*/ 161 h 184"/>
                  <a:gd name="T16" fmla="*/ 295 w 295"/>
                  <a:gd name="T17" fmla="*/ 56 h 184"/>
                  <a:gd name="T18" fmla="*/ 233 w 295"/>
                  <a:gd name="T19" fmla="*/ 24 h 184"/>
                  <a:gd name="T20" fmla="*/ 203 w 295"/>
                  <a:gd name="T21" fmla="*/ 9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184">
                    <a:moveTo>
                      <a:pt x="203" y="97"/>
                    </a:moveTo>
                    <a:cubicBezTo>
                      <a:pt x="157" y="68"/>
                      <a:pt x="58" y="7"/>
                      <a:pt x="58" y="7"/>
                    </a:cubicBezTo>
                    <a:cubicBezTo>
                      <a:pt x="50" y="2"/>
                      <a:pt x="42" y="0"/>
                      <a:pt x="34" y="2"/>
                    </a:cubicBezTo>
                    <a:cubicBezTo>
                      <a:pt x="24" y="3"/>
                      <a:pt x="16" y="9"/>
                      <a:pt x="10" y="17"/>
                    </a:cubicBezTo>
                    <a:cubicBezTo>
                      <a:pt x="0" y="33"/>
                      <a:pt x="5" y="55"/>
                      <a:pt x="21" y="65"/>
                    </a:cubicBezTo>
                    <a:cubicBezTo>
                      <a:pt x="201" y="177"/>
                      <a:pt x="201" y="177"/>
                      <a:pt x="201" y="177"/>
                    </a:cubicBezTo>
                    <a:cubicBezTo>
                      <a:pt x="209" y="182"/>
                      <a:pt x="220" y="184"/>
                      <a:pt x="229" y="180"/>
                    </a:cubicBezTo>
                    <a:cubicBezTo>
                      <a:pt x="239" y="177"/>
                      <a:pt x="247" y="170"/>
                      <a:pt x="251" y="161"/>
                    </a:cubicBezTo>
                    <a:cubicBezTo>
                      <a:pt x="295" y="56"/>
                      <a:pt x="295" y="56"/>
                      <a:pt x="295" y="56"/>
                    </a:cubicBezTo>
                    <a:cubicBezTo>
                      <a:pt x="233" y="24"/>
                      <a:pt x="233" y="24"/>
                      <a:pt x="233" y="24"/>
                    </a:cubicBezTo>
                    <a:cubicBezTo>
                      <a:pt x="223" y="49"/>
                      <a:pt x="212" y="77"/>
                      <a:pt x="203" y="9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41" name="Freeform 140"/>
              <p:cNvSpPr>
                <a:spLocks/>
              </p:cNvSpPr>
              <p:nvPr/>
            </p:nvSpPr>
            <p:spPr bwMode="auto">
              <a:xfrm>
                <a:off x="2057287" y="5044919"/>
                <a:ext cx="88711" cy="100427"/>
              </a:xfrm>
              <a:custGeom>
                <a:avLst/>
                <a:gdLst>
                  <a:gd name="T0" fmla="*/ 67 w 93"/>
                  <a:gd name="T1" fmla="*/ 3 h 105"/>
                  <a:gd name="T2" fmla="*/ 48 w 93"/>
                  <a:gd name="T3" fmla="*/ 1 h 105"/>
                  <a:gd name="T4" fmla="*/ 22 w 93"/>
                  <a:gd name="T5" fmla="*/ 21 h 105"/>
                  <a:gd name="T6" fmla="*/ 0 w 93"/>
                  <a:gd name="T7" fmla="*/ 73 h 105"/>
                  <a:gd name="T8" fmla="*/ 62 w 93"/>
                  <a:gd name="T9" fmla="*/ 105 h 105"/>
                  <a:gd name="T10" fmla="*/ 85 w 93"/>
                  <a:gd name="T11" fmla="*/ 48 h 105"/>
                  <a:gd name="T12" fmla="*/ 67 w 9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93" h="105">
                    <a:moveTo>
                      <a:pt x="67" y="3"/>
                    </a:moveTo>
                    <a:cubicBezTo>
                      <a:pt x="61" y="0"/>
                      <a:pt x="54" y="0"/>
                      <a:pt x="48" y="1"/>
                    </a:cubicBezTo>
                    <a:cubicBezTo>
                      <a:pt x="37" y="3"/>
                      <a:pt x="27" y="10"/>
                      <a:pt x="22" y="21"/>
                    </a:cubicBezTo>
                    <a:cubicBezTo>
                      <a:pt x="22" y="21"/>
                      <a:pt x="12" y="45"/>
                      <a:pt x="0" y="73"/>
                    </a:cubicBezTo>
                    <a:cubicBezTo>
                      <a:pt x="62" y="105"/>
                      <a:pt x="62" y="105"/>
                      <a:pt x="62" y="105"/>
                    </a:cubicBezTo>
                    <a:cubicBezTo>
                      <a:pt x="85" y="48"/>
                      <a:pt x="85" y="48"/>
                      <a:pt x="85" y="48"/>
                    </a:cubicBezTo>
                    <a:cubicBezTo>
                      <a:pt x="93" y="30"/>
                      <a:pt x="84" y="10"/>
                      <a:pt x="67" y="3"/>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42" name="Oval 141"/>
              <p:cNvSpPr>
                <a:spLocks noChangeArrowheads="1"/>
              </p:cNvSpPr>
              <p:nvPr/>
            </p:nvSpPr>
            <p:spPr bwMode="auto">
              <a:xfrm>
                <a:off x="1672316" y="4875866"/>
                <a:ext cx="197507" cy="197507"/>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43" name="Freeform 142"/>
              <p:cNvSpPr>
                <a:spLocks/>
              </p:cNvSpPr>
              <p:nvPr/>
            </p:nvSpPr>
            <p:spPr bwMode="auto">
              <a:xfrm>
                <a:off x="1757679" y="5443282"/>
                <a:ext cx="170727" cy="555699"/>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44" name="Freeform 143"/>
              <p:cNvSpPr>
                <a:spLocks/>
              </p:cNvSpPr>
              <p:nvPr/>
            </p:nvSpPr>
            <p:spPr bwMode="auto">
              <a:xfrm>
                <a:off x="1635492" y="5453324"/>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46" name="Freeform 145"/>
              <p:cNvSpPr>
                <a:spLocks/>
              </p:cNvSpPr>
              <p:nvPr/>
            </p:nvSpPr>
            <p:spPr bwMode="auto">
              <a:xfrm>
                <a:off x="1635492" y="5453324"/>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47" name="Freeform 146"/>
              <p:cNvSpPr>
                <a:spLocks/>
              </p:cNvSpPr>
              <p:nvPr/>
            </p:nvSpPr>
            <p:spPr bwMode="auto">
              <a:xfrm>
                <a:off x="1704118" y="5088438"/>
                <a:ext cx="118839" cy="75321"/>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48" name="Freeform 147"/>
              <p:cNvSpPr>
                <a:spLocks/>
              </p:cNvSpPr>
              <p:nvPr/>
            </p:nvSpPr>
            <p:spPr bwMode="auto">
              <a:xfrm>
                <a:off x="1628797" y="5086764"/>
                <a:ext cx="272828" cy="423469"/>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91440" rIns="0" bIns="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800" b="1" dirty="0">
                  <a:solidFill>
                    <a:srgbClr val="FFFFFF"/>
                  </a:solidFill>
                </a:endParaRPr>
              </a:p>
            </p:txBody>
          </p:sp>
          <p:sp>
            <p:nvSpPr>
              <p:cNvPr id="149" name="Freeform 148"/>
              <p:cNvSpPr>
                <a:spLocks/>
              </p:cNvSpPr>
              <p:nvPr/>
            </p:nvSpPr>
            <p:spPr bwMode="auto">
              <a:xfrm>
                <a:off x="1444680" y="5091785"/>
                <a:ext cx="246047" cy="251069"/>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50" name="Freeform 149"/>
              <p:cNvSpPr>
                <a:spLocks/>
              </p:cNvSpPr>
              <p:nvPr/>
            </p:nvSpPr>
            <p:spPr bwMode="auto">
              <a:xfrm>
                <a:off x="1563519" y="5290967"/>
                <a:ext cx="100427" cy="88711"/>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51" name="Freeform 150"/>
              <p:cNvSpPr>
                <a:spLocks/>
              </p:cNvSpPr>
              <p:nvPr/>
            </p:nvSpPr>
            <p:spPr bwMode="auto">
              <a:xfrm>
                <a:off x="1663947" y="4869171"/>
                <a:ext cx="210898" cy="17574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pic>
            <p:nvPicPr>
              <p:cNvPr id="152" name="Picture 1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166" y="5141005"/>
                <a:ext cx="329213" cy="225572"/>
              </a:xfrm>
              <a:prstGeom prst="rect">
                <a:avLst/>
              </a:prstGeom>
            </p:spPr>
          </p:pic>
        </p:grpSp>
        <p:grpSp>
          <p:nvGrpSpPr>
            <p:cNvPr id="136" name="Group 135"/>
            <p:cNvGrpSpPr/>
            <p:nvPr/>
          </p:nvGrpSpPr>
          <p:grpSpPr>
            <a:xfrm>
              <a:off x="1680905" y="5392215"/>
              <a:ext cx="1054019" cy="607961"/>
              <a:chOff x="511109" y="5814543"/>
              <a:chExt cx="1041729" cy="600871"/>
            </a:xfrm>
          </p:grpSpPr>
          <p:sp>
            <p:nvSpPr>
              <p:cNvPr id="137" name="Rectangle 154"/>
              <p:cNvSpPr>
                <a:spLocks noChangeArrowheads="1"/>
              </p:cNvSpPr>
              <p:nvPr/>
            </p:nvSpPr>
            <p:spPr bwMode="auto">
              <a:xfrm>
                <a:off x="635204" y="5814543"/>
                <a:ext cx="808238" cy="55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 name="Rectangle 156"/>
              <p:cNvSpPr>
                <a:spLocks noChangeArrowheads="1"/>
              </p:cNvSpPr>
              <p:nvPr/>
            </p:nvSpPr>
            <p:spPr bwMode="auto">
              <a:xfrm>
                <a:off x="662962" y="5858628"/>
                <a:ext cx="751090" cy="481677"/>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Freeform 158"/>
              <p:cNvSpPr>
                <a:spLocks/>
              </p:cNvSpPr>
              <p:nvPr/>
            </p:nvSpPr>
            <p:spPr bwMode="auto">
              <a:xfrm>
                <a:off x="511109" y="6374593"/>
                <a:ext cx="1041729" cy="40821"/>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pic>
        <p:nvPicPr>
          <p:cNvPr id="153" name="Picture 152"/>
          <p:cNvPicPr>
            <a:picLocks noChangeAspect="1"/>
          </p:cNvPicPr>
          <p:nvPr/>
        </p:nvPicPr>
        <p:blipFill rotWithShape="1">
          <a:blip r:embed="rId5">
            <a:extLst>
              <a:ext uri="{28A0092B-C50C-407E-A947-70E740481C1C}">
                <a14:useLocalDpi xmlns:a14="http://schemas.microsoft.com/office/drawing/2010/main" val="0"/>
              </a:ext>
            </a:extLst>
          </a:blip>
          <a:srcRect t="15364" r="31856" b="26840"/>
          <a:stretch/>
        </p:blipFill>
        <p:spPr>
          <a:xfrm>
            <a:off x="784634" y="4621912"/>
            <a:ext cx="1429115" cy="250167"/>
          </a:xfrm>
          <a:prstGeom prst="rect">
            <a:avLst/>
          </a:prstGeom>
        </p:spPr>
      </p:pic>
      <p:grpSp>
        <p:nvGrpSpPr>
          <p:cNvPr id="88" name="Group 87"/>
          <p:cNvGrpSpPr/>
          <p:nvPr/>
        </p:nvGrpSpPr>
        <p:grpSpPr>
          <a:xfrm>
            <a:off x="11078561" y="0"/>
            <a:ext cx="1303109" cy="749808"/>
            <a:chOff x="11078561" y="0"/>
            <a:chExt cx="1303109" cy="749808"/>
          </a:xfrm>
        </p:grpSpPr>
        <p:grpSp>
          <p:nvGrpSpPr>
            <p:cNvPr id="89" name="Group 88"/>
            <p:cNvGrpSpPr/>
            <p:nvPr/>
          </p:nvGrpSpPr>
          <p:grpSpPr>
            <a:xfrm>
              <a:off x="11540422" y="0"/>
              <a:ext cx="841248" cy="749808"/>
              <a:chOff x="11049356" y="2489150"/>
              <a:chExt cx="841248" cy="749808"/>
            </a:xfrm>
          </p:grpSpPr>
          <p:grpSp>
            <p:nvGrpSpPr>
              <p:cNvPr id="163" name="Group 162"/>
              <p:cNvGrpSpPr/>
              <p:nvPr/>
            </p:nvGrpSpPr>
            <p:grpSpPr>
              <a:xfrm>
                <a:off x="11049356" y="2489150"/>
                <a:ext cx="841248" cy="749808"/>
                <a:chOff x="11049356" y="2489150"/>
                <a:chExt cx="841248" cy="749808"/>
              </a:xfrm>
            </p:grpSpPr>
            <p:sp>
              <p:nvSpPr>
                <p:cNvPr id="165" name="Rectangle 164"/>
                <p:cNvSpPr/>
                <p:nvPr/>
              </p:nvSpPr>
              <p:spPr bwMode="auto">
                <a:xfrm>
                  <a:off x="11049356" y="2489150"/>
                  <a:ext cx="841248" cy="7498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00B294"/>
                      </a:solidFill>
                      <a:ea typeface="Segoe UI" pitchFamily="34" charset="0"/>
                      <a:cs typeface="Segoe UI" pitchFamily="34" charset="0"/>
                    </a:rPr>
                    <a:t>OPERATE</a:t>
                  </a:r>
                </a:p>
              </p:txBody>
            </p:sp>
            <p:sp>
              <p:nvSpPr>
                <p:cNvPr id="166" name="Freeform 11"/>
                <p:cNvSpPr>
                  <a:spLocks noEditPoints="1"/>
                </p:cNvSpPr>
                <p:nvPr/>
              </p:nvSpPr>
              <p:spPr bwMode="auto">
                <a:xfrm>
                  <a:off x="11185578" y="2584979"/>
                  <a:ext cx="281807" cy="401888"/>
                </a:xfrm>
                <a:custGeom>
                  <a:avLst/>
                  <a:gdLst>
                    <a:gd name="T0" fmla="*/ 427 w 541"/>
                    <a:gd name="T1" fmla="*/ 443 h 772"/>
                    <a:gd name="T2" fmla="*/ 405 w 541"/>
                    <a:gd name="T3" fmla="*/ 428 h 772"/>
                    <a:gd name="T4" fmla="*/ 358 w 541"/>
                    <a:gd name="T5" fmla="*/ 406 h 772"/>
                    <a:gd name="T6" fmla="*/ 344 w 541"/>
                    <a:gd name="T7" fmla="*/ 408 h 772"/>
                    <a:gd name="T8" fmla="*/ 300 w 541"/>
                    <a:gd name="T9" fmla="*/ 242 h 772"/>
                    <a:gd name="T10" fmla="*/ 254 w 541"/>
                    <a:gd name="T11" fmla="*/ 251 h 772"/>
                    <a:gd name="T12" fmla="*/ 298 w 541"/>
                    <a:gd name="T13" fmla="*/ 490 h 772"/>
                    <a:gd name="T14" fmla="*/ 280 w 541"/>
                    <a:gd name="T15" fmla="*/ 523 h 772"/>
                    <a:gd name="T16" fmla="*/ 213 w 541"/>
                    <a:gd name="T17" fmla="*/ 470 h 772"/>
                    <a:gd name="T18" fmla="*/ 147 w 541"/>
                    <a:gd name="T19" fmla="*/ 436 h 772"/>
                    <a:gd name="T20" fmla="*/ 160 w 541"/>
                    <a:gd name="T21" fmla="*/ 481 h 772"/>
                    <a:gd name="T22" fmla="*/ 176 w 541"/>
                    <a:gd name="T23" fmla="*/ 526 h 772"/>
                    <a:gd name="T24" fmla="*/ 208 w 541"/>
                    <a:gd name="T25" fmla="*/ 578 h 772"/>
                    <a:gd name="T26" fmla="*/ 308 w 541"/>
                    <a:gd name="T27" fmla="*/ 701 h 772"/>
                    <a:gd name="T28" fmla="*/ 340 w 541"/>
                    <a:gd name="T29" fmla="*/ 772 h 772"/>
                    <a:gd name="T30" fmla="*/ 523 w 541"/>
                    <a:gd name="T31" fmla="*/ 698 h 772"/>
                    <a:gd name="T32" fmla="*/ 531 w 541"/>
                    <a:gd name="T33" fmla="*/ 666 h 772"/>
                    <a:gd name="T34" fmla="*/ 538 w 541"/>
                    <a:gd name="T35" fmla="*/ 572 h 772"/>
                    <a:gd name="T36" fmla="*/ 506 w 541"/>
                    <a:gd name="T37" fmla="*/ 510 h 772"/>
                    <a:gd name="T38" fmla="*/ 478 w 541"/>
                    <a:gd name="T39" fmla="*/ 470 h 772"/>
                    <a:gd name="T40" fmla="*/ 349 w 541"/>
                    <a:gd name="T41" fmla="*/ 161 h 772"/>
                    <a:gd name="T42" fmla="*/ 187 w 541"/>
                    <a:gd name="T43" fmla="*/ 0 h 772"/>
                    <a:gd name="T44" fmla="*/ 349 w 541"/>
                    <a:gd name="T45" fmla="*/ 161 h 772"/>
                    <a:gd name="T46" fmla="*/ 0 w 541"/>
                    <a:gd name="T47" fmla="*/ 161 h 772"/>
                    <a:gd name="T48" fmla="*/ 163 w 541"/>
                    <a:gd name="T49" fmla="*/ 0 h 772"/>
                    <a:gd name="T50" fmla="*/ 251 w 541"/>
                    <a:gd name="T51" fmla="*/ 347 h 772"/>
                    <a:gd name="T52" fmla="*/ 187 w 541"/>
                    <a:gd name="T53" fmla="*/ 185 h 772"/>
                    <a:gd name="T54" fmla="*/ 349 w 541"/>
                    <a:gd name="T55" fmla="*/ 347 h 772"/>
                    <a:gd name="T56" fmla="*/ 319 w 541"/>
                    <a:gd name="T57" fmla="*/ 237 h 772"/>
                    <a:gd name="T58" fmla="*/ 319 w 541"/>
                    <a:gd name="T59" fmla="*/ 237 h 772"/>
                    <a:gd name="T60" fmla="*/ 269 w 541"/>
                    <a:gd name="T61" fmla="*/ 203 h 772"/>
                    <a:gd name="T62" fmla="*/ 234 w 541"/>
                    <a:gd name="T63" fmla="*/ 254 h 772"/>
                    <a:gd name="T64" fmla="*/ 157 w 541"/>
                    <a:gd name="T65" fmla="*/ 533 h 772"/>
                    <a:gd name="T66" fmla="*/ 0 w 541"/>
                    <a:gd name="T67" fmla="*/ 372 h 772"/>
                    <a:gd name="T68" fmla="*/ 277 w 541"/>
                    <a:gd name="T69" fmla="*/ 486 h 772"/>
                    <a:gd name="T70" fmla="*/ 278 w 541"/>
                    <a:gd name="T71" fmla="*/ 489 h 772"/>
                    <a:gd name="T72" fmla="*/ 273 w 541"/>
                    <a:gd name="T73" fmla="*/ 504 h 772"/>
                    <a:gd name="T74" fmla="*/ 257 w 541"/>
                    <a:gd name="T75" fmla="*/ 498 h 772"/>
                    <a:gd name="T76" fmla="*/ 257 w 541"/>
                    <a:gd name="T77" fmla="*/ 498 h 772"/>
                    <a:gd name="T78" fmla="*/ 230 w 541"/>
                    <a:gd name="T79" fmla="*/ 459 h 772"/>
                    <a:gd name="T80" fmla="*/ 212 w 541"/>
                    <a:gd name="T81" fmla="*/ 432 h 772"/>
                    <a:gd name="T82" fmla="*/ 135 w 541"/>
                    <a:gd name="T83" fmla="*/ 420 h 772"/>
                    <a:gd name="T84" fmla="*/ 131 w 541"/>
                    <a:gd name="T85" fmla="*/ 473 h 772"/>
                    <a:gd name="T86" fmla="*/ 150 w 541"/>
                    <a:gd name="T87" fmla="*/ 510 h 772"/>
                    <a:gd name="T88" fmla="*/ 157 w 541"/>
                    <a:gd name="T89" fmla="*/ 533 h 772"/>
                    <a:gd name="T90" fmla="*/ 0 w 541"/>
                    <a:gd name="T91" fmla="*/ 347 h 772"/>
                    <a:gd name="T92" fmla="*/ 163 w 541"/>
                    <a:gd name="T93" fmla="*/ 18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1" h="772">
                      <a:moveTo>
                        <a:pt x="428" y="443"/>
                      </a:moveTo>
                      <a:cubicBezTo>
                        <a:pt x="427" y="443"/>
                        <a:pt x="427" y="443"/>
                        <a:pt x="427" y="443"/>
                      </a:cubicBezTo>
                      <a:cubicBezTo>
                        <a:pt x="413" y="442"/>
                        <a:pt x="413" y="442"/>
                        <a:pt x="413" y="442"/>
                      </a:cubicBezTo>
                      <a:cubicBezTo>
                        <a:pt x="405" y="428"/>
                        <a:pt x="405" y="428"/>
                        <a:pt x="405" y="428"/>
                      </a:cubicBezTo>
                      <a:cubicBezTo>
                        <a:pt x="403" y="426"/>
                        <a:pt x="402" y="424"/>
                        <a:pt x="400" y="422"/>
                      </a:cubicBezTo>
                      <a:cubicBezTo>
                        <a:pt x="388" y="412"/>
                        <a:pt x="374" y="406"/>
                        <a:pt x="358" y="406"/>
                      </a:cubicBezTo>
                      <a:cubicBezTo>
                        <a:pt x="344" y="409"/>
                        <a:pt x="344" y="409"/>
                        <a:pt x="344" y="409"/>
                      </a:cubicBezTo>
                      <a:cubicBezTo>
                        <a:pt x="344" y="408"/>
                        <a:pt x="344" y="408"/>
                        <a:pt x="344" y="408"/>
                      </a:cubicBezTo>
                      <a:cubicBezTo>
                        <a:pt x="344" y="407"/>
                        <a:pt x="344" y="407"/>
                        <a:pt x="344" y="407"/>
                      </a:cubicBezTo>
                      <a:cubicBezTo>
                        <a:pt x="300" y="242"/>
                        <a:pt x="300" y="242"/>
                        <a:pt x="300" y="242"/>
                      </a:cubicBezTo>
                      <a:cubicBezTo>
                        <a:pt x="294" y="221"/>
                        <a:pt x="284" y="221"/>
                        <a:pt x="272" y="223"/>
                      </a:cubicBezTo>
                      <a:cubicBezTo>
                        <a:pt x="272" y="223"/>
                        <a:pt x="249" y="226"/>
                        <a:pt x="254" y="251"/>
                      </a:cubicBezTo>
                      <a:cubicBezTo>
                        <a:pt x="297" y="482"/>
                        <a:pt x="297" y="482"/>
                        <a:pt x="297" y="482"/>
                      </a:cubicBezTo>
                      <a:cubicBezTo>
                        <a:pt x="297" y="485"/>
                        <a:pt x="298" y="487"/>
                        <a:pt x="298" y="490"/>
                      </a:cubicBezTo>
                      <a:cubicBezTo>
                        <a:pt x="298" y="500"/>
                        <a:pt x="294" y="510"/>
                        <a:pt x="287" y="518"/>
                      </a:cubicBezTo>
                      <a:cubicBezTo>
                        <a:pt x="285" y="521"/>
                        <a:pt x="282" y="523"/>
                        <a:pt x="280" y="523"/>
                      </a:cubicBezTo>
                      <a:cubicBezTo>
                        <a:pt x="267" y="525"/>
                        <a:pt x="255" y="522"/>
                        <a:pt x="244" y="514"/>
                      </a:cubicBezTo>
                      <a:cubicBezTo>
                        <a:pt x="231" y="504"/>
                        <a:pt x="222" y="483"/>
                        <a:pt x="213" y="470"/>
                      </a:cubicBezTo>
                      <a:cubicBezTo>
                        <a:pt x="208" y="462"/>
                        <a:pt x="204" y="453"/>
                        <a:pt x="198" y="446"/>
                      </a:cubicBezTo>
                      <a:cubicBezTo>
                        <a:pt x="186" y="434"/>
                        <a:pt x="162" y="424"/>
                        <a:pt x="147" y="436"/>
                      </a:cubicBezTo>
                      <a:cubicBezTo>
                        <a:pt x="143" y="440"/>
                        <a:pt x="138" y="450"/>
                        <a:pt x="142" y="455"/>
                      </a:cubicBezTo>
                      <a:cubicBezTo>
                        <a:pt x="148" y="463"/>
                        <a:pt x="156" y="472"/>
                        <a:pt x="160" y="481"/>
                      </a:cubicBezTo>
                      <a:cubicBezTo>
                        <a:pt x="164" y="488"/>
                        <a:pt x="166" y="496"/>
                        <a:pt x="169" y="504"/>
                      </a:cubicBezTo>
                      <a:cubicBezTo>
                        <a:pt x="171" y="509"/>
                        <a:pt x="172" y="522"/>
                        <a:pt x="176" y="526"/>
                      </a:cubicBezTo>
                      <a:cubicBezTo>
                        <a:pt x="180" y="530"/>
                        <a:pt x="184" y="538"/>
                        <a:pt x="187" y="543"/>
                      </a:cubicBezTo>
                      <a:cubicBezTo>
                        <a:pt x="194" y="554"/>
                        <a:pt x="204" y="566"/>
                        <a:pt x="208" y="578"/>
                      </a:cubicBezTo>
                      <a:cubicBezTo>
                        <a:pt x="222" y="598"/>
                        <a:pt x="228" y="624"/>
                        <a:pt x="243" y="643"/>
                      </a:cubicBezTo>
                      <a:cubicBezTo>
                        <a:pt x="262" y="666"/>
                        <a:pt x="280" y="688"/>
                        <a:pt x="308" y="701"/>
                      </a:cubicBezTo>
                      <a:cubicBezTo>
                        <a:pt x="318" y="707"/>
                        <a:pt x="325" y="715"/>
                        <a:pt x="331" y="724"/>
                      </a:cubicBezTo>
                      <a:cubicBezTo>
                        <a:pt x="340" y="772"/>
                        <a:pt x="340" y="772"/>
                        <a:pt x="340" y="772"/>
                      </a:cubicBezTo>
                      <a:cubicBezTo>
                        <a:pt x="375" y="766"/>
                        <a:pt x="517" y="742"/>
                        <a:pt x="532" y="739"/>
                      </a:cubicBezTo>
                      <a:cubicBezTo>
                        <a:pt x="523" y="698"/>
                        <a:pt x="523" y="698"/>
                        <a:pt x="523" y="698"/>
                      </a:cubicBezTo>
                      <a:cubicBezTo>
                        <a:pt x="522" y="697"/>
                        <a:pt x="522" y="697"/>
                        <a:pt x="522" y="697"/>
                      </a:cubicBezTo>
                      <a:cubicBezTo>
                        <a:pt x="526" y="687"/>
                        <a:pt x="528" y="676"/>
                        <a:pt x="531" y="666"/>
                      </a:cubicBezTo>
                      <a:cubicBezTo>
                        <a:pt x="533" y="657"/>
                        <a:pt x="535" y="649"/>
                        <a:pt x="535" y="640"/>
                      </a:cubicBezTo>
                      <a:cubicBezTo>
                        <a:pt x="536" y="618"/>
                        <a:pt x="537" y="595"/>
                        <a:pt x="538" y="572"/>
                      </a:cubicBezTo>
                      <a:cubicBezTo>
                        <a:pt x="538" y="568"/>
                        <a:pt x="538" y="564"/>
                        <a:pt x="539" y="560"/>
                      </a:cubicBezTo>
                      <a:cubicBezTo>
                        <a:pt x="541" y="547"/>
                        <a:pt x="533" y="512"/>
                        <a:pt x="506" y="510"/>
                      </a:cubicBezTo>
                      <a:cubicBezTo>
                        <a:pt x="505" y="510"/>
                        <a:pt x="505" y="510"/>
                        <a:pt x="505" y="509"/>
                      </a:cubicBezTo>
                      <a:cubicBezTo>
                        <a:pt x="498" y="495"/>
                        <a:pt x="489" y="482"/>
                        <a:pt x="478" y="470"/>
                      </a:cubicBezTo>
                      <a:cubicBezTo>
                        <a:pt x="465" y="456"/>
                        <a:pt x="447" y="446"/>
                        <a:pt x="428" y="443"/>
                      </a:cubicBezTo>
                      <a:close/>
                      <a:moveTo>
                        <a:pt x="349" y="161"/>
                      </a:moveTo>
                      <a:cubicBezTo>
                        <a:pt x="187" y="161"/>
                        <a:pt x="187" y="161"/>
                        <a:pt x="187" y="161"/>
                      </a:cubicBezTo>
                      <a:cubicBezTo>
                        <a:pt x="187" y="0"/>
                        <a:pt x="187" y="0"/>
                        <a:pt x="187" y="0"/>
                      </a:cubicBezTo>
                      <a:cubicBezTo>
                        <a:pt x="349" y="0"/>
                        <a:pt x="349" y="0"/>
                        <a:pt x="349" y="0"/>
                      </a:cubicBezTo>
                      <a:lnTo>
                        <a:pt x="349" y="161"/>
                      </a:lnTo>
                      <a:close/>
                      <a:moveTo>
                        <a:pt x="163" y="161"/>
                      </a:moveTo>
                      <a:cubicBezTo>
                        <a:pt x="0" y="161"/>
                        <a:pt x="0" y="161"/>
                        <a:pt x="0" y="161"/>
                      </a:cubicBezTo>
                      <a:cubicBezTo>
                        <a:pt x="0" y="0"/>
                        <a:pt x="0" y="0"/>
                        <a:pt x="0" y="0"/>
                      </a:cubicBezTo>
                      <a:cubicBezTo>
                        <a:pt x="163" y="0"/>
                        <a:pt x="163" y="0"/>
                        <a:pt x="163" y="0"/>
                      </a:cubicBezTo>
                      <a:lnTo>
                        <a:pt x="163" y="161"/>
                      </a:lnTo>
                      <a:close/>
                      <a:moveTo>
                        <a:pt x="251" y="347"/>
                      </a:moveTo>
                      <a:cubicBezTo>
                        <a:pt x="187" y="347"/>
                        <a:pt x="187" y="347"/>
                        <a:pt x="187" y="347"/>
                      </a:cubicBezTo>
                      <a:cubicBezTo>
                        <a:pt x="187" y="185"/>
                        <a:pt x="187" y="185"/>
                        <a:pt x="187" y="185"/>
                      </a:cubicBezTo>
                      <a:cubicBezTo>
                        <a:pt x="349" y="185"/>
                        <a:pt x="349" y="185"/>
                        <a:pt x="349" y="185"/>
                      </a:cubicBezTo>
                      <a:cubicBezTo>
                        <a:pt x="349" y="347"/>
                        <a:pt x="349" y="347"/>
                        <a:pt x="349" y="347"/>
                      </a:cubicBezTo>
                      <a:cubicBezTo>
                        <a:pt x="349" y="347"/>
                        <a:pt x="349" y="347"/>
                        <a:pt x="349" y="347"/>
                      </a:cubicBezTo>
                      <a:cubicBezTo>
                        <a:pt x="319" y="237"/>
                        <a:pt x="319" y="237"/>
                        <a:pt x="319" y="237"/>
                      </a:cubicBezTo>
                      <a:cubicBezTo>
                        <a:pt x="319" y="237"/>
                        <a:pt x="319" y="237"/>
                        <a:pt x="319" y="237"/>
                      </a:cubicBezTo>
                      <a:cubicBezTo>
                        <a:pt x="319" y="237"/>
                        <a:pt x="319" y="237"/>
                        <a:pt x="319" y="237"/>
                      </a:cubicBezTo>
                      <a:cubicBezTo>
                        <a:pt x="311" y="208"/>
                        <a:pt x="293" y="202"/>
                        <a:pt x="280" y="202"/>
                      </a:cubicBezTo>
                      <a:cubicBezTo>
                        <a:pt x="276" y="202"/>
                        <a:pt x="272" y="202"/>
                        <a:pt x="269" y="203"/>
                      </a:cubicBezTo>
                      <a:cubicBezTo>
                        <a:pt x="265" y="204"/>
                        <a:pt x="250" y="207"/>
                        <a:pt x="241" y="220"/>
                      </a:cubicBezTo>
                      <a:cubicBezTo>
                        <a:pt x="236" y="227"/>
                        <a:pt x="231" y="238"/>
                        <a:pt x="234" y="254"/>
                      </a:cubicBezTo>
                      <a:lnTo>
                        <a:pt x="251" y="347"/>
                      </a:lnTo>
                      <a:close/>
                      <a:moveTo>
                        <a:pt x="157" y="533"/>
                      </a:moveTo>
                      <a:cubicBezTo>
                        <a:pt x="0" y="533"/>
                        <a:pt x="0" y="533"/>
                        <a:pt x="0" y="533"/>
                      </a:cubicBezTo>
                      <a:cubicBezTo>
                        <a:pt x="0" y="372"/>
                        <a:pt x="0" y="372"/>
                        <a:pt x="0" y="372"/>
                      </a:cubicBezTo>
                      <a:cubicBezTo>
                        <a:pt x="256" y="372"/>
                        <a:pt x="256" y="372"/>
                        <a:pt x="256" y="372"/>
                      </a:cubicBezTo>
                      <a:cubicBezTo>
                        <a:pt x="277" y="486"/>
                        <a:pt x="277" y="486"/>
                        <a:pt x="277" y="486"/>
                      </a:cubicBezTo>
                      <a:cubicBezTo>
                        <a:pt x="277" y="487"/>
                        <a:pt x="278" y="488"/>
                        <a:pt x="278" y="489"/>
                      </a:cubicBezTo>
                      <a:cubicBezTo>
                        <a:pt x="278" y="489"/>
                        <a:pt x="278" y="489"/>
                        <a:pt x="278" y="489"/>
                      </a:cubicBezTo>
                      <a:cubicBezTo>
                        <a:pt x="278" y="490"/>
                        <a:pt x="278" y="490"/>
                        <a:pt x="278" y="490"/>
                      </a:cubicBezTo>
                      <a:cubicBezTo>
                        <a:pt x="278" y="495"/>
                        <a:pt x="276" y="499"/>
                        <a:pt x="273" y="504"/>
                      </a:cubicBezTo>
                      <a:cubicBezTo>
                        <a:pt x="273" y="504"/>
                        <a:pt x="272" y="504"/>
                        <a:pt x="272" y="504"/>
                      </a:cubicBezTo>
                      <a:cubicBezTo>
                        <a:pt x="267" y="504"/>
                        <a:pt x="262" y="502"/>
                        <a:pt x="257" y="498"/>
                      </a:cubicBezTo>
                      <a:cubicBezTo>
                        <a:pt x="257" y="498"/>
                        <a:pt x="257" y="498"/>
                        <a:pt x="257" y="498"/>
                      </a:cubicBezTo>
                      <a:cubicBezTo>
                        <a:pt x="257" y="498"/>
                        <a:pt x="257" y="498"/>
                        <a:pt x="257" y="498"/>
                      </a:cubicBezTo>
                      <a:cubicBezTo>
                        <a:pt x="250" y="493"/>
                        <a:pt x="244" y="482"/>
                        <a:pt x="238" y="472"/>
                      </a:cubicBezTo>
                      <a:cubicBezTo>
                        <a:pt x="235" y="468"/>
                        <a:pt x="233" y="463"/>
                        <a:pt x="230" y="459"/>
                      </a:cubicBezTo>
                      <a:cubicBezTo>
                        <a:pt x="228" y="456"/>
                        <a:pt x="227" y="454"/>
                        <a:pt x="225" y="451"/>
                      </a:cubicBezTo>
                      <a:cubicBezTo>
                        <a:pt x="222" y="445"/>
                        <a:pt x="218" y="438"/>
                        <a:pt x="212" y="432"/>
                      </a:cubicBezTo>
                      <a:cubicBezTo>
                        <a:pt x="200" y="419"/>
                        <a:pt x="181" y="411"/>
                        <a:pt x="164" y="411"/>
                      </a:cubicBezTo>
                      <a:cubicBezTo>
                        <a:pt x="153" y="411"/>
                        <a:pt x="143" y="414"/>
                        <a:pt x="135" y="420"/>
                      </a:cubicBezTo>
                      <a:cubicBezTo>
                        <a:pt x="124" y="430"/>
                        <a:pt x="114" y="452"/>
                        <a:pt x="126" y="467"/>
                      </a:cubicBezTo>
                      <a:cubicBezTo>
                        <a:pt x="128" y="469"/>
                        <a:pt x="129" y="471"/>
                        <a:pt x="131" y="473"/>
                      </a:cubicBezTo>
                      <a:cubicBezTo>
                        <a:pt x="135" y="479"/>
                        <a:pt x="140" y="485"/>
                        <a:pt x="142" y="489"/>
                      </a:cubicBezTo>
                      <a:cubicBezTo>
                        <a:pt x="145" y="496"/>
                        <a:pt x="148" y="504"/>
                        <a:pt x="150" y="510"/>
                      </a:cubicBezTo>
                      <a:cubicBezTo>
                        <a:pt x="150" y="511"/>
                        <a:pt x="151" y="513"/>
                        <a:pt x="151" y="515"/>
                      </a:cubicBezTo>
                      <a:cubicBezTo>
                        <a:pt x="152" y="521"/>
                        <a:pt x="154" y="527"/>
                        <a:pt x="157" y="533"/>
                      </a:cubicBezTo>
                      <a:close/>
                      <a:moveTo>
                        <a:pt x="163" y="347"/>
                      </a:moveTo>
                      <a:cubicBezTo>
                        <a:pt x="0" y="347"/>
                        <a:pt x="0" y="347"/>
                        <a:pt x="0" y="347"/>
                      </a:cubicBezTo>
                      <a:cubicBezTo>
                        <a:pt x="0" y="185"/>
                        <a:pt x="0" y="185"/>
                        <a:pt x="0" y="185"/>
                      </a:cubicBezTo>
                      <a:cubicBezTo>
                        <a:pt x="163" y="185"/>
                        <a:pt x="163" y="185"/>
                        <a:pt x="163" y="185"/>
                      </a:cubicBezTo>
                      <a:lnTo>
                        <a:pt x="163" y="3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184"/>
                  <a:endParaRPr lang="en-US" sz="1700" dirty="0">
                    <a:solidFill>
                      <a:srgbClr val="000000"/>
                    </a:solidFill>
                  </a:endParaRPr>
                </a:p>
              </p:txBody>
            </p:sp>
          </p:grpSp>
          <p:sp>
            <p:nvSpPr>
              <p:cNvPr id="164" name="TextBox 163"/>
              <p:cNvSpPr txBox="1"/>
              <p:nvPr/>
            </p:nvSpPr>
            <p:spPr>
              <a:xfrm>
                <a:off x="11762853" y="2636509"/>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OPERATE</a:t>
                </a:r>
              </a:p>
            </p:txBody>
          </p:sp>
        </p:grpSp>
        <p:grpSp>
          <p:nvGrpSpPr>
            <p:cNvPr id="90" name="Group 89"/>
            <p:cNvGrpSpPr/>
            <p:nvPr/>
          </p:nvGrpSpPr>
          <p:grpSpPr>
            <a:xfrm>
              <a:off x="11395878" y="0"/>
              <a:ext cx="841248" cy="749808"/>
              <a:chOff x="9621100" y="2572128"/>
              <a:chExt cx="841248" cy="749808"/>
            </a:xfrm>
          </p:grpSpPr>
          <p:grpSp>
            <p:nvGrpSpPr>
              <p:cNvPr id="145" name="Group 144"/>
              <p:cNvGrpSpPr/>
              <p:nvPr/>
            </p:nvGrpSpPr>
            <p:grpSpPr>
              <a:xfrm>
                <a:off x="9621100" y="2572128"/>
                <a:ext cx="841248" cy="749808"/>
                <a:chOff x="10010857" y="2450770"/>
                <a:chExt cx="841248" cy="749808"/>
              </a:xfrm>
            </p:grpSpPr>
            <p:sp>
              <p:nvSpPr>
                <p:cNvPr id="155" name="Rectangle 154"/>
                <p:cNvSpPr/>
                <p:nvPr/>
              </p:nvSpPr>
              <p:spPr bwMode="auto">
                <a:xfrm>
                  <a:off x="10010857" y="2450770"/>
                  <a:ext cx="841248" cy="7498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68217A"/>
                      </a:solidFill>
                      <a:ea typeface="Segoe UI" pitchFamily="34" charset="0"/>
                      <a:cs typeface="Segoe UI" pitchFamily="34" charset="0"/>
                    </a:rPr>
                    <a:t>RELEASE</a:t>
                  </a:r>
                </a:p>
              </p:txBody>
            </p:sp>
            <p:grpSp>
              <p:nvGrpSpPr>
                <p:cNvPr id="156" name="Group 155"/>
                <p:cNvGrpSpPr/>
                <p:nvPr/>
              </p:nvGrpSpPr>
              <p:grpSpPr bwMode="black">
                <a:xfrm>
                  <a:off x="10156809" y="2539302"/>
                  <a:ext cx="189499" cy="401888"/>
                  <a:chOff x="8920162" y="3943878"/>
                  <a:chExt cx="419078" cy="889014"/>
                </a:xfrm>
                <a:solidFill>
                  <a:schemeClr val="tx1"/>
                </a:solidFill>
              </p:grpSpPr>
              <p:sp>
                <p:nvSpPr>
                  <p:cNvPr id="157" name="Oval 16"/>
                  <p:cNvSpPr>
                    <a:spLocks noChangeArrowheads="1"/>
                  </p:cNvSpPr>
                  <p:nvPr/>
                </p:nvSpPr>
                <p:spPr bwMode="black">
                  <a:xfrm>
                    <a:off x="9148745" y="3943886"/>
                    <a:ext cx="149225"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58" name="Freeform 17"/>
                  <p:cNvSpPr>
                    <a:spLocks/>
                  </p:cNvSpPr>
                  <p:nvPr/>
                </p:nvSpPr>
                <p:spPr bwMode="black">
                  <a:xfrm>
                    <a:off x="9016977" y="4123277"/>
                    <a:ext cx="322263" cy="709615"/>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59" name="Freeform 18"/>
                  <p:cNvSpPr>
                    <a:spLocks/>
                  </p:cNvSpPr>
                  <p:nvPr/>
                </p:nvSpPr>
                <p:spPr bwMode="black">
                  <a:xfrm>
                    <a:off x="9051895" y="4089938"/>
                    <a:ext cx="265112" cy="206376"/>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60" name="Freeform 19"/>
                  <p:cNvSpPr>
                    <a:spLocks/>
                  </p:cNvSpPr>
                  <p:nvPr/>
                </p:nvSpPr>
                <p:spPr bwMode="black">
                  <a:xfrm>
                    <a:off x="8953469" y="3958176"/>
                    <a:ext cx="90487"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61" name="Freeform 20"/>
                  <p:cNvSpPr>
                    <a:spLocks/>
                  </p:cNvSpPr>
                  <p:nvPr/>
                </p:nvSpPr>
                <p:spPr bwMode="black">
                  <a:xfrm>
                    <a:off x="9055048" y="401056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162" name="Freeform 21"/>
                  <p:cNvSpPr>
                    <a:spLocks/>
                  </p:cNvSpPr>
                  <p:nvPr/>
                </p:nvSpPr>
                <p:spPr bwMode="black">
                  <a:xfrm>
                    <a:off x="8920162" y="3943878"/>
                    <a:ext cx="19050" cy="195264"/>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sp>
            <p:nvSpPr>
              <p:cNvPr id="154" name="TextBox 153"/>
              <p:cNvSpPr txBox="1"/>
              <p:nvPr/>
            </p:nvSpPr>
            <p:spPr>
              <a:xfrm>
                <a:off x="10331151" y="2713064"/>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RELEASE</a:t>
                </a:r>
              </a:p>
            </p:txBody>
          </p:sp>
        </p:grpSp>
        <p:grpSp>
          <p:nvGrpSpPr>
            <p:cNvPr id="91" name="Group 90"/>
            <p:cNvGrpSpPr/>
            <p:nvPr/>
          </p:nvGrpSpPr>
          <p:grpSpPr>
            <a:xfrm>
              <a:off x="11227779" y="0"/>
              <a:ext cx="844454" cy="749808"/>
              <a:chOff x="10134425" y="1444243"/>
              <a:chExt cx="844454" cy="749808"/>
            </a:xfrm>
          </p:grpSpPr>
          <p:sp>
            <p:nvSpPr>
              <p:cNvPr id="95" name="Rectangle 94"/>
              <p:cNvSpPr/>
              <p:nvPr/>
            </p:nvSpPr>
            <p:spPr bwMode="auto">
              <a:xfrm>
                <a:off x="10134425" y="1444243"/>
                <a:ext cx="841248" cy="7498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7FBA00"/>
                    </a:solidFill>
                    <a:ea typeface="Segoe UI" pitchFamily="34" charset="0"/>
                    <a:cs typeface="Segoe UI" pitchFamily="34" charset="0"/>
                  </a:rPr>
                  <a:t>DEVELOP</a:t>
                </a:r>
              </a:p>
            </p:txBody>
          </p:sp>
          <p:grpSp>
            <p:nvGrpSpPr>
              <p:cNvPr id="96" name="Group 95"/>
              <p:cNvGrpSpPr/>
              <p:nvPr/>
            </p:nvGrpSpPr>
            <p:grpSpPr>
              <a:xfrm>
                <a:off x="10240011" y="1581323"/>
                <a:ext cx="328558" cy="328558"/>
                <a:chOff x="7156450" y="28575"/>
                <a:chExt cx="325438" cy="325438"/>
              </a:xfrm>
              <a:solidFill>
                <a:schemeClr val="tx1"/>
              </a:solidFill>
            </p:grpSpPr>
            <p:sp>
              <p:nvSpPr>
                <p:cNvPr id="98" name="Freeform 26"/>
                <p:cNvSpPr>
                  <a:spLocks noEditPoints="1"/>
                </p:cNvSpPr>
                <p:nvPr/>
              </p:nvSpPr>
              <p:spPr bwMode="auto">
                <a:xfrm>
                  <a:off x="7164388" y="88900"/>
                  <a:ext cx="261938" cy="261938"/>
                </a:xfrm>
                <a:custGeom>
                  <a:avLst/>
                  <a:gdLst>
                    <a:gd name="T0" fmla="*/ 70 w 70"/>
                    <a:gd name="T1" fmla="*/ 17 h 70"/>
                    <a:gd name="T2" fmla="*/ 57 w 70"/>
                    <a:gd name="T3" fmla="*/ 29 h 70"/>
                    <a:gd name="T4" fmla="*/ 49 w 70"/>
                    <a:gd name="T5" fmla="*/ 21 h 70"/>
                    <a:gd name="T6" fmla="*/ 55 w 70"/>
                    <a:gd name="T7" fmla="*/ 14 h 70"/>
                    <a:gd name="T8" fmla="*/ 55 w 70"/>
                    <a:gd name="T9" fmla="*/ 11 h 70"/>
                    <a:gd name="T10" fmla="*/ 55 w 70"/>
                    <a:gd name="T11" fmla="*/ 11 h 70"/>
                    <a:gd name="T12" fmla="*/ 51 w 70"/>
                    <a:gd name="T13" fmla="*/ 11 h 70"/>
                    <a:gd name="T14" fmla="*/ 45 w 70"/>
                    <a:gd name="T15" fmla="*/ 17 h 70"/>
                    <a:gd name="T16" fmla="*/ 40 w 70"/>
                    <a:gd name="T17" fmla="*/ 12 h 70"/>
                    <a:gd name="T18" fmla="*/ 53 w 70"/>
                    <a:gd name="T19" fmla="*/ 0 h 70"/>
                    <a:gd name="T20" fmla="*/ 70 w 70"/>
                    <a:gd name="T21" fmla="*/ 17 h 70"/>
                    <a:gd name="T22" fmla="*/ 43 w 70"/>
                    <a:gd name="T23" fmla="*/ 44 h 70"/>
                    <a:gd name="T24" fmla="*/ 34 w 70"/>
                    <a:gd name="T25" fmla="*/ 35 h 70"/>
                    <a:gd name="T26" fmla="*/ 19 w 70"/>
                    <a:gd name="T27" fmla="*/ 50 h 70"/>
                    <a:gd name="T28" fmla="*/ 15 w 70"/>
                    <a:gd name="T29" fmla="*/ 50 h 70"/>
                    <a:gd name="T30" fmla="*/ 15 w 70"/>
                    <a:gd name="T31" fmla="*/ 50 h 70"/>
                    <a:gd name="T32" fmla="*/ 15 w 70"/>
                    <a:gd name="T33" fmla="*/ 47 h 70"/>
                    <a:gd name="T34" fmla="*/ 31 w 70"/>
                    <a:gd name="T35" fmla="*/ 31 h 70"/>
                    <a:gd name="T36" fmla="*/ 26 w 70"/>
                    <a:gd name="T37" fmla="*/ 27 h 70"/>
                    <a:gd name="T38" fmla="*/ 7 w 70"/>
                    <a:gd name="T39" fmla="*/ 46 h 70"/>
                    <a:gd name="T40" fmla="*/ 0 w 70"/>
                    <a:gd name="T41" fmla="*/ 70 h 70"/>
                    <a:gd name="T42" fmla="*/ 24 w 70"/>
                    <a:gd name="T43" fmla="*/ 63 h 70"/>
                    <a:gd name="T44" fmla="*/ 43 w 70"/>
                    <a:gd name="T4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0">
                      <a:moveTo>
                        <a:pt x="70" y="17"/>
                      </a:moveTo>
                      <a:cubicBezTo>
                        <a:pt x="57" y="29"/>
                        <a:pt x="57" y="29"/>
                        <a:pt x="57" y="29"/>
                      </a:cubicBezTo>
                      <a:cubicBezTo>
                        <a:pt x="49" y="21"/>
                        <a:pt x="49" y="21"/>
                        <a:pt x="49" y="21"/>
                      </a:cubicBezTo>
                      <a:cubicBezTo>
                        <a:pt x="55" y="14"/>
                        <a:pt x="55" y="14"/>
                        <a:pt x="55" y="14"/>
                      </a:cubicBezTo>
                      <a:cubicBezTo>
                        <a:pt x="56" y="13"/>
                        <a:pt x="56" y="12"/>
                        <a:pt x="55" y="11"/>
                      </a:cubicBezTo>
                      <a:cubicBezTo>
                        <a:pt x="55" y="11"/>
                        <a:pt x="55" y="11"/>
                        <a:pt x="55" y="11"/>
                      </a:cubicBezTo>
                      <a:cubicBezTo>
                        <a:pt x="54" y="10"/>
                        <a:pt x="52" y="10"/>
                        <a:pt x="51" y="11"/>
                      </a:cubicBezTo>
                      <a:cubicBezTo>
                        <a:pt x="45" y="17"/>
                        <a:pt x="45" y="17"/>
                        <a:pt x="45" y="17"/>
                      </a:cubicBezTo>
                      <a:cubicBezTo>
                        <a:pt x="40" y="12"/>
                        <a:pt x="40" y="12"/>
                        <a:pt x="40" y="12"/>
                      </a:cubicBezTo>
                      <a:cubicBezTo>
                        <a:pt x="53" y="0"/>
                        <a:pt x="53" y="0"/>
                        <a:pt x="53" y="0"/>
                      </a:cubicBezTo>
                      <a:cubicBezTo>
                        <a:pt x="70" y="17"/>
                        <a:pt x="70" y="17"/>
                        <a:pt x="70" y="17"/>
                      </a:cubicBezTo>
                      <a:close/>
                      <a:moveTo>
                        <a:pt x="43" y="44"/>
                      </a:moveTo>
                      <a:cubicBezTo>
                        <a:pt x="34" y="35"/>
                        <a:pt x="34" y="35"/>
                        <a:pt x="34" y="35"/>
                      </a:cubicBezTo>
                      <a:cubicBezTo>
                        <a:pt x="19" y="50"/>
                        <a:pt x="19" y="50"/>
                        <a:pt x="19" y="50"/>
                      </a:cubicBezTo>
                      <a:cubicBezTo>
                        <a:pt x="18" y="51"/>
                        <a:pt x="16" y="51"/>
                        <a:pt x="15" y="50"/>
                      </a:cubicBezTo>
                      <a:cubicBezTo>
                        <a:pt x="15" y="50"/>
                        <a:pt x="15" y="50"/>
                        <a:pt x="15" y="50"/>
                      </a:cubicBezTo>
                      <a:cubicBezTo>
                        <a:pt x="14" y="49"/>
                        <a:pt x="14" y="48"/>
                        <a:pt x="15" y="47"/>
                      </a:cubicBezTo>
                      <a:cubicBezTo>
                        <a:pt x="31" y="31"/>
                        <a:pt x="31" y="31"/>
                        <a:pt x="31" y="31"/>
                      </a:cubicBezTo>
                      <a:cubicBezTo>
                        <a:pt x="26" y="27"/>
                        <a:pt x="26" y="27"/>
                        <a:pt x="26" y="27"/>
                      </a:cubicBezTo>
                      <a:cubicBezTo>
                        <a:pt x="7" y="46"/>
                        <a:pt x="7" y="46"/>
                        <a:pt x="7" y="46"/>
                      </a:cubicBezTo>
                      <a:cubicBezTo>
                        <a:pt x="0" y="70"/>
                        <a:pt x="0" y="70"/>
                        <a:pt x="0" y="70"/>
                      </a:cubicBezTo>
                      <a:cubicBezTo>
                        <a:pt x="24" y="63"/>
                        <a:pt x="24" y="63"/>
                        <a:pt x="24" y="63"/>
                      </a:cubicBezTo>
                      <a:lnTo>
                        <a:pt x="43" y="44"/>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99" name="Freeform 27"/>
                <p:cNvSpPr>
                  <a:spLocks/>
                </p:cNvSpPr>
                <p:nvPr/>
              </p:nvSpPr>
              <p:spPr bwMode="auto">
                <a:xfrm>
                  <a:off x="7377113" y="28575"/>
                  <a:ext cx="104775" cy="107950"/>
                </a:xfrm>
                <a:custGeom>
                  <a:avLst/>
                  <a:gdLst>
                    <a:gd name="T0" fmla="*/ 0 w 66"/>
                    <a:gd name="T1" fmla="*/ 28 h 68"/>
                    <a:gd name="T2" fmla="*/ 26 w 66"/>
                    <a:gd name="T3" fmla="*/ 0 h 68"/>
                    <a:gd name="T4" fmla="*/ 66 w 66"/>
                    <a:gd name="T5" fmla="*/ 40 h 68"/>
                    <a:gd name="T6" fmla="*/ 40 w 66"/>
                    <a:gd name="T7" fmla="*/ 68 h 68"/>
                    <a:gd name="T8" fmla="*/ 0 w 66"/>
                    <a:gd name="T9" fmla="*/ 28 h 68"/>
                  </a:gdLst>
                  <a:ahLst/>
                  <a:cxnLst>
                    <a:cxn ang="0">
                      <a:pos x="T0" y="T1"/>
                    </a:cxn>
                    <a:cxn ang="0">
                      <a:pos x="T2" y="T3"/>
                    </a:cxn>
                    <a:cxn ang="0">
                      <a:pos x="T4" y="T5"/>
                    </a:cxn>
                    <a:cxn ang="0">
                      <a:pos x="T6" y="T7"/>
                    </a:cxn>
                    <a:cxn ang="0">
                      <a:pos x="T8" y="T9"/>
                    </a:cxn>
                  </a:cxnLst>
                  <a:rect l="0" t="0" r="r" b="b"/>
                  <a:pathLst>
                    <a:path w="66" h="68">
                      <a:moveTo>
                        <a:pt x="0" y="28"/>
                      </a:moveTo>
                      <a:lnTo>
                        <a:pt x="26" y="0"/>
                      </a:lnTo>
                      <a:lnTo>
                        <a:pt x="66" y="40"/>
                      </a:lnTo>
                      <a:lnTo>
                        <a:pt x="40" y="68"/>
                      </a:lnTo>
                      <a:lnTo>
                        <a:pt x="0" y="28"/>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100" name="Freeform 28"/>
                <p:cNvSpPr>
                  <a:spLocks/>
                </p:cNvSpPr>
                <p:nvPr/>
              </p:nvSpPr>
              <p:spPr bwMode="auto">
                <a:xfrm>
                  <a:off x="7156450" y="28575"/>
                  <a:ext cx="319088" cy="325438"/>
                </a:xfrm>
                <a:custGeom>
                  <a:avLst/>
                  <a:gdLst>
                    <a:gd name="T0" fmla="*/ 85 w 85"/>
                    <a:gd name="T1" fmla="*/ 69 h 87"/>
                    <a:gd name="T2" fmla="*/ 84 w 85"/>
                    <a:gd name="T3" fmla="*/ 74 h 87"/>
                    <a:gd name="T4" fmla="*/ 80 w 85"/>
                    <a:gd name="T5" fmla="*/ 71 h 87"/>
                    <a:gd name="T6" fmla="*/ 70 w 85"/>
                    <a:gd name="T7" fmla="*/ 62 h 87"/>
                    <a:gd name="T8" fmla="*/ 60 w 85"/>
                    <a:gd name="T9" fmla="*/ 73 h 87"/>
                    <a:gd name="T10" fmla="*/ 66 w 85"/>
                    <a:gd name="T11" fmla="*/ 82 h 87"/>
                    <a:gd name="T12" fmla="*/ 67 w 85"/>
                    <a:gd name="T13" fmla="*/ 87 h 87"/>
                    <a:gd name="T14" fmla="*/ 67 w 85"/>
                    <a:gd name="T15" fmla="*/ 87 h 87"/>
                    <a:gd name="T16" fmla="*/ 49 w 85"/>
                    <a:gd name="T17" fmla="*/ 69 h 87"/>
                    <a:gd name="T18" fmla="*/ 50 w 85"/>
                    <a:gd name="T19" fmla="*/ 62 h 87"/>
                    <a:gd name="T20" fmla="*/ 23 w 85"/>
                    <a:gd name="T21" fmla="*/ 36 h 87"/>
                    <a:gd name="T22" fmla="*/ 18 w 85"/>
                    <a:gd name="T23" fmla="*/ 36 h 87"/>
                    <a:gd name="T24" fmla="*/ 0 w 85"/>
                    <a:gd name="T25" fmla="*/ 18 h 87"/>
                    <a:gd name="T26" fmla="*/ 1 w 85"/>
                    <a:gd name="T27" fmla="*/ 13 h 87"/>
                    <a:gd name="T28" fmla="*/ 4 w 85"/>
                    <a:gd name="T29" fmla="*/ 16 h 87"/>
                    <a:gd name="T30" fmla="*/ 15 w 85"/>
                    <a:gd name="T31" fmla="*/ 25 h 87"/>
                    <a:gd name="T32" fmla="*/ 25 w 85"/>
                    <a:gd name="T33" fmla="*/ 15 h 87"/>
                    <a:gd name="T34" fmla="*/ 19 w 85"/>
                    <a:gd name="T35" fmla="*/ 5 h 87"/>
                    <a:gd name="T36" fmla="*/ 18 w 85"/>
                    <a:gd name="T37" fmla="*/ 0 h 87"/>
                    <a:gd name="T38" fmla="*/ 18 w 85"/>
                    <a:gd name="T39" fmla="*/ 0 h 87"/>
                    <a:gd name="T40" fmla="*/ 36 w 85"/>
                    <a:gd name="T41" fmla="*/ 18 h 87"/>
                    <a:gd name="T42" fmla="*/ 35 w 85"/>
                    <a:gd name="T43" fmla="*/ 25 h 87"/>
                    <a:gd name="T44" fmla="*/ 62 w 85"/>
                    <a:gd name="T45" fmla="*/ 51 h 87"/>
                    <a:gd name="T46" fmla="*/ 66 w 85"/>
                    <a:gd name="T47" fmla="*/ 51 h 87"/>
                    <a:gd name="T48" fmla="*/ 85 w 85"/>
                    <a:gd name="T49"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7">
                      <a:moveTo>
                        <a:pt x="85" y="69"/>
                      </a:moveTo>
                      <a:cubicBezTo>
                        <a:pt x="85" y="71"/>
                        <a:pt x="84" y="73"/>
                        <a:pt x="84" y="74"/>
                      </a:cubicBezTo>
                      <a:cubicBezTo>
                        <a:pt x="80" y="71"/>
                        <a:pt x="80" y="71"/>
                        <a:pt x="80" y="71"/>
                      </a:cubicBezTo>
                      <a:cubicBezTo>
                        <a:pt x="80" y="66"/>
                        <a:pt x="75" y="62"/>
                        <a:pt x="70" y="62"/>
                      </a:cubicBezTo>
                      <a:cubicBezTo>
                        <a:pt x="64" y="62"/>
                        <a:pt x="60" y="67"/>
                        <a:pt x="60" y="73"/>
                      </a:cubicBezTo>
                      <a:cubicBezTo>
                        <a:pt x="60" y="77"/>
                        <a:pt x="62" y="80"/>
                        <a:pt x="66" y="82"/>
                      </a:cubicBezTo>
                      <a:cubicBezTo>
                        <a:pt x="67" y="87"/>
                        <a:pt x="67" y="87"/>
                        <a:pt x="67" y="87"/>
                      </a:cubicBezTo>
                      <a:cubicBezTo>
                        <a:pt x="67" y="87"/>
                        <a:pt x="67" y="87"/>
                        <a:pt x="67" y="87"/>
                      </a:cubicBezTo>
                      <a:cubicBezTo>
                        <a:pt x="57" y="87"/>
                        <a:pt x="49" y="79"/>
                        <a:pt x="49" y="69"/>
                      </a:cubicBezTo>
                      <a:cubicBezTo>
                        <a:pt x="49" y="67"/>
                        <a:pt x="49" y="64"/>
                        <a:pt x="50" y="62"/>
                      </a:cubicBezTo>
                      <a:cubicBezTo>
                        <a:pt x="23" y="36"/>
                        <a:pt x="23" y="36"/>
                        <a:pt x="23" y="36"/>
                      </a:cubicBezTo>
                      <a:cubicBezTo>
                        <a:pt x="22" y="36"/>
                        <a:pt x="20" y="36"/>
                        <a:pt x="18" y="36"/>
                      </a:cubicBezTo>
                      <a:cubicBezTo>
                        <a:pt x="9" y="36"/>
                        <a:pt x="0" y="28"/>
                        <a:pt x="0" y="18"/>
                      </a:cubicBezTo>
                      <a:cubicBezTo>
                        <a:pt x="0" y="17"/>
                        <a:pt x="1" y="15"/>
                        <a:pt x="1" y="13"/>
                      </a:cubicBezTo>
                      <a:cubicBezTo>
                        <a:pt x="4" y="16"/>
                        <a:pt x="4" y="16"/>
                        <a:pt x="4" y="16"/>
                      </a:cubicBezTo>
                      <a:cubicBezTo>
                        <a:pt x="5" y="21"/>
                        <a:pt x="10" y="25"/>
                        <a:pt x="15" y="25"/>
                      </a:cubicBezTo>
                      <a:cubicBezTo>
                        <a:pt x="21" y="25"/>
                        <a:pt x="25" y="20"/>
                        <a:pt x="25" y="15"/>
                      </a:cubicBezTo>
                      <a:cubicBezTo>
                        <a:pt x="25" y="11"/>
                        <a:pt x="23" y="7"/>
                        <a:pt x="19" y="5"/>
                      </a:cubicBezTo>
                      <a:cubicBezTo>
                        <a:pt x="18" y="0"/>
                        <a:pt x="18" y="0"/>
                        <a:pt x="18" y="0"/>
                      </a:cubicBezTo>
                      <a:cubicBezTo>
                        <a:pt x="18" y="0"/>
                        <a:pt x="18" y="0"/>
                        <a:pt x="18" y="0"/>
                      </a:cubicBezTo>
                      <a:cubicBezTo>
                        <a:pt x="28" y="0"/>
                        <a:pt x="36" y="8"/>
                        <a:pt x="36" y="18"/>
                      </a:cubicBezTo>
                      <a:cubicBezTo>
                        <a:pt x="36" y="20"/>
                        <a:pt x="36" y="23"/>
                        <a:pt x="35" y="25"/>
                      </a:cubicBezTo>
                      <a:cubicBezTo>
                        <a:pt x="62" y="51"/>
                        <a:pt x="62" y="51"/>
                        <a:pt x="62" y="51"/>
                      </a:cubicBezTo>
                      <a:cubicBezTo>
                        <a:pt x="64" y="51"/>
                        <a:pt x="65" y="51"/>
                        <a:pt x="66" y="51"/>
                      </a:cubicBezTo>
                      <a:cubicBezTo>
                        <a:pt x="76" y="51"/>
                        <a:pt x="84" y="59"/>
                        <a:pt x="85" y="69"/>
                      </a:cubicBez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
            <p:nvSpPr>
              <p:cNvPr id="97" name="TextBox 96"/>
              <p:cNvSpPr txBox="1"/>
              <p:nvPr/>
            </p:nvSpPr>
            <p:spPr>
              <a:xfrm>
                <a:off x="10854229" y="1581323"/>
                <a:ext cx="124650" cy="47150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DEVELOP</a:t>
                </a:r>
              </a:p>
            </p:txBody>
          </p:sp>
        </p:grpSp>
        <p:grpSp>
          <p:nvGrpSpPr>
            <p:cNvPr id="92" name="Group 91"/>
            <p:cNvGrpSpPr/>
            <p:nvPr/>
          </p:nvGrpSpPr>
          <p:grpSpPr>
            <a:xfrm>
              <a:off x="11078561" y="0"/>
              <a:ext cx="837721" cy="749808"/>
              <a:chOff x="13080334" y="-82726"/>
              <a:chExt cx="837721" cy="749808"/>
            </a:xfrm>
          </p:grpSpPr>
          <p:sp>
            <p:nvSpPr>
              <p:cNvPr id="93" name="Rectangle 92"/>
              <p:cNvSpPr/>
              <p:nvPr/>
            </p:nvSpPr>
            <p:spPr bwMode="auto">
              <a:xfrm>
                <a:off x="13080334" y="-82726"/>
                <a:ext cx="837721" cy="7498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PLAN</a:t>
                </a:r>
              </a:p>
            </p:txBody>
          </p:sp>
          <p:sp>
            <p:nvSpPr>
              <p:cNvPr id="94" name="Freeform 30"/>
              <p:cNvSpPr>
                <a:spLocks noEditPoints="1"/>
              </p:cNvSpPr>
              <p:nvPr/>
            </p:nvSpPr>
            <p:spPr bwMode="auto">
              <a:xfrm>
                <a:off x="13405925" y="26999"/>
                <a:ext cx="288040" cy="366505"/>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grpSp>
      <p:grpSp>
        <p:nvGrpSpPr>
          <p:cNvPr id="167" name="Group 166"/>
          <p:cNvGrpSpPr/>
          <p:nvPr/>
        </p:nvGrpSpPr>
        <p:grpSpPr>
          <a:xfrm>
            <a:off x="597081" y="1640954"/>
            <a:ext cx="2597230" cy="1704572"/>
            <a:chOff x="597081" y="1640954"/>
            <a:chExt cx="2597230" cy="1704572"/>
          </a:xfrm>
        </p:grpSpPr>
        <p:sp>
          <p:nvSpPr>
            <p:cNvPr id="168" name="Rounded Rectangle 167"/>
            <p:cNvSpPr/>
            <p:nvPr/>
          </p:nvSpPr>
          <p:spPr bwMode="auto">
            <a:xfrm>
              <a:off x="941841" y="1640954"/>
              <a:ext cx="2252470" cy="1521346"/>
            </a:xfrm>
            <a:prstGeom prst="roundRect">
              <a:avLst>
                <a:gd name="adj" fmla="val 7520"/>
              </a:avLst>
            </a:prstGeom>
            <a:solidFill>
              <a:schemeClr val="bg1">
                <a:alpha val="20000"/>
              </a:schemeClr>
            </a:solidFill>
            <a:ln w="28575">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endParaRPr lang="en-US" sz="1499" dirty="0">
                <a:gradFill>
                  <a:gsLst>
                    <a:gs pos="0">
                      <a:srgbClr val="00BCF2"/>
                    </a:gs>
                    <a:gs pos="100000">
                      <a:srgbClr val="00BCF2"/>
                    </a:gs>
                  </a:gsLst>
                  <a:lin ang="5400000" scaled="0"/>
                </a:gradFill>
                <a:ea typeface="Segoe UI" pitchFamily="34" charset="0"/>
                <a:cs typeface="Segoe UI" pitchFamily="34" charset="0"/>
              </a:endParaRPr>
            </a:p>
          </p:txBody>
        </p:sp>
        <p:grpSp>
          <p:nvGrpSpPr>
            <p:cNvPr id="169" name="Group 168"/>
            <p:cNvGrpSpPr/>
            <p:nvPr/>
          </p:nvGrpSpPr>
          <p:grpSpPr>
            <a:xfrm>
              <a:off x="597081" y="2710687"/>
              <a:ext cx="609082" cy="634839"/>
              <a:chOff x="2328300" y="3506767"/>
              <a:chExt cx="551703" cy="575034"/>
            </a:xfrm>
          </p:grpSpPr>
          <p:sp>
            <p:nvSpPr>
              <p:cNvPr id="177" name="AutoShape 3"/>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nvGrpSpPr>
              <p:cNvPr id="178" name="Group 177"/>
              <p:cNvGrpSpPr/>
              <p:nvPr/>
            </p:nvGrpSpPr>
            <p:grpSpPr>
              <a:xfrm>
                <a:off x="2328300" y="3506767"/>
                <a:ext cx="551703" cy="575034"/>
                <a:chOff x="3937001" y="4448175"/>
                <a:chExt cx="638175" cy="665163"/>
              </a:xfrm>
            </p:grpSpPr>
            <p:grpSp>
              <p:nvGrpSpPr>
                <p:cNvPr id="179" name="Group 10"/>
                <p:cNvGrpSpPr>
                  <a:grpSpLocks noChangeAspect="1"/>
                </p:cNvGrpSpPr>
                <p:nvPr/>
              </p:nvGrpSpPr>
              <p:grpSpPr bwMode="auto">
                <a:xfrm>
                  <a:off x="3937001" y="4448175"/>
                  <a:ext cx="638175" cy="665163"/>
                  <a:chOff x="2480" y="2802"/>
                  <a:chExt cx="402" cy="419"/>
                </a:xfrm>
              </p:grpSpPr>
              <p:sp>
                <p:nvSpPr>
                  <p:cNvPr id="183" name="AutoShape 9"/>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4" name="Freeform 11"/>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5" name="Freeform 12"/>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CC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180" name="Group 179"/>
                <p:cNvGrpSpPr/>
                <p:nvPr/>
              </p:nvGrpSpPr>
              <p:grpSpPr>
                <a:xfrm>
                  <a:off x="4120302" y="4618868"/>
                  <a:ext cx="293550" cy="349134"/>
                  <a:chOff x="4662074" y="4335997"/>
                  <a:chExt cx="234105" cy="278433"/>
                </a:xfrm>
              </p:grpSpPr>
              <p:sp>
                <p:nvSpPr>
                  <p:cNvPr id="181" name="Freeform 6"/>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rgbClr val="808080"/>
                  </a:solidFill>
                  <a:ln w="0">
                    <a:noFill/>
                    <a:prstDash val="solid"/>
                    <a:round/>
                    <a:headEnd/>
                    <a:tailEnd/>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2" name="Freeform 7"/>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rgbClr val="808080"/>
                  </a:solidFill>
                  <a:ln w="0">
                    <a:noFill/>
                    <a:prstDash val="solid"/>
                    <a:round/>
                    <a:headEnd/>
                    <a:tailEnd/>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grpSp>
        <p:sp>
          <p:nvSpPr>
            <p:cNvPr id="170" name="TextBox 169"/>
            <p:cNvSpPr txBox="1"/>
            <p:nvPr/>
          </p:nvSpPr>
          <p:spPr>
            <a:xfrm>
              <a:off x="1227168" y="2165727"/>
              <a:ext cx="1720785" cy="188212"/>
            </a:xfrm>
            <a:prstGeom prst="rect">
              <a:avLst/>
            </a:prstGeom>
            <a:noFill/>
          </p:spPr>
          <p:txBody>
            <a:bodyPr wrap="square" lIns="0" tIns="0" rIns="0" bIns="0" rtlCol="0">
              <a:spAutoFit/>
            </a:bodyPr>
            <a:lstStyle/>
            <a:p>
              <a:pPr defTabSz="932418"/>
              <a:r>
                <a:rPr lang="en-US" sz="1199" dirty="0">
                  <a:gradFill>
                    <a:gsLst>
                      <a:gs pos="0">
                        <a:srgbClr val="FFFFFF"/>
                      </a:gs>
                      <a:gs pos="100000">
                        <a:srgbClr val="FFFFFF"/>
                      </a:gs>
                    </a:gsLst>
                    <a:lin ang="5400000" scaled="0"/>
                  </a:gradFill>
                  <a:ea typeface="Segoe UI" pitchFamily="34" charset="0"/>
                  <a:cs typeface="Segoe UI" pitchFamily="34" charset="0"/>
                </a:rPr>
                <a:t>Team Foundation Server</a:t>
              </a:r>
            </a:p>
          </p:txBody>
        </p:sp>
        <p:pic>
          <p:nvPicPr>
            <p:cNvPr id="171" name="Picture 170"/>
            <p:cNvPicPr>
              <a:picLocks noChangeAspect="1"/>
            </p:cNvPicPr>
            <p:nvPr/>
          </p:nvPicPr>
          <p:blipFill rotWithShape="1">
            <a:blip r:embed="rId5">
              <a:extLst>
                <a:ext uri="{28A0092B-C50C-407E-A947-70E740481C1C}">
                  <a14:useLocalDpi xmlns:a14="http://schemas.microsoft.com/office/drawing/2010/main" val="0"/>
                </a:ext>
              </a:extLst>
            </a:blip>
            <a:srcRect t="13288" r="4516" b="26841"/>
            <a:stretch/>
          </p:blipFill>
          <p:spPr>
            <a:xfrm>
              <a:off x="1076556" y="1822306"/>
              <a:ext cx="2002196" cy="259117"/>
            </a:xfrm>
            <a:prstGeom prst="rect">
              <a:avLst/>
            </a:prstGeom>
          </p:spPr>
        </p:pic>
        <p:pic>
          <p:nvPicPr>
            <p:cNvPr id="172" name="Picture 171"/>
            <p:cNvPicPr>
              <a:picLocks noChangeAspect="1"/>
            </p:cNvPicPr>
            <p:nvPr/>
          </p:nvPicPr>
          <p:blipFill>
            <a:blip r:embed="rId6"/>
            <a:stretch>
              <a:fillRect/>
            </a:stretch>
          </p:blipFill>
          <p:spPr>
            <a:xfrm>
              <a:off x="2469496" y="2417574"/>
              <a:ext cx="400152" cy="398998"/>
            </a:xfrm>
            <a:prstGeom prst="rect">
              <a:avLst/>
            </a:prstGeom>
          </p:spPr>
        </p:pic>
        <p:sp>
          <p:nvSpPr>
            <p:cNvPr id="173" name="TextBox 172"/>
            <p:cNvSpPr txBox="1"/>
            <p:nvPr/>
          </p:nvSpPr>
          <p:spPr>
            <a:xfrm>
              <a:off x="2010022" y="2600009"/>
              <a:ext cx="261968" cy="166071"/>
            </a:xfrm>
            <a:prstGeom prst="rect">
              <a:avLst/>
            </a:prstGeom>
            <a:noFill/>
          </p:spPr>
          <p:txBody>
            <a:bodyPr wrap="square" lIns="0" tIns="0" rIns="0" bIns="0" rtlCol="0">
              <a:spAutoFit/>
            </a:bodyPr>
            <a:lstStyle>
              <a:defPPr>
                <a:defRPr lang="en-US"/>
              </a:defPPr>
              <a:lvl1pPr defTabSz="932597">
                <a:lnSpc>
                  <a:spcPct val="90000"/>
                </a:lnSpc>
                <a:defRPr sz="1200">
                  <a:gradFill>
                    <a:gsLst>
                      <a:gs pos="0">
                        <a:srgbClr val="FFFFFF"/>
                      </a:gs>
                      <a:gs pos="100000">
                        <a:srgbClr val="FFFFFF"/>
                      </a:gs>
                    </a:gsLst>
                    <a:lin ang="5400000" scaled="0"/>
                  </a:gradFill>
                  <a:ea typeface="Segoe UI" pitchFamily="34" charset="0"/>
                  <a:cs typeface="Segoe UI" pitchFamily="34" charset="0"/>
                </a:defRPr>
              </a:lvl1pPr>
            </a:lstStyle>
            <a:p>
              <a:r>
                <a:rPr lang="en-US" sz="1199" dirty="0" smtClean="0"/>
                <a:t>OR</a:t>
              </a:r>
              <a:endParaRPr lang="en-US" sz="1199" dirty="0"/>
            </a:p>
          </p:txBody>
        </p:sp>
        <p:sp>
          <p:nvSpPr>
            <p:cNvPr id="174" name="TextBox 173"/>
            <p:cNvSpPr txBox="1"/>
            <p:nvPr/>
          </p:nvSpPr>
          <p:spPr>
            <a:xfrm>
              <a:off x="1415431" y="2836868"/>
              <a:ext cx="381720" cy="184538"/>
            </a:xfrm>
            <a:prstGeom prst="rect">
              <a:avLst/>
            </a:prstGeom>
            <a:noFill/>
          </p:spPr>
          <p:txBody>
            <a:bodyPr wrap="square" lIns="0" tIns="0" rIns="0" bIns="0" rtlCol="0">
              <a:spAutoFit/>
            </a:bodyPr>
            <a:lstStyle/>
            <a:p>
              <a:pPr defTabSz="932418"/>
              <a:r>
                <a:rPr lang="en-US" sz="1199" dirty="0" smtClean="0">
                  <a:gradFill>
                    <a:gsLst>
                      <a:gs pos="0">
                        <a:srgbClr val="FFFFFF"/>
                      </a:gs>
                      <a:gs pos="100000">
                        <a:srgbClr val="FFFFFF"/>
                      </a:gs>
                    </a:gsLst>
                    <a:lin ang="5400000" scaled="0"/>
                  </a:gradFill>
                  <a:ea typeface="Segoe UI" pitchFamily="34" charset="0"/>
                  <a:cs typeface="Segoe UI" pitchFamily="34" charset="0"/>
                </a:rPr>
                <a:t>TFVC</a:t>
              </a:r>
              <a:endParaRPr lang="en-US" sz="1199" dirty="0">
                <a:gradFill>
                  <a:gsLst>
                    <a:gs pos="0">
                      <a:srgbClr val="FFFFFF"/>
                    </a:gs>
                    <a:gs pos="100000">
                      <a:srgbClr val="FFFFFF"/>
                    </a:gs>
                  </a:gsLst>
                  <a:lin ang="5400000" scaled="0"/>
                </a:gradFill>
                <a:ea typeface="Segoe UI" pitchFamily="34" charset="0"/>
                <a:cs typeface="Segoe UI" pitchFamily="34" charset="0"/>
              </a:endParaRPr>
            </a:p>
          </p:txBody>
        </p:sp>
        <p:sp>
          <p:nvSpPr>
            <p:cNvPr id="175" name="TextBox 174"/>
            <p:cNvSpPr txBox="1"/>
            <p:nvPr/>
          </p:nvSpPr>
          <p:spPr>
            <a:xfrm>
              <a:off x="2540665" y="2849288"/>
              <a:ext cx="381720" cy="184538"/>
            </a:xfrm>
            <a:prstGeom prst="rect">
              <a:avLst/>
            </a:prstGeom>
            <a:noFill/>
          </p:spPr>
          <p:txBody>
            <a:bodyPr wrap="square" lIns="0" tIns="0" rIns="0" bIns="0" rtlCol="0">
              <a:spAutoFit/>
            </a:bodyPr>
            <a:lstStyle/>
            <a:p>
              <a:pPr defTabSz="932418"/>
              <a:r>
                <a:rPr lang="en-US" sz="1199" dirty="0" smtClean="0">
                  <a:gradFill>
                    <a:gsLst>
                      <a:gs pos="0">
                        <a:srgbClr val="FFFFFF"/>
                      </a:gs>
                      <a:gs pos="100000">
                        <a:srgbClr val="FFFFFF"/>
                      </a:gs>
                    </a:gsLst>
                    <a:lin ang="5400000" scaled="0"/>
                  </a:gradFill>
                  <a:ea typeface="Segoe UI" pitchFamily="34" charset="0"/>
                  <a:cs typeface="Segoe UI" pitchFamily="34" charset="0"/>
                </a:rPr>
                <a:t>GIT</a:t>
              </a:r>
              <a:endParaRPr lang="en-US" sz="1199" dirty="0">
                <a:gradFill>
                  <a:gsLst>
                    <a:gs pos="0">
                      <a:srgbClr val="FFFFFF"/>
                    </a:gs>
                    <a:gs pos="100000">
                      <a:srgbClr val="FFFFFF"/>
                    </a:gs>
                  </a:gsLst>
                  <a:lin ang="5400000" scaled="0"/>
                </a:gradFill>
                <a:ea typeface="Segoe UI" pitchFamily="34" charset="0"/>
                <a:cs typeface="Segoe UI" pitchFamily="34" charset="0"/>
              </a:endParaRPr>
            </a:p>
          </p:txBody>
        </p:sp>
        <p:sp>
          <p:nvSpPr>
            <p:cNvPr id="176" name="Freeform 175"/>
            <p:cNvSpPr/>
            <p:nvPr/>
          </p:nvSpPr>
          <p:spPr bwMode="auto">
            <a:xfrm rot="18885243">
              <a:off x="1409058" y="2407520"/>
              <a:ext cx="416393" cy="382244"/>
            </a:xfrm>
            <a:custGeom>
              <a:avLst/>
              <a:gdLst>
                <a:gd name="connsiteX0" fmla="*/ 1128170 w 1781998"/>
                <a:gd name="connsiteY0" fmla="*/ 224576 h 1635853"/>
                <a:gd name="connsiteX1" fmla="*/ 655588 w 1781998"/>
                <a:gd name="connsiteY1" fmla="*/ 222547 h 1635853"/>
                <a:gd name="connsiteX2" fmla="*/ 653559 w 1781998"/>
                <a:gd name="connsiteY2" fmla="*/ 695129 h 1635853"/>
                <a:gd name="connsiteX3" fmla="*/ 1126141 w 1781998"/>
                <a:gd name="connsiteY3" fmla="*/ 697158 h 1635853"/>
                <a:gd name="connsiteX4" fmla="*/ 1128170 w 1781998"/>
                <a:gd name="connsiteY4" fmla="*/ 224576 h 1635853"/>
                <a:gd name="connsiteX5" fmla="*/ 1217423 w 1781998"/>
                <a:gd name="connsiteY5" fmla="*/ 136087 h 1635853"/>
                <a:gd name="connsiteX6" fmla="*/ 1273867 w 1781998"/>
                <a:gd name="connsiteY6" fmla="*/ 714528 h 1635853"/>
                <a:gd name="connsiteX7" fmla="*/ 1244159 w 1781998"/>
                <a:gd name="connsiteY7" fmla="*/ 750580 h 1635853"/>
                <a:gd name="connsiteX8" fmla="*/ 1414820 w 1781998"/>
                <a:gd name="connsiteY8" fmla="*/ 922712 h 1635853"/>
                <a:gd name="connsiteX9" fmla="*/ 1415161 w 1781998"/>
                <a:gd name="connsiteY9" fmla="*/ 922435 h 1635853"/>
                <a:gd name="connsiteX10" fmla="*/ 1713248 w 1781998"/>
                <a:gd name="connsiteY10" fmla="*/ 954109 h 1635853"/>
                <a:gd name="connsiteX11" fmla="*/ 1711808 w 1781998"/>
                <a:gd name="connsiteY11" fmla="*/ 1289533 h 1635853"/>
                <a:gd name="connsiteX12" fmla="*/ 1376384 w 1781998"/>
                <a:gd name="connsiteY12" fmla="*/ 1288093 h 1635853"/>
                <a:gd name="connsiteX13" fmla="*/ 1325385 w 1781998"/>
                <a:gd name="connsiteY13" fmla="*/ 1030906 h 1635853"/>
                <a:gd name="connsiteX14" fmla="*/ 1335760 w 1781998"/>
                <a:gd name="connsiteY14" fmla="*/ 1011394 h 1635853"/>
                <a:gd name="connsiteX15" fmla="*/ 1158092 w 1781998"/>
                <a:gd name="connsiteY15" fmla="*/ 832194 h 1635853"/>
                <a:gd name="connsiteX16" fmla="*/ 1142241 w 1781998"/>
                <a:gd name="connsiteY16" fmla="*/ 845028 h 1635853"/>
                <a:gd name="connsiteX17" fmla="*/ 976756 w 1781998"/>
                <a:gd name="connsiteY17" fmla="*/ 911662 h 1635853"/>
                <a:gd name="connsiteX18" fmla="*/ 950207 w 1781998"/>
                <a:gd name="connsiteY18" fmla="*/ 914092 h 1635853"/>
                <a:gd name="connsiteX19" fmla="*/ 950207 w 1781998"/>
                <a:gd name="connsiteY19" fmla="*/ 1170145 h 1635853"/>
                <a:gd name="connsiteX20" fmla="*/ 980420 w 1781998"/>
                <a:gd name="connsiteY20" fmla="*/ 1179240 h 1635853"/>
                <a:gd name="connsiteX21" fmla="*/ 1058657 w 1781998"/>
                <a:gd name="connsiteY21" fmla="*/ 1231678 h 1635853"/>
                <a:gd name="connsiteX22" fmla="*/ 1057218 w 1781998"/>
                <a:gd name="connsiteY22" fmla="*/ 1567103 h 1635853"/>
                <a:gd name="connsiteX23" fmla="*/ 721793 w 1781998"/>
                <a:gd name="connsiteY23" fmla="*/ 1565663 h 1635853"/>
                <a:gd name="connsiteX24" fmla="*/ 723233 w 1781998"/>
                <a:gd name="connsiteY24" fmla="*/ 1230238 h 1635853"/>
                <a:gd name="connsiteX25" fmla="*/ 801918 w 1781998"/>
                <a:gd name="connsiteY25" fmla="*/ 1178474 h 1635853"/>
                <a:gd name="connsiteX26" fmla="*/ 831626 w 1781998"/>
                <a:gd name="connsiteY26" fmla="*/ 1172825 h 1635853"/>
                <a:gd name="connsiteX27" fmla="*/ 831626 w 1781998"/>
                <a:gd name="connsiteY27" fmla="*/ 913967 h 1635853"/>
                <a:gd name="connsiteX28" fmla="*/ 801098 w 1781998"/>
                <a:gd name="connsiteY28" fmla="*/ 910908 h 1635853"/>
                <a:gd name="connsiteX29" fmla="*/ 636191 w 1781998"/>
                <a:gd name="connsiteY29" fmla="*/ 842856 h 1635853"/>
                <a:gd name="connsiteX30" fmla="*/ 608761 w 1781998"/>
                <a:gd name="connsiteY30" fmla="*/ 820253 h 1635853"/>
                <a:gd name="connsiteX31" fmla="*/ 439045 w 1781998"/>
                <a:gd name="connsiteY31" fmla="*/ 988518 h 1635853"/>
                <a:gd name="connsiteX32" fmla="*/ 457380 w 1781998"/>
                <a:gd name="connsiteY32" fmla="*/ 1023725 h 1635853"/>
                <a:gd name="connsiteX33" fmla="*/ 404175 w 1781998"/>
                <a:gd name="connsiteY33" fmla="*/ 1280465 h 1635853"/>
                <a:gd name="connsiteX34" fmla="*/ 68751 w 1781998"/>
                <a:gd name="connsiteY34" fmla="*/ 1279025 h 1635853"/>
                <a:gd name="connsiteX35" fmla="*/ 70191 w 1781998"/>
                <a:gd name="connsiteY35" fmla="*/ 943600 h 1635853"/>
                <a:gd name="connsiteX36" fmla="*/ 327378 w 1781998"/>
                <a:gd name="connsiteY36" fmla="*/ 892602 h 1635853"/>
                <a:gd name="connsiteX37" fmla="*/ 353406 w 1781998"/>
                <a:gd name="connsiteY37" fmla="*/ 906442 h 1635853"/>
                <a:gd name="connsiteX38" fmla="*/ 525556 w 1781998"/>
                <a:gd name="connsiteY38" fmla="*/ 735764 h 1635853"/>
                <a:gd name="connsiteX39" fmla="*/ 505690 w 1781998"/>
                <a:gd name="connsiteY39" fmla="*/ 711230 h 1635853"/>
                <a:gd name="connsiteX40" fmla="*/ 567098 w 1781998"/>
                <a:gd name="connsiteY40" fmla="*/ 133295 h 1635853"/>
                <a:gd name="connsiteX41" fmla="*/ 1217423 w 1781998"/>
                <a:gd name="connsiteY41" fmla="*/ 136087 h 16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81998" h="1635853">
                  <a:moveTo>
                    <a:pt x="1128170" y="224576"/>
                  </a:moveTo>
                  <a:cubicBezTo>
                    <a:pt x="998231" y="93516"/>
                    <a:pt x="786648" y="92608"/>
                    <a:pt x="655588" y="222547"/>
                  </a:cubicBezTo>
                  <a:cubicBezTo>
                    <a:pt x="524528" y="352486"/>
                    <a:pt x="523620" y="564069"/>
                    <a:pt x="653559" y="695129"/>
                  </a:cubicBezTo>
                  <a:cubicBezTo>
                    <a:pt x="783499" y="826189"/>
                    <a:pt x="995082" y="827097"/>
                    <a:pt x="1126141" y="697158"/>
                  </a:cubicBezTo>
                  <a:cubicBezTo>
                    <a:pt x="1257201" y="567218"/>
                    <a:pt x="1258110" y="355635"/>
                    <a:pt x="1128170" y="224576"/>
                  </a:cubicBezTo>
                  <a:close/>
                  <a:moveTo>
                    <a:pt x="1217423" y="136087"/>
                  </a:moveTo>
                  <a:cubicBezTo>
                    <a:pt x="1373884" y="293896"/>
                    <a:pt x="1392484" y="536542"/>
                    <a:pt x="1273867" y="714528"/>
                  </a:cubicBezTo>
                  <a:lnTo>
                    <a:pt x="1244159" y="750580"/>
                  </a:lnTo>
                  <a:lnTo>
                    <a:pt x="1414820" y="922712"/>
                  </a:lnTo>
                  <a:lnTo>
                    <a:pt x="1415161" y="922435"/>
                  </a:lnTo>
                  <a:cubicBezTo>
                    <a:pt x="1507485" y="862045"/>
                    <a:pt x="1632549" y="872713"/>
                    <a:pt x="1713248" y="954109"/>
                  </a:cubicBezTo>
                  <a:cubicBezTo>
                    <a:pt x="1805475" y="1047131"/>
                    <a:pt x="1804831" y="1197305"/>
                    <a:pt x="1711808" y="1289533"/>
                  </a:cubicBezTo>
                  <a:cubicBezTo>
                    <a:pt x="1618785" y="1381760"/>
                    <a:pt x="1468611" y="1381116"/>
                    <a:pt x="1376384" y="1288093"/>
                  </a:cubicBezTo>
                  <a:cubicBezTo>
                    <a:pt x="1307213" y="1218326"/>
                    <a:pt x="1290283" y="1116411"/>
                    <a:pt x="1325385" y="1030906"/>
                  </a:cubicBezTo>
                  <a:lnTo>
                    <a:pt x="1335760" y="1011394"/>
                  </a:lnTo>
                  <a:lnTo>
                    <a:pt x="1158092" y="832194"/>
                  </a:lnTo>
                  <a:lnTo>
                    <a:pt x="1142241" y="845028"/>
                  </a:lnTo>
                  <a:cubicBezTo>
                    <a:pt x="1091099" y="878481"/>
                    <a:pt x="1034775" y="900687"/>
                    <a:pt x="976756" y="911662"/>
                  </a:cubicBezTo>
                  <a:lnTo>
                    <a:pt x="950207" y="914092"/>
                  </a:lnTo>
                  <a:lnTo>
                    <a:pt x="950207" y="1170145"/>
                  </a:lnTo>
                  <a:lnTo>
                    <a:pt x="980420" y="1179240"/>
                  </a:lnTo>
                  <a:cubicBezTo>
                    <a:pt x="1008922" y="1190940"/>
                    <a:pt x="1035601" y="1208423"/>
                    <a:pt x="1058657" y="1231678"/>
                  </a:cubicBezTo>
                  <a:cubicBezTo>
                    <a:pt x="1150885" y="1324701"/>
                    <a:pt x="1150240" y="1474875"/>
                    <a:pt x="1057218" y="1567103"/>
                  </a:cubicBezTo>
                  <a:cubicBezTo>
                    <a:pt x="964195" y="1659330"/>
                    <a:pt x="814021" y="1658685"/>
                    <a:pt x="721793" y="1565663"/>
                  </a:cubicBezTo>
                  <a:cubicBezTo>
                    <a:pt x="629566" y="1472640"/>
                    <a:pt x="630210" y="1322466"/>
                    <a:pt x="723233" y="1230238"/>
                  </a:cubicBezTo>
                  <a:cubicBezTo>
                    <a:pt x="746489" y="1207182"/>
                    <a:pt x="773317" y="1189929"/>
                    <a:pt x="801918" y="1178474"/>
                  </a:cubicBezTo>
                  <a:lnTo>
                    <a:pt x="831626" y="1172825"/>
                  </a:lnTo>
                  <a:lnTo>
                    <a:pt x="831626" y="913967"/>
                  </a:lnTo>
                  <a:lnTo>
                    <a:pt x="801098" y="910908"/>
                  </a:lnTo>
                  <a:cubicBezTo>
                    <a:pt x="743176" y="899436"/>
                    <a:pt x="687044" y="876747"/>
                    <a:pt x="636191" y="842856"/>
                  </a:cubicBezTo>
                  <a:lnTo>
                    <a:pt x="608761" y="820253"/>
                  </a:lnTo>
                  <a:lnTo>
                    <a:pt x="439045" y="988518"/>
                  </a:lnTo>
                  <a:lnTo>
                    <a:pt x="457380" y="1023725"/>
                  </a:lnTo>
                  <a:cubicBezTo>
                    <a:pt x="491747" y="1109528"/>
                    <a:pt x="473942" y="1211294"/>
                    <a:pt x="404175" y="1280465"/>
                  </a:cubicBezTo>
                  <a:cubicBezTo>
                    <a:pt x="311152" y="1372692"/>
                    <a:pt x="160978" y="1372048"/>
                    <a:pt x="68751" y="1279025"/>
                  </a:cubicBezTo>
                  <a:cubicBezTo>
                    <a:pt x="-23477" y="1186002"/>
                    <a:pt x="-22832" y="1035828"/>
                    <a:pt x="70191" y="943600"/>
                  </a:cubicBezTo>
                  <a:cubicBezTo>
                    <a:pt x="139958" y="874430"/>
                    <a:pt x="241873" y="857500"/>
                    <a:pt x="327378" y="892602"/>
                  </a:cubicBezTo>
                  <a:lnTo>
                    <a:pt x="353406" y="906442"/>
                  </a:lnTo>
                  <a:lnTo>
                    <a:pt x="525556" y="735764"/>
                  </a:lnTo>
                  <a:lnTo>
                    <a:pt x="505690" y="711230"/>
                  </a:lnTo>
                  <a:cubicBezTo>
                    <a:pt x="388606" y="532233"/>
                    <a:pt x="409289" y="289755"/>
                    <a:pt x="567098" y="133295"/>
                  </a:cubicBezTo>
                  <a:cubicBezTo>
                    <a:pt x="747451" y="-45516"/>
                    <a:pt x="1038612" y="-44267"/>
                    <a:pt x="1217423" y="136087"/>
                  </a:cubicBezTo>
                  <a:close/>
                </a:path>
              </a:pathLst>
            </a:cu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38633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0"/>
                                        </p:tgtEl>
                                      </p:cBhvr>
                                    </p:animEffect>
                                    <p:set>
                                      <p:cBhvr>
                                        <p:cTn id="7" dur="1" fill="hold">
                                          <p:stCondLst>
                                            <p:cond delay="499"/>
                                          </p:stCondLst>
                                        </p:cTn>
                                        <p:tgtEl>
                                          <p:spTgt spid="1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1"/>
                                        </p:tgtEl>
                                      </p:cBhvr>
                                    </p:animEffect>
                                    <p:set>
                                      <p:cBhvr>
                                        <p:cTn id="10" dur="1" fill="hold">
                                          <p:stCondLst>
                                            <p:cond delay="499"/>
                                          </p:stCondLst>
                                        </p:cTn>
                                        <p:tgtEl>
                                          <p:spTgt spid="1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9"/>
                                        </p:tgtEl>
                                      </p:cBhvr>
                                    </p:animEffect>
                                    <p:set>
                                      <p:cBhvr>
                                        <p:cTn id="13" dur="1" fill="hold">
                                          <p:stCondLst>
                                            <p:cond delay="499"/>
                                          </p:stCondLst>
                                        </p:cTn>
                                        <p:tgtEl>
                                          <p:spTgt spid="12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30"/>
                                        </p:tgtEl>
                                      </p:cBhvr>
                                    </p:animEffect>
                                    <p:set>
                                      <p:cBhvr>
                                        <p:cTn id="16" dur="1" fill="hold">
                                          <p:stCondLst>
                                            <p:cond delay="499"/>
                                          </p:stCondLst>
                                        </p:cTn>
                                        <p:tgtEl>
                                          <p:spTgt spid="13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1"/>
                                        </p:tgtEl>
                                      </p:cBhvr>
                                    </p:animEffect>
                                    <p:set>
                                      <p:cBhvr>
                                        <p:cTn id="19" dur="1" fill="hold">
                                          <p:stCondLst>
                                            <p:cond delay="499"/>
                                          </p:stCondLst>
                                        </p:cTn>
                                        <p:tgtEl>
                                          <p:spTgt spid="131"/>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1" nodeType="after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500"/>
                                        <p:tgtEl>
                                          <p:spTgt spid="116"/>
                                        </p:tgtEl>
                                      </p:cBhvr>
                                    </p:animEffect>
                                  </p:childTnLst>
                                </p:cTn>
                              </p:par>
                              <p:par>
                                <p:cTn id="24" presetID="35" presetClass="path" presetSubtype="0" decel="100000" fill="hold" grpId="0" nodeType="withEffect">
                                  <p:stCondLst>
                                    <p:cond delay="0"/>
                                  </p:stCondLst>
                                  <p:childTnLst>
                                    <p:animMotion origin="layout" path="M -4.6311E-6 1.13028E-6 L -0.46936 1.13028E-6 " pathEditMode="relative" rAng="0" ptsTypes="AA">
                                      <p:cBhvr>
                                        <p:cTn id="25" dur="500" spd="-100000" fill="hold"/>
                                        <p:tgtEl>
                                          <p:spTgt spid="116"/>
                                        </p:tgtEl>
                                        <p:attrNameLst>
                                          <p:attrName>ppt_x</p:attrName>
                                          <p:attrName>ppt_y</p:attrName>
                                        </p:attrNameLst>
                                      </p:cBhvr>
                                      <p:rCtr x="-23475" y="0"/>
                                    </p:animMotion>
                                  </p:childTnLst>
                                </p:cTn>
                              </p:par>
                            </p:childTnLst>
                          </p:cTn>
                        </p:par>
                        <p:par>
                          <p:cTn id="26" fill="hold">
                            <p:stCondLst>
                              <p:cond delay="1000"/>
                            </p:stCondLst>
                            <p:childTnLst>
                              <p:par>
                                <p:cTn id="27" presetID="1" presetClass="entr" presetSubtype="0" fill="hold" grpId="1" nodeType="afterEffect">
                                  <p:stCondLst>
                                    <p:cond delay="0"/>
                                  </p:stCondLst>
                                  <p:childTnLst>
                                    <p:set>
                                      <p:cBhvr>
                                        <p:cTn id="28" dur="1" fill="hold">
                                          <p:stCondLst>
                                            <p:cond delay="0"/>
                                          </p:stCondLst>
                                        </p:cTn>
                                        <p:tgtEl>
                                          <p:spTgt spid="118"/>
                                        </p:tgtEl>
                                        <p:attrNameLst>
                                          <p:attrName>style.visibility</p:attrName>
                                        </p:attrNameLst>
                                      </p:cBhvr>
                                      <p:to>
                                        <p:strVal val="visible"/>
                                      </p:to>
                                    </p:set>
                                  </p:childTnLst>
                                </p:cTn>
                              </p:par>
                            </p:childTnLst>
                          </p:cTn>
                        </p:par>
                        <p:par>
                          <p:cTn id="29" fill="hold">
                            <p:stCondLst>
                              <p:cond delay="1000"/>
                            </p:stCondLst>
                            <p:childTnLst>
                              <p:par>
                                <p:cTn id="30" presetID="64" presetClass="path" presetSubtype="0" decel="100000" fill="hold" grpId="0" nodeType="afterEffect">
                                  <p:stCondLst>
                                    <p:cond delay="0"/>
                                  </p:stCondLst>
                                  <p:childTnLst>
                                    <p:animMotion origin="layout" path="M 0 0 L 0 -0.25 E" pathEditMode="relative" ptsTypes="">
                                      <p:cBhvr>
                                        <p:cTn id="31" dur="500" spd="-100000" fill="hold"/>
                                        <p:tgtEl>
                                          <p:spTgt spid="118"/>
                                        </p:tgtEl>
                                        <p:attrNameLst>
                                          <p:attrName>ppt_x</p:attrName>
                                          <p:attrName>ppt_y</p:attrName>
                                        </p:attrNameLst>
                                      </p:cBhvr>
                                    </p:animMotion>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250"/>
                                        <p:tgtEl>
                                          <p:spTgt spid="76"/>
                                        </p:tgtEl>
                                      </p:cBhvr>
                                    </p:animEffect>
                                  </p:childTnLst>
                                </p:cTn>
                              </p:par>
                            </p:childTnLst>
                          </p:cTn>
                        </p:par>
                        <p:par>
                          <p:cTn id="36" fill="hold">
                            <p:stCondLst>
                              <p:cond delay="175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2250"/>
                            </p:stCondLst>
                            <p:childTnLst>
                              <p:par>
                                <p:cTn id="41" presetID="22" presetClass="entr" presetSubtype="1"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250"/>
                                        <p:tgtEl>
                                          <p:spTgt spid="5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250"/>
                                        <p:tgtEl>
                                          <p:spTgt spid="5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250"/>
                                        <p:tgtEl>
                                          <p:spTgt spid="57"/>
                                        </p:tgtEl>
                                      </p:cBhvr>
                                    </p:animEffect>
                                  </p:childTnLst>
                                </p:cTn>
                              </p:par>
                            </p:childTnLst>
                          </p:cTn>
                        </p:par>
                        <p:par>
                          <p:cTn id="54" fill="hold">
                            <p:stCondLst>
                              <p:cond delay="3000"/>
                            </p:stCondLst>
                            <p:childTnLst>
                              <p:par>
                                <p:cTn id="55" presetID="22" presetClass="entr" presetSubtype="1" fill="hold" nodeType="after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wipe(up)">
                                      <p:cBhvr>
                                        <p:cTn id="57" dur="500"/>
                                        <p:tgtEl>
                                          <p:spTgt spid="103"/>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childTnLst>
                          </p:cTn>
                        </p:par>
                        <p:par>
                          <p:cTn id="62" fill="hold">
                            <p:stCondLst>
                              <p:cond delay="4000"/>
                            </p:stCondLst>
                            <p:childTnLst>
                              <p:par>
                                <p:cTn id="63" presetID="22" presetClass="entr" presetSubtype="1"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up)">
                                      <p:cBhvr>
                                        <p:cTn id="65" dur="500"/>
                                        <p:tgtEl>
                                          <p:spTgt spid="31"/>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8" grpId="1" animBg="1"/>
      <p:bldP spid="116" grpId="0" animBg="1"/>
      <p:bldP spid="116" grpId="1" animBg="1"/>
      <p:bldP spid="110" grpId="0" animBg="1"/>
      <p:bldP spid="111" grpId="0" animBg="1"/>
      <p:bldP spid="129" grpId="0" animBg="1"/>
      <p:bldP spid="130" grpId="0" animBg="1"/>
      <p:bldP spid="131" grpId="0" animBg="1"/>
      <p:bldP spid="6" grpId="0" animBg="1"/>
      <p:bldP spid="55" grpId="0" animBg="1"/>
      <p:bldP spid="56" grpId="0" animBg="1"/>
      <p:bldP spid="57" grpId="0" animBg="1"/>
      <p:bldP spid="58"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bwMode="auto">
          <a:xfrm>
            <a:off x="5761311" y="1211589"/>
            <a:ext cx="2052136" cy="4730016"/>
          </a:xfrm>
          <a:prstGeom prst="roundRect">
            <a:avLst>
              <a:gd name="adj" fmla="val 6500"/>
            </a:avLst>
          </a:prstGeom>
          <a:solidFill>
            <a:srgbClr val="00866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smtClean="0">
                <a:solidFill>
                  <a:srgbClr val="FFFFFF">
                    <a:alpha val="50000"/>
                  </a:srgbClr>
                </a:solidFill>
                <a:ea typeface="Segoe UI" pitchFamily="34" charset="0"/>
                <a:cs typeface="Segoe UI" pitchFamily="34" charset="0"/>
              </a:rPr>
              <a:t>Deployment</a:t>
            </a:r>
            <a:endParaRPr lang="en-US" sz="1399" dirty="0">
              <a:solidFill>
                <a:srgbClr val="FFFFFF">
                  <a:alpha val="50000"/>
                </a:srgbClr>
              </a:solidFill>
              <a:ea typeface="Segoe UI" pitchFamily="34" charset="0"/>
              <a:cs typeface="Segoe UI" pitchFamily="34" charset="0"/>
            </a:endParaRPr>
          </a:p>
        </p:txBody>
      </p:sp>
      <p:sp>
        <p:nvSpPr>
          <p:cNvPr id="66" name="Rounded Rectangle 65"/>
          <p:cNvSpPr/>
          <p:nvPr/>
        </p:nvSpPr>
        <p:spPr bwMode="auto">
          <a:xfrm>
            <a:off x="690837" y="4329762"/>
            <a:ext cx="2425711" cy="1238255"/>
          </a:xfrm>
          <a:prstGeom prst="roundRect">
            <a:avLst>
              <a:gd name="adj" fmla="val 6638"/>
            </a:avLst>
          </a:prstGeom>
          <a:solidFill>
            <a:schemeClr val="bg1">
              <a:alpha val="20000"/>
            </a:schemeClr>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499" dirty="0">
                <a:gradFill>
                  <a:gsLst>
                    <a:gs pos="0">
                      <a:srgbClr val="00BCF2"/>
                    </a:gs>
                    <a:gs pos="100000">
                      <a:srgbClr val="00BCF2"/>
                    </a:gs>
                  </a:gsLst>
                  <a:lin ang="5400000" scaled="0"/>
                </a:gradFill>
                <a:ea typeface="Segoe UI" pitchFamily="34" charset="0"/>
                <a:cs typeface="Segoe UI" pitchFamily="34" charset="0"/>
              </a:rPr>
              <a:t>                            </a:t>
            </a:r>
          </a:p>
        </p:txBody>
      </p:sp>
      <p:grpSp>
        <p:nvGrpSpPr>
          <p:cNvPr id="67" name="Group 66"/>
          <p:cNvGrpSpPr/>
          <p:nvPr/>
        </p:nvGrpSpPr>
        <p:grpSpPr>
          <a:xfrm>
            <a:off x="348185" y="5113673"/>
            <a:ext cx="1356835" cy="1127420"/>
            <a:chOff x="958943" y="1820181"/>
            <a:chExt cx="1356835" cy="1127420"/>
          </a:xfrm>
        </p:grpSpPr>
        <p:sp>
          <p:nvSpPr>
            <p:cNvPr id="70" name="Freeform 148"/>
            <p:cNvSpPr>
              <a:spLocks/>
            </p:cNvSpPr>
            <p:nvPr/>
          </p:nvSpPr>
          <p:spPr bwMode="auto">
            <a:xfrm>
              <a:off x="1227611" y="2046860"/>
              <a:ext cx="127936" cy="76339"/>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145"/>
            <p:cNvSpPr>
              <a:spLocks/>
            </p:cNvSpPr>
            <p:nvPr/>
          </p:nvSpPr>
          <p:spPr bwMode="auto">
            <a:xfrm>
              <a:off x="1290114" y="2391420"/>
              <a:ext cx="170126" cy="556181"/>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146"/>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149"/>
            <p:cNvSpPr>
              <a:spLocks/>
            </p:cNvSpPr>
            <p:nvPr/>
          </p:nvSpPr>
          <p:spPr bwMode="auto">
            <a:xfrm>
              <a:off x="1138345" y="2051426"/>
              <a:ext cx="308679" cy="403847"/>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r>
                <a:rPr lang="en-US" sz="1000" b="1" dirty="0" smtClean="0">
                  <a:solidFill>
                    <a:srgbClr val="FFFFFF"/>
                  </a:solidFill>
                </a:rPr>
                <a:t> </a:t>
              </a:r>
              <a:endParaRPr lang="en-US" sz="1000" b="1" dirty="0">
                <a:solidFill>
                  <a:srgbClr val="FFFFFF"/>
                </a:solidFill>
              </a:endParaRPr>
            </a:p>
          </p:txBody>
        </p:sp>
        <p:sp>
          <p:nvSpPr>
            <p:cNvPr id="92" name="Rectangle 155"/>
            <p:cNvSpPr>
              <a:spLocks noChangeArrowheads="1"/>
            </p:cNvSpPr>
            <p:nvPr/>
          </p:nvSpPr>
          <p:spPr bwMode="auto">
            <a:xfrm>
              <a:off x="1501205" y="2382014"/>
              <a:ext cx="808238" cy="5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3" name="Group 92"/>
            <p:cNvGrpSpPr/>
            <p:nvPr/>
          </p:nvGrpSpPr>
          <p:grpSpPr>
            <a:xfrm>
              <a:off x="1388646" y="2014004"/>
              <a:ext cx="311900" cy="222474"/>
              <a:chOff x="1366452" y="1994459"/>
              <a:chExt cx="311900" cy="222474"/>
            </a:xfrm>
          </p:grpSpPr>
          <p:sp>
            <p:nvSpPr>
              <p:cNvPr id="107" name="Freeform 143"/>
              <p:cNvSpPr>
                <a:spLocks/>
              </p:cNvSpPr>
              <p:nvPr/>
            </p:nvSpPr>
            <p:spPr bwMode="auto">
              <a:xfrm>
                <a:off x="1591108" y="1994459"/>
                <a:ext cx="87244" cy="100331"/>
              </a:xfrm>
              <a:custGeom>
                <a:avLst/>
                <a:gdLst>
                  <a:gd name="T0" fmla="*/ 67 w 93"/>
                  <a:gd name="T1" fmla="*/ 3 h 105"/>
                  <a:gd name="T2" fmla="*/ 48 w 93"/>
                  <a:gd name="T3" fmla="*/ 1 h 105"/>
                  <a:gd name="T4" fmla="*/ 22 w 93"/>
                  <a:gd name="T5" fmla="*/ 21 h 105"/>
                  <a:gd name="T6" fmla="*/ 0 w 93"/>
                  <a:gd name="T7" fmla="*/ 73 h 105"/>
                  <a:gd name="T8" fmla="*/ 62 w 93"/>
                  <a:gd name="T9" fmla="*/ 105 h 105"/>
                  <a:gd name="T10" fmla="*/ 85 w 93"/>
                  <a:gd name="T11" fmla="*/ 48 h 105"/>
                  <a:gd name="T12" fmla="*/ 67 w 9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93" h="105">
                    <a:moveTo>
                      <a:pt x="67" y="3"/>
                    </a:moveTo>
                    <a:cubicBezTo>
                      <a:pt x="61" y="0"/>
                      <a:pt x="54" y="0"/>
                      <a:pt x="48" y="1"/>
                    </a:cubicBezTo>
                    <a:cubicBezTo>
                      <a:pt x="37" y="3"/>
                      <a:pt x="27" y="10"/>
                      <a:pt x="22" y="21"/>
                    </a:cubicBezTo>
                    <a:cubicBezTo>
                      <a:pt x="22" y="21"/>
                      <a:pt x="12" y="45"/>
                      <a:pt x="0" y="73"/>
                    </a:cubicBezTo>
                    <a:cubicBezTo>
                      <a:pt x="62" y="105"/>
                      <a:pt x="62" y="105"/>
                      <a:pt x="62" y="105"/>
                    </a:cubicBezTo>
                    <a:cubicBezTo>
                      <a:pt x="85" y="48"/>
                      <a:pt x="85" y="48"/>
                      <a:pt x="85" y="48"/>
                    </a:cubicBezTo>
                    <a:cubicBezTo>
                      <a:pt x="93" y="30"/>
                      <a:pt x="84" y="10"/>
                      <a:pt x="67" y="3"/>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142"/>
              <p:cNvSpPr>
                <a:spLocks/>
              </p:cNvSpPr>
              <p:nvPr/>
            </p:nvSpPr>
            <p:spPr bwMode="auto">
              <a:xfrm>
                <a:off x="1366452" y="2040263"/>
                <a:ext cx="283543" cy="176670"/>
              </a:xfrm>
              <a:custGeom>
                <a:avLst/>
                <a:gdLst>
                  <a:gd name="T0" fmla="*/ 203 w 295"/>
                  <a:gd name="T1" fmla="*/ 97 h 184"/>
                  <a:gd name="T2" fmla="*/ 58 w 295"/>
                  <a:gd name="T3" fmla="*/ 7 h 184"/>
                  <a:gd name="T4" fmla="*/ 34 w 295"/>
                  <a:gd name="T5" fmla="*/ 2 h 184"/>
                  <a:gd name="T6" fmla="*/ 10 w 295"/>
                  <a:gd name="T7" fmla="*/ 17 h 184"/>
                  <a:gd name="T8" fmla="*/ 21 w 295"/>
                  <a:gd name="T9" fmla="*/ 65 h 184"/>
                  <a:gd name="T10" fmla="*/ 201 w 295"/>
                  <a:gd name="T11" fmla="*/ 177 h 184"/>
                  <a:gd name="T12" fmla="*/ 229 w 295"/>
                  <a:gd name="T13" fmla="*/ 180 h 184"/>
                  <a:gd name="T14" fmla="*/ 251 w 295"/>
                  <a:gd name="T15" fmla="*/ 161 h 184"/>
                  <a:gd name="T16" fmla="*/ 295 w 295"/>
                  <a:gd name="T17" fmla="*/ 56 h 184"/>
                  <a:gd name="T18" fmla="*/ 233 w 295"/>
                  <a:gd name="T19" fmla="*/ 24 h 184"/>
                  <a:gd name="T20" fmla="*/ 203 w 295"/>
                  <a:gd name="T21" fmla="*/ 9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184">
                    <a:moveTo>
                      <a:pt x="203" y="97"/>
                    </a:moveTo>
                    <a:cubicBezTo>
                      <a:pt x="157" y="68"/>
                      <a:pt x="58" y="7"/>
                      <a:pt x="58" y="7"/>
                    </a:cubicBezTo>
                    <a:cubicBezTo>
                      <a:pt x="50" y="2"/>
                      <a:pt x="42" y="0"/>
                      <a:pt x="34" y="2"/>
                    </a:cubicBezTo>
                    <a:cubicBezTo>
                      <a:pt x="24" y="3"/>
                      <a:pt x="16" y="9"/>
                      <a:pt x="10" y="17"/>
                    </a:cubicBezTo>
                    <a:cubicBezTo>
                      <a:pt x="0" y="33"/>
                      <a:pt x="5" y="55"/>
                      <a:pt x="21" y="65"/>
                    </a:cubicBezTo>
                    <a:cubicBezTo>
                      <a:pt x="201" y="177"/>
                      <a:pt x="201" y="177"/>
                      <a:pt x="201" y="177"/>
                    </a:cubicBezTo>
                    <a:cubicBezTo>
                      <a:pt x="209" y="182"/>
                      <a:pt x="220" y="184"/>
                      <a:pt x="229" y="180"/>
                    </a:cubicBezTo>
                    <a:cubicBezTo>
                      <a:pt x="239" y="177"/>
                      <a:pt x="247" y="170"/>
                      <a:pt x="251" y="161"/>
                    </a:cubicBezTo>
                    <a:cubicBezTo>
                      <a:pt x="295" y="56"/>
                      <a:pt x="295" y="56"/>
                      <a:pt x="295" y="56"/>
                    </a:cubicBezTo>
                    <a:cubicBezTo>
                      <a:pt x="233" y="24"/>
                      <a:pt x="233" y="24"/>
                      <a:pt x="233" y="24"/>
                    </a:cubicBezTo>
                    <a:cubicBezTo>
                      <a:pt x="223" y="49"/>
                      <a:pt x="212" y="77"/>
                      <a:pt x="203" y="97"/>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94" name="Oval 144"/>
            <p:cNvSpPr>
              <a:spLocks noChangeArrowheads="1"/>
            </p:cNvSpPr>
            <p:nvPr/>
          </p:nvSpPr>
          <p:spPr bwMode="auto">
            <a:xfrm>
              <a:off x="1197762" y="1826724"/>
              <a:ext cx="196299" cy="196299"/>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147"/>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6" name="Group 95"/>
            <p:cNvGrpSpPr/>
            <p:nvPr/>
          </p:nvGrpSpPr>
          <p:grpSpPr>
            <a:xfrm>
              <a:off x="958943" y="2054647"/>
              <a:ext cx="244284" cy="287906"/>
              <a:chOff x="978218" y="2040263"/>
              <a:chExt cx="244284" cy="287906"/>
            </a:xfrm>
          </p:grpSpPr>
          <p:sp>
            <p:nvSpPr>
              <p:cNvPr id="105" name="Freeform 150"/>
              <p:cNvSpPr>
                <a:spLocks/>
              </p:cNvSpPr>
              <p:nvPr/>
            </p:nvSpPr>
            <p:spPr bwMode="auto">
              <a:xfrm>
                <a:off x="978218" y="2040263"/>
                <a:ext cx="244284" cy="250827"/>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151"/>
              <p:cNvSpPr>
                <a:spLocks/>
              </p:cNvSpPr>
              <p:nvPr/>
            </p:nvSpPr>
            <p:spPr bwMode="auto">
              <a:xfrm>
                <a:off x="1095995" y="2238743"/>
                <a:ext cx="100331" cy="89426"/>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97" name="Freeform 152"/>
            <p:cNvSpPr>
              <a:spLocks/>
            </p:cNvSpPr>
            <p:nvPr/>
          </p:nvSpPr>
          <p:spPr bwMode="auto">
            <a:xfrm>
              <a:off x="1189038" y="1820181"/>
              <a:ext cx="209386" cy="17448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153"/>
            <p:cNvSpPr>
              <a:spLocks/>
            </p:cNvSpPr>
            <p:nvPr/>
          </p:nvSpPr>
          <p:spPr bwMode="auto">
            <a:xfrm>
              <a:off x="1263940" y="2402326"/>
              <a:ext cx="146135" cy="17449"/>
            </a:xfrm>
            <a:custGeom>
              <a:avLst/>
              <a:gdLst>
                <a:gd name="T0" fmla="*/ 124 w 152"/>
                <a:gd name="T1" fmla="*/ 0 h 19"/>
                <a:gd name="T2" fmla="*/ 0 w 152"/>
                <a:gd name="T3" fmla="*/ 19 h 19"/>
                <a:gd name="T4" fmla="*/ 152 w 152"/>
                <a:gd name="T5" fmla="*/ 5 h 19"/>
                <a:gd name="T6" fmla="*/ 124 w 152"/>
                <a:gd name="T7" fmla="*/ 0 h 19"/>
              </a:gdLst>
              <a:ahLst/>
              <a:cxnLst>
                <a:cxn ang="0">
                  <a:pos x="T0" y="T1"/>
                </a:cxn>
                <a:cxn ang="0">
                  <a:pos x="T2" y="T3"/>
                </a:cxn>
                <a:cxn ang="0">
                  <a:pos x="T4" y="T5"/>
                </a:cxn>
                <a:cxn ang="0">
                  <a:pos x="T6" y="T7"/>
                </a:cxn>
              </a:cxnLst>
              <a:rect l="0" t="0" r="r" b="b"/>
              <a:pathLst>
                <a:path w="152" h="19">
                  <a:moveTo>
                    <a:pt x="124" y="0"/>
                  </a:moveTo>
                  <a:cubicBezTo>
                    <a:pt x="78" y="0"/>
                    <a:pt x="0" y="19"/>
                    <a:pt x="0" y="19"/>
                  </a:cubicBezTo>
                  <a:cubicBezTo>
                    <a:pt x="152" y="5"/>
                    <a:pt x="152" y="5"/>
                    <a:pt x="152" y="5"/>
                  </a:cubicBezTo>
                  <a:cubicBezTo>
                    <a:pt x="147" y="1"/>
                    <a:pt x="137" y="0"/>
                    <a:pt x="124" y="0"/>
                  </a:cubicBezTo>
                </a:path>
              </a:pathLst>
            </a:custGeom>
            <a:solidFill>
              <a:srgbClr val="077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9" name="Group 98"/>
            <p:cNvGrpSpPr/>
            <p:nvPr/>
          </p:nvGrpSpPr>
          <p:grpSpPr>
            <a:xfrm>
              <a:off x="1261759" y="2339640"/>
              <a:ext cx="1054019" cy="607961"/>
              <a:chOff x="511109" y="5814543"/>
              <a:chExt cx="1041729" cy="600871"/>
            </a:xfrm>
          </p:grpSpPr>
          <p:sp>
            <p:nvSpPr>
              <p:cNvPr id="102" name="Rectangle 154"/>
              <p:cNvSpPr>
                <a:spLocks noChangeArrowheads="1"/>
              </p:cNvSpPr>
              <p:nvPr/>
            </p:nvSpPr>
            <p:spPr bwMode="auto">
              <a:xfrm>
                <a:off x="635204" y="5814543"/>
                <a:ext cx="808238" cy="55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Rectangle 156"/>
              <p:cNvSpPr>
                <a:spLocks noChangeArrowheads="1"/>
              </p:cNvSpPr>
              <p:nvPr/>
            </p:nvSpPr>
            <p:spPr bwMode="auto">
              <a:xfrm>
                <a:off x="662962" y="5858628"/>
                <a:ext cx="751090" cy="481677"/>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58"/>
              <p:cNvSpPr>
                <a:spLocks/>
              </p:cNvSpPr>
              <p:nvPr/>
            </p:nvSpPr>
            <p:spPr bwMode="auto">
              <a:xfrm>
                <a:off x="511109" y="6374593"/>
                <a:ext cx="1041729" cy="40821"/>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01" name="Picture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762" y="2148717"/>
              <a:ext cx="207282" cy="115834"/>
            </a:xfrm>
            <a:prstGeom prst="rect">
              <a:avLst/>
            </a:prstGeom>
          </p:spPr>
        </p:pic>
      </p:grpSp>
      <p:grpSp>
        <p:nvGrpSpPr>
          <p:cNvPr id="109" name="Group 108"/>
          <p:cNvGrpSpPr/>
          <p:nvPr/>
        </p:nvGrpSpPr>
        <p:grpSpPr>
          <a:xfrm>
            <a:off x="2215527" y="5110765"/>
            <a:ext cx="1333278" cy="1131005"/>
            <a:chOff x="1680905" y="4869171"/>
            <a:chExt cx="1333278" cy="1131005"/>
          </a:xfrm>
        </p:grpSpPr>
        <p:grpSp>
          <p:nvGrpSpPr>
            <p:cNvPr id="110" name="Group 109"/>
            <p:cNvGrpSpPr/>
            <p:nvPr/>
          </p:nvGrpSpPr>
          <p:grpSpPr>
            <a:xfrm>
              <a:off x="2312865" y="4869171"/>
              <a:ext cx="701318" cy="1129810"/>
              <a:chOff x="1444680" y="4869171"/>
              <a:chExt cx="701318" cy="1129810"/>
            </a:xfrm>
          </p:grpSpPr>
          <p:sp>
            <p:nvSpPr>
              <p:cNvPr id="115" name="Freeform 114"/>
              <p:cNvSpPr>
                <a:spLocks/>
              </p:cNvSpPr>
              <p:nvPr/>
            </p:nvSpPr>
            <p:spPr bwMode="auto">
              <a:xfrm>
                <a:off x="1834673" y="5091785"/>
                <a:ext cx="282871" cy="177422"/>
              </a:xfrm>
              <a:custGeom>
                <a:avLst/>
                <a:gdLst>
                  <a:gd name="T0" fmla="*/ 203 w 295"/>
                  <a:gd name="T1" fmla="*/ 97 h 184"/>
                  <a:gd name="T2" fmla="*/ 58 w 295"/>
                  <a:gd name="T3" fmla="*/ 7 h 184"/>
                  <a:gd name="T4" fmla="*/ 34 w 295"/>
                  <a:gd name="T5" fmla="*/ 2 h 184"/>
                  <a:gd name="T6" fmla="*/ 10 w 295"/>
                  <a:gd name="T7" fmla="*/ 17 h 184"/>
                  <a:gd name="T8" fmla="*/ 21 w 295"/>
                  <a:gd name="T9" fmla="*/ 65 h 184"/>
                  <a:gd name="T10" fmla="*/ 201 w 295"/>
                  <a:gd name="T11" fmla="*/ 177 h 184"/>
                  <a:gd name="T12" fmla="*/ 229 w 295"/>
                  <a:gd name="T13" fmla="*/ 180 h 184"/>
                  <a:gd name="T14" fmla="*/ 251 w 295"/>
                  <a:gd name="T15" fmla="*/ 161 h 184"/>
                  <a:gd name="T16" fmla="*/ 295 w 295"/>
                  <a:gd name="T17" fmla="*/ 56 h 184"/>
                  <a:gd name="T18" fmla="*/ 233 w 295"/>
                  <a:gd name="T19" fmla="*/ 24 h 184"/>
                  <a:gd name="T20" fmla="*/ 203 w 295"/>
                  <a:gd name="T21" fmla="*/ 9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184">
                    <a:moveTo>
                      <a:pt x="203" y="97"/>
                    </a:moveTo>
                    <a:cubicBezTo>
                      <a:pt x="157" y="68"/>
                      <a:pt x="58" y="7"/>
                      <a:pt x="58" y="7"/>
                    </a:cubicBezTo>
                    <a:cubicBezTo>
                      <a:pt x="50" y="2"/>
                      <a:pt x="42" y="0"/>
                      <a:pt x="34" y="2"/>
                    </a:cubicBezTo>
                    <a:cubicBezTo>
                      <a:pt x="24" y="3"/>
                      <a:pt x="16" y="9"/>
                      <a:pt x="10" y="17"/>
                    </a:cubicBezTo>
                    <a:cubicBezTo>
                      <a:pt x="0" y="33"/>
                      <a:pt x="5" y="55"/>
                      <a:pt x="21" y="65"/>
                    </a:cubicBezTo>
                    <a:cubicBezTo>
                      <a:pt x="201" y="177"/>
                      <a:pt x="201" y="177"/>
                      <a:pt x="201" y="177"/>
                    </a:cubicBezTo>
                    <a:cubicBezTo>
                      <a:pt x="209" y="182"/>
                      <a:pt x="220" y="184"/>
                      <a:pt x="229" y="180"/>
                    </a:cubicBezTo>
                    <a:cubicBezTo>
                      <a:pt x="239" y="177"/>
                      <a:pt x="247" y="170"/>
                      <a:pt x="251" y="161"/>
                    </a:cubicBezTo>
                    <a:cubicBezTo>
                      <a:pt x="295" y="56"/>
                      <a:pt x="295" y="56"/>
                      <a:pt x="295" y="56"/>
                    </a:cubicBezTo>
                    <a:cubicBezTo>
                      <a:pt x="233" y="24"/>
                      <a:pt x="233" y="24"/>
                      <a:pt x="233" y="24"/>
                    </a:cubicBezTo>
                    <a:cubicBezTo>
                      <a:pt x="223" y="49"/>
                      <a:pt x="212" y="77"/>
                      <a:pt x="203" y="9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16" name="Freeform 115"/>
              <p:cNvSpPr>
                <a:spLocks/>
              </p:cNvSpPr>
              <p:nvPr/>
            </p:nvSpPr>
            <p:spPr bwMode="auto">
              <a:xfrm>
                <a:off x="2057287" y="5044919"/>
                <a:ext cx="88711" cy="100427"/>
              </a:xfrm>
              <a:custGeom>
                <a:avLst/>
                <a:gdLst>
                  <a:gd name="T0" fmla="*/ 67 w 93"/>
                  <a:gd name="T1" fmla="*/ 3 h 105"/>
                  <a:gd name="T2" fmla="*/ 48 w 93"/>
                  <a:gd name="T3" fmla="*/ 1 h 105"/>
                  <a:gd name="T4" fmla="*/ 22 w 93"/>
                  <a:gd name="T5" fmla="*/ 21 h 105"/>
                  <a:gd name="T6" fmla="*/ 0 w 93"/>
                  <a:gd name="T7" fmla="*/ 73 h 105"/>
                  <a:gd name="T8" fmla="*/ 62 w 93"/>
                  <a:gd name="T9" fmla="*/ 105 h 105"/>
                  <a:gd name="T10" fmla="*/ 85 w 93"/>
                  <a:gd name="T11" fmla="*/ 48 h 105"/>
                  <a:gd name="T12" fmla="*/ 67 w 9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93" h="105">
                    <a:moveTo>
                      <a:pt x="67" y="3"/>
                    </a:moveTo>
                    <a:cubicBezTo>
                      <a:pt x="61" y="0"/>
                      <a:pt x="54" y="0"/>
                      <a:pt x="48" y="1"/>
                    </a:cubicBezTo>
                    <a:cubicBezTo>
                      <a:pt x="37" y="3"/>
                      <a:pt x="27" y="10"/>
                      <a:pt x="22" y="21"/>
                    </a:cubicBezTo>
                    <a:cubicBezTo>
                      <a:pt x="22" y="21"/>
                      <a:pt x="12" y="45"/>
                      <a:pt x="0" y="73"/>
                    </a:cubicBezTo>
                    <a:cubicBezTo>
                      <a:pt x="62" y="105"/>
                      <a:pt x="62" y="105"/>
                      <a:pt x="62" y="105"/>
                    </a:cubicBezTo>
                    <a:cubicBezTo>
                      <a:pt x="85" y="48"/>
                      <a:pt x="85" y="48"/>
                      <a:pt x="85" y="48"/>
                    </a:cubicBezTo>
                    <a:cubicBezTo>
                      <a:pt x="93" y="30"/>
                      <a:pt x="84" y="10"/>
                      <a:pt x="67" y="3"/>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17" name="Oval 116"/>
              <p:cNvSpPr>
                <a:spLocks noChangeArrowheads="1"/>
              </p:cNvSpPr>
              <p:nvPr/>
            </p:nvSpPr>
            <p:spPr bwMode="auto">
              <a:xfrm>
                <a:off x="1672316" y="4875866"/>
                <a:ext cx="197507" cy="197507"/>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26" name="Freeform 125"/>
              <p:cNvSpPr>
                <a:spLocks/>
              </p:cNvSpPr>
              <p:nvPr/>
            </p:nvSpPr>
            <p:spPr bwMode="auto">
              <a:xfrm>
                <a:off x="1757679" y="5443282"/>
                <a:ext cx="170727" cy="555699"/>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27" name="Freeform 126"/>
              <p:cNvSpPr>
                <a:spLocks/>
              </p:cNvSpPr>
              <p:nvPr/>
            </p:nvSpPr>
            <p:spPr bwMode="auto">
              <a:xfrm>
                <a:off x="1635492" y="5453324"/>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28" name="Freeform 127"/>
              <p:cNvSpPr>
                <a:spLocks/>
              </p:cNvSpPr>
              <p:nvPr/>
            </p:nvSpPr>
            <p:spPr bwMode="auto">
              <a:xfrm>
                <a:off x="1635492" y="5453324"/>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29" name="Freeform 128"/>
              <p:cNvSpPr>
                <a:spLocks/>
              </p:cNvSpPr>
              <p:nvPr/>
            </p:nvSpPr>
            <p:spPr bwMode="auto">
              <a:xfrm>
                <a:off x="1704118" y="5088438"/>
                <a:ext cx="118839" cy="75321"/>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30" name="Freeform 129"/>
              <p:cNvSpPr>
                <a:spLocks/>
              </p:cNvSpPr>
              <p:nvPr/>
            </p:nvSpPr>
            <p:spPr bwMode="auto">
              <a:xfrm>
                <a:off x="1628797" y="5086764"/>
                <a:ext cx="272828" cy="423469"/>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91440" rIns="0" bIns="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800" b="1" dirty="0">
                  <a:solidFill>
                    <a:srgbClr val="FFFFFF"/>
                  </a:solidFill>
                </a:endParaRPr>
              </a:p>
            </p:txBody>
          </p:sp>
          <p:sp>
            <p:nvSpPr>
              <p:cNvPr id="131" name="Freeform 130"/>
              <p:cNvSpPr>
                <a:spLocks/>
              </p:cNvSpPr>
              <p:nvPr/>
            </p:nvSpPr>
            <p:spPr bwMode="auto">
              <a:xfrm>
                <a:off x="1444680" y="5091785"/>
                <a:ext cx="246047" cy="251069"/>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32" name="Freeform 131"/>
              <p:cNvSpPr>
                <a:spLocks/>
              </p:cNvSpPr>
              <p:nvPr/>
            </p:nvSpPr>
            <p:spPr bwMode="auto">
              <a:xfrm>
                <a:off x="1563519" y="5290967"/>
                <a:ext cx="100427" cy="88711"/>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33" name="Freeform 132"/>
              <p:cNvSpPr>
                <a:spLocks/>
              </p:cNvSpPr>
              <p:nvPr/>
            </p:nvSpPr>
            <p:spPr bwMode="auto">
              <a:xfrm>
                <a:off x="1663947" y="4869171"/>
                <a:ext cx="210898" cy="17574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pic>
            <p:nvPicPr>
              <p:cNvPr id="134" name="Picture 1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166" y="5141005"/>
                <a:ext cx="329213" cy="225572"/>
              </a:xfrm>
              <a:prstGeom prst="rect">
                <a:avLst/>
              </a:prstGeom>
            </p:spPr>
          </p:pic>
        </p:grpSp>
        <p:grpSp>
          <p:nvGrpSpPr>
            <p:cNvPr id="111" name="Group 110"/>
            <p:cNvGrpSpPr/>
            <p:nvPr/>
          </p:nvGrpSpPr>
          <p:grpSpPr>
            <a:xfrm>
              <a:off x="1680905" y="5392215"/>
              <a:ext cx="1054019" cy="607961"/>
              <a:chOff x="511109" y="5814543"/>
              <a:chExt cx="1041729" cy="600871"/>
            </a:xfrm>
          </p:grpSpPr>
          <p:sp>
            <p:nvSpPr>
              <p:cNvPr id="112" name="Rectangle 154"/>
              <p:cNvSpPr>
                <a:spLocks noChangeArrowheads="1"/>
              </p:cNvSpPr>
              <p:nvPr/>
            </p:nvSpPr>
            <p:spPr bwMode="auto">
              <a:xfrm>
                <a:off x="635204" y="5814543"/>
                <a:ext cx="808238" cy="55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Rectangle 156"/>
              <p:cNvSpPr>
                <a:spLocks noChangeArrowheads="1"/>
              </p:cNvSpPr>
              <p:nvPr/>
            </p:nvSpPr>
            <p:spPr bwMode="auto">
              <a:xfrm>
                <a:off x="662962" y="5858628"/>
                <a:ext cx="751090" cy="481677"/>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158"/>
              <p:cNvSpPr>
                <a:spLocks/>
              </p:cNvSpPr>
              <p:nvPr/>
            </p:nvSpPr>
            <p:spPr bwMode="auto">
              <a:xfrm>
                <a:off x="511109" y="6374593"/>
                <a:ext cx="1041729" cy="40821"/>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55" name="Rounded Rectangle 54"/>
          <p:cNvSpPr/>
          <p:nvPr/>
        </p:nvSpPr>
        <p:spPr bwMode="auto">
          <a:xfrm>
            <a:off x="458017" y="1211588"/>
            <a:ext cx="3096302" cy="2598629"/>
          </a:xfrm>
          <a:prstGeom prst="roundRect">
            <a:avLst>
              <a:gd name="adj" fmla="val 6500"/>
            </a:avLst>
          </a:prstGeom>
          <a:solidFill>
            <a:schemeClr val="bg2">
              <a:lumMod val="75000"/>
              <a:lumOff val="2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smtClean="0">
                <a:solidFill>
                  <a:srgbClr val="FFFFFF">
                    <a:alpha val="50000"/>
                  </a:srgbClr>
                </a:solidFill>
                <a:ea typeface="Segoe UI" pitchFamily="34" charset="0"/>
                <a:cs typeface="Segoe UI" pitchFamily="34" charset="0"/>
              </a:rPr>
              <a:t>Source</a:t>
            </a:r>
            <a:endParaRPr lang="en-US" sz="1399" dirty="0">
              <a:solidFill>
                <a:srgbClr val="FFFFFF">
                  <a:alpha val="50000"/>
                </a:srgbClr>
              </a:solidFill>
              <a:ea typeface="Segoe UI" pitchFamily="34" charset="0"/>
              <a:cs typeface="Segoe UI" pitchFamily="34" charset="0"/>
            </a:endParaRPr>
          </a:p>
        </p:txBody>
      </p:sp>
      <p:sp>
        <p:nvSpPr>
          <p:cNvPr id="56" name="Rounded Rectangle 55"/>
          <p:cNvSpPr/>
          <p:nvPr/>
        </p:nvSpPr>
        <p:spPr bwMode="auto">
          <a:xfrm>
            <a:off x="3632464" y="1211588"/>
            <a:ext cx="2052136" cy="2598629"/>
          </a:xfrm>
          <a:prstGeom prst="roundRect">
            <a:avLst>
              <a:gd name="adj" fmla="val 6500"/>
            </a:avLst>
          </a:prstGeom>
          <a:solidFill>
            <a:srgbClr val="008AB0">
              <a:alpha val="4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Build</a:t>
            </a:r>
          </a:p>
        </p:txBody>
      </p:sp>
      <p:sp>
        <p:nvSpPr>
          <p:cNvPr id="57" name="Rounded Rectangle 56"/>
          <p:cNvSpPr/>
          <p:nvPr/>
        </p:nvSpPr>
        <p:spPr bwMode="auto">
          <a:xfrm>
            <a:off x="3632464" y="3886412"/>
            <a:ext cx="2052136" cy="2055192"/>
          </a:xfrm>
          <a:prstGeom prst="roundRect">
            <a:avLst>
              <a:gd name="adj" fmla="val 6500"/>
            </a:avLst>
          </a:prstGeom>
          <a:solidFill>
            <a:srgbClr val="009E49">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smtClean="0">
                <a:solidFill>
                  <a:srgbClr val="FFFFFF">
                    <a:alpha val="50000"/>
                  </a:srgbClr>
                </a:solidFill>
                <a:ea typeface="Segoe UI" pitchFamily="34" charset="0"/>
                <a:cs typeface="Segoe UI" pitchFamily="34" charset="0"/>
              </a:rPr>
              <a:t>Test/Issues</a:t>
            </a:r>
            <a:endParaRPr lang="en-US" sz="1399" dirty="0">
              <a:solidFill>
                <a:srgbClr val="FFFFFF">
                  <a:alpha val="50000"/>
                </a:srgbClr>
              </a:solidFill>
              <a:ea typeface="Segoe UI" pitchFamily="34" charset="0"/>
              <a:cs typeface="Segoe UI" pitchFamily="34" charset="0"/>
            </a:endParaRPr>
          </a:p>
        </p:txBody>
      </p:sp>
      <p:sp>
        <p:nvSpPr>
          <p:cNvPr id="60" name="Rounded Rectangle 59"/>
          <p:cNvSpPr/>
          <p:nvPr/>
        </p:nvSpPr>
        <p:spPr bwMode="auto">
          <a:xfrm>
            <a:off x="7888722" y="1211587"/>
            <a:ext cx="2052136" cy="4730016"/>
          </a:xfrm>
          <a:prstGeom prst="roundRect">
            <a:avLst>
              <a:gd name="adj" fmla="val 6500"/>
            </a:avLst>
          </a:prstGeom>
          <a:solidFill>
            <a:srgbClr val="843480">
              <a:alpha val="4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smtClean="0">
                <a:solidFill>
                  <a:srgbClr val="FFFFFF">
                    <a:alpha val="50000"/>
                  </a:srgbClr>
                </a:solidFill>
                <a:ea typeface="Segoe UI" pitchFamily="34" charset="0"/>
                <a:cs typeface="Segoe UI" pitchFamily="34" charset="0"/>
              </a:rPr>
              <a:t>Application</a:t>
            </a:r>
            <a:endParaRPr lang="en-US" sz="1399" dirty="0">
              <a:solidFill>
                <a:srgbClr val="FFFFFF">
                  <a:alpha val="50000"/>
                </a:srgbClr>
              </a:solidFill>
              <a:ea typeface="Segoe UI" pitchFamily="34" charset="0"/>
              <a:cs typeface="Segoe UI" pitchFamily="34" charset="0"/>
            </a:endParaRPr>
          </a:p>
        </p:txBody>
      </p:sp>
      <p:sp>
        <p:nvSpPr>
          <p:cNvPr id="61" name="Rounded Rectangle 60"/>
          <p:cNvSpPr/>
          <p:nvPr/>
        </p:nvSpPr>
        <p:spPr bwMode="auto">
          <a:xfrm>
            <a:off x="10017569" y="1211588"/>
            <a:ext cx="2052136" cy="3657081"/>
          </a:xfrm>
          <a:prstGeom prst="roundRect">
            <a:avLst>
              <a:gd name="adj" fmla="val 6500"/>
            </a:avLst>
          </a:prstGeom>
          <a:solidFill>
            <a:srgbClr val="7030A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smtClean="0">
                <a:solidFill>
                  <a:srgbClr val="FFFFFF">
                    <a:alpha val="50000"/>
                  </a:srgbClr>
                </a:solidFill>
                <a:ea typeface="Segoe UI" pitchFamily="34" charset="0"/>
                <a:cs typeface="Segoe UI" pitchFamily="34" charset="0"/>
              </a:rPr>
              <a:t>Operations</a:t>
            </a:r>
            <a:endParaRPr lang="en-US" sz="1399" dirty="0">
              <a:solidFill>
                <a:srgbClr val="FFFFFF">
                  <a:alpha val="50000"/>
                </a:srgbClr>
              </a:solidFill>
              <a:ea typeface="Segoe UI" pitchFamily="34" charset="0"/>
              <a:cs typeface="Segoe UI" pitchFamily="34" charset="0"/>
            </a:endParaRPr>
          </a:p>
        </p:txBody>
      </p:sp>
      <p:sp>
        <p:nvSpPr>
          <p:cNvPr id="25"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5000">
                <a:gradFill>
                  <a:gsLst>
                    <a:gs pos="1250">
                      <a:srgbClr val="FFFFFF"/>
                    </a:gs>
                    <a:gs pos="100000">
                      <a:srgbClr val="FFFFFF"/>
                    </a:gs>
                  </a:gsLst>
                  <a:lin ang="5400000" scaled="0"/>
                </a:gradFill>
              </a:rPr>
              <a:t>Build fundamentals</a:t>
            </a:r>
            <a:endParaRPr sz="2800">
              <a:gradFill>
                <a:gsLst>
                  <a:gs pos="1250">
                    <a:srgbClr val="FFFFFF"/>
                  </a:gs>
                  <a:gs pos="100000">
                    <a:srgbClr val="FFFFFF"/>
                  </a:gs>
                </a:gsLst>
                <a:lin ang="5400000" scaled="0"/>
              </a:gradFill>
            </a:endParaRPr>
          </a:p>
        </p:txBody>
      </p:sp>
      <p:grpSp>
        <p:nvGrpSpPr>
          <p:cNvPr id="2" name="Group 1"/>
          <p:cNvGrpSpPr/>
          <p:nvPr/>
        </p:nvGrpSpPr>
        <p:grpSpPr>
          <a:xfrm>
            <a:off x="11078561" y="0"/>
            <a:ext cx="1303109" cy="749808"/>
            <a:chOff x="11078561" y="0"/>
            <a:chExt cx="1303109" cy="749808"/>
          </a:xfrm>
        </p:grpSpPr>
        <p:grpSp>
          <p:nvGrpSpPr>
            <p:cNvPr id="100" name="Group 99"/>
            <p:cNvGrpSpPr/>
            <p:nvPr/>
          </p:nvGrpSpPr>
          <p:grpSpPr>
            <a:xfrm>
              <a:off x="11540422" y="0"/>
              <a:ext cx="841248" cy="749808"/>
              <a:chOff x="11049356" y="2489150"/>
              <a:chExt cx="841248" cy="749808"/>
            </a:xfrm>
          </p:grpSpPr>
          <p:grpSp>
            <p:nvGrpSpPr>
              <p:cNvPr id="14" name="Group 13"/>
              <p:cNvGrpSpPr/>
              <p:nvPr/>
            </p:nvGrpSpPr>
            <p:grpSpPr>
              <a:xfrm>
                <a:off x="11049356" y="2489150"/>
                <a:ext cx="841248" cy="749808"/>
                <a:chOff x="11049356" y="2489150"/>
                <a:chExt cx="841248" cy="749808"/>
              </a:xfrm>
            </p:grpSpPr>
            <p:sp>
              <p:nvSpPr>
                <p:cNvPr id="68" name="Rectangle 67"/>
                <p:cNvSpPr/>
                <p:nvPr/>
              </p:nvSpPr>
              <p:spPr bwMode="auto">
                <a:xfrm>
                  <a:off x="11049356" y="2489150"/>
                  <a:ext cx="841248" cy="7498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00B294"/>
                      </a:solidFill>
                      <a:ea typeface="Segoe UI" pitchFamily="34" charset="0"/>
                      <a:cs typeface="Segoe UI" pitchFamily="34" charset="0"/>
                    </a:rPr>
                    <a:t>OPERATE</a:t>
                  </a:r>
                </a:p>
              </p:txBody>
            </p:sp>
            <p:sp>
              <p:nvSpPr>
                <p:cNvPr id="69" name="Freeform 11"/>
                <p:cNvSpPr>
                  <a:spLocks noEditPoints="1"/>
                </p:cNvSpPr>
                <p:nvPr/>
              </p:nvSpPr>
              <p:spPr bwMode="auto">
                <a:xfrm>
                  <a:off x="11185578" y="2584979"/>
                  <a:ext cx="281807" cy="401888"/>
                </a:xfrm>
                <a:custGeom>
                  <a:avLst/>
                  <a:gdLst>
                    <a:gd name="T0" fmla="*/ 427 w 541"/>
                    <a:gd name="T1" fmla="*/ 443 h 772"/>
                    <a:gd name="T2" fmla="*/ 405 w 541"/>
                    <a:gd name="T3" fmla="*/ 428 h 772"/>
                    <a:gd name="T4" fmla="*/ 358 w 541"/>
                    <a:gd name="T5" fmla="*/ 406 h 772"/>
                    <a:gd name="T6" fmla="*/ 344 w 541"/>
                    <a:gd name="T7" fmla="*/ 408 h 772"/>
                    <a:gd name="T8" fmla="*/ 300 w 541"/>
                    <a:gd name="T9" fmla="*/ 242 h 772"/>
                    <a:gd name="T10" fmla="*/ 254 w 541"/>
                    <a:gd name="T11" fmla="*/ 251 h 772"/>
                    <a:gd name="T12" fmla="*/ 298 w 541"/>
                    <a:gd name="T13" fmla="*/ 490 h 772"/>
                    <a:gd name="T14" fmla="*/ 280 w 541"/>
                    <a:gd name="T15" fmla="*/ 523 h 772"/>
                    <a:gd name="T16" fmla="*/ 213 w 541"/>
                    <a:gd name="T17" fmla="*/ 470 h 772"/>
                    <a:gd name="T18" fmla="*/ 147 w 541"/>
                    <a:gd name="T19" fmla="*/ 436 h 772"/>
                    <a:gd name="T20" fmla="*/ 160 w 541"/>
                    <a:gd name="T21" fmla="*/ 481 h 772"/>
                    <a:gd name="T22" fmla="*/ 176 w 541"/>
                    <a:gd name="T23" fmla="*/ 526 h 772"/>
                    <a:gd name="T24" fmla="*/ 208 w 541"/>
                    <a:gd name="T25" fmla="*/ 578 h 772"/>
                    <a:gd name="T26" fmla="*/ 308 w 541"/>
                    <a:gd name="T27" fmla="*/ 701 h 772"/>
                    <a:gd name="T28" fmla="*/ 340 w 541"/>
                    <a:gd name="T29" fmla="*/ 772 h 772"/>
                    <a:gd name="T30" fmla="*/ 523 w 541"/>
                    <a:gd name="T31" fmla="*/ 698 h 772"/>
                    <a:gd name="T32" fmla="*/ 531 w 541"/>
                    <a:gd name="T33" fmla="*/ 666 h 772"/>
                    <a:gd name="T34" fmla="*/ 538 w 541"/>
                    <a:gd name="T35" fmla="*/ 572 h 772"/>
                    <a:gd name="T36" fmla="*/ 506 w 541"/>
                    <a:gd name="T37" fmla="*/ 510 h 772"/>
                    <a:gd name="T38" fmla="*/ 478 w 541"/>
                    <a:gd name="T39" fmla="*/ 470 h 772"/>
                    <a:gd name="T40" fmla="*/ 349 w 541"/>
                    <a:gd name="T41" fmla="*/ 161 h 772"/>
                    <a:gd name="T42" fmla="*/ 187 w 541"/>
                    <a:gd name="T43" fmla="*/ 0 h 772"/>
                    <a:gd name="T44" fmla="*/ 349 w 541"/>
                    <a:gd name="T45" fmla="*/ 161 h 772"/>
                    <a:gd name="T46" fmla="*/ 0 w 541"/>
                    <a:gd name="T47" fmla="*/ 161 h 772"/>
                    <a:gd name="T48" fmla="*/ 163 w 541"/>
                    <a:gd name="T49" fmla="*/ 0 h 772"/>
                    <a:gd name="T50" fmla="*/ 251 w 541"/>
                    <a:gd name="T51" fmla="*/ 347 h 772"/>
                    <a:gd name="T52" fmla="*/ 187 w 541"/>
                    <a:gd name="T53" fmla="*/ 185 h 772"/>
                    <a:gd name="T54" fmla="*/ 349 w 541"/>
                    <a:gd name="T55" fmla="*/ 347 h 772"/>
                    <a:gd name="T56" fmla="*/ 319 w 541"/>
                    <a:gd name="T57" fmla="*/ 237 h 772"/>
                    <a:gd name="T58" fmla="*/ 319 w 541"/>
                    <a:gd name="T59" fmla="*/ 237 h 772"/>
                    <a:gd name="T60" fmla="*/ 269 w 541"/>
                    <a:gd name="T61" fmla="*/ 203 h 772"/>
                    <a:gd name="T62" fmla="*/ 234 w 541"/>
                    <a:gd name="T63" fmla="*/ 254 h 772"/>
                    <a:gd name="T64" fmla="*/ 157 w 541"/>
                    <a:gd name="T65" fmla="*/ 533 h 772"/>
                    <a:gd name="T66" fmla="*/ 0 w 541"/>
                    <a:gd name="T67" fmla="*/ 372 h 772"/>
                    <a:gd name="T68" fmla="*/ 277 w 541"/>
                    <a:gd name="T69" fmla="*/ 486 h 772"/>
                    <a:gd name="T70" fmla="*/ 278 w 541"/>
                    <a:gd name="T71" fmla="*/ 489 h 772"/>
                    <a:gd name="T72" fmla="*/ 273 w 541"/>
                    <a:gd name="T73" fmla="*/ 504 h 772"/>
                    <a:gd name="T74" fmla="*/ 257 w 541"/>
                    <a:gd name="T75" fmla="*/ 498 h 772"/>
                    <a:gd name="T76" fmla="*/ 257 w 541"/>
                    <a:gd name="T77" fmla="*/ 498 h 772"/>
                    <a:gd name="T78" fmla="*/ 230 w 541"/>
                    <a:gd name="T79" fmla="*/ 459 h 772"/>
                    <a:gd name="T80" fmla="*/ 212 w 541"/>
                    <a:gd name="T81" fmla="*/ 432 h 772"/>
                    <a:gd name="T82" fmla="*/ 135 w 541"/>
                    <a:gd name="T83" fmla="*/ 420 h 772"/>
                    <a:gd name="T84" fmla="*/ 131 w 541"/>
                    <a:gd name="T85" fmla="*/ 473 h 772"/>
                    <a:gd name="T86" fmla="*/ 150 w 541"/>
                    <a:gd name="T87" fmla="*/ 510 h 772"/>
                    <a:gd name="T88" fmla="*/ 157 w 541"/>
                    <a:gd name="T89" fmla="*/ 533 h 772"/>
                    <a:gd name="T90" fmla="*/ 0 w 541"/>
                    <a:gd name="T91" fmla="*/ 347 h 772"/>
                    <a:gd name="T92" fmla="*/ 163 w 541"/>
                    <a:gd name="T93" fmla="*/ 18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1" h="772">
                      <a:moveTo>
                        <a:pt x="428" y="443"/>
                      </a:moveTo>
                      <a:cubicBezTo>
                        <a:pt x="427" y="443"/>
                        <a:pt x="427" y="443"/>
                        <a:pt x="427" y="443"/>
                      </a:cubicBezTo>
                      <a:cubicBezTo>
                        <a:pt x="413" y="442"/>
                        <a:pt x="413" y="442"/>
                        <a:pt x="413" y="442"/>
                      </a:cubicBezTo>
                      <a:cubicBezTo>
                        <a:pt x="405" y="428"/>
                        <a:pt x="405" y="428"/>
                        <a:pt x="405" y="428"/>
                      </a:cubicBezTo>
                      <a:cubicBezTo>
                        <a:pt x="403" y="426"/>
                        <a:pt x="402" y="424"/>
                        <a:pt x="400" y="422"/>
                      </a:cubicBezTo>
                      <a:cubicBezTo>
                        <a:pt x="388" y="412"/>
                        <a:pt x="374" y="406"/>
                        <a:pt x="358" y="406"/>
                      </a:cubicBezTo>
                      <a:cubicBezTo>
                        <a:pt x="344" y="409"/>
                        <a:pt x="344" y="409"/>
                        <a:pt x="344" y="409"/>
                      </a:cubicBezTo>
                      <a:cubicBezTo>
                        <a:pt x="344" y="408"/>
                        <a:pt x="344" y="408"/>
                        <a:pt x="344" y="408"/>
                      </a:cubicBezTo>
                      <a:cubicBezTo>
                        <a:pt x="344" y="407"/>
                        <a:pt x="344" y="407"/>
                        <a:pt x="344" y="407"/>
                      </a:cubicBezTo>
                      <a:cubicBezTo>
                        <a:pt x="300" y="242"/>
                        <a:pt x="300" y="242"/>
                        <a:pt x="300" y="242"/>
                      </a:cubicBezTo>
                      <a:cubicBezTo>
                        <a:pt x="294" y="221"/>
                        <a:pt x="284" y="221"/>
                        <a:pt x="272" y="223"/>
                      </a:cubicBezTo>
                      <a:cubicBezTo>
                        <a:pt x="272" y="223"/>
                        <a:pt x="249" y="226"/>
                        <a:pt x="254" y="251"/>
                      </a:cubicBezTo>
                      <a:cubicBezTo>
                        <a:pt x="297" y="482"/>
                        <a:pt x="297" y="482"/>
                        <a:pt x="297" y="482"/>
                      </a:cubicBezTo>
                      <a:cubicBezTo>
                        <a:pt x="297" y="485"/>
                        <a:pt x="298" y="487"/>
                        <a:pt x="298" y="490"/>
                      </a:cubicBezTo>
                      <a:cubicBezTo>
                        <a:pt x="298" y="500"/>
                        <a:pt x="294" y="510"/>
                        <a:pt x="287" y="518"/>
                      </a:cubicBezTo>
                      <a:cubicBezTo>
                        <a:pt x="285" y="521"/>
                        <a:pt x="282" y="523"/>
                        <a:pt x="280" y="523"/>
                      </a:cubicBezTo>
                      <a:cubicBezTo>
                        <a:pt x="267" y="525"/>
                        <a:pt x="255" y="522"/>
                        <a:pt x="244" y="514"/>
                      </a:cubicBezTo>
                      <a:cubicBezTo>
                        <a:pt x="231" y="504"/>
                        <a:pt x="222" y="483"/>
                        <a:pt x="213" y="470"/>
                      </a:cubicBezTo>
                      <a:cubicBezTo>
                        <a:pt x="208" y="462"/>
                        <a:pt x="204" y="453"/>
                        <a:pt x="198" y="446"/>
                      </a:cubicBezTo>
                      <a:cubicBezTo>
                        <a:pt x="186" y="434"/>
                        <a:pt x="162" y="424"/>
                        <a:pt x="147" y="436"/>
                      </a:cubicBezTo>
                      <a:cubicBezTo>
                        <a:pt x="143" y="440"/>
                        <a:pt x="138" y="450"/>
                        <a:pt x="142" y="455"/>
                      </a:cubicBezTo>
                      <a:cubicBezTo>
                        <a:pt x="148" y="463"/>
                        <a:pt x="156" y="472"/>
                        <a:pt x="160" y="481"/>
                      </a:cubicBezTo>
                      <a:cubicBezTo>
                        <a:pt x="164" y="488"/>
                        <a:pt x="166" y="496"/>
                        <a:pt x="169" y="504"/>
                      </a:cubicBezTo>
                      <a:cubicBezTo>
                        <a:pt x="171" y="509"/>
                        <a:pt x="172" y="522"/>
                        <a:pt x="176" y="526"/>
                      </a:cubicBezTo>
                      <a:cubicBezTo>
                        <a:pt x="180" y="530"/>
                        <a:pt x="184" y="538"/>
                        <a:pt x="187" y="543"/>
                      </a:cubicBezTo>
                      <a:cubicBezTo>
                        <a:pt x="194" y="554"/>
                        <a:pt x="204" y="566"/>
                        <a:pt x="208" y="578"/>
                      </a:cubicBezTo>
                      <a:cubicBezTo>
                        <a:pt x="222" y="598"/>
                        <a:pt x="228" y="624"/>
                        <a:pt x="243" y="643"/>
                      </a:cubicBezTo>
                      <a:cubicBezTo>
                        <a:pt x="262" y="666"/>
                        <a:pt x="280" y="688"/>
                        <a:pt x="308" y="701"/>
                      </a:cubicBezTo>
                      <a:cubicBezTo>
                        <a:pt x="318" y="707"/>
                        <a:pt x="325" y="715"/>
                        <a:pt x="331" y="724"/>
                      </a:cubicBezTo>
                      <a:cubicBezTo>
                        <a:pt x="340" y="772"/>
                        <a:pt x="340" y="772"/>
                        <a:pt x="340" y="772"/>
                      </a:cubicBezTo>
                      <a:cubicBezTo>
                        <a:pt x="375" y="766"/>
                        <a:pt x="517" y="742"/>
                        <a:pt x="532" y="739"/>
                      </a:cubicBezTo>
                      <a:cubicBezTo>
                        <a:pt x="523" y="698"/>
                        <a:pt x="523" y="698"/>
                        <a:pt x="523" y="698"/>
                      </a:cubicBezTo>
                      <a:cubicBezTo>
                        <a:pt x="522" y="697"/>
                        <a:pt x="522" y="697"/>
                        <a:pt x="522" y="697"/>
                      </a:cubicBezTo>
                      <a:cubicBezTo>
                        <a:pt x="526" y="687"/>
                        <a:pt x="528" y="676"/>
                        <a:pt x="531" y="666"/>
                      </a:cubicBezTo>
                      <a:cubicBezTo>
                        <a:pt x="533" y="657"/>
                        <a:pt x="535" y="649"/>
                        <a:pt x="535" y="640"/>
                      </a:cubicBezTo>
                      <a:cubicBezTo>
                        <a:pt x="536" y="618"/>
                        <a:pt x="537" y="595"/>
                        <a:pt x="538" y="572"/>
                      </a:cubicBezTo>
                      <a:cubicBezTo>
                        <a:pt x="538" y="568"/>
                        <a:pt x="538" y="564"/>
                        <a:pt x="539" y="560"/>
                      </a:cubicBezTo>
                      <a:cubicBezTo>
                        <a:pt x="541" y="547"/>
                        <a:pt x="533" y="512"/>
                        <a:pt x="506" y="510"/>
                      </a:cubicBezTo>
                      <a:cubicBezTo>
                        <a:pt x="505" y="510"/>
                        <a:pt x="505" y="510"/>
                        <a:pt x="505" y="509"/>
                      </a:cubicBezTo>
                      <a:cubicBezTo>
                        <a:pt x="498" y="495"/>
                        <a:pt x="489" y="482"/>
                        <a:pt x="478" y="470"/>
                      </a:cubicBezTo>
                      <a:cubicBezTo>
                        <a:pt x="465" y="456"/>
                        <a:pt x="447" y="446"/>
                        <a:pt x="428" y="443"/>
                      </a:cubicBezTo>
                      <a:close/>
                      <a:moveTo>
                        <a:pt x="349" y="161"/>
                      </a:moveTo>
                      <a:cubicBezTo>
                        <a:pt x="187" y="161"/>
                        <a:pt x="187" y="161"/>
                        <a:pt x="187" y="161"/>
                      </a:cubicBezTo>
                      <a:cubicBezTo>
                        <a:pt x="187" y="0"/>
                        <a:pt x="187" y="0"/>
                        <a:pt x="187" y="0"/>
                      </a:cubicBezTo>
                      <a:cubicBezTo>
                        <a:pt x="349" y="0"/>
                        <a:pt x="349" y="0"/>
                        <a:pt x="349" y="0"/>
                      </a:cubicBezTo>
                      <a:lnTo>
                        <a:pt x="349" y="161"/>
                      </a:lnTo>
                      <a:close/>
                      <a:moveTo>
                        <a:pt x="163" y="161"/>
                      </a:moveTo>
                      <a:cubicBezTo>
                        <a:pt x="0" y="161"/>
                        <a:pt x="0" y="161"/>
                        <a:pt x="0" y="161"/>
                      </a:cubicBezTo>
                      <a:cubicBezTo>
                        <a:pt x="0" y="0"/>
                        <a:pt x="0" y="0"/>
                        <a:pt x="0" y="0"/>
                      </a:cubicBezTo>
                      <a:cubicBezTo>
                        <a:pt x="163" y="0"/>
                        <a:pt x="163" y="0"/>
                        <a:pt x="163" y="0"/>
                      </a:cubicBezTo>
                      <a:lnTo>
                        <a:pt x="163" y="161"/>
                      </a:lnTo>
                      <a:close/>
                      <a:moveTo>
                        <a:pt x="251" y="347"/>
                      </a:moveTo>
                      <a:cubicBezTo>
                        <a:pt x="187" y="347"/>
                        <a:pt x="187" y="347"/>
                        <a:pt x="187" y="347"/>
                      </a:cubicBezTo>
                      <a:cubicBezTo>
                        <a:pt x="187" y="185"/>
                        <a:pt x="187" y="185"/>
                        <a:pt x="187" y="185"/>
                      </a:cubicBezTo>
                      <a:cubicBezTo>
                        <a:pt x="349" y="185"/>
                        <a:pt x="349" y="185"/>
                        <a:pt x="349" y="185"/>
                      </a:cubicBezTo>
                      <a:cubicBezTo>
                        <a:pt x="349" y="347"/>
                        <a:pt x="349" y="347"/>
                        <a:pt x="349" y="347"/>
                      </a:cubicBezTo>
                      <a:cubicBezTo>
                        <a:pt x="349" y="347"/>
                        <a:pt x="349" y="347"/>
                        <a:pt x="349" y="347"/>
                      </a:cubicBezTo>
                      <a:cubicBezTo>
                        <a:pt x="319" y="237"/>
                        <a:pt x="319" y="237"/>
                        <a:pt x="319" y="237"/>
                      </a:cubicBezTo>
                      <a:cubicBezTo>
                        <a:pt x="319" y="237"/>
                        <a:pt x="319" y="237"/>
                        <a:pt x="319" y="237"/>
                      </a:cubicBezTo>
                      <a:cubicBezTo>
                        <a:pt x="319" y="237"/>
                        <a:pt x="319" y="237"/>
                        <a:pt x="319" y="237"/>
                      </a:cubicBezTo>
                      <a:cubicBezTo>
                        <a:pt x="311" y="208"/>
                        <a:pt x="293" y="202"/>
                        <a:pt x="280" y="202"/>
                      </a:cubicBezTo>
                      <a:cubicBezTo>
                        <a:pt x="276" y="202"/>
                        <a:pt x="272" y="202"/>
                        <a:pt x="269" y="203"/>
                      </a:cubicBezTo>
                      <a:cubicBezTo>
                        <a:pt x="265" y="204"/>
                        <a:pt x="250" y="207"/>
                        <a:pt x="241" y="220"/>
                      </a:cubicBezTo>
                      <a:cubicBezTo>
                        <a:pt x="236" y="227"/>
                        <a:pt x="231" y="238"/>
                        <a:pt x="234" y="254"/>
                      </a:cubicBezTo>
                      <a:lnTo>
                        <a:pt x="251" y="347"/>
                      </a:lnTo>
                      <a:close/>
                      <a:moveTo>
                        <a:pt x="157" y="533"/>
                      </a:moveTo>
                      <a:cubicBezTo>
                        <a:pt x="0" y="533"/>
                        <a:pt x="0" y="533"/>
                        <a:pt x="0" y="533"/>
                      </a:cubicBezTo>
                      <a:cubicBezTo>
                        <a:pt x="0" y="372"/>
                        <a:pt x="0" y="372"/>
                        <a:pt x="0" y="372"/>
                      </a:cubicBezTo>
                      <a:cubicBezTo>
                        <a:pt x="256" y="372"/>
                        <a:pt x="256" y="372"/>
                        <a:pt x="256" y="372"/>
                      </a:cubicBezTo>
                      <a:cubicBezTo>
                        <a:pt x="277" y="486"/>
                        <a:pt x="277" y="486"/>
                        <a:pt x="277" y="486"/>
                      </a:cubicBezTo>
                      <a:cubicBezTo>
                        <a:pt x="277" y="487"/>
                        <a:pt x="278" y="488"/>
                        <a:pt x="278" y="489"/>
                      </a:cubicBezTo>
                      <a:cubicBezTo>
                        <a:pt x="278" y="489"/>
                        <a:pt x="278" y="489"/>
                        <a:pt x="278" y="489"/>
                      </a:cubicBezTo>
                      <a:cubicBezTo>
                        <a:pt x="278" y="490"/>
                        <a:pt x="278" y="490"/>
                        <a:pt x="278" y="490"/>
                      </a:cubicBezTo>
                      <a:cubicBezTo>
                        <a:pt x="278" y="495"/>
                        <a:pt x="276" y="499"/>
                        <a:pt x="273" y="504"/>
                      </a:cubicBezTo>
                      <a:cubicBezTo>
                        <a:pt x="273" y="504"/>
                        <a:pt x="272" y="504"/>
                        <a:pt x="272" y="504"/>
                      </a:cubicBezTo>
                      <a:cubicBezTo>
                        <a:pt x="267" y="504"/>
                        <a:pt x="262" y="502"/>
                        <a:pt x="257" y="498"/>
                      </a:cubicBezTo>
                      <a:cubicBezTo>
                        <a:pt x="257" y="498"/>
                        <a:pt x="257" y="498"/>
                        <a:pt x="257" y="498"/>
                      </a:cubicBezTo>
                      <a:cubicBezTo>
                        <a:pt x="257" y="498"/>
                        <a:pt x="257" y="498"/>
                        <a:pt x="257" y="498"/>
                      </a:cubicBezTo>
                      <a:cubicBezTo>
                        <a:pt x="250" y="493"/>
                        <a:pt x="244" y="482"/>
                        <a:pt x="238" y="472"/>
                      </a:cubicBezTo>
                      <a:cubicBezTo>
                        <a:pt x="235" y="468"/>
                        <a:pt x="233" y="463"/>
                        <a:pt x="230" y="459"/>
                      </a:cubicBezTo>
                      <a:cubicBezTo>
                        <a:pt x="228" y="456"/>
                        <a:pt x="227" y="454"/>
                        <a:pt x="225" y="451"/>
                      </a:cubicBezTo>
                      <a:cubicBezTo>
                        <a:pt x="222" y="445"/>
                        <a:pt x="218" y="438"/>
                        <a:pt x="212" y="432"/>
                      </a:cubicBezTo>
                      <a:cubicBezTo>
                        <a:pt x="200" y="419"/>
                        <a:pt x="181" y="411"/>
                        <a:pt x="164" y="411"/>
                      </a:cubicBezTo>
                      <a:cubicBezTo>
                        <a:pt x="153" y="411"/>
                        <a:pt x="143" y="414"/>
                        <a:pt x="135" y="420"/>
                      </a:cubicBezTo>
                      <a:cubicBezTo>
                        <a:pt x="124" y="430"/>
                        <a:pt x="114" y="452"/>
                        <a:pt x="126" y="467"/>
                      </a:cubicBezTo>
                      <a:cubicBezTo>
                        <a:pt x="128" y="469"/>
                        <a:pt x="129" y="471"/>
                        <a:pt x="131" y="473"/>
                      </a:cubicBezTo>
                      <a:cubicBezTo>
                        <a:pt x="135" y="479"/>
                        <a:pt x="140" y="485"/>
                        <a:pt x="142" y="489"/>
                      </a:cubicBezTo>
                      <a:cubicBezTo>
                        <a:pt x="145" y="496"/>
                        <a:pt x="148" y="504"/>
                        <a:pt x="150" y="510"/>
                      </a:cubicBezTo>
                      <a:cubicBezTo>
                        <a:pt x="150" y="511"/>
                        <a:pt x="151" y="513"/>
                        <a:pt x="151" y="515"/>
                      </a:cubicBezTo>
                      <a:cubicBezTo>
                        <a:pt x="152" y="521"/>
                        <a:pt x="154" y="527"/>
                        <a:pt x="157" y="533"/>
                      </a:cubicBezTo>
                      <a:close/>
                      <a:moveTo>
                        <a:pt x="163" y="347"/>
                      </a:moveTo>
                      <a:cubicBezTo>
                        <a:pt x="0" y="347"/>
                        <a:pt x="0" y="347"/>
                        <a:pt x="0" y="347"/>
                      </a:cubicBezTo>
                      <a:cubicBezTo>
                        <a:pt x="0" y="185"/>
                        <a:pt x="0" y="185"/>
                        <a:pt x="0" y="185"/>
                      </a:cubicBezTo>
                      <a:cubicBezTo>
                        <a:pt x="163" y="185"/>
                        <a:pt x="163" y="185"/>
                        <a:pt x="163" y="185"/>
                      </a:cubicBezTo>
                      <a:lnTo>
                        <a:pt x="163" y="3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184"/>
                  <a:endParaRPr lang="en-US" sz="1700" dirty="0">
                    <a:solidFill>
                      <a:srgbClr val="000000"/>
                    </a:solidFill>
                  </a:endParaRPr>
                </a:p>
              </p:txBody>
            </p:sp>
          </p:grpSp>
          <p:sp>
            <p:nvSpPr>
              <p:cNvPr id="89" name="TextBox 88"/>
              <p:cNvSpPr txBox="1"/>
              <p:nvPr/>
            </p:nvSpPr>
            <p:spPr>
              <a:xfrm>
                <a:off x="11762853" y="2636509"/>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OPERATE</a:t>
                </a:r>
              </a:p>
            </p:txBody>
          </p:sp>
        </p:grpSp>
        <p:grpSp>
          <p:nvGrpSpPr>
            <p:cNvPr id="22" name="Group 21"/>
            <p:cNvGrpSpPr/>
            <p:nvPr/>
          </p:nvGrpSpPr>
          <p:grpSpPr>
            <a:xfrm>
              <a:off x="11395878" y="0"/>
              <a:ext cx="841248" cy="749808"/>
              <a:chOff x="9621100" y="2572128"/>
              <a:chExt cx="841248" cy="749808"/>
            </a:xfrm>
          </p:grpSpPr>
          <p:grpSp>
            <p:nvGrpSpPr>
              <p:cNvPr id="16" name="Group 15"/>
              <p:cNvGrpSpPr/>
              <p:nvPr/>
            </p:nvGrpSpPr>
            <p:grpSpPr>
              <a:xfrm>
                <a:off x="9621100" y="2572128"/>
                <a:ext cx="841248" cy="749808"/>
                <a:chOff x="10010857" y="2450770"/>
                <a:chExt cx="841248" cy="749808"/>
              </a:xfrm>
            </p:grpSpPr>
            <p:sp>
              <p:nvSpPr>
                <p:cNvPr id="71" name="Rectangle 70"/>
                <p:cNvSpPr/>
                <p:nvPr/>
              </p:nvSpPr>
              <p:spPr bwMode="auto">
                <a:xfrm>
                  <a:off x="10010857" y="2450770"/>
                  <a:ext cx="841248" cy="7498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68217A"/>
                      </a:solidFill>
                      <a:ea typeface="Segoe UI" pitchFamily="34" charset="0"/>
                      <a:cs typeface="Segoe UI" pitchFamily="34" charset="0"/>
                    </a:rPr>
                    <a:t>RELEASE</a:t>
                  </a:r>
                </a:p>
              </p:txBody>
            </p:sp>
            <p:grpSp>
              <p:nvGrpSpPr>
                <p:cNvPr id="72" name="Group 71"/>
                <p:cNvGrpSpPr/>
                <p:nvPr/>
              </p:nvGrpSpPr>
              <p:grpSpPr bwMode="black">
                <a:xfrm>
                  <a:off x="10156809" y="2539302"/>
                  <a:ext cx="189499" cy="401888"/>
                  <a:chOff x="8920162" y="3943878"/>
                  <a:chExt cx="419078" cy="889014"/>
                </a:xfrm>
                <a:solidFill>
                  <a:schemeClr val="tx1"/>
                </a:solidFill>
              </p:grpSpPr>
              <p:sp>
                <p:nvSpPr>
                  <p:cNvPr id="73" name="Oval 16"/>
                  <p:cNvSpPr>
                    <a:spLocks noChangeArrowheads="1"/>
                  </p:cNvSpPr>
                  <p:nvPr/>
                </p:nvSpPr>
                <p:spPr bwMode="black">
                  <a:xfrm>
                    <a:off x="9148745" y="3943886"/>
                    <a:ext cx="149225"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74" name="Freeform 17"/>
                  <p:cNvSpPr>
                    <a:spLocks/>
                  </p:cNvSpPr>
                  <p:nvPr/>
                </p:nvSpPr>
                <p:spPr bwMode="black">
                  <a:xfrm>
                    <a:off x="9016977" y="4123277"/>
                    <a:ext cx="322263" cy="709615"/>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75" name="Freeform 18"/>
                  <p:cNvSpPr>
                    <a:spLocks/>
                  </p:cNvSpPr>
                  <p:nvPr/>
                </p:nvSpPr>
                <p:spPr bwMode="black">
                  <a:xfrm>
                    <a:off x="9051895" y="4089938"/>
                    <a:ext cx="265112" cy="206376"/>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76" name="Freeform 19"/>
                  <p:cNvSpPr>
                    <a:spLocks/>
                  </p:cNvSpPr>
                  <p:nvPr/>
                </p:nvSpPr>
                <p:spPr bwMode="black">
                  <a:xfrm>
                    <a:off x="8953469" y="3958176"/>
                    <a:ext cx="90487"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77" name="Freeform 20"/>
                  <p:cNvSpPr>
                    <a:spLocks/>
                  </p:cNvSpPr>
                  <p:nvPr/>
                </p:nvSpPr>
                <p:spPr bwMode="black">
                  <a:xfrm>
                    <a:off x="9055048" y="401056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78" name="Freeform 21"/>
                  <p:cNvSpPr>
                    <a:spLocks/>
                  </p:cNvSpPr>
                  <p:nvPr/>
                </p:nvSpPr>
                <p:spPr bwMode="black">
                  <a:xfrm>
                    <a:off x="8920162" y="3943878"/>
                    <a:ext cx="19050" cy="195264"/>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sp>
            <p:nvSpPr>
              <p:cNvPr id="17" name="TextBox 16"/>
              <p:cNvSpPr txBox="1"/>
              <p:nvPr/>
            </p:nvSpPr>
            <p:spPr>
              <a:xfrm>
                <a:off x="10331151" y="2713064"/>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RELEASE</a:t>
                </a:r>
              </a:p>
            </p:txBody>
          </p:sp>
        </p:grpSp>
        <p:grpSp>
          <p:nvGrpSpPr>
            <p:cNvPr id="23" name="Group 22"/>
            <p:cNvGrpSpPr/>
            <p:nvPr/>
          </p:nvGrpSpPr>
          <p:grpSpPr>
            <a:xfrm>
              <a:off x="11227779" y="0"/>
              <a:ext cx="844454" cy="749808"/>
              <a:chOff x="10134425" y="1444243"/>
              <a:chExt cx="844454" cy="749808"/>
            </a:xfrm>
          </p:grpSpPr>
          <p:sp>
            <p:nvSpPr>
              <p:cNvPr id="80" name="Rectangle 79"/>
              <p:cNvSpPr/>
              <p:nvPr/>
            </p:nvSpPr>
            <p:spPr bwMode="auto">
              <a:xfrm>
                <a:off x="10134425" y="1444243"/>
                <a:ext cx="841248" cy="7498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7FBA00"/>
                    </a:solidFill>
                    <a:ea typeface="Segoe UI" pitchFamily="34" charset="0"/>
                    <a:cs typeface="Segoe UI" pitchFamily="34" charset="0"/>
                  </a:rPr>
                  <a:t>DEVELOP</a:t>
                </a:r>
              </a:p>
            </p:txBody>
          </p:sp>
          <p:grpSp>
            <p:nvGrpSpPr>
              <p:cNvPr id="81" name="Group 80"/>
              <p:cNvGrpSpPr/>
              <p:nvPr/>
            </p:nvGrpSpPr>
            <p:grpSpPr>
              <a:xfrm>
                <a:off x="10240011" y="1581323"/>
                <a:ext cx="328558" cy="328558"/>
                <a:chOff x="7156450" y="28575"/>
                <a:chExt cx="325438" cy="325438"/>
              </a:xfrm>
              <a:solidFill>
                <a:schemeClr val="tx1"/>
              </a:solidFill>
            </p:grpSpPr>
            <p:sp>
              <p:nvSpPr>
                <p:cNvPr id="82" name="Freeform 26"/>
                <p:cNvSpPr>
                  <a:spLocks noEditPoints="1"/>
                </p:cNvSpPr>
                <p:nvPr/>
              </p:nvSpPr>
              <p:spPr bwMode="auto">
                <a:xfrm>
                  <a:off x="7164388" y="88900"/>
                  <a:ext cx="261938" cy="261938"/>
                </a:xfrm>
                <a:custGeom>
                  <a:avLst/>
                  <a:gdLst>
                    <a:gd name="T0" fmla="*/ 70 w 70"/>
                    <a:gd name="T1" fmla="*/ 17 h 70"/>
                    <a:gd name="T2" fmla="*/ 57 w 70"/>
                    <a:gd name="T3" fmla="*/ 29 h 70"/>
                    <a:gd name="T4" fmla="*/ 49 w 70"/>
                    <a:gd name="T5" fmla="*/ 21 h 70"/>
                    <a:gd name="T6" fmla="*/ 55 w 70"/>
                    <a:gd name="T7" fmla="*/ 14 h 70"/>
                    <a:gd name="T8" fmla="*/ 55 w 70"/>
                    <a:gd name="T9" fmla="*/ 11 h 70"/>
                    <a:gd name="T10" fmla="*/ 55 w 70"/>
                    <a:gd name="T11" fmla="*/ 11 h 70"/>
                    <a:gd name="T12" fmla="*/ 51 w 70"/>
                    <a:gd name="T13" fmla="*/ 11 h 70"/>
                    <a:gd name="T14" fmla="*/ 45 w 70"/>
                    <a:gd name="T15" fmla="*/ 17 h 70"/>
                    <a:gd name="T16" fmla="*/ 40 w 70"/>
                    <a:gd name="T17" fmla="*/ 12 h 70"/>
                    <a:gd name="T18" fmla="*/ 53 w 70"/>
                    <a:gd name="T19" fmla="*/ 0 h 70"/>
                    <a:gd name="T20" fmla="*/ 70 w 70"/>
                    <a:gd name="T21" fmla="*/ 17 h 70"/>
                    <a:gd name="T22" fmla="*/ 43 w 70"/>
                    <a:gd name="T23" fmla="*/ 44 h 70"/>
                    <a:gd name="T24" fmla="*/ 34 w 70"/>
                    <a:gd name="T25" fmla="*/ 35 h 70"/>
                    <a:gd name="T26" fmla="*/ 19 w 70"/>
                    <a:gd name="T27" fmla="*/ 50 h 70"/>
                    <a:gd name="T28" fmla="*/ 15 w 70"/>
                    <a:gd name="T29" fmla="*/ 50 h 70"/>
                    <a:gd name="T30" fmla="*/ 15 w 70"/>
                    <a:gd name="T31" fmla="*/ 50 h 70"/>
                    <a:gd name="T32" fmla="*/ 15 w 70"/>
                    <a:gd name="T33" fmla="*/ 47 h 70"/>
                    <a:gd name="T34" fmla="*/ 31 w 70"/>
                    <a:gd name="T35" fmla="*/ 31 h 70"/>
                    <a:gd name="T36" fmla="*/ 26 w 70"/>
                    <a:gd name="T37" fmla="*/ 27 h 70"/>
                    <a:gd name="T38" fmla="*/ 7 w 70"/>
                    <a:gd name="T39" fmla="*/ 46 h 70"/>
                    <a:gd name="T40" fmla="*/ 0 w 70"/>
                    <a:gd name="T41" fmla="*/ 70 h 70"/>
                    <a:gd name="T42" fmla="*/ 24 w 70"/>
                    <a:gd name="T43" fmla="*/ 63 h 70"/>
                    <a:gd name="T44" fmla="*/ 43 w 70"/>
                    <a:gd name="T4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0">
                      <a:moveTo>
                        <a:pt x="70" y="17"/>
                      </a:moveTo>
                      <a:cubicBezTo>
                        <a:pt x="57" y="29"/>
                        <a:pt x="57" y="29"/>
                        <a:pt x="57" y="29"/>
                      </a:cubicBezTo>
                      <a:cubicBezTo>
                        <a:pt x="49" y="21"/>
                        <a:pt x="49" y="21"/>
                        <a:pt x="49" y="21"/>
                      </a:cubicBezTo>
                      <a:cubicBezTo>
                        <a:pt x="55" y="14"/>
                        <a:pt x="55" y="14"/>
                        <a:pt x="55" y="14"/>
                      </a:cubicBezTo>
                      <a:cubicBezTo>
                        <a:pt x="56" y="13"/>
                        <a:pt x="56" y="12"/>
                        <a:pt x="55" y="11"/>
                      </a:cubicBezTo>
                      <a:cubicBezTo>
                        <a:pt x="55" y="11"/>
                        <a:pt x="55" y="11"/>
                        <a:pt x="55" y="11"/>
                      </a:cubicBezTo>
                      <a:cubicBezTo>
                        <a:pt x="54" y="10"/>
                        <a:pt x="52" y="10"/>
                        <a:pt x="51" y="11"/>
                      </a:cubicBezTo>
                      <a:cubicBezTo>
                        <a:pt x="45" y="17"/>
                        <a:pt x="45" y="17"/>
                        <a:pt x="45" y="17"/>
                      </a:cubicBezTo>
                      <a:cubicBezTo>
                        <a:pt x="40" y="12"/>
                        <a:pt x="40" y="12"/>
                        <a:pt x="40" y="12"/>
                      </a:cubicBezTo>
                      <a:cubicBezTo>
                        <a:pt x="53" y="0"/>
                        <a:pt x="53" y="0"/>
                        <a:pt x="53" y="0"/>
                      </a:cubicBezTo>
                      <a:cubicBezTo>
                        <a:pt x="70" y="17"/>
                        <a:pt x="70" y="17"/>
                        <a:pt x="70" y="17"/>
                      </a:cubicBezTo>
                      <a:close/>
                      <a:moveTo>
                        <a:pt x="43" y="44"/>
                      </a:moveTo>
                      <a:cubicBezTo>
                        <a:pt x="34" y="35"/>
                        <a:pt x="34" y="35"/>
                        <a:pt x="34" y="35"/>
                      </a:cubicBezTo>
                      <a:cubicBezTo>
                        <a:pt x="19" y="50"/>
                        <a:pt x="19" y="50"/>
                        <a:pt x="19" y="50"/>
                      </a:cubicBezTo>
                      <a:cubicBezTo>
                        <a:pt x="18" y="51"/>
                        <a:pt x="16" y="51"/>
                        <a:pt x="15" y="50"/>
                      </a:cubicBezTo>
                      <a:cubicBezTo>
                        <a:pt x="15" y="50"/>
                        <a:pt x="15" y="50"/>
                        <a:pt x="15" y="50"/>
                      </a:cubicBezTo>
                      <a:cubicBezTo>
                        <a:pt x="14" y="49"/>
                        <a:pt x="14" y="48"/>
                        <a:pt x="15" y="47"/>
                      </a:cubicBezTo>
                      <a:cubicBezTo>
                        <a:pt x="31" y="31"/>
                        <a:pt x="31" y="31"/>
                        <a:pt x="31" y="31"/>
                      </a:cubicBezTo>
                      <a:cubicBezTo>
                        <a:pt x="26" y="27"/>
                        <a:pt x="26" y="27"/>
                        <a:pt x="26" y="27"/>
                      </a:cubicBezTo>
                      <a:cubicBezTo>
                        <a:pt x="7" y="46"/>
                        <a:pt x="7" y="46"/>
                        <a:pt x="7" y="46"/>
                      </a:cubicBezTo>
                      <a:cubicBezTo>
                        <a:pt x="0" y="70"/>
                        <a:pt x="0" y="70"/>
                        <a:pt x="0" y="70"/>
                      </a:cubicBezTo>
                      <a:cubicBezTo>
                        <a:pt x="24" y="63"/>
                        <a:pt x="24" y="63"/>
                        <a:pt x="24" y="63"/>
                      </a:cubicBezTo>
                      <a:lnTo>
                        <a:pt x="43" y="44"/>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83" name="Freeform 27"/>
                <p:cNvSpPr>
                  <a:spLocks/>
                </p:cNvSpPr>
                <p:nvPr/>
              </p:nvSpPr>
              <p:spPr bwMode="auto">
                <a:xfrm>
                  <a:off x="7377113" y="28575"/>
                  <a:ext cx="104775" cy="107950"/>
                </a:xfrm>
                <a:custGeom>
                  <a:avLst/>
                  <a:gdLst>
                    <a:gd name="T0" fmla="*/ 0 w 66"/>
                    <a:gd name="T1" fmla="*/ 28 h 68"/>
                    <a:gd name="T2" fmla="*/ 26 w 66"/>
                    <a:gd name="T3" fmla="*/ 0 h 68"/>
                    <a:gd name="T4" fmla="*/ 66 w 66"/>
                    <a:gd name="T5" fmla="*/ 40 h 68"/>
                    <a:gd name="T6" fmla="*/ 40 w 66"/>
                    <a:gd name="T7" fmla="*/ 68 h 68"/>
                    <a:gd name="T8" fmla="*/ 0 w 66"/>
                    <a:gd name="T9" fmla="*/ 28 h 68"/>
                  </a:gdLst>
                  <a:ahLst/>
                  <a:cxnLst>
                    <a:cxn ang="0">
                      <a:pos x="T0" y="T1"/>
                    </a:cxn>
                    <a:cxn ang="0">
                      <a:pos x="T2" y="T3"/>
                    </a:cxn>
                    <a:cxn ang="0">
                      <a:pos x="T4" y="T5"/>
                    </a:cxn>
                    <a:cxn ang="0">
                      <a:pos x="T6" y="T7"/>
                    </a:cxn>
                    <a:cxn ang="0">
                      <a:pos x="T8" y="T9"/>
                    </a:cxn>
                  </a:cxnLst>
                  <a:rect l="0" t="0" r="r" b="b"/>
                  <a:pathLst>
                    <a:path w="66" h="68">
                      <a:moveTo>
                        <a:pt x="0" y="28"/>
                      </a:moveTo>
                      <a:lnTo>
                        <a:pt x="26" y="0"/>
                      </a:lnTo>
                      <a:lnTo>
                        <a:pt x="66" y="40"/>
                      </a:lnTo>
                      <a:lnTo>
                        <a:pt x="40" y="68"/>
                      </a:lnTo>
                      <a:lnTo>
                        <a:pt x="0" y="28"/>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84" name="Freeform 28"/>
                <p:cNvSpPr>
                  <a:spLocks/>
                </p:cNvSpPr>
                <p:nvPr/>
              </p:nvSpPr>
              <p:spPr bwMode="auto">
                <a:xfrm>
                  <a:off x="7156450" y="28575"/>
                  <a:ext cx="319088" cy="325438"/>
                </a:xfrm>
                <a:custGeom>
                  <a:avLst/>
                  <a:gdLst>
                    <a:gd name="T0" fmla="*/ 85 w 85"/>
                    <a:gd name="T1" fmla="*/ 69 h 87"/>
                    <a:gd name="T2" fmla="*/ 84 w 85"/>
                    <a:gd name="T3" fmla="*/ 74 h 87"/>
                    <a:gd name="T4" fmla="*/ 80 w 85"/>
                    <a:gd name="T5" fmla="*/ 71 h 87"/>
                    <a:gd name="T6" fmla="*/ 70 w 85"/>
                    <a:gd name="T7" fmla="*/ 62 h 87"/>
                    <a:gd name="T8" fmla="*/ 60 w 85"/>
                    <a:gd name="T9" fmla="*/ 73 h 87"/>
                    <a:gd name="T10" fmla="*/ 66 w 85"/>
                    <a:gd name="T11" fmla="*/ 82 h 87"/>
                    <a:gd name="T12" fmla="*/ 67 w 85"/>
                    <a:gd name="T13" fmla="*/ 87 h 87"/>
                    <a:gd name="T14" fmla="*/ 67 w 85"/>
                    <a:gd name="T15" fmla="*/ 87 h 87"/>
                    <a:gd name="T16" fmla="*/ 49 w 85"/>
                    <a:gd name="T17" fmla="*/ 69 h 87"/>
                    <a:gd name="T18" fmla="*/ 50 w 85"/>
                    <a:gd name="T19" fmla="*/ 62 h 87"/>
                    <a:gd name="T20" fmla="*/ 23 w 85"/>
                    <a:gd name="T21" fmla="*/ 36 h 87"/>
                    <a:gd name="T22" fmla="*/ 18 w 85"/>
                    <a:gd name="T23" fmla="*/ 36 h 87"/>
                    <a:gd name="T24" fmla="*/ 0 w 85"/>
                    <a:gd name="T25" fmla="*/ 18 h 87"/>
                    <a:gd name="T26" fmla="*/ 1 w 85"/>
                    <a:gd name="T27" fmla="*/ 13 h 87"/>
                    <a:gd name="T28" fmla="*/ 4 w 85"/>
                    <a:gd name="T29" fmla="*/ 16 h 87"/>
                    <a:gd name="T30" fmla="*/ 15 w 85"/>
                    <a:gd name="T31" fmla="*/ 25 h 87"/>
                    <a:gd name="T32" fmla="*/ 25 w 85"/>
                    <a:gd name="T33" fmla="*/ 15 h 87"/>
                    <a:gd name="T34" fmla="*/ 19 w 85"/>
                    <a:gd name="T35" fmla="*/ 5 h 87"/>
                    <a:gd name="T36" fmla="*/ 18 w 85"/>
                    <a:gd name="T37" fmla="*/ 0 h 87"/>
                    <a:gd name="T38" fmla="*/ 18 w 85"/>
                    <a:gd name="T39" fmla="*/ 0 h 87"/>
                    <a:gd name="T40" fmla="*/ 36 w 85"/>
                    <a:gd name="T41" fmla="*/ 18 h 87"/>
                    <a:gd name="T42" fmla="*/ 35 w 85"/>
                    <a:gd name="T43" fmla="*/ 25 h 87"/>
                    <a:gd name="T44" fmla="*/ 62 w 85"/>
                    <a:gd name="T45" fmla="*/ 51 h 87"/>
                    <a:gd name="T46" fmla="*/ 66 w 85"/>
                    <a:gd name="T47" fmla="*/ 51 h 87"/>
                    <a:gd name="T48" fmla="*/ 85 w 85"/>
                    <a:gd name="T49"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7">
                      <a:moveTo>
                        <a:pt x="85" y="69"/>
                      </a:moveTo>
                      <a:cubicBezTo>
                        <a:pt x="85" y="71"/>
                        <a:pt x="84" y="73"/>
                        <a:pt x="84" y="74"/>
                      </a:cubicBezTo>
                      <a:cubicBezTo>
                        <a:pt x="80" y="71"/>
                        <a:pt x="80" y="71"/>
                        <a:pt x="80" y="71"/>
                      </a:cubicBezTo>
                      <a:cubicBezTo>
                        <a:pt x="80" y="66"/>
                        <a:pt x="75" y="62"/>
                        <a:pt x="70" y="62"/>
                      </a:cubicBezTo>
                      <a:cubicBezTo>
                        <a:pt x="64" y="62"/>
                        <a:pt x="60" y="67"/>
                        <a:pt x="60" y="73"/>
                      </a:cubicBezTo>
                      <a:cubicBezTo>
                        <a:pt x="60" y="77"/>
                        <a:pt x="62" y="80"/>
                        <a:pt x="66" y="82"/>
                      </a:cubicBezTo>
                      <a:cubicBezTo>
                        <a:pt x="67" y="87"/>
                        <a:pt x="67" y="87"/>
                        <a:pt x="67" y="87"/>
                      </a:cubicBezTo>
                      <a:cubicBezTo>
                        <a:pt x="67" y="87"/>
                        <a:pt x="67" y="87"/>
                        <a:pt x="67" y="87"/>
                      </a:cubicBezTo>
                      <a:cubicBezTo>
                        <a:pt x="57" y="87"/>
                        <a:pt x="49" y="79"/>
                        <a:pt x="49" y="69"/>
                      </a:cubicBezTo>
                      <a:cubicBezTo>
                        <a:pt x="49" y="67"/>
                        <a:pt x="49" y="64"/>
                        <a:pt x="50" y="62"/>
                      </a:cubicBezTo>
                      <a:cubicBezTo>
                        <a:pt x="23" y="36"/>
                        <a:pt x="23" y="36"/>
                        <a:pt x="23" y="36"/>
                      </a:cubicBezTo>
                      <a:cubicBezTo>
                        <a:pt x="22" y="36"/>
                        <a:pt x="20" y="36"/>
                        <a:pt x="18" y="36"/>
                      </a:cubicBezTo>
                      <a:cubicBezTo>
                        <a:pt x="9" y="36"/>
                        <a:pt x="0" y="28"/>
                        <a:pt x="0" y="18"/>
                      </a:cubicBezTo>
                      <a:cubicBezTo>
                        <a:pt x="0" y="17"/>
                        <a:pt x="1" y="15"/>
                        <a:pt x="1" y="13"/>
                      </a:cubicBezTo>
                      <a:cubicBezTo>
                        <a:pt x="4" y="16"/>
                        <a:pt x="4" y="16"/>
                        <a:pt x="4" y="16"/>
                      </a:cubicBezTo>
                      <a:cubicBezTo>
                        <a:pt x="5" y="21"/>
                        <a:pt x="10" y="25"/>
                        <a:pt x="15" y="25"/>
                      </a:cubicBezTo>
                      <a:cubicBezTo>
                        <a:pt x="21" y="25"/>
                        <a:pt x="25" y="20"/>
                        <a:pt x="25" y="15"/>
                      </a:cubicBezTo>
                      <a:cubicBezTo>
                        <a:pt x="25" y="11"/>
                        <a:pt x="23" y="7"/>
                        <a:pt x="19" y="5"/>
                      </a:cubicBezTo>
                      <a:cubicBezTo>
                        <a:pt x="18" y="0"/>
                        <a:pt x="18" y="0"/>
                        <a:pt x="18" y="0"/>
                      </a:cubicBezTo>
                      <a:cubicBezTo>
                        <a:pt x="18" y="0"/>
                        <a:pt x="18" y="0"/>
                        <a:pt x="18" y="0"/>
                      </a:cubicBezTo>
                      <a:cubicBezTo>
                        <a:pt x="28" y="0"/>
                        <a:pt x="36" y="8"/>
                        <a:pt x="36" y="18"/>
                      </a:cubicBezTo>
                      <a:cubicBezTo>
                        <a:pt x="36" y="20"/>
                        <a:pt x="36" y="23"/>
                        <a:pt x="35" y="25"/>
                      </a:cubicBezTo>
                      <a:cubicBezTo>
                        <a:pt x="62" y="51"/>
                        <a:pt x="62" y="51"/>
                        <a:pt x="62" y="51"/>
                      </a:cubicBezTo>
                      <a:cubicBezTo>
                        <a:pt x="64" y="51"/>
                        <a:pt x="65" y="51"/>
                        <a:pt x="66" y="51"/>
                      </a:cubicBezTo>
                      <a:cubicBezTo>
                        <a:pt x="76" y="51"/>
                        <a:pt x="84" y="59"/>
                        <a:pt x="85" y="69"/>
                      </a:cubicBez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
            <p:nvSpPr>
              <p:cNvPr id="88" name="TextBox 87"/>
              <p:cNvSpPr txBox="1"/>
              <p:nvPr/>
            </p:nvSpPr>
            <p:spPr>
              <a:xfrm>
                <a:off x="10854229" y="1581323"/>
                <a:ext cx="124650" cy="47150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DEVELOP</a:t>
                </a:r>
              </a:p>
            </p:txBody>
          </p:sp>
        </p:grpSp>
        <p:grpSp>
          <p:nvGrpSpPr>
            <p:cNvPr id="85" name="Group 84"/>
            <p:cNvGrpSpPr/>
            <p:nvPr/>
          </p:nvGrpSpPr>
          <p:grpSpPr>
            <a:xfrm>
              <a:off x="11078561" y="0"/>
              <a:ext cx="837721" cy="749808"/>
              <a:chOff x="13080334" y="-82726"/>
              <a:chExt cx="837721" cy="749808"/>
            </a:xfrm>
          </p:grpSpPr>
          <p:sp>
            <p:nvSpPr>
              <p:cNvPr id="86" name="Rectangle 85"/>
              <p:cNvSpPr/>
              <p:nvPr/>
            </p:nvSpPr>
            <p:spPr bwMode="auto">
              <a:xfrm>
                <a:off x="13080334" y="-82726"/>
                <a:ext cx="837721" cy="7498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PLAN</a:t>
                </a:r>
              </a:p>
            </p:txBody>
          </p:sp>
          <p:sp>
            <p:nvSpPr>
              <p:cNvPr id="87" name="Freeform 30"/>
              <p:cNvSpPr>
                <a:spLocks noEditPoints="1"/>
              </p:cNvSpPr>
              <p:nvPr/>
            </p:nvSpPr>
            <p:spPr bwMode="auto">
              <a:xfrm>
                <a:off x="13405925" y="26999"/>
                <a:ext cx="288040" cy="366505"/>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grpSp>
      <p:cxnSp>
        <p:nvCxnSpPr>
          <p:cNvPr id="63" name="Straight Arrow Connector 62"/>
          <p:cNvCxnSpPr/>
          <p:nvPr/>
        </p:nvCxnSpPr>
        <p:spPr>
          <a:xfrm>
            <a:off x="2561633" y="3360411"/>
            <a:ext cx="8797" cy="839556"/>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5" name="Picture 28"/>
          <p:cNvPicPr>
            <a:picLocks noChangeAspect="1"/>
          </p:cNvPicPr>
          <p:nvPr/>
        </p:nvPicPr>
        <p:blipFill rotWithShape="1">
          <a:blip r:embed="rId5">
            <a:extLst>
              <a:ext uri="{28A0092B-C50C-407E-A947-70E740481C1C}">
                <a14:useLocalDpi xmlns:a14="http://schemas.microsoft.com/office/drawing/2010/main" val="0"/>
              </a:ext>
            </a:extLst>
          </a:blip>
          <a:srcRect b="35075"/>
          <a:stretch/>
        </p:blipFill>
        <p:spPr bwMode="auto">
          <a:xfrm>
            <a:off x="3916689" y="1727011"/>
            <a:ext cx="1343663" cy="115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6" name="Straight Arrow Connector 135"/>
          <p:cNvCxnSpPr/>
          <p:nvPr/>
        </p:nvCxnSpPr>
        <p:spPr>
          <a:xfrm>
            <a:off x="3194310" y="2383120"/>
            <a:ext cx="777189"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97081" y="1640954"/>
            <a:ext cx="2597230" cy="1704572"/>
            <a:chOff x="597081" y="1640954"/>
            <a:chExt cx="2597230" cy="1704572"/>
          </a:xfrm>
        </p:grpSpPr>
        <p:sp>
          <p:nvSpPr>
            <p:cNvPr id="137" name="Rounded Rectangle 136"/>
            <p:cNvSpPr/>
            <p:nvPr/>
          </p:nvSpPr>
          <p:spPr bwMode="auto">
            <a:xfrm>
              <a:off x="941841" y="1640954"/>
              <a:ext cx="2252470" cy="1521346"/>
            </a:xfrm>
            <a:prstGeom prst="roundRect">
              <a:avLst>
                <a:gd name="adj" fmla="val 7520"/>
              </a:avLst>
            </a:prstGeom>
            <a:solidFill>
              <a:schemeClr val="bg1">
                <a:alpha val="20000"/>
              </a:schemeClr>
            </a:solidFill>
            <a:ln w="28575">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endParaRPr lang="en-US" sz="1499" dirty="0">
                <a:gradFill>
                  <a:gsLst>
                    <a:gs pos="0">
                      <a:srgbClr val="00BCF2"/>
                    </a:gs>
                    <a:gs pos="100000">
                      <a:srgbClr val="00BCF2"/>
                    </a:gs>
                  </a:gsLst>
                  <a:lin ang="5400000" scaled="0"/>
                </a:gradFill>
                <a:ea typeface="Segoe UI" pitchFamily="34" charset="0"/>
                <a:cs typeface="Segoe UI" pitchFamily="34" charset="0"/>
              </a:endParaRPr>
            </a:p>
          </p:txBody>
        </p:sp>
        <p:grpSp>
          <p:nvGrpSpPr>
            <p:cNvPr id="138" name="Group 137"/>
            <p:cNvGrpSpPr/>
            <p:nvPr/>
          </p:nvGrpSpPr>
          <p:grpSpPr>
            <a:xfrm>
              <a:off x="597081" y="2710687"/>
              <a:ext cx="609082" cy="634839"/>
              <a:chOff x="2328300" y="3506767"/>
              <a:chExt cx="551703" cy="575034"/>
            </a:xfrm>
          </p:grpSpPr>
          <p:sp>
            <p:nvSpPr>
              <p:cNvPr id="139" name="AutoShape 3"/>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nvGrpSpPr>
              <p:cNvPr id="140" name="Group 139"/>
              <p:cNvGrpSpPr/>
              <p:nvPr/>
            </p:nvGrpSpPr>
            <p:grpSpPr>
              <a:xfrm>
                <a:off x="2328300" y="3506767"/>
                <a:ext cx="551703" cy="575034"/>
                <a:chOff x="3937001" y="4448175"/>
                <a:chExt cx="638175" cy="665163"/>
              </a:xfrm>
            </p:grpSpPr>
            <p:grpSp>
              <p:nvGrpSpPr>
                <p:cNvPr id="141" name="Group 10"/>
                <p:cNvGrpSpPr>
                  <a:grpSpLocks noChangeAspect="1"/>
                </p:cNvGrpSpPr>
                <p:nvPr/>
              </p:nvGrpSpPr>
              <p:grpSpPr bwMode="auto">
                <a:xfrm>
                  <a:off x="3937001" y="4448175"/>
                  <a:ext cx="638175" cy="665163"/>
                  <a:chOff x="2480" y="2802"/>
                  <a:chExt cx="402" cy="419"/>
                </a:xfrm>
              </p:grpSpPr>
              <p:sp>
                <p:nvSpPr>
                  <p:cNvPr id="145" name="AutoShape 9"/>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6" name="Freeform 11"/>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7" name="Freeform 12"/>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CC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142" name="Group 141"/>
                <p:cNvGrpSpPr/>
                <p:nvPr/>
              </p:nvGrpSpPr>
              <p:grpSpPr>
                <a:xfrm>
                  <a:off x="4120302" y="4618868"/>
                  <a:ext cx="293550" cy="349134"/>
                  <a:chOff x="4662074" y="4335997"/>
                  <a:chExt cx="234105" cy="278433"/>
                </a:xfrm>
              </p:grpSpPr>
              <p:sp>
                <p:nvSpPr>
                  <p:cNvPr id="143" name="Freeform 6"/>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rgbClr val="808080"/>
                  </a:solidFill>
                  <a:ln w="0">
                    <a:noFill/>
                    <a:prstDash val="solid"/>
                    <a:round/>
                    <a:headEnd/>
                    <a:tailEnd/>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4" name="Freeform 7"/>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rgbClr val="808080"/>
                  </a:solidFill>
                  <a:ln w="0">
                    <a:noFill/>
                    <a:prstDash val="solid"/>
                    <a:round/>
                    <a:headEnd/>
                    <a:tailEnd/>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grpSp>
        <p:sp>
          <p:nvSpPr>
            <p:cNvPr id="148" name="TextBox 147"/>
            <p:cNvSpPr txBox="1"/>
            <p:nvPr/>
          </p:nvSpPr>
          <p:spPr>
            <a:xfrm>
              <a:off x="1227168" y="2165727"/>
              <a:ext cx="1720785" cy="188212"/>
            </a:xfrm>
            <a:prstGeom prst="rect">
              <a:avLst/>
            </a:prstGeom>
            <a:noFill/>
          </p:spPr>
          <p:txBody>
            <a:bodyPr wrap="square" lIns="0" tIns="0" rIns="0" bIns="0" rtlCol="0">
              <a:spAutoFit/>
            </a:bodyPr>
            <a:lstStyle/>
            <a:p>
              <a:pPr defTabSz="932418"/>
              <a:r>
                <a:rPr lang="en-US" sz="1199" dirty="0">
                  <a:gradFill>
                    <a:gsLst>
                      <a:gs pos="0">
                        <a:srgbClr val="FFFFFF"/>
                      </a:gs>
                      <a:gs pos="100000">
                        <a:srgbClr val="FFFFFF"/>
                      </a:gs>
                    </a:gsLst>
                    <a:lin ang="5400000" scaled="0"/>
                  </a:gradFill>
                  <a:ea typeface="Segoe UI" pitchFamily="34" charset="0"/>
                  <a:cs typeface="Segoe UI" pitchFamily="34" charset="0"/>
                </a:rPr>
                <a:t>Team Foundation Server</a:t>
              </a:r>
            </a:p>
          </p:txBody>
        </p:sp>
        <p:pic>
          <p:nvPicPr>
            <p:cNvPr id="149" name="Picture 148"/>
            <p:cNvPicPr>
              <a:picLocks noChangeAspect="1"/>
            </p:cNvPicPr>
            <p:nvPr/>
          </p:nvPicPr>
          <p:blipFill rotWithShape="1">
            <a:blip r:embed="rId6">
              <a:extLst>
                <a:ext uri="{28A0092B-C50C-407E-A947-70E740481C1C}">
                  <a14:useLocalDpi xmlns:a14="http://schemas.microsoft.com/office/drawing/2010/main" val="0"/>
                </a:ext>
              </a:extLst>
            </a:blip>
            <a:srcRect t="13288" r="4516" b="26841"/>
            <a:stretch/>
          </p:blipFill>
          <p:spPr>
            <a:xfrm>
              <a:off x="1076556" y="1822306"/>
              <a:ext cx="2002196" cy="259117"/>
            </a:xfrm>
            <a:prstGeom prst="rect">
              <a:avLst/>
            </a:prstGeom>
          </p:spPr>
        </p:pic>
        <p:pic>
          <p:nvPicPr>
            <p:cNvPr id="150" name="Picture 149"/>
            <p:cNvPicPr>
              <a:picLocks noChangeAspect="1"/>
            </p:cNvPicPr>
            <p:nvPr/>
          </p:nvPicPr>
          <p:blipFill>
            <a:blip r:embed="rId7"/>
            <a:stretch>
              <a:fillRect/>
            </a:stretch>
          </p:blipFill>
          <p:spPr>
            <a:xfrm>
              <a:off x="2469496" y="2417574"/>
              <a:ext cx="400152" cy="398998"/>
            </a:xfrm>
            <a:prstGeom prst="rect">
              <a:avLst/>
            </a:prstGeom>
          </p:spPr>
        </p:pic>
        <p:sp>
          <p:nvSpPr>
            <p:cNvPr id="151" name="TextBox 150"/>
            <p:cNvSpPr txBox="1"/>
            <p:nvPr/>
          </p:nvSpPr>
          <p:spPr>
            <a:xfrm>
              <a:off x="2010022" y="2600009"/>
              <a:ext cx="261968" cy="166071"/>
            </a:xfrm>
            <a:prstGeom prst="rect">
              <a:avLst/>
            </a:prstGeom>
            <a:noFill/>
          </p:spPr>
          <p:txBody>
            <a:bodyPr wrap="square" lIns="0" tIns="0" rIns="0" bIns="0" rtlCol="0">
              <a:spAutoFit/>
            </a:bodyPr>
            <a:lstStyle>
              <a:defPPr>
                <a:defRPr lang="en-US"/>
              </a:defPPr>
              <a:lvl1pPr defTabSz="932597">
                <a:lnSpc>
                  <a:spcPct val="90000"/>
                </a:lnSpc>
                <a:defRPr sz="1200">
                  <a:gradFill>
                    <a:gsLst>
                      <a:gs pos="0">
                        <a:srgbClr val="FFFFFF"/>
                      </a:gs>
                      <a:gs pos="100000">
                        <a:srgbClr val="FFFFFF"/>
                      </a:gs>
                    </a:gsLst>
                    <a:lin ang="5400000" scaled="0"/>
                  </a:gradFill>
                  <a:ea typeface="Segoe UI" pitchFamily="34" charset="0"/>
                  <a:cs typeface="Segoe UI" pitchFamily="34" charset="0"/>
                </a:defRPr>
              </a:lvl1pPr>
            </a:lstStyle>
            <a:p>
              <a:r>
                <a:rPr lang="en-US" sz="1199" dirty="0" smtClean="0"/>
                <a:t>OR</a:t>
              </a:r>
              <a:endParaRPr lang="en-US" sz="1199" dirty="0"/>
            </a:p>
          </p:txBody>
        </p:sp>
        <p:sp>
          <p:nvSpPr>
            <p:cNvPr id="152" name="TextBox 151"/>
            <p:cNvSpPr txBox="1"/>
            <p:nvPr/>
          </p:nvSpPr>
          <p:spPr>
            <a:xfrm>
              <a:off x="1415431" y="2836868"/>
              <a:ext cx="381720" cy="184538"/>
            </a:xfrm>
            <a:prstGeom prst="rect">
              <a:avLst/>
            </a:prstGeom>
            <a:noFill/>
          </p:spPr>
          <p:txBody>
            <a:bodyPr wrap="square" lIns="0" tIns="0" rIns="0" bIns="0" rtlCol="0">
              <a:spAutoFit/>
            </a:bodyPr>
            <a:lstStyle/>
            <a:p>
              <a:pPr defTabSz="932418"/>
              <a:r>
                <a:rPr lang="en-US" sz="1199" dirty="0" smtClean="0">
                  <a:gradFill>
                    <a:gsLst>
                      <a:gs pos="0">
                        <a:srgbClr val="FFFFFF"/>
                      </a:gs>
                      <a:gs pos="100000">
                        <a:srgbClr val="FFFFFF"/>
                      </a:gs>
                    </a:gsLst>
                    <a:lin ang="5400000" scaled="0"/>
                  </a:gradFill>
                  <a:ea typeface="Segoe UI" pitchFamily="34" charset="0"/>
                  <a:cs typeface="Segoe UI" pitchFamily="34" charset="0"/>
                </a:rPr>
                <a:t>TFVC</a:t>
              </a:r>
              <a:endParaRPr lang="en-US" sz="1199" dirty="0">
                <a:gradFill>
                  <a:gsLst>
                    <a:gs pos="0">
                      <a:srgbClr val="FFFFFF"/>
                    </a:gs>
                    <a:gs pos="100000">
                      <a:srgbClr val="FFFFFF"/>
                    </a:gs>
                  </a:gsLst>
                  <a:lin ang="5400000" scaled="0"/>
                </a:gradFill>
                <a:ea typeface="Segoe UI" pitchFamily="34" charset="0"/>
                <a:cs typeface="Segoe UI" pitchFamily="34" charset="0"/>
              </a:endParaRPr>
            </a:p>
          </p:txBody>
        </p:sp>
        <p:sp>
          <p:nvSpPr>
            <p:cNvPr id="153" name="TextBox 152"/>
            <p:cNvSpPr txBox="1"/>
            <p:nvPr/>
          </p:nvSpPr>
          <p:spPr>
            <a:xfrm>
              <a:off x="2540665" y="2849288"/>
              <a:ext cx="381720" cy="184538"/>
            </a:xfrm>
            <a:prstGeom prst="rect">
              <a:avLst/>
            </a:prstGeom>
            <a:noFill/>
          </p:spPr>
          <p:txBody>
            <a:bodyPr wrap="square" lIns="0" tIns="0" rIns="0" bIns="0" rtlCol="0">
              <a:spAutoFit/>
            </a:bodyPr>
            <a:lstStyle/>
            <a:p>
              <a:pPr defTabSz="932418"/>
              <a:r>
                <a:rPr lang="en-US" sz="1199" dirty="0" smtClean="0">
                  <a:gradFill>
                    <a:gsLst>
                      <a:gs pos="0">
                        <a:srgbClr val="FFFFFF"/>
                      </a:gs>
                      <a:gs pos="100000">
                        <a:srgbClr val="FFFFFF"/>
                      </a:gs>
                    </a:gsLst>
                    <a:lin ang="5400000" scaled="0"/>
                  </a:gradFill>
                  <a:ea typeface="Segoe UI" pitchFamily="34" charset="0"/>
                  <a:cs typeface="Segoe UI" pitchFamily="34" charset="0"/>
                </a:rPr>
                <a:t>GIT</a:t>
              </a:r>
              <a:endParaRPr lang="en-US" sz="1199" dirty="0">
                <a:gradFill>
                  <a:gsLst>
                    <a:gs pos="0">
                      <a:srgbClr val="FFFFFF"/>
                    </a:gs>
                    <a:gs pos="100000">
                      <a:srgbClr val="FFFFFF"/>
                    </a:gs>
                  </a:gsLst>
                  <a:lin ang="5400000" scaled="0"/>
                </a:gradFill>
                <a:ea typeface="Segoe UI" pitchFamily="34" charset="0"/>
                <a:cs typeface="Segoe UI" pitchFamily="34" charset="0"/>
              </a:endParaRPr>
            </a:p>
          </p:txBody>
        </p:sp>
        <p:sp>
          <p:nvSpPr>
            <p:cNvPr id="154" name="Freeform 153"/>
            <p:cNvSpPr/>
            <p:nvPr/>
          </p:nvSpPr>
          <p:spPr bwMode="auto">
            <a:xfrm rot="18885243">
              <a:off x="1409058" y="2407520"/>
              <a:ext cx="416393" cy="382244"/>
            </a:xfrm>
            <a:custGeom>
              <a:avLst/>
              <a:gdLst>
                <a:gd name="connsiteX0" fmla="*/ 1128170 w 1781998"/>
                <a:gd name="connsiteY0" fmla="*/ 224576 h 1635853"/>
                <a:gd name="connsiteX1" fmla="*/ 655588 w 1781998"/>
                <a:gd name="connsiteY1" fmla="*/ 222547 h 1635853"/>
                <a:gd name="connsiteX2" fmla="*/ 653559 w 1781998"/>
                <a:gd name="connsiteY2" fmla="*/ 695129 h 1635853"/>
                <a:gd name="connsiteX3" fmla="*/ 1126141 w 1781998"/>
                <a:gd name="connsiteY3" fmla="*/ 697158 h 1635853"/>
                <a:gd name="connsiteX4" fmla="*/ 1128170 w 1781998"/>
                <a:gd name="connsiteY4" fmla="*/ 224576 h 1635853"/>
                <a:gd name="connsiteX5" fmla="*/ 1217423 w 1781998"/>
                <a:gd name="connsiteY5" fmla="*/ 136087 h 1635853"/>
                <a:gd name="connsiteX6" fmla="*/ 1273867 w 1781998"/>
                <a:gd name="connsiteY6" fmla="*/ 714528 h 1635853"/>
                <a:gd name="connsiteX7" fmla="*/ 1244159 w 1781998"/>
                <a:gd name="connsiteY7" fmla="*/ 750580 h 1635853"/>
                <a:gd name="connsiteX8" fmla="*/ 1414820 w 1781998"/>
                <a:gd name="connsiteY8" fmla="*/ 922712 h 1635853"/>
                <a:gd name="connsiteX9" fmla="*/ 1415161 w 1781998"/>
                <a:gd name="connsiteY9" fmla="*/ 922435 h 1635853"/>
                <a:gd name="connsiteX10" fmla="*/ 1713248 w 1781998"/>
                <a:gd name="connsiteY10" fmla="*/ 954109 h 1635853"/>
                <a:gd name="connsiteX11" fmla="*/ 1711808 w 1781998"/>
                <a:gd name="connsiteY11" fmla="*/ 1289533 h 1635853"/>
                <a:gd name="connsiteX12" fmla="*/ 1376384 w 1781998"/>
                <a:gd name="connsiteY12" fmla="*/ 1288093 h 1635853"/>
                <a:gd name="connsiteX13" fmla="*/ 1325385 w 1781998"/>
                <a:gd name="connsiteY13" fmla="*/ 1030906 h 1635853"/>
                <a:gd name="connsiteX14" fmla="*/ 1335760 w 1781998"/>
                <a:gd name="connsiteY14" fmla="*/ 1011394 h 1635853"/>
                <a:gd name="connsiteX15" fmla="*/ 1158092 w 1781998"/>
                <a:gd name="connsiteY15" fmla="*/ 832194 h 1635853"/>
                <a:gd name="connsiteX16" fmla="*/ 1142241 w 1781998"/>
                <a:gd name="connsiteY16" fmla="*/ 845028 h 1635853"/>
                <a:gd name="connsiteX17" fmla="*/ 976756 w 1781998"/>
                <a:gd name="connsiteY17" fmla="*/ 911662 h 1635853"/>
                <a:gd name="connsiteX18" fmla="*/ 950207 w 1781998"/>
                <a:gd name="connsiteY18" fmla="*/ 914092 h 1635853"/>
                <a:gd name="connsiteX19" fmla="*/ 950207 w 1781998"/>
                <a:gd name="connsiteY19" fmla="*/ 1170145 h 1635853"/>
                <a:gd name="connsiteX20" fmla="*/ 980420 w 1781998"/>
                <a:gd name="connsiteY20" fmla="*/ 1179240 h 1635853"/>
                <a:gd name="connsiteX21" fmla="*/ 1058657 w 1781998"/>
                <a:gd name="connsiteY21" fmla="*/ 1231678 h 1635853"/>
                <a:gd name="connsiteX22" fmla="*/ 1057218 w 1781998"/>
                <a:gd name="connsiteY22" fmla="*/ 1567103 h 1635853"/>
                <a:gd name="connsiteX23" fmla="*/ 721793 w 1781998"/>
                <a:gd name="connsiteY23" fmla="*/ 1565663 h 1635853"/>
                <a:gd name="connsiteX24" fmla="*/ 723233 w 1781998"/>
                <a:gd name="connsiteY24" fmla="*/ 1230238 h 1635853"/>
                <a:gd name="connsiteX25" fmla="*/ 801918 w 1781998"/>
                <a:gd name="connsiteY25" fmla="*/ 1178474 h 1635853"/>
                <a:gd name="connsiteX26" fmla="*/ 831626 w 1781998"/>
                <a:gd name="connsiteY26" fmla="*/ 1172825 h 1635853"/>
                <a:gd name="connsiteX27" fmla="*/ 831626 w 1781998"/>
                <a:gd name="connsiteY27" fmla="*/ 913967 h 1635853"/>
                <a:gd name="connsiteX28" fmla="*/ 801098 w 1781998"/>
                <a:gd name="connsiteY28" fmla="*/ 910908 h 1635853"/>
                <a:gd name="connsiteX29" fmla="*/ 636191 w 1781998"/>
                <a:gd name="connsiteY29" fmla="*/ 842856 h 1635853"/>
                <a:gd name="connsiteX30" fmla="*/ 608761 w 1781998"/>
                <a:gd name="connsiteY30" fmla="*/ 820253 h 1635853"/>
                <a:gd name="connsiteX31" fmla="*/ 439045 w 1781998"/>
                <a:gd name="connsiteY31" fmla="*/ 988518 h 1635853"/>
                <a:gd name="connsiteX32" fmla="*/ 457380 w 1781998"/>
                <a:gd name="connsiteY32" fmla="*/ 1023725 h 1635853"/>
                <a:gd name="connsiteX33" fmla="*/ 404175 w 1781998"/>
                <a:gd name="connsiteY33" fmla="*/ 1280465 h 1635853"/>
                <a:gd name="connsiteX34" fmla="*/ 68751 w 1781998"/>
                <a:gd name="connsiteY34" fmla="*/ 1279025 h 1635853"/>
                <a:gd name="connsiteX35" fmla="*/ 70191 w 1781998"/>
                <a:gd name="connsiteY35" fmla="*/ 943600 h 1635853"/>
                <a:gd name="connsiteX36" fmla="*/ 327378 w 1781998"/>
                <a:gd name="connsiteY36" fmla="*/ 892602 h 1635853"/>
                <a:gd name="connsiteX37" fmla="*/ 353406 w 1781998"/>
                <a:gd name="connsiteY37" fmla="*/ 906442 h 1635853"/>
                <a:gd name="connsiteX38" fmla="*/ 525556 w 1781998"/>
                <a:gd name="connsiteY38" fmla="*/ 735764 h 1635853"/>
                <a:gd name="connsiteX39" fmla="*/ 505690 w 1781998"/>
                <a:gd name="connsiteY39" fmla="*/ 711230 h 1635853"/>
                <a:gd name="connsiteX40" fmla="*/ 567098 w 1781998"/>
                <a:gd name="connsiteY40" fmla="*/ 133295 h 1635853"/>
                <a:gd name="connsiteX41" fmla="*/ 1217423 w 1781998"/>
                <a:gd name="connsiteY41" fmla="*/ 136087 h 16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81998" h="1635853">
                  <a:moveTo>
                    <a:pt x="1128170" y="224576"/>
                  </a:moveTo>
                  <a:cubicBezTo>
                    <a:pt x="998231" y="93516"/>
                    <a:pt x="786648" y="92608"/>
                    <a:pt x="655588" y="222547"/>
                  </a:cubicBezTo>
                  <a:cubicBezTo>
                    <a:pt x="524528" y="352486"/>
                    <a:pt x="523620" y="564069"/>
                    <a:pt x="653559" y="695129"/>
                  </a:cubicBezTo>
                  <a:cubicBezTo>
                    <a:pt x="783499" y="826189"/>
                    <a:pt x="995082" y="827097"/>
                    <a:pt x="1126141" y="697158"/>
                  </a:cubicBezTo>
                  <a:cubicBezTo>
                    <a:pt x="1257201" y="567218"/>
                    <a:pt x="1258110" y="355635"/>
                    <a:pt x="1128170" y="224576"/>
                  </a:cubicBezTo>
                  <a:close/>
                  <a:moveTo>
                    <a:pt x="1217423" y="136087"/>
                  </a:moveTo>
                  <a:cubicBezTo>
                    <a:pt x="1373884" y="293896"/>
                    <a:pt x="1392484" y="536542"/>
                    <a:pt x="1273867" y="714528"/>
                  </a:cubicBezTo>
                  <a:lnTo>
                    <a:pt x="1244159" y="750580"/>
                  </a:lnTo>
                  <a:lnTo>
                    <a:pt x="1414820" y="922712"/>
                  </a:lnTo>
                  <a:lnTo>
                    <a:pt x="1415161" y="922435"/>
                  </a:lnTo>
                  <a:cubicBezTo>
                    <a:pt x="1507485" y="862045"/>
                    <a:pt x="1632549" y="872713"/>
                    <a:pt x="1713248" y="954109"/>
                  </a:cubicBezTo>
                  <a:cubicBezTo>
                    <a:pt x="1805475" y="1047131"/>
                    <a:pt x="1804831" y="1197305"/>
                    <a:pt x="1711808" y="1289533"/>
                  </a:cubicBezTo>
                  <a:cubicBezTo>
                    <a:pt x="1618785" y="1381760"/>
                    <a:pt x="1468611" y="1381116"/>
                    <a:pt x="1376384" y="1288093"/>
                  </a:cubicBezTo>
                  <a:cubicBezTo>
                    <a:pt x="1307213" y="1218326"/>
                    <a:pt x="1290283" y="1116411"/>
                    <a:pt x="1325385" y="1030906"/>
                  </a:cubicBezTo>
                  <a:lnTo>
                    <a:pt x="1335760" y="1011394"/>
                  </a:lnTo>
                  <a:lnTo>
                    <a:pt x="1158092" y="832194"/>
                  </a:lnTo>
                  <a:lnTo>
                    <a:pt x="1142241" y="845028"/>
                  </a:lnTo>
                  <a:cubicBezTo>
                    <a:pt x="1091099" y="878481"/>
                    <a:pt x="1034775" y="900687"/>
                    <a:pt x="976756" y="911662"/>
                  </a:cubicBezTo>
                  <a:lnTo>
                    <a:pt x="950207" y="914092"/>
                  </a:lnTo>
                  <a:lnTo>
                    <a:pt x="950207" y="1170145"/>
                  </a:lnTo>
                  <a:lnTo>
                    <a:pt x="980420" y="1179240"/>
                  </a:lnTo>
                  <a:cubicBezTo>
                    <a:pt x="1008922" y="1190940"/>
                    <a:pt x="1035601" y="1208423"/>
                    <a:pt x="1058657" y="1231678"/>
                  </a:cubicBezTo>
                  <a:cubicBezTo>
                    <a:pt x="1150885" y="1324701"/>
                    <a:pt x="1150240" y="1474875"/>
                    <a:pt x="1057218" y="1567103"/>
                  </a:cubicBezTo>
                  <a:cubicBezTo>
                    <a:pt x="964195" y="1659330"/>
                    <a:pt x="814021" y="1658685"/>
                    <a:pt x="721793" y="1565663"/>
                  </a:cubicBezTo>
                  <a:cubicBezTo>
                    <a:pt x="629566" y="1472640"/>
                    <a:pt x="630210" y="1322466"/>
                    <a:pt x="723233" y="1230238"/>
                  </a:cubicBezTo>
                  <a:cubicBezTo>
                    <a:pt x="746489" y="1207182"/>
                    <a:pt x="773317" y="1189929"/>
                    <a:pt x="801918" y="1178474"/>
                  </a:cubicBezTo>
                  <a:lnTo>
                    <a:pt x="831626" y="1172825"/>
                  </a:lnTo>
                  <a:lnTo>
                    <a:pt x="831626" y="913967"/>
                  </a:lnTo>
                  <a:lnTo>
                    <a:pt x="801098" y="910908"/>
                  </a:lnTo>
                  <a:cubicBezTo>
                    <a:pt x="743176" y="899436"/>
                    <a:pt x="687044" y="876747"/>
                    <a:pt x="636191" y="842856"/>
                  </a:cubicBezTo>
                  <a:lnTo>
                    <a:pt x="608761" y="820253"/>
                  </a:lnTo>
                  <a:lnTo>
                    <a:pt x="439045" y="988518"/>
                  </a:lnTo>
                  <a:lnTo>
                    <a:pt x="457380" y="1023725"/>
                  </a:lnTo>
                  <a:cubicBezTo>
                    <a:pt x="491747" y="1109528"/>
                    <a:pt x="473942" y="1211294"/>
                    <a:pt x="404175" y="1280465"/>
                  </a:cubicBezTo>
                  <a:cubicBezTo>
                    <a:pt x="311152" y="1372692"/>
                    <a:pt x="160978" y="1372048"/>
                    <a:pt x="68751" y="1279025"/>
                  </a:cubicBezTo>
                  <a:cubicBezTo>
                    <a:pt x="-23477" y="1186002"/>
                    <a:pt x="-22832" y="1035828"/>
                    <a:pt x="70191" y="943600"/>
                  </a:cubicBezTo>
                  <a:cubicBezTo>
                    <a:pt x="139958" y="874430"/>
                    <a:pt x="241873" y="857500"/>
                    <a:pt x="327378" y="892602"/>
                  </a:cubicBezTo>
                  <a:lnTo>
                    <a:pt x="353406" y="906442"/>
                  </a:lnTo>
                  <a:lnTo>
                    <a:pt x="525556" y="735764"/>
                  </a:lnTo>
                  <a:lnTo>
                    <a:pt x="505690" y="711230"/>
                  </a:lnTo>
                  <a:cubicBezTo>
                    <a:pt x="388606" y="532233"/>
                    <a:pt x="409289" y="289755"/>
                    <a:pt x="567098" y="133295"/>
                  </a:cubicBezTo>
                  <a:cubicBezTo>
                    <a:pt x="747451" y="-45516"/>
                    <a:pt x="1038612" y="-44267"/>
                    <a:pt x="1217423" y="136087"/>
                  </a:cubicBezTo>
                  <a:close/>
                </a:path>
              </a:pathLst>
            </a:cu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18" name="Picture 117"/>
          <p:cNvPicPr>
            <a:picLocks noChangeAspect="1"/>
          </p:cNvPicPr>
          <p:nvPr/>
        </p:nvPicPr>
        <p:blipFill>
          <a:blip r:embed="rId8">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tretch>
            <a:fillRect/>
          </a:stretch>
        </p:blipFill>
        <p:spPr>
          <a:xfrm>
            <a:off x="972515" y="4704524"/>
            <a:ext cx="1854092" cy="328290"/>
          </a:xfrm>
          <a:prstGeom prst="rect">
            <a:avLst/>
          </a:prstGeom>
        </p:spPr>
      </p:pic>
      <p:grpSp>
        <p:nvGrpSpPr>
          <p:cNvPr id="8" name="Group 7"/>
          <p:cNvGrpSpPr/>
          <p:nvPr/>
        </p:nvGrpSpPr>
        <p:grpSpPr>
          <a:xfrm>
            <a:off x="7986942" y="1508123"/>
            <a:ext cx="1855696" cy="1323202"/>
            <a:chOff x="7986942" y="1727011"/>
            <a:chExt cx="1855696" cy="1323202"/>
          </a:xfrm>
        </p:grpSpPr>
        <p:grpSp>
          <p:nvGrpSpPr>
            <p:cNvPr id="125" name="Group 124"/>
            <p:cNvGrpSpPr/>
            <p:nvPr/>
          </p:nvGrpSpPr>
          <p:grpSpPr>
            <a:xfrm>
              <a:off x="7986942" y="1727011"/>
              <a:ext cx="1855696" cy="1323202"/>
              <a:chOff x="3419856" y="851883"/>
              <a:chExt cx="2330227" cy="1661566"/>
            </a:xfrm>
          </p:grpSpPr>
          <p:grpSp>
            <p:nvGrpSpPr>
              <p:cNvPr id="156" name="Group 155"/>
              <p:cNvGrpSpPr/>
              <p:nvPr/>
            </p:nvGrpSpPr>
            <p:grpSpPr>
              <a:xfrm>
                <a:off x="3419856" y="851883"/>
                <a:ext cx="2330227" cy="1661566"/>
                <a:chOff x="9455184" y="2490506"/>
                <a:chExt cx="2276145" cy="1623003"/>
              </a:xfrm>
            </p:grpSpPr>
            <p:sp>
              <p:nvSpPr>
                <p:cNvPr id="160" name="Rounded Rectangle 159"/>
                <p:cNvSpPr/>
                <p:nvPr/>
              </p:nvSpPr>
              <p:spPr bwMode="auto">
                <a:xfrm>
                  <a:off x="9455184" y="2490506"/>
                  <a:ext cx="2276145" cy="1623003"/>
                </a:xfrm>
                <a:prstGeom prst="roundRect">
                  <a:avLst>
                    <a:gd name="adj" fmla="val 2806"/>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9530266" y="2811305"/>
                  <a:ext cx="2125980" cy="12420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9794501" y="2555249"/>
                  <a:ext cx="1861745" cy="215595"/>
                </a:xfrm>
                <a:prstGeom prst="rect">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3" name="Group 162"/>
                <p:cNvGrpSpPr/>
                <p:nvPr/>
              </p:nvGrpSpPr>
              <p:grpSpPr>
                <a:xfrm>
                  <a:off x="9523399" y="2555249"/>
                  <a:ext cx="222007" cy="222007"/>
                  <a:chOff x="10333038" y="4489450"/>
                  <a:chExt cx="326521" cy="326521"/>
                </a:xfrm>
              </p:grpSpPr>
              <p:sp>
                <p:nvSpPr>
                  <p:cNvPr id="164" name="Oval 163"/>
                  <p:cNvSpPr/>
                  <p:nvPr/>
                </p:nvSpPr>
                <p:spPr bwMode="auto">
                  <a:xfrm>
                    <a:off x="10333038" y="4489450"/>
                    <a:ext cx="326521" cy="326521"/>
                  </a:xfrm>
                  <a:prstGeom prst="ellipse">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Freeform 79"/>
                  <p:cNvSpPr>
                    <a:spLocks/>
                  </p:cNvSpPr>
                  <p:nvPr/>
                </p:nvSpPr>
                <p:spPr bwMode="auto">
                  <a:xfrm>
                    <a:off x="10392317" y="4576510"/>
                    <a:ext cx="207963" cy="152400"/>
                  </a:xfrm>
                  <a:custGeom>
                    <a:avLst/>
                    <a:gdLst>
                      <a:gd name="T0" fmla="*/ 45 w 131"/>
                      <a:gd name="T1" fmla="*/ 60 h 96"/>
                      <a:gd name="T2" fmla="*/ 83 w 131"/>
                      <a:gd name="T3" fmla="*/ 96 h 96"/>
                      <a:gd name="T4" fmla="*/ 51 w 131"/>
                      <a:gd name="T5" fmla="*/ 96 h 96"/>
                      <a:gd name="T6" fmla="*/ 0 w 131"/>
                      <a:gd name="T7" fmla="*/ 47 h 96"/>
                      <a:gd name="T8" fmla="*/ 51 w 131"/>
                      <a:gd name="T9" fmla="*/ 0 h 96"/>
                      <a:gd name="T10" fmla="*/ 83 w 131"/>
                      <a:gd name="T11" fmla="*/ 0 h 96"/>
                      <a:gd name="T12" fmla="*/ 45 w 131"/>
                      <a:gd name="T13" fmla="*/ 35 h 96"/>
                      <a:gd name="T14" fmla="*/ 131 w 131"/>
                      <a:gd name="T15" fmla="*/ 35 h 96"/>
                      <a:gd name="T16" fmla="*/ 131 w 131"/>
                      <a:gd name="T17" fmla="*/ 60 h 96"/>
                      <a:gd name="T18" fmla="*/ 45 w 131"/>
                      <a:gd name="T19"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45" y="60"/>
                        </a:moveTo>
                        <a:lnTo>
                          <a:pt x="83" y="96"/>
                        </a:lnTo>
                        <a:lnTo>
                          <a:pt x="51" y="96"/>
                        </a:lnTo>
                        <a:lnTo>
                          <a:pt x="0" y="47"/>
                        </a:lnTo>
                        <a:lnTo>
                          <a:pt x="51" y="0"/>
                        </a:lnTo>
                        <a:lnTo>
                          <a:pt x="83" y="0"/>
                        </a:lnTo>
                        <a:lnTo>
                          <a:pt x="45" y="35"/>
                        </a:lnTo>
                        <a:lnTo>
                          <a:pt x="131" y="35"/>
                        </a:lnTo>
                        <a:lnTo>
                          <a:pt x="131" y="60"/>
                        </a:lnTo>
                        <a:lnTo>
                          <a:pt x="45"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grpSp>
          <p:grpSp>
            <p:nvGrpSpPr>
              <p:cNvPr id="157" name="Group 156"/>
              <p:cNvGrpSpPr/>
              <p:nvPr/>
            </p:nvGrpSpPr>
            <p:grpSpPr>
              <a:xfrm>
                <a:off x="3879165" y="931457"/>
                <a:ext cx="1144289" cy="200694"/>
                <a:chOff x="3822004" y="535515"/>
                <a:chExt cx="1144289" cy="200694"/>
              </a:xfrm>
            </p:grpSpPr>
            <p:pic>
              <p:nvPicPr>
                <p:cNvPr id="158" name="Picture 157"/>
                <p:cNvPicPr>
                  <a:picLocks noChangeAspect="1"/>
                </p:cNvPicPr>
                <p:nvPr/>
              </p:nvPicPr>
              <p:blipFill rotWithShape="1">
                <a:blip r:embed="rId10">
                  <a:extLst>
                    <a:ext uri="{28A0092B-C50C-407E-A947-70E740481C1C}">
                      <a14:useLocalDpi xmlns:a14="http://schemas.microsoft.com/office/drawing/2010/main" val="0"/>
                    </a:ext>
                  </a:extLst>
                </a:blip>
                <a:srcRect l="24798"/>
                <a:stretch/>
              </p:blipFill>
              <p:spPr>
                <a:xfrm>
                  <a:off x="4026860" y="535515"/>
                  <a:ext cx="939433" cy="200694"/>
                </a:xfrm>
                <a:prstGeom prst="rect">
                  <a:avLst/>
                </a:prstGeom>
              </p:spPr>
            </p:pic>
            <p:pic>
              <p:nvPicPr>
                <p:cNvPr id="159" name="Picture 158"/>
                <p:cNvPicPr>
                  <a:picLocks noChangeAspect="1"/>
                </p:cNvPicPr>
                <p:nvPr/>
              </p:nvPicPr>
              <p:blipFill>
                <a:blip r:embed="rId11"/>
                <a:stretch>
                  <a:fillRect/>
                </a:stretch>
              </p:blipFill>
              <p:spPr>
                <a:xfrm>
                  <a:off x="3822004" y="569580"/>
                  <a:ext cx="200178" cy="124201"/>
                </a:xfrm>
                <a:prstGeom prst="rect">
                  <a:avLst/>
                </a:prstGeom>
              </p:spPr>
            </p:pic>
          </p:grpSp>
        </p:grpSp>
        <p:grpSp>
          <p:nvGrpSpPr>
            <p:cNvPr id="120" name="Group 119"/>
            <p:cNvGrpSpPr/>
            <p:nvPr/>
          </p:nvGrpSpPr>
          <p:grpSpPr>
            <a:xfrm>
              <a:off x="8090612" y="2136261"/>
              <a:ext cx="1612339" cy="757853"/>
              <a:chOff x="8138421" y="4029626"/>
              <a:chExt cx="1612339" cy="757853"/>
            </a:xfrm>
          </p:grpSpPr>
          <p:sp>
            <p:nvSpPr>
              <p:cNvPr id="121" name="TextBox 120"/>
              <p:cNvSpPr txBox="1"/>
              <p:nvPr/>
            </p:nvSpPr>
            <p:spPr>
              <a:xfrm>
                <a:off x="8138421" y="4483125"/>
                <a:ext cx="1612339" cy="304354"/>
              </a:xfrm>
              <a:prstGeom prst="rect">
                <a:avLst/>
              </a:prstGeom>
            </p:spPr>
            <p:txBody>
              <a:bodyPr vert="horz" wrap="square" lIns="93260" tIns="93260" rIns="93260" bIns="93260" rtlCol="0" anchor="t">
                <a:noAutofit/>
              </a:bodyPr>
              <a:lstStyle/>
              <a:p>
                <a:pPr marL="238007" indent="-238007" algn="ctr" defTabSz="932597"/>
                <a:r>
                  <a:rPr lang="en-US" sz="1100" dirty="0" err="1" smtClean="0">
                    <a:solidFill>
                      <a:srgbClr val="FFFFFF"/>
                    </a:solidFill>
                    <a:ea typeface="Segoe UI" pitchFamily="34" charset="0"/>
                    <a:cs typeface="Segoe UI" pitchFamily="34" charset="0"/>
                  </a:rPr>
                  <a:t>PaaS</a:t>
                </a:r>
                <a:r>
                  <a:rPr lang="en-US" sz="1100" dirty="0" smtClean="0">
                    <a:solidFill>
                      <a:srgbClr val="FFFFFF"/>
                    </a:solidFill>
                    <a:ea typeface="Segoe UI" pitchFamily="34" charset="0"/>
                    <a:cs typeface="Segoe UI" pitchFamily="34" charset="0"/>
                  </a:rPr>
                  <a:t> – Website </a:t>
                </a:r>
                <a:endParaRPr lang="en-US" sz="1100" dirty="0">
                  <a:solidFill>
                    <a:srgbClr val="FFFFFF"/>
                  </a:solidFill>
                  <a:ea typeface="Segoe UI" pitchFamily="34" charset="0"/>
                  <a:cs typeface="Segoe UI" pitchFamily="34" charset="0"/>
                </a:endParaRPr>
              </a:p>
            </p:txBody>
          </p:sp>
          <p:pic>
            <p:nvPicPr>
              <p:cNvPr id="123" name="Picture 11"/>
              <p:cNvPicPr>
                <a:picLocks noChangeAspect="1"/>
              </p:cNvPicPr>
              <p:nvPr/>
            </p:nvPicPr>
            <p:blipFill>
              <a:blip r:embed="rId12">
                <a:lum bright="100000"/>
                <a:extLst>
                  <a:ext uri="{28A0092B-C50C-407E-A947-70E740481C1C}">
                    <a14:useLocalDpi xmlns:a14="http://schemas.microsoft.com/office/drawing/2010/main" val="0"/>
                  </a:ext>
                </a:extLst>
              </a:blip>
              <a:srcRect/>
              <a:stretch>
                <a:fillRect/>
              </a:stretch>
            </p:blipFill>
            <p:spPr bwMode="auto">
              <a:xfrm>
                <a:off x="8723690" y="4029626"/>
                <a:ext cx="468119" cy="46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9" name="Straight Arrow Connector 8"/>
          <p:cNvCxnSpPr/>
          <p:nvPr/>
        </p:nvCxnSpPr>
        <p:spPr>
          <a:xfrm flipH="1" flipV="1">
            <a:off x="3318448" y="1616372"/>
            <a:ext cx="3494163" cy="14862"/>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8552610" y="2857100"/>
            <a:ext cx="78611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OR</a:t>
            </a:r>
          </a:p>
        </p:txBody>
      </p:sp>
      <p:grpSp>
        <p:nvGrpSpPr>
          <p:cNvPr id="20" name="Group 19"/>
          <p:cNvGrpSpPr/>
          <p:nvPr/>
        </p:nvGrpSpPr>
        <p:grpSpPr>
          <a:xfrm>
            <a:off x="5878286" y="1916415"/>
            <a:ext cx="1867851" cy="683593"/>
            <a:chOff x="5878286" y="1916415"/>
            <a:chExt cx="1867851" cy="683593"/>
          </a:xfrm>
        </p:grpSpPr>
        <p:sp>
          <p:nvSpPr>
            <p:cNvPr id="119" name="Rounded Rectangle 118"/>
            <p:cNvSpPr/>
            <p:nvPr/>
          </p:nvSpPr>
          <p:spPr bwMode="auto">
            <a:xfrm>
              <a:off x="5878286" y="1916415"/>
              <a:ext cx="1828800" cy="683593"/>
            </a:xfrm>
            <a:prstGeom prst="roundRect">
              <a:avLst>
                <a:gd name="adj" fmla="val 4575"/>
              </a:avLst>
            </a:prstGeom>
            <a:solidFill>
              <a:schemeClr val="bg1">
                <a:alpha val="20000"/>
              </a:schemeClr>
            </a:solidFill>
            <a:ln w="28575">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146283" rIns="45713" bIns="45713" numCol="1" spcCol="0" rtlCol="0" fromWordArt="0" anchor="b" anchorCtr="0" forceAA="0" compatLnSpc="1">
              <a:prstTxWarp prst="textNoShape">
                <a:avLst/>
              </a:prstTxWarp>
              <a:noAutofit/>
            </a:bodyPr>
            <a:lstStyle/>
            <a:p>
              <a:pPr algn="ctr" defTabSz="932418"/>
              <a:endParaRPr lang="en-US" sz="1599" dirty="0">
                <a:gradFill>
                  <a:gsLst>
                    <a:gs pos="0">
                      <a:srgbClr val="FFFFFF"/>
                    </a:gs>
                    <a:gs pos="100000">
                      <a:srgbClr val="FFFFFF"/>
                    </a:gs>
                  </a:gsLst>
                  <a:lin ang="5400000" scaled="0"/>
                </a:gradFill>
                <a:ea typeface="Segoe UI" pitchFamily="34" charset="0"/>
                <a:cs typeface="Segoe UI" pitchFamily="34" charset="0"/>
              </a:endParaRPr>
            </a:p>
          </p:txBody>
        </p:sp>
        <p:sp>
          <p:nvSpPr>
            <p:cNvPr id="185" name="TextBox 184"/>
            <p:cNvSpPr txBox="1"/>
            <p:nvPr/>
          </p:nvSpPr>
          <p:spPr>
            <a:xfrm>
              <a:off x="5879086" y="1944918"/>
              <a:ext cx="1867051" cy="627864"/>
            </a:xfrm>
            <a:prstGeom prst="rect">
              <a:avLst/>
            </a:prstGeom>
            <a:noFill/>
          </p:spPr>
          <p:txBody>
            <a:bodyPr wrap="none" lIns="182880" tIns="146304" rIns="182880" bIns="146304" rtlCol="0">
              <a:spAutoFit/>
            </a:bodyPr>
            <a:lstStyle/>
            <a:p>
              <a:pPr defTabSz="932597">
                <a:lnSpc>
                  <a:spcPct val="90000"/>
                </a:lnSpc>
              </a:pPr>
              <a:r>
                <a:rPr lang="en-US" sz="1200" dirty="0" smtClean="0">
                  <a:gradFill>
                    <a:gsLst>
                      <a:gs pos="0">
                        <a:srgbClr val="FFFFFF"/>
                      </a:gs>
                      <a:gs pos="100000">
                        <a:srgbClr val="FFFFFF"/>
                      </a:gs>
                    </a:gsLst>
                    <a:lin ang="5400000" scaled="0"/>
                  </a:gradFill>
                  <a:ea typeface="Segoe UI" pitchFamily="34" charset="0"/>
                  <a:cs typeface="Segoe UI" pitchFamily="34" charset="0"/>
                </a:rPr>
                <a:t>Release</a:t>
              </a:r>
              <a:r>
                <a:rPr lang="en-US" sz="1200" dirty="0">
                  <a:gradFill>
                    <a:gsLst>
                      <a:gs pos="0">
                        <a:srgbClr val="FFFFFF"/>
                      </a:gs>
                      <a:gs pos="100000">
                        <a:srgbClr val="FFFFFF"/>
                      </a:gs>
                    </a:gsLst>
                    <a:lin ang="5400000" scaled="0"/>
                  </a:gradFill>
                  <a:ea typeface="Segoe UI" pitchFamily="34" charset="0"/>
                  <a:cs typeface="Segoe UI" pitchFamily="34" charset="0"/>
                </a:rPr>
                <a:t> </a:t>
              </a:r>
              <a:r>
                <a:rPr lang="en-US" sz="1200" dirty="0" smtClean="0">
                  <a:gradFill>
                    <a:gsLst>
                      <a:gs pos="0">
                        <a:srgbClr val="FFFFFF"/>
                      </a:gs>
                      <a:gs pos="100000">
                        <a:srgbClr val="FFFFFF"/>
                      </a:gs>
                    </a:gsLst>
                    <a:lin ang="5400000" scaled="0"/>
                  </a:gradFill>
                  <a:ea typeface="Segoe UI" pitchFamily="34" charset="0"/>
                  <a:cs typeface="Segoe UI" pitchFamily="34" charset="0"/>
                </a:rPr>
                <a:t>Management </a:t>
              </a:r>
              <a:br>
                <a:rPr lang="en-US" sz="1200" dirty="0" smtClean="0">
                  <a:gradFill>
                    <a:gsLst>
                      <a:gs pos="0">
                        <a:srgbClr val="FFFFFF"/>
                      </a:gs>
                      <a:gs pos="100000">
                        <a:srgbClr val="FFFFFF"/>
                      </a:gs>
                    </a:gsLst>
                    <a:lin ang="5400000" scaled="0"/>
                  </a:gradFill>
                  <a:ea typeface="Segoe UI" pitchFamily="34" charset="0"/>
                  <a:cs typeface="Segoe UI" pitchFamily="34" charset="0"/>
                </a:rPr>
              </a:br>
              <a:r>
                <a:rPr lang="en-US" sz="1200" dirty="0" smtClean="0">
                  <a:gradFill>
                    <a:gsLst>
                      <a:gs pos="0">
                        <a:srgbClr val="FFFFFF"/>
                      </a:gs>
                      <a:gs pos="100000">
                        <a:srgbClr val="FFFFFF"/>
                      </a:gs>
                    </a:gsLst>
                    <a:lin ang="5400000" scaled="0"/>
                  </a:gradFill>
                  <a:ea typeface="Segoe UI" pitchFamily="34" charset="0"/>
                  <a:cs typeface="Segoe UI" pitchFamily="34" charset="0"/>
                </a:rPr>
                <a:t>for Visual Studio</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187" name="Picture 18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00461" y="4514750"/>
            <a:ext cx="796704" cy="796704"/>
          </a:xfrm>
          <a:prstGeom prst="rect">
            <a:avLst/>
          </a:prstGeom>
        </p:spPr>
      </p:pic>
      <p:sp>
        <p:nvSpPr>
          <p:cNvPr id="188" name="TextBox 187"/>
          <p:cNvSpPr txBox="1"/>
          <p:nvPr/>
        </p:nvSpPr>
        <p:spPr>
          <a:xfrm>
            <a:off x="2495365" y="5114332"/>
            <a:ext cx="64" cy="152349"/>
          </a:xfrm>
          <a:prstGeom prst="rect">
            <a:avLst/>
          </a:prstGeom>
          <a:noFill/>
        </p:spPr>
        <p:txBody>
          <a:bodyPr wrap="none" lIns="0" tIns="0" rIns="0" bIns="0" rtlCol="0">
            <a:spAutoFit/>
          </a:bodyPr>
          <a:lstStyle>
            <a:defPPr>
              <a:defRPr lang="en-US"/>
            </a:defPPr>
            <a:lvl1pPr algn="ctr">
              <a:lnSpc>
                <a:spcPct val="90000"/>
              </a:lnSpc>
              <a:spcAft>
                <a:spcPts val="600"/>
              </a:spcAft>
              <a:defRPr sz="1100">
                <a:gradFill>
                  <a:gsLst>
                    <a:gs pos="2917">
                      <a:srgbClr val="FFFFFF"/>
                    </a:gs>
                    <a:gs pos="30000">
                      <a:srgbClr val="FFFFFF"/>
                    </a:gs>
                  </a:gsLst>
                  <a:lin ang="5400000" scaled="0"/>
                </a:gradFill>
              </a:defRPr>
            </a:lvl1pPr>
          </a:lstStyle>
          <a:p>
            <a:endParaRPr lang="en-US" dirty="0"/>
          </a:p>
        </p:txBody>
      </p:sp>
      <p:cxnSp>
        <p:nvCxnSpPr>
          <p:cNvPr id="189" name="Straight Arrow Connector 188"/>
          <p:cNvCxnSpPr/>
          <p:nvPr/>
        </p:nvCxnSpPr>
        <p:spPr>
          <a:xfrm>
            <a:off x="6787379" y="1602085"/>
            <a:ext cx="0" cy="307678"/>
          </a:xfrm>
          <a:prstGeom prst="straightConnector1">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986942" y="3511936"/>
            <a:ext cx="1855696" cy="1323202"/>
            <a:chOff x="7986942" y="3730824"/>
            <a:chExt cx="1855696" cy="1323202"/>
          </a:xfrm>
        </p:grpSpPr>
        <p:grpSp>
          <p:nvGrpSpPr>
            <p:cNvPr id="167" name="Group 166"/>
            <p:cNvGrpSpPr/>
            <p:nvPr/>
          </p:nvGrpSpPr>
          <p:grpSpPr>
            <a:xfrm>
              <a:off x="7986942" y="3730824"/>
              <a:ext cx="1855696" cy="1323202"/>
              <a:chOff x="7986942" y="1727011"/>
              <a:chExt cx="1855696" cy="1323202"/>
            </a:xfrm>
          </p:grpSpPr>
          <p:grpSp>
            <p:nvGrpSpPr>
              <p:cNvPr id="168" name="Group 167"/>
              <p:cNvGrpSpPr/>
              <p:nvPr/>
            </p:nvGrpSpPr>
            <p:grpSpPr>
              <a:xfrm>
                <a:off x="7986942" y="1727011"/>
                <a:ext cx="1855696" cy="1323202"/>
                <a:chOff x="3419856" y="851883"/>
                <a:chExt cx="2330227" cy="1661566"/>
              </a:xfrm>
            </p:grpSpPr>
            <p:grpSp>
              <p:nvGrpSpPr>
                <p:cNvPr id="173" name="Group 172"/>
                <p:cNvGrpSpPr/>
                <p:nvPr/>
              </p:nvGrpSpPr>
              <p:grpSpPr>
                <a:xfrm>
                  <a:off x="3419856" y="851883"/>
                  <a:ext cx="2330227" cy="1661566"/>
                  <a:chOff x="9455184" y="2490506"/>
                  <a:chExt cx="2276145" cy="1623003"/>
                </a:xfrm>
              </p:grpSpPr>
              <p:sp>
                <p:nvSpPr>
                  <p:cNvPr id="177" name="Rounded Rectangle 176"/>
                  <p:cNvSpPr/>
                  <p:nvPr/>
                </p:nvSpPr>
                <p:spPr bwMode="auto">
                  <a:xfrm>
                    <a:off x="9455184" y="2490506"/>
                    <a:ext cx="2276145" cy="1623003"/>
                  </a:xfrm>
                  <a:prstGeom prst="roundRect">
                    <a:avLst>
                      <a:gd name="adj" fmla="val 2806"/>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9530266" y="2811305"/>
                    <a:ext cx="2125980" cy="12420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9794501" y="2555249"/>
                    <a:ext cx="1861745" cy="215595"/>
                  </a:xfrm>
                  <a:prstGeom prst="rect">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0" name="Group 179"/>
                  <p:cNvGrpSpPr/>
                  <p:nvPr/>
                </p:nvGrpSpPr>
                <p:grpSpPr>
                  <a:xfrm>
                    <a:off x="9523399" y="2555249"/>
                    <a:ext cx="222007" cy="222007"/>
                    <a:chOff x="10333038" y="4489450"/>
                    <a:chExt cx="326521" cy="326521"/>
                  </a:xfrm>
                </p:grpSpPr>
                <p:sp>
                  <p:nvSpPr>
                    <p:cNvPr id="181" name="Oval 180"/>
                    <p:cNvSpPr/>
                    <p:nvPr/>
                  </p:nvSpPr>
                  <p:spPr bwMode="auto">
                    <a:xfrm>
                      <a:off x="10333038" y="4489450"/>
                      <a:ext cx="326521" cy="326521"/>
                    </a:xfrm>
                    <a:prstGeom prst="ellipse">
                      <a:avLst/>
                    </a:prstGeom>
                    <a:solidFill>
                      <a:srgbClr val="B7B4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Freeform 79"/>
                    <p:cNvSpPr>
                      <a:spLocks/>
                    </p:cNvSpPr>
                    <p:nvPr/>
                  </p:nvSpPr>
                  <p:spPr bwMode="auto">
                    <a:xfrm>
                      <a:off x="10392317" y="4576510"/>
                      <a:ext cx="207963" cy="152400"/>
                    </a:xfrm>
                    <a:custGeom>
                      <a:avLst/>
                      <a:gdLst>
                        <a:gd name="T0" fmla="*/ 45 w 131"/>
                        <a:gd name="T1" fmla="*/ 60 h 96"/>
                        <a:gd name="T2" fmla="*/ 83 w 131"/>
                        <a:gd name="T3" fmla="*/ 96 h 96"/>
                        <a:gd name="T4" fmla="*/ 51 w 131"/>
                        <a:gd name="T5" fmla="*/ 96 h 96"/>
                        <a:gd name="T6" fmla="*/ 0 w 131"/>
                        <a:gd name="T7" fmla="*/ 47 h 96"/>
                        <a:gd name="T8" fmla="*/ 51 w 131"/>
                        <a:gd name="T9" fmla="*/ 0 h 96"/>
                        <a:gd name="T10" fmla="*/ 83 w 131"/>
                        <a:gd name="T11" fmla="*/ 0 h 96"/>
                        <a:gd name="T12" fmla="*/ 45 w 131"/>
                        <a:gd name="T13" fmla="*/ 35 h 96"/>
                        <a:gd name="T14" fmla="*/ 131 w 131"/>
                        <a:gd name="T15" fmla="*/ 35 h 96"/>
                        <a:gd name="T16" fmla="*/ 131 w 131"/>
                        <a:gd name="T17" fmla="*/ 60 h 96"/>
                        <a:gd name="T18" fmla="*/ 45 w 131"/>
                        <a:gd name="T19"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45" y="60"/>
                          </a:moveTo>
                          <a:lnTo>
                            <a:pt x="83" y="96"/>
                          </a:lnTo>
                          <a:lnTo>
                            <a:pt x="51" y="96"/>
                          </a:lnTo>
                          <a:lnTo>
                            <a:pt x="0" y="47"/>
                          </a:lnTo>
                          <a:lnTo>
                            <a:pt x="51" y="0"/>
                          </a:lnTo>
                          <a:lnTo>
                            <a:pt x="83" y="0"/>
                          </a:lnTo>
                          <a:lnTo>
                            <a:pt x="45" y="35"/>
                          </a:lnTo>
                          <a:lnTo>
                            <a:pt x="131" y="35"/>
                          </a:lnTo>
                          <a:lnTo>
                            <a:pt x="131" y="60"/>
                          </a:lnTo>
                          <a:lnTo>
                            <a:pt x="45"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grpSp>
            <p:grpSp>
              <p:nvGrpSpPr>
                <p:cNvPr id="174" name="Group 173"/>
                <p:cNvGrpSpPr/>
                <p:nvPr/>
              </p:nvGrpSpPr>
              <p:grpSpPr>
                <a:xfrm>
                  <a:off x="3879165" y="931457"/>
                  <a:ext cx="1144289" cy="200694"/>
                  <a:chOff x="3822004" y="535515"/>
                  <a:chExt cx="1144289" cy="200694"/>
                </a:xfrm>
              </p:grpSpPr>
              <p:pic>
                <p:nvPicPr>
                  <p:cNvPr id="175" name="Picture 174"/>
                  <p:cNvPicPr>
                    <a:picLocks noChangeAspect="1"/>
                  </p:cNvPicPr>
                  <p:nvPr/>
                </p:nvPicPr>
                <p:blipFill rotWithShape="1">
                  <a:blip r:embed="rId10">
                    <a:extLst>
                      <a:ext uri="{28A0092B-C50C-407E-A947-70E740481C1C}">
                        <a14:useLocalDpi xmlns:a14="http://schemas.microsoft.com/office/drawing/2010/main" val="0"/>
                      </a:ext>
                    </a:extLst>
                  </a:blip>
                  <a:srcRect l="24798"/>
                  <a:stretch/>
                </p:blipFill>
                <p:spPr>
                  <a:xfrm>
                    <a:off x="4026860" y="535515"/>
                    <a:ext cx="939433" cy="200694"/>
                  </a:xfrm>
                  <a:prstGeom prst="rect">
                    <a:avLst/>
                  </a:prstGeom>
                </p:spPr>
              </p:pic>
              <p:pic>
                <p:nvPicPr>
                  <p:cNvPr id="176" name="Picture 175"/>
                  <p:cNvPicPr>
                    <a:picLocks noChangeAspect="1"/>
                  </p:cNvPicPr>
                  <p:nvPr/>
                </p:nvPicPr>
                <p:blipFill>
                  <a:blip r:embed="rId11"/>
                  <a:stretch>
                    <a:fillRect/>
                  </a:stretch>
                </p:blipFill>
                <p:spPr>
                  <a:xfrm>
                    <a:off x="3822004" y="569580"/>
                    <a:ext cx="200178" cy="124201"/>
                  </a:xfrm>
                  <a:prstGeom prst="rect">
                    <a:avLst/>
                  </a:prstGeom>
                </p:spPr>
              </p:pic>
            </p:grpSp>
          </p:grpSp>
          <p:sp>
            <p:nvSpPr>
              <p:cNvPr id="170" name="TextBox 169"/>
              <p:cNvSpPr txBox="1"/>
              <p:nvPr/>
            </p:nvSpPr>
            <p:spPr>
              <a:xfrm>
                <a:off x="8090612" y="2630815"/>
                <a:ext cx="1612339" cy="304354"/>
              </a:xfrm>
              <a:prstGeom prst="rect">
                <a:avLst/>
              </a:prstGeom>
            </p:spPr>
            <p:txBody>
              <a:bodyPr vert="horz" wrap="square" lIns="93260" tIns="93260" rIns="93260" bIns="93260" rtlCol="0" anchor="t">
                <a:noAutofit/>
              </a:bodyPr>
              <a:lstStyle/>
              <a:p>
                <a:pPr marL="238007" indent="-238007" algn="ctr" defTabSz="932597"/>
                <a:r>
                  <a:rPr lang="en-US" sz="1100" dirty="0" smtClean="0">
                    <a:solidFill>
                      <a:srgbClr val="FFFFFF"/>
                    </a:solidFill>
                    <a:ea typeface="Segoe UI" pitchFamily="34" charset="0"/>
                    <a:cs typeface="Segoe UI" pitchFamily="34" charset="0"/>
                  </a:rPr>
                  <a:t>Cloud Service</a:t>
                </a:r>
                <a:endParaRPr lang="en-US" sz="1100" dirty="0">
                  <a:solidFill>
                    <a:srgbClr val="FFFFFF"/>
                  </a:solidFill>
                  <a:ea typeface="Segoe UI" pitchFamily="34" charset="0"/>
                  <a:cs typeface="Segoe UI" pitchFamily="34" charset="0"/>
                </a:endParaRPr>
              </a:p>
            </p:txBody>
          </p:sp>
        </p:grpSp>
        <p:pic>
          <p:nvPicPr>
            <p:cNvPr id="190" name="Picture 20"/>
            <p:cNvPicPr>
              <a:picLocks noChangeAspect="1"/>
            </p:cNvPicPr>
            <p:nvPr/>
          </p:nvPicPr>
          <p:blipFill>
            <a:blip r:embed="rId14">
              <a:lum bright="100000"/>
              <a:extLst>
                <a:ext uri="{28A0092B-C50C-407E-A947-70E740481C1C}">
                  <a14:useLocalDpi xmlns:a14="http://schemas.microsoft.com/office/drawing/2010/main" val="0"/>
                </a:ext>
              </a:extLst>
            </a:blip>
            <a:srcRect/>
            <a:stretch>
              <a:fillRect/>
            </a:stretch>
          </p:blipFill>
          <p:spPr bwMode="auto">
            <a:xfrm>
              <a:off x="8588867" y="4110912"/>
              <a:ext cx="615828" cy="56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1" name="Straight Arrow Connector 190"/>
          <p:cNvCxnSpPr/>
          <p:nvPr/>
        </p:nvCxnSpPr>
        <p:spPr>
          <a:xfrm flipH="1">
            <a:off x="3337629" y="3114675"/>
            <a:ext cx="4977696" cy="16174"/>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719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down)">
                                      <p:cBhvr>
                                        <p:cTn id="11" dur="500"/>
                                        <p:tgtEl>
                                          <p:spTgt spid="63"/>
                                        </p:tgtEl>
                                      </p:cBhvr>
                                    </p:animEffect>
                                  </p:childTnLst>
                                </p:cTn>
                              </p:par>
                            </p:childTnLst>
                          </p:cTn>
                        </p:par>
                        <p:par>
                          <p:cTn id="12" fill="hold">
                            <p:stCondLst>
                              <p:cond delay="1000"/>
                            </p:stCondLst>
                            <p:childTnLst>
                              <p:par>
                                <p:cTn id="13" presetID="10" presetClass="entr" presetSubtype="0" fill="hold" nodeType="after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800"/>
                            </p:stCondLst>
                            <p:childTnLst>
                              <p:par>
                                <p:cTn id="17" presetID="22" presetClass="entr" presetSubtype="8" fill="hold" nodeType="after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wipe(left)">
                                      <p:cBhvr>
                                        <p:cTn id="19" dur="500"/>
                                        <p:tgtEl>
                                          <p:spTgt spid="136"/>
                                        </p:tgtEl>
                                      </p:cBhvr>
                                    </p:animEffect>
                                  </p:childTnLst>
                                </p:cTn>
                              </p:par>
                            </p:childTnLst>
                          </p:cTn>
                        </p:par>
                        <p:par>
                          <p:cTn id="20" fill="hold">
                            <p:stCondLst>
                              <p:cond delay="2300"/>
                            </p:stCondLst>
                            <p:childTnLst>
                              <p:par>
                                <p:cTn id="21" presetID="10" presetClass="entr" presetSubtype="0" fill="hold" nodeType="afterEffect">
                                  <p:stCondLst>
                                    <p:cond delay="30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500"/>
                                        <p:tgtEl>
                                          <p:spTgt spid="1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18"/>
                                        </p:tgtEl>
                                      </p:cBhvr>
                                    </p:animEffect>
                                    <p:set>
                                      <p:cBhvr>
                                        <p:cTn id="28" dur="1" fill="hold">
                                          <p:stCondLst>
                                            <p:cond delay="499"/>
                                          </p:stCondLst>
                                        </p:cTn>
                                        <p:tgtEl>
                                          <p:spTgt spid="1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36"/>
                                        </p:tgtEl>
                                      </p:cBhvr>
                                    </p:animEffect>
                                    <p:set>
                                      <p:cBhvr>
                                        <p:cTn id="34" dur="1" fill="hold">
                                          <p:stCondLst>
                                            <p:cond delay="499"/>
                                          </p:stCondLst>
                                        </p:cTn>
                                        <p:tgtEl>
                                          <p:spTgt spid="13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35"/>
                                        </p:tgtEl>
                                      </p:cBhvr>
                                    </p:animEffect>
                                    <p:set>
                                      <p:cBhvr>
                                        <p:cTn id="37" dur="1" fill="hold">
                                          <p:stCondLst>
                                            <p:cond delay="499"/>
                                          </p:stCondLst>
                                        </p:cTn>
                                        <p:tgtEl>
                                          <p:spTgt spid="13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3"/>
                                        </p:tgtEl>
                                      </p:cBhvr>
                                    </p:animEffect>
                                    <p:set>
                                      <p:cBhvr>
                                        <p:cTn id="40" dur="1" fill="hold">
                                          <p:stCondLst>
                                            <p:cond delay="499"/>
                                          </p:stCondLst>
                                        </p:cTn>
                                        <p:tgtEl>
                                          <p:spTgt spid="63"/>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87"/>
                                        </p:tgtEl>
                                        <p:attrNameLst>
                                          <p:attrName>style.visibility</p:attrName>
                                        </p:attrNameLst>
                                      </p:cBhvr>
                                      <p:to>
                                        <p:strVal val="visible"/>
                                      </p:to>
                                    </p:set>
                                    <p:animEffect transition="in" filter="fade">
                                      <p:cBhvr>
                                        <p:cTn id="44" dur="500"/>
                                        <p:tgtEl>
                                          <p:spTgt spid="187"/>
                                        </p:tgtEl>
                                      </p:cBhvr>
                                    </p:animEffect>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down)">
                                      <p:cBhvr>
                                        <p:cTn id="48" dur="500"/>
                                        <p:tgtEl>
                                          <p:spTgt spid="63"/>
                                        </p:tgtEl>
                                      </p:cBhvr>
                                    </p:animEffect>
                                  </p:childTnLst>
                                </p:cTn>
                              </p:par>
                            </p:childTnLst>
                          </p:cTn>
                        </p:par>
                        <p:par>
                          <p:cTn id="49" fill="hold">
                            <p:stCondLst>
                              <p:cond delay="1500"/>
                            </p:stCondLst>
                            <p:childTnLst>
                              <p:par>
                                <p:cTn id="50" presetID="10" presetClass="entr" presetSubtype="0" fill="hold" nodeType="afterEffect">
                                  <p:stCondLst>
                                    <p:cond delay="30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par>
                          <p:cTn id="53" fill="hold">
                            <p:stCondLst>
                              <p:cond delay="2300"/>
                            </p:stCondLst>
                            <p:childTnLst>
                              <p:par>
                                <p:cTn id="54" presetID="22" presetClass="entr" presetSubtype="8" fill="hold" nodeType="afterEffect">
                                  <p:stCondLst>
                                    <p:cond delay="0"/>
                                  </p:stCondLst>
                                  <p:childTnLst>
                                    <p:set>
                                      <p:cBhvr>
                                        <p:cTn id="55" dur="1" fill="hold">
                                          <p:stCondLst>
                                            <p:cond delay="0"/>
                                          </p:stCondLst>
                                        </p:cTn>
                                        <p:tgtEl>
                                          <p:spTgt spid="136"/>
                                        </p:tgtEl>
                                        <p:attrNameLst>
                                          <p:attrName>style.visibility</p:attrName>
                                        </p:attrNameLst>
                                      </p:cBhvr>
                                      <p:to>
                                        <p:strVal val="visible"/>
                                      </p:to>
                                    </p:set>
                                    <p:animEffect transition="in" filter="wipe(left)">
                                      <p:cBhvr>
                                        <p:cTn id="56" dur="500"/>
                                        <p:tgtEl>
                                          <p:spTgt spid="136"/>
                                        </p:tgtEl>
                                      </p:cBhvr>
                                    </p:animEffect>
                                  </p:childTnLst>
                                </p:cTn>
                              </p:par>
                            </p:childTnLst>
                          </p:cTn>
                        </p:par>
                        <p:par>
                          <p:cTn id="57" fill="hold">
                            <p:stCondLst>
                              <p:cond delay="2800"/>
                            </p:stCondLst>
                            <p:childTnLst>
                              <p:par>
                                <p:cTn id="58" presetID="10" presetClass="entr" presetSubtype="0" fill="hold" nodeType="afterEffect">
                                  <p:stCondLst>
                                    <p:cond delay="300"/>
                                  </p:stCondLst>
                                  <p:childTnLst>
                                    <p:set>
                                      <p:cBhvr>
                                        <p:cTn id="59" dur="1" fill="hold">
                                          <p:stCondLst>
                                            <p:cond delay="0"/>
                                          </p:stCondLst>
                                        </p:cTn>
                                        <p:tgtEl>
                                          <p:spTgt spid="135"/>
                                        </p:tgtEl>
                                        <p:attrNameLst>
                                          <p:attrName>style.visibility</p:attrName>
                                        </p:attrNameLst>
                                      </p:cBhvr>
                                      <p:to>
                                        <p:strVal val="visible"/>
                                      </p:to>
                                    </p:set>
                                    <p:animEffect transition="in" filter="fade">
                                      <p:cBhvr>
                                        <p:cTn id="60" dur="500"/>
                                        <p:tgtEl>
                                          <p:spTgt spid="13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3"/>
                                        </p:tgtEl>
                                      </p:cBhvr>
                                    </p:animEffect>
                                    <p:set>
                                      <p:cBhvr>
                                        <p:cTn id="65" dur="1" fill="hold">
                                          <p:stCondLst>
                                            <p:cond delay="499"/>
                                          </p:stCondLst>
                                        </p:cTn>
                                        <p:tgtEl>
                                          <p:spTgt spid="6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36"/>
                                        </p:tgtEl>
                                      </p:cBhvr>
                                    </p:animEffect>
                                    <p:set>
                                      <p:cBhvr>
                                        <p:cTn id="71" dur="1" fill="hold">
                                          <p:stCondLst>
                                            <p:cond delay="499"/>
                                          </p:stCondLst>
                                        </p:cTn>
                                        <p:tgtEl>
                                          <p:spTgt spid="13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35"/>
                                        </p:tgtEl>
                                      </p:cBhvr>
                                    </p:animEffect>
                                    <p:set>
                                      <p:cBhvr>
                                        <p:cTn id="74" dur="1" fill="hold">
                                          <p:stCondLst>
                                            <p:cond delay="499"/>
                                          </p:stCondLst>
                                        </p:cTn>
                                        <p:tgtEl>
                                          <p:spTgt spid="13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87"/>
                                        </p:tgtEl>
                                      </p:cBhvr>
                                    </p:animEffect>
                                    <p:set>
                                      <p:cBhvr>
                                        <p:cTn id="77" dur="1" fill="hold">
                                          <p:stCondLst>
                                            <p:cond delay="499"/>
                                          </p:stCondLst>
                                        </p:cTn>
                                        <p:tgtEl>
                                          <p:spTgt spid="187"/>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nodeType="afterEffect">
                                  <p:stCondLst>
                                    <p:cond delay="50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par>
                          <p:cTn id="82" fill="hold">
                            <p:stCondLst>
                              <p:cond delay="1500"/>
                            </p:stCondLst>
                            <p:childTnLst>
                              <p:par>
                                <p:cTn id="83" presetID="22" presetClass="entr" presetSubtype="4" fill="hold" nodeType="afterEffect">
                                  <p:stCondLst>
                                    <p:cond delay="0"/>
                                  </p:stCondLst>
                                  <p:childTnLst>
                                    <p:set>
                                      <p:cBhvr>
                                        <p:cTn id="84" dur="1" fill="hold">
                                          <p:stCondLst>
                                            <p:cond delay="0"/>
                                          </p:stCondLst>
                                        </p:cTn>
                                        <p:tgtEl>
                                          <p:spTgt spid="189"/>
                                        </p:tgtEl>
                                        <p:attrNameLst>
                                          <p:attrName>style.visibility</p:attrName>
                                        </p:attrNameLst>
                                      </p:cBhvr>
                                      <p:to>
                                        <p:strVal val="visible"/>
                                      </p:to>
                                    </p:set>
                                    <p:animEffect transition="in" filter="wipe(down)">
                                      <p:cBhvr>
                                        <p:cTn id="85" dur="500"/>
                                        <p:tgtEl>
                                          <p:spTgt spid="189"/>
                                        </p:tgtEl>
                                      </p:cBhvr>
                                    </p:animEffect>
                                  </p:childTnLst>
                                </p:cTn>
                              </p:par>
                            </p:childTnLst>
                          </p:cTn>
                        </p:par>
                        <p:par>
                          <p:cTn id="86" fill="hold">
                            <p:stCondLst>
                              <p:cond delay="2000"/>
                            </p:stCondLst>
                            <p:childTnLst>
                              <p:par>
                                <p:cTn id="87" presetID="22" presetClass="entr" presetSubtype="2"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right)">
                                      <p:cBhvr>
                                        <p:cTn id="89" dur="500"/>
                                        <p:tgtEl>
                                          <p:spTgt spid="9"/>
                                        </p:tgtEl>
                                      </p:cBhvr>
                                    </p:animEffect>
                                  </p:childTnLst>
                                </p:cTn>
                              </p:par>
                            </p:childTnLst>
                          </p:cTn>
                        </p:par>
                        <p:par>
                          <p:cTn id="90" fill="hold">
                            <p:stCondLst>
                              <p:cond delay="2500"/>
                            </p:stCondLst>
                            <p:childTnLst>
                              <p:par>
                                <p:cTn id="91" presetID="10" presetClass="entr" presetSubtype="0" fill="hold" nodeType="afterEffect">
                                  <p:stCondLst>
                                    <p:cond delay="30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500"/>
                                        <p:tgtEl>
                                          <p:spTgt spid="4"/>
                                        </p:tgtEl>
                                      </p:cBhvr>
                                    </p:animEffect>
                                  </p:childTnLst>
                                </p:cTn>
                              </p:par>
                            </p:childTnLst>
                          </p:cTn>
                        </p:par>
                        <p:par>
                          <p:cTn id="94" fill="hold">
                            <p:stCondLst>
                              <p:cond delay="3300"/>
                            </p:stCondLst>
                            <p:childTnLst>
                              <p:par>
                                <p:cTn id="95" presetID="22" presetClass="entr" presetSubtype="8" fill="hold" nodeType="after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wipe(left)">
                                      <p:cBhvr>
                                        <p:cTn id="97" dur="500"/>
                                        <p:tgtEl>
                                          <p:spTgt spid="136"/>
                                        </p:tgtEl>
                                      </p:cBhvr>
                                    </p:animEffect>
                                  </p:childTnLst>
                                </p:cTn>
                              </p:par>
                            </p:childTnLst>
                          </p:cTn>
                        </p:par>
                        <p:par>
                          <p:cTn id="98" fill="hold">
                            <p:stCondLst>
                              <p:cond delay="3800"/>
                            </p:stCondLst>
                            <p:childTnLst>
                              <p:par>
                                <p:cTn id="99" presetID="10" presetClass="entr" presetSubtype="0" fill="hold" nodeType="afterEffect">
                                  <p:stCondLst>
                                    <p:cond delay="300"/>
                                  </p:stCondLst>
                                  <p:childTnLst>
                                    <p:set>
                                      <p:cBhvr>
                                        <p:cTn id="100" dur="1" fill="hold">
                                          <p:stCondLst>
                                            <p:cond delay="0"/>
                                          </p:stCondLst>
                                        </p:cTn>
                                        <p:tgtEl>
                                          <p:spTgt spid="135"/>
                                        </p:tgtEl>
                                        <p:attrNameLst>
                                          <p:attrName>style.visibility</p:attrName>
                                        </p:attrNameLst>
                                      </p:cBhvr>
                                      <p:to>
                                        <p:strVal val="visible"/>
                                      </p:to>
                                    </p:set>
                                    <p:animEffect transition="in" filter="fade">
                                      <p:cBhvr>
                                        <p:cTn id="101" dur="500"/>
                                        <p:tgtEl>
                                          <p:spTgt spid="13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4"/>
                                        </p:tgtEl>
                                      </p:cBhvr>
                                    </p:animEffect>
                                    <p:set>
                                      <p:cBhvr>
                                        <p:cTn id="106" dur="1" fill="hold">
                                          <p:stCondLst>
                                            <p:cond delay="499"/>
                                          </p:stCondLst>
                                        </p:cTn>
                                        <p:tgtEl>
                                          <p:spTgt spid="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0"/>
                                        </p:tgtEl>
                                      </p:cBhvr>
                                    </p:animEffect>
                                    <p:set>
                                      <p:cBhvr>
                                        <p:cTn id="109" dur="1" fill="hold">
                                          <p:stCondLst>
                                            <p:cond delay="499"/>
                                          </p:stCondLst>
                                        </p:cTn>
                                        <p:tgtEl>
                                          <p:spTgt spid="20"/>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189"/>
                                        </p:tgtEl>
                                      </p:cBhvr>
                                    </p:animEffect>
                                    <p:set>
                                      <p:cBhvr>
                                        <p:cTn id="112" dur="1" fill="hold">
                                          <p:stCondLst>
                                            <p:cond delay="499"/>
                                          </p:stCondLst>
                                        </p:cTn>
                                        <p:tgtEl>
                                          <p:spTgt spid="189"/>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9"/>
                                        </p:tgtEl>
                                      </p:cBhvr>
                                    </p:animEffect>
                                    <p:set>
                                      <p:cBhvr>
                                        <p:cTn id="115" dur="1" fill="hold">
                                          <p:stCondLst>
                                            <p:cond delay="499"/>
                                          </p:stCondLst>
                                        </p:cTn>
                                        <p:tgtEl>
                                          <p:spTgt spid="9"/>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136"/>
                                        </p:tgtEl>
                                      </p:cBhvr>
                                    </p:animEffect>
                                    <p:set>
                                      <p:cBhvr>
                                        <p:cTn id="118" dur="1" fill="hold">
                                          <p:stCondLst>
                                            <p:cond delay="499"/>
                                          </p:stCondLst>
                                        </p:cTn>
                                        <p:tgtEl>
                                          <p:spTgt spid="13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135"/>
                                        </p:tgtEl>
                                      </p:cBhvr>
                                    </p:animEffect>
                                    <p:set>
                                      <p:cBhvr>
                                        <p:cTn id="121" dur="1" fill="hold">
                                          <p:stCondLst>
                                            <p:cond delay="499"/>
                                          </p:stCondLst>
                                        </p:cTn>
                                        <p:tgtEl>
                                          <p:spTgt spid="135"/>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nodeType="after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fade">
                                      <p:cBhvr>
                                        <p:cTn id="125" dur="500"/>
                                        <p:tgtEl>
                                          <p:spTgt spid="8"/>
                                        </p:tgtEl>
                                      </p:cBhvr>
                                    </p:animEffect>
                                  </p:childTnLst>
                                </p:cTn>
                              </p:par>
                            </p:childTnLst>
                          </p:cTn>
                        </p:par>
                        <p:par>
                          <p:cTn id="126" fill="hold">
                            <p:stCondLst>
                              <p:cond delay="1000"/>
                            </p:stCondLst>
                            <p:childTnLst>
                              <p:par>
                                <p:cTn id="127" presetID="10" presetClass="entr" presetSubtype="0" fill="hold" grpId="0" nodeType="afterEffect">
                                  <p:stCondLst>
                                    <p:cond delay="0"/>
                                  </p:stCondLst>
                                  <p:childTnLst>
                                    <p:set>
                                      <p:cBhvr>
                                        <p:cTn id="128" dur="1" fill="hold">
                                          <p:stCondLst>
                                            <p:cond delay="0"/>
                                          </p:stCondLst>
                                        </p:cTn>
                                        <p:tgtEl>
                                          <p:spTgt spid="166"/>
                                        </p:tgtEl>
                                        <p:attrNameLst>
                                          <p:attrName>style.visibility</p:attrName>
                                        </p:attrNameLst>
                                      </p:cBhvr>
                                      <p:to>
                                        <p:strVal val="visible"/>
                                      </p:to>
                                    </p:set>
                                    <p:animEffect transition="in" filter="fade">
                                      <p:cBhvr>
                                        <p:cTn id="129" dur="500"/>
                                        <p:tgtEl>
                                          <p:spTgt spid="166"/>
                                        </p:tgtEl>
                                      </p:cBhvr>
                                    </p:animEffect>
                                  </p:childTnLst>
                                </p:cTn>
                              </p:par>
                            </p:childTnLst>
                          </p:cTn>
                        </p:par>
                        <p:par>
                          <p:cTn id="130" fill="hold">
                            <p:stCondLst>
                              <p:cond delay="1500"/>
                            </p:stCondLst>
                            <p:childTnLst>
                              <p:par>
                                <p:cTn id="131" presetID="10"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500"/>
                                        <p:tgtEl>
                                          <p:spTgt spid="21"/>
                                        </p:tgtEl>
                                      </p:cBhvr>
                                    </p:animEffect>
                                  </p:childTnLst>
                                </p:cTn>
                              </p:par>
                            </p:childTnLst>
                          </p:cTn>
                        </p:par>
                        <p:par>
                          <p:cTn id="134" fill="hold">
                            <p:stCondLst>
                              <p:cond delay="2000"/>
                            </p:stCondLst>
                            <p:childTnLst>
                              <p:par>
                                <p:cTn id="135" presetID="22" presetClass="entr" presetSubtype="2" fill="hold" nodeType="afterEffect">
                                  <p:stCondLst>
                                    <p:cond delay="0"/>
                                  </p:stCondLst>
                                  <p:childTnLst>
                                    <p:set>
                                      <p:cBhvr>
                                        <p:cTn id="136" dur="1" fill="hold">
                                          <p:stCondLst>
                                            <p:cond delay="0"/>
                                          </p:stCondLst>
                                        </p:cTn>
                                        <p:tgtEl>
                                          <p:spTgt spid="191"/>
                                        </p:tgtEl>
                                        <p:attrNameLst>
                                          <p:attrName>style.visibility</p:attrName>
                                        </p:attrNameLst>
                                      </p:cBhvr>
                                      <p:to>
                                        <p:strVal val="visible"/>
                                      </p:to>
                                    </p:set>
                                    <p:animEffect transition="in" filter="wipe(right)">
                                      <p:cBhvr>
                                        <p:cTn id="137" dur="500"/>
                                        <p:tgtEl>
                                          <p:spTgt spid="191"/>
                                        </p:tgtEl>
                                      </p:cBhvr>
                                    </p:animEffect>
                                  </p:childTnLst>
                                </p:cTn>
                              </p:par>
                            </p:childTnLst>
                          </p:cTn>
                        </p:par>
                        <p:par>
                          <p:cTn id="138" fill="hold">
                            <p:stCondLst>
                              <p:cond delay="2500"/>
                            </p:stCondLst>
                            <p:childTnLst>
                              <p:par>
                                <p:cTn id="139" presetID="10" presetClass="entr" presetSubtype="0" fill="hold" nodeType="afterEffect">
                                  <p:stCondLst>
                                    <p:cond delay="300"/>
                                  </p:stCondLst>
                                  <p:childTnLst>
                                    <p:set>
                                      <p:cBhvr>
                                        <p:cTn id="140" dur="1" fill="hold">
                                          <p:stCondLst>
                                            <p:cond delay="0"/>
                                          </p:stCondLst>
                                        </p:cTn>
                                        <p:tgtEl>
                                          <p:spTgt spid="4"/>
                                        </p:tgtEl>
                                        <p:attrNameLst>
                                          <p:attrName>style.visibility</p:attrName>
                                        </p:attrNameLst>
                                      </p:cBhvr>
                                      <p:to>
                                        <p:strVal val="visible"/>
                                      </p:to>
                                    </p:set>
                                    <p:animEffect transition="in" filter="fade">
                                      <p:cBhvr>
                                        <p:cTn id="141" dur="500"/>
                                        <p:tgtEl>
                                          <p:spTgt spid="4"/>
                                        </p:tgtEl>
                                      </p:cBhvr>
                                    </p:animEffect>
                                  </p:childTnLst>
                                </p:cTn>
                              </p:par>
                            </p:childTnLst>
                          </p:cTn>
                        </p:par>
                        <p:par>
                          <p:cTn id="142" fill="hold">
                            <p:stCondLst>
                              <p:cond delay="3300"/>
                            </p:stCondLst>
                            <p:childTnLst>
                              <p:par>
                                <p:cTn id="143" presetID="22" presetClass="entr" presetSubtype="8" fill="hold" nodeType="afterEffect">
                                  <p:stCondLst>
                                    <p:cond delay="0"/>
                                  </p:stCondLst>
                                  <p:childTnLst>
                                    <p:set>
                                      <p:cBhvr>
                                        <p:cTn id="144" dur="1" fill="hold">
                                          <p:stCondLst>
                                            <p:cond delay="0"/>
                                          </p:stCondLst>
                                        </p:cTn>
                                        <p:tgtEl>
                                          <p:spTgt spid="136"/>
                                        </p:tgtEl>
                                        <p:attrNameLst>
                                          <p:attrName>style.visibility</p:attrName>
                                        </p:attrNameLst>
                                      </p:cBhvr>
                                      <p:to>
                                        <p:strVal val="visible"/>
                                      </p:to>
                                    </p:set>
                                    <p:animEffect transition="in" filter="wipe(left)">
                                      <p:cBhvr>
                                        <p:cTn id="145" dur="500"/>
                                        <p:tgtEl>
                                          <p:spTgt spid="136"/>
                                        </p:tgtEl>
                                      </p:cBhvr>
                                    </p:animEffect>
                                  </p:childTnLst>
                                </p:cTn>
                              </p:par>
                            </p:childTnLst>
                          </p:cTn>
                        </p:par>
                        <p:par>
                          <p:cTn id="146" fill="hold">
                            <p:stCondLst>
                              <p:cond delay="3800"/>
                            </p:stCondLst>
                            <p:childTnLst>
                              <p:par>
                                <p:cTn id="147" presetID="10" presetClass="entr" presetSubtype="0" fill="hold" nodeType="afterEffect">
                                  <p:stCondLst>
                                    <p:cond delay="300"/>
                                  </p:stCondLst>
                                  <p:childTnLst>
                                    <p:set>
                                      <p:cBhvr>
                                        <p:cTn id="148" dur="1" fill="hold">
                                          <p:stCondLst>
                                            <p:cond delay="0"/>
                                          </p:stCondLst>
                                        </p:cTn>
                                        <p:tgtEl>
                                          <p:spTgt spid="135"/>
                                        </p:tgtEl>
                                        <p:attrNameLst>
                                          <p:attrName>style.visibility</p:attrName>
                                        </p:attrNameLst>
                                      </p:cBhvr>
                                      <p:to>
                                        <p:strVal val="visible"/>
                                      </p:to>
                                    </p:set>
                                    <p:animEffect transition="in" filter="fade">
                                      <p:cBhvr>
                                        <p:cTn id="149"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Automated </a:t>
            </a:r>
            <a:r>
              <a:rPr lang="en-US" dirty="0"/>
              <a:t>B</a:t>
            </a:r>
            <a:r>
              <a:rPr lang="en-US" dirty="0" smtClean="0"/>
              <a:t>uild &amp; </a:t>
            </a:r>
            <a:r>
              <a:rPr lang="en-US" dirty="0"/>
              <a:t>T</a:t>
            </a:r>
            <a:r>
              <a:rPr lang="en-US" dirty="0" smtClean="0"/>
              <a:t>est options</a:t>
            </a:r>
            <a:endParaRPr lang="en-US" dirty="0"/>
          </a:p>
        </p:txBody>
      </p:sp>
      <p:sp>
        <p:nvSpPr>
          <p:cNvPr id="6" name="Text Placeholder 5"/>
          <p:cNvSpPr>
            <a:spLocks noGrp="1"/>
          </p:cNvSpPr>
          <p:nvPr>
            <p:ph type="body" sz="quarter" idx="11"/>
          </p:nvPr>
        </p:nvSpPr>
        <p:spPr>
          <a:xfrm>
            <a:off x="274639" y="1212849"/>
            <a:ext cx="11889564" cy="5355312"/>
          </a:xfrm>
        </p:spPr>
        <p:txBody>
          <a:bodyPr/>
          <a:lstStyle/>
          <a:p>
            <a:pPr>
              <a:spcBef>
                <a:spcPts val="300"/>
              </a:spcBef>
            </a:pPr>
            <a:r>
              <a:rPr lang="en-US" dirty="0" smtClean="0"/>
              <a:t>Product integration overview</a:t>
            </a:r>
          </a:p>
          <a:p>
            <a:pPr lvl="2">
              <a:spcBef>
                <a:spcPts val="300"/>
              </a:spcBef>
            </a:pPr>
            <a:r>
              <a:rPr lang="en-US" dirty="0" smtClean="0"/>
              <a:t>Team Foundation Server configuration</a:t>
            </a:r>
          </a:p>
          <a:p>
            <a:pPr lvl="2">
              <a:spcBef>
                <a:spcPts val="300"/>
              </a:spcBef>
            </a:pPr>
            <a:r>
              <a:rPr lang="en-US" dirty="0" smtClean="0"/>
              <a:t>System Center Virtual Machine Manager configuration</a:t>
            </a:r>
          </a:p>
          <a:p>
            <a:pPr>
              <a:spcBef>
                <a:spcPts val="300"/>
              </a:spcBef>
            </a:pPr>
            <a:r>
              <a:rPr lang="en-US" dirty="0" smtClean="0"/>
              <a:t>Infrastructure management overview</a:t>
            </a:r>
          </a:p>
          <a:p>
            <a:pPr lvl="2">
              <a:spcBef>
                <a:spcPts val="300"/>
              </a:spcBef>
            </a:pPr>
            <a:r>
              <a:rPr lang="en-US" dirty="0" smtClean="0"/>
              <a:t>Role </a:t>
            </a:r>
            <a:r>
              <a:rPr lang="en-US" dirty="0"/>
              <a:t>B</a:t>
            </a:r>
            <a:r>
              <a:rPr lang="en-US" dirty="0" smtClean="0"/>
              <a:t>ased Access Control</a:t>
            </a:r>
          </a:p>
          <a:p>
            <a:pPr lvl="2">
              <a:spcBef>
                <a:spcPts val="300"/>
              </a:spcBef>
            </a:pPr>
            <a:r>
              <a:rPr lang="en-US" dirty="0" smtClean="0"/>
              <a:t>Build out developer infrastructure profiles &amp; VM templates</a:t>
            </a:r>
          </a:p>
          <a:p>
            <a:pPr>
              <a:spcBef>
                <a:spcPts val="300"/>
              </a:spcBef>
            </a:pPr>
            <a:r>
              <a:rPr lang="en-US" dirty="0" smtClean="0"/>
              <a:t>Early cycle involvement</a:t>
            </a:r>
          </a:p>
          <a:p>
            <a:pPr lvl="2">
              <a:spcBef>
                <a:spcPts val="300"/>
              </a:spcBef>
            </a:pPr>
            <a:r>
              <a:rPr lang="en-US" dirty="0" smtClean="0"/>
              <a:t>Ensure correct templates and artifacts are deployed in each ALM phase</a:t>
            </a:r>
          </a:p>
          <a:p>
            <a:pPr>
              <a:spcBef>
                <a:spcPts val="300"/>
              </a:spcBef>
            </a:pPr>
            <a:r>
              <a:rPr lang="en-US" dirty="0" smtClean="0"/>
              <a:t>Infrastructure where code runs</a:t>
            </a:r>
            <a:endParaRPr lang="en-US" dirty="0"/>
          </a:p>
          <a:p>
            <a:pPr lvl="2">
              <a:spcBef>
                <a:spcPts val="300"/>
              </a:spcBef>
            </a:pPr>
            <a:r>
              <a:rPr lang="en-US" dirty="0" smtClean="0"/>
              <a:t>Build definitions</a:t>
            </a:r>
          </a:p>
          <a:p>
            <a:pPr lvl="2">
              <a:spcBef>
                <a:spcPts val="300"/>
              </a:spcBef>
            </a:pPr>
            <a:r>
              <a:rPr lang="en-US" dirty="0" smtClean="0"/>
              <a:t>Templates from within Visual Studio</a:t>
            </a:r>
            <a:endParaRPr lang="en-US" dirty="0"/>
          </a:p>
          <a:p>
            <a:pPr lvl="2">
              <a:spcBef>
                <a:spcPts val="300"/>
              </a:spcBef>
            </a:pPr>
            <a:r>
              <a:rPr lang="en-US" dirty="0" smtClean="0"/>
              <a:t>Target Lab Environments</a:t>
            </a:r>
          </a:p>
          <a:p>
            <a:pPr lvl="2">
              <a:spcBef>
                <a:spcPts val="300"/>
              </a:spcBef>
            </a:pPr>
            <a:r>
              <a:rPr lang="en-US" dirty="0" smtClean="0"/>
              <a:t>Application monitoring during Build &amp; Test</a:t>
            </a:r>
            <a:endParaRPr lang="en-US" dirty="0"/>
          </a:p>
        </p:txBody>
      </p:sp>
    </p:spTree>
    <p:extLst>
      <p:ext uri="{BB962C8B-B14F-4D97-AF65-F5344CB8AC3E}">
        <p14:creationId xmlns:p14="http://schemas.microsoft.com/office/powerpoint/2010/main" val="63611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bwMode="auto">
          <a:xfrm>
            <a:off x="3632464" y="1211588"/>
            <a:ext cx="2052136" cy="2598629"/>
          </a:xfrm>
          <a:prstGeom prst="roundRect">
            <a:avLst>
              <a:gd name="adj" fmla="val 6500"/>
            </a:avLst>
          </a:prstGeom>
          <a:solidFill>
            <a:srgbClr val="008AB0">
              <a:alpha val="4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Build</a:t>
            </a:r>
          </a:p>
        </p:txBody>
      </p:sp>
      <p:sp>
        <p:nvSpPr>
          <p:cNvPr id="107" name="Rounded Rectangle 106"/>
          <p:cNvSpPr/>
          <p:nvPr/>
        </p:nvSpPr>
        <p:spPr bwMode="auto">
          <a:xfrm>
            <a:off x="458017" y="1211588"/>
            <a:ext cx="3096302" cy="2598629"/>
          </a:xfrm>
          <a:prstGeom prst="roundRect">
            <a:avLst>
              <a:gd name="adj" fmla="val 6500"/>
            </a:avLst>
          </a:prstGeom>
          <a:solidFill>
            <a:schemeClr val="bg2">
              <a:lumMod val="75000"/>
              <a:lumOff val="2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Repository</a:t>
            </a:r>
          </a:p>
        </p:txBody>
      </p:sp>
      <p:cxnSp>
        <p:nvCxnSpPr>
          <p:cNvPr id="93" name="Straight Arrow Connector 92"/>
          <p:cNvCxnSpPr/>
          <p:nvPr/>
        </p:nvCxnSpPr>
        <p:spPr>
          <a:xfrm flipV="1">
            <a:off x="1380347" y="3315375"/>
            <a:ext cx="0" cy="1030838"/>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011808" y="2449913"/>
            <a:ext cx="582732"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1444" y="4340230"/>
            <a:ext cx="2886273" cy="1659946"/>
            <a:chOff x="91444" y="4340230"/>
            <a:chExt cx="2886273" cy="1659946"/>
          </a:xfrm>
        </p:grpSpPr>
        <p:sp>
          <p:nvSpPr>
            <p:cNvPr id="147" name="Rounded Rectangle 146"/>
            <p:cNvSpPr/>
            <p:nvPr/>
          </p:nvSpPr>
          <p:spPr bwMode="auto">
            <a:xfrm>
              <a:off x="494220" y="4340230"/>
              <a:ext cx="2051240" cy="986193"/>
            </a:xfrm>
            <a:prstGeom prst="roundRect">
              <a:avLst>
                <a:gd name="adj" fmla="val 6638"/>
              </a:avLst>
            </a:prstGeom>
            <a:solidFill>
              <a:schemeClr val="bg1">
                <a:alpha val="20000"/>
              </a:schemeClr>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499" dirty="0">
                  <a:gradFill>
                    <a:gsLst>
                      <a:gs pos="0">
                        <a:srgbClr val="00BCF2"/>
                      </a:gs>
                      <a:gs pos="100000">
                        <a:srgbClr val="00BCF2"/>
                      </a:gs>
                    </a:gsLst>
                    <a:lin ang="5400000" scaled="0"/>
                  </a:gradFill>
                  <a:ea typeface="Segoe UI" pitchFamily="34" charset="0"/>
                  <a:cs typeface="Segoe UI" pitchFamily="34" charset="0"/>
                </a:rPr>
                <a:t>                            </a:t>
              </a:r>
            </a:p>
          </p:txBody>
        </p:sp>
        <p:grpSp>
          <p:nvGrpSpPr>
            <p:cNvPr id="148" name="Group 147"/>
            <p:cNvGrpSpPr/>
            <p:nvPr/>
          </p:nvGrpSpPr>
          <p:grpSpPr>
            <a:xfrm>
              <a:off x="91444" y="4872079"/>
              <a:ext cx="1356835" cy="1127420"/>
              <a:chOff x="958943" y="1820181"/>
              <a:chExt cx="1356835" cy="1127420"/>
            </a:xfrm>
          </p:grpSpPr>
          <p:sp>
            <p:nvSpPr>
              <p:cNvPr id="149" name="Freeform 148"/>
              <p:cNvSpPr>
                <a:spLocks/>
              </p:cNvSpPr>
              <p:nvPr/>
            </p:nvSpPr>
            <p:spPr bwMode="auto">
              <a:xfrm>
                <a:off x="1227611" y="2046860"/>
                <a:ext cx="127936" cy="76339"/>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Freeform 145"/>
              <p:cNvSpPr>
                <a:spLocks/>
              </p:cNvSpPr>
              <p:nvPr/>
            </p:nvSpPr>
            <p:spPr bwMode="auto">
              <a:xfrm>
                <a:off x="1290114" y="2391420"/>
                <a:ext cx="170126" cy="556181"/>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Freeform 146"/>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Freeform 149"/>
              <p:cNvSpPr>
                <a:spLocks/>
              </p:cNvSpPr>
              <p:nvPr/>
            </p:nvSpPr>
            <p:spPr bwMode="auto">
              <a:xfrm>
                <a:off x="1138345" y="2051426"/>
                <a:ext cx="308679" cy="403847"/>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r>
                  <a:rPr lang="en-US" sz="1000" b="1" dirty="0" smtClean="0">
                    <a:solidFill>
                      <a:srgbClr val="FFFFFF"/>
                    </a:solidFill>
                  </a:rPr>
                  <a:t> </a:t>
                </a:r>
                <a:endParaRPr lang="en-US" sz="1000" b="1" dirty="0">
                  <a:solidFill>
                    <a:srgbClr val="FFFFFF"/>
                  </a:solidFill>
                </a:endParaRPr>
              </a:p>
            </p:txBody>
          </p:sp>
          <p:sp>
            <p:nvSpPr>
              <p:cNvPr id="157" name="Rectangle 155"/>
              <p:cNvSpPr>
                <a:spLocks noChangeArrowheads="1"/>
              </p:cNvSpPr>
              <p:nvPr/>
            </p:nvSpPr>
            <p:spPr bwMode="auto">
              <a:xfrm>
                <a:off x="1501205" y="2382014"/>
                <a:ext cx="808238" cy="5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58" name="Group 157"/>
              <p:cNvGrpSpPr/>
              <p:nvPr/>
            </p:nvGrpSpPr>
            <p:grpSpPr>
              <a:xfrm>
                <a:off x="1388646" y="2014004"/>
                <a:ext cx="311900" cy="222474"/>
                <a:chOff x="1366452" y="1994459"/>
                <a:chExt cx="311900" cy="222474"/>
              </a:xfrm>
            </p:grpSpPr>
            <p:sp>
              <p:nvSpPr>
                <p:cNvPr id="171" name="Freeform 143"/>
                <p:cNvSpPr>
                  <a:spLocks/>
                </p:cNvSpPr>
                <p:nvPr/>
              </p:nvSpPr>
              <p:spPr bwMode="auto">
                <a:xfrm>
                  <a:off x="1591108" y="1994459"/>
                  <a:ext cx="87244" cy="100331"/>
                </a:xfrm>
                <a:custGeom>
                  <a:avLst/>
                  <a:gdLst>
                    <a:gd name="T0" fmla="*/ 67 w 93"/>
                    <a:gd name="T1" fmla="*/ 3 h 105"/>
                    <a:gd name="T2" fmla="*/ 48 w 93"/>
                    <a:gd name="T3" fmla="*/ 1 h 105"/>
                    <a:gd name="T4" fmla="*/ 22 w 93"/>
                    <a:gd name="T5" fmla="*/ 21 h 105"/>
                    <a:gd name="T6" fmla="*/ 0 w 93"/>
                    <a:gd name="T7" fmla="*/ 73 h 105"/>
                    <a:gd name="T8" fmla="*/ 62 w 93"/>
                    <a:gd name="T9" fmla="*/ 105 h 105"/>
                    <a:gd name="T10" fmla="*/ 85 w 93"/>
                    <a:gd name="T11" fmla="*/ 48 h 105"/>
                    <a:gd name="T12" fmla="*/ 67 w 9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93" h="105">
                      <a:moveTo>
                        <a:pt x="67" y="3"/>
                      </a:moveTo>
                      <a:cubicBezTo>
                        <a:pt x="61" y="0"/>
                        <a:pt x="54" y="0"/>
                        <a:pt x="48" y="1"/>
                      </a:cubicBezTo>
                      <a:cubicBezTo>
                        <a:pt x="37" y="3"/>
                        <a:pt x="27" y="10"/>
                        <a:pt x="22" y="21"/>
                      </a:cubicBezTo>
                      <a:cubicBezTo>
                        <a:pt x="22" y="21"/>
                        <a:pt x="12" y="45"/>
                        <a:pt x="0" y="73"/>
                      </a:cubicBezTo>
                      <a:cubicBezTo>
                        <a:pt x="62" y="105"/>
                        <a:pt x="62" y="105"/>
                        <a:pt x="62" y="105"/>
                      </a:cubicBezTo>
                      <a:cubicBezTo>
                        <a:pt x="85" y="48"/>
                        <a:pt x="85" y="48"/>
                        <a:pt x="85" y="48"/>
                      </a:cubicBezTo>
                      <a:cubicBezTo>
                        <a:pt x="93" y="30"/>
                        <a:pt x="84" y="10"/>
                        <a:pt x="67" y="3"/>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Freeform 142"/>
                <p:cNvSpPr>
                  <a:spLocks/>
                </p:cNvSpPr>
                <p:nvPr/>
              </p:nvSpPr>
              <p:spPr bwMode="auto">
                <a:xfrm>
                  <a:off x="1366452" y="2040263"/>
                  <a:ext cx="283543" cy="176670"/>
                </a:xfrm>
                <a:custGeom>
                  <a:avLst/>
                  <a:gdLst>
                    <a:gd name="T0" fmla="*/ 203 w 295"/>
                    <a:gd name="T1" fmla="*/ 97 h 184"/>
                    <a:gd name="T2" fmla="*/ 58 w 295"/>
                    <a:gd name="T3" fmla="*/ 7 h 184"/>
                    <a:gd name="T4" fmla="*/ 34 w 295"/>
                    <a:gd name="T5" fmla="*/ 2 h 184"/>
                    <a:gd name="T6" fmla="*/ 10 w 295"/>
                    <a:gd name="T7" fmla="*/ 17 h 184"/>
                    <a:gd name="T8" fmla="*/ 21 w 295"/>
                    <a:gd name="T9" fmla="*/ 65 h 184"/>
                    <a:gd name="T10" fmla="*/ 201 w 295"/>
                    <a:gd name="T11" fmla="*/ 177 h 184"/>
                    <a:gd name="T12" fmla="*/ 229 w 295"/>
                    <a:gd name="T13" fmla="*/ 180 h 184"/>
                    <a:gd name="T14" fmla="*/ 251 w 295"/>
                    <a:gd name="T15" fmla="*/ 161 h 184"/>
                    <a:gd name="T16" fmla="*/ 295 w 295"/>
                    <a:gd name="T17" fmla="*/ 56 h 184"/>
                    <a:gd name="T18" fmla="*/ 233 w 295"/>
                    <a:gd name="T19" fmla="*/ 24 h 184"/>
                    <a:gd name="T20" fmla="*/ 203 w 295"/>
                    <a:gd name="T21" fmla="*/ 9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184">
                      <a:moveTo>
                        <a:pt x="203" y="97"/>
                      </a:moveTo>
                      <a:cubicBezTo>
                        <a:pt x="157" y="68"/>
                        <a:pt x="58" y="7"/>
                        <a:pt x="58" y="7"/>
                      </a:cubicBezTo>
                      <a:cubicBezTo>
                        <a:pt x="50" y="2"/>
                        <a:pt x="42" y="0"/>
                        <a:pt x="34" y="2"/>
                      </a:cubicBezTo>
                      <a:cubicBezTo>
                        <a:pt x="24" y="3"/>
                        <a:pt x="16" y="9"/>
                        <a:pt x="10" y="17"/>
                      </a:cubicBezTo>
                      <a:cubicBezTo>
                        <a:pt x="0" y="33"/>
                        <a:pt x="5" y="55"/>
                        <a:pt x="21" y="65"/>
                      </a:cubicBezTo>
                      <a:cubicBezTo>
                        <a:pt x="201" y="177"/>
                        <a:pt x="201" y="177"/>
                        <a:pt x="201" y="177"/>
                      </a:cubicBezTo>
                      <a:cubicBezTo>
                        <a:pt x="209" y="182"/>
                        <a:pt x="220" y="184"/>
                        <a:pt x="229" y="180"/>
                      </a:cubicBezTo>
                      <a:cubicBezTo>
                        <a:pt x="239" y="177"/>
                        <a:pt x="247" y="170"/>
                        <a:pt x="251" y="161"/>
                      </a:cubicBezTo>
                      <a:cubicBezTo>
                        <a:pt x="295" y="56"/>
                        <a:pt x="295" y="56"/>
                        <a:pt x="295" y="56"/>
                      </a:cubicBezTo>
                      <a:cubicBezTo>
                        <a:pt x="233" y="24"/>
                        <a:pt x="233" y="24"/>
                        <a:pt x="233" y="24"/>
                      </a:cubicBezTo>
                      <a:cubicBezTo>
                        <a:pt x="223" y="49"/>
                        <a:pt x="212" y="77"/>
                        <a:pt x="203" y="97"/>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59" name="Oval 144"/>
              <p:cNvSpPr>
                <a:spLocks noChangeArrowheads="1"/>
              </p:cNvSpPr>
              <p:nvPr/>
            </p:nvSpPr>
            <p:spPr bwMode="auto">
              <a:xfrm>
                <a:off x="1197762" y="1826724"/>
                <a:ext cx="196299" cy="196299"/>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Freeform 147"/>
              <p:cNvSpPr>
                <a:spLocks/>
              </p:cNvSpPr>
              <p:nvPr/>
            </p:nvSpPr>
            <p:spPr bwMode="auto">
              <a:xfrm>
                <a:off x="1165790" y="2400144"/>
                <a:ext cx="139591" cy="543095"/>
              </a:xfrm>
              <a:custGeom>
                <a:avLst/>
                <a:gdLst>
                  <a:gd name="T0" fmla="*/ 64 w 64"/>
                  <a:gd name="T1" fmla="*/ 0 h 249"/>
                  <a:gd name="T2" fmla="*/ 51 w 64"/>
                  <a:gd name="T3" fmla="*/ 249 h 249"/>
                  <a:gd name="T4" fmla="*/ 0 w 64"/>
                  <a:gd name="T5" fmla="*/ 249 h 249"/>
                  <a:gd name="T6" fmla="*/ 0 w 64"/>
                  <a:gd name="T7" fmla="*/ 0 h 249"/>
                  <a:gd name="T8" fmla="*/ 64 w 64"/>
                  <a:gd name="T9" fmla="*/ 0 h 249"/>
                </a:gdLst>
                <a:ahLst/>
                <a:cxnLst>
                  <a:cxn ang="0">
                    <a:pos x="T0" y="T1"/>
                  </a:cxn>
                  <a:cxn ang="0">
                    <a:pos x="T2" y="T3"/>
                  </a:cxn>
                  <a:cxn ang="0">
                    <a:pos x="T4" y="T5"/>
                  </a:cxn>
                  <a:cxn ang="0">
                    <a:pos x="T6" y="T7"/>
                  </a:cxn>
                  <a:cxn ang="0">
                    <a:pos x="T8" y="T9"/>
                  </a:cxn>
                </a:cxnLst>
                <a:rect l="0" t="0" r="r" b="b"/>
                <a:pathLst>
                  <a:path w="64" h="249">
                    <a:moveTo>
                      <a:pt x="64" y="0"/>
                    </a:moveTo>
                    <a:lnTo>
                      <a:pt x="51" y="249"/>
                    </a:lnTo>
                    <a:lnTo>
                      <a:pt x="0" y="249"/>
                    </a:lnTo>
                    <a:lnTo>
                      <a:pt x="0" y="0"/>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61" name="Group 160"/>
              <p:cNvGrpSpPr/>
              <p:nvPr/>
            </p:nvGrpSpPr>
            <p:grpSpPr>
              <a:xfrm>
                <a:off x="958943" y="2054647"/>
                <a:ext cx="244284" cy="287906"/>
                <a:chOff x="978218" y="2040263"/>
                <a:chExt cx="244284" cy="287906"/>
              </a:xfrm>
            </p:grpSpPr>
            <p:sp>
              <p:nvSpPr>
                <p:cNvPr id="169" name="Freeform 150"/>
                <p:cNvSpPr>
                  <a:spLocks/>
                </p:cNvSpPr>
                <p:nvPr/>
              </p:nvSpPr>
              <p:spPr bwMode="auto">
                <a:xfrm>
                  <a:off x="978218" y="2040263"/>
                  <a:ext cx="244284" cy="250827"/>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151"/>
                <p:cNvSpPr>
                  <a:spLocks/>
                </p:cNvSpPr>
                <p:nvPr/>
              </p:nvSpPr>
              <p:spPr bwMode="auto">
                <a:xfrm>
                  <a:off x="1095995" y="2238743"/>
                  <a:ext cx="100331" cy="89426"/>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62" name="Freeform 152"/>
              <p:cNvSpPr>
                <a:spLocks/>
              </p:cNvSpPr>
              <p:nvPr/>
            </p:nvSpPr>
            <p:spPr bwMode="auto">
              <a:xfrm>
                <a:off x="1189038" y="1820181"/>
                <a:ext cx="209386" cy="17448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153"/>
              <p:cNvSpPr>
                <a:spLocks/>
              </p:cNvSpPr>
              <p:nvPr/>
            </p:nvSpPr>
            <p:spPr bwMode="auto">
              <a:xfrm>
                <a:off x="1263940" y="2402326"/>
                <a:ext cx="146135" cy="17449"/>
              </a:xfrm>
              <a:custGeom>
                <a:avLst/>
                <a:gdLst>
                  <a:gd name="T0" fmla="*/ 124 w 152"/>
                  <a:gd name="T1" fmla="*/ 0 h 19"/>
                  <a:gd name="T2" fmla="*/ 0 w 152"/>
                  <a:gd name="T3" fmla="*/ 19 h 19"/>
                  <a:gd name="T4" fmla="*/ 152 w 152"/>
                  <a:gd name="T5" fmla="*/ 5 h 19"/>
                  <a:gd name="T6" fmla="*/ 124 w 152"/>
                  <a:gd name="T7" fmla="*/ 0 h 19"/>
                </a:gdLst>
                <a:ahLst/>
                <a:cxnLst>
                  <a:cxn ang="0">
                    <a:pos x="T0" y="T1"/>
                  </a:cxn>
                  <a:cxn ang="0">
                    <a:pos x="T2" y="T3"/>
                  </a:cxn>
                  <a:cxn ang="0">
                    <a:pos x="T4" y="T5"/>
                  </a:cxn>
                  <a:cxn ang="0">
                    <a:pos x="T6" y="T7"/>
                  </a:cxn>
                </a:cxnLst>
                <a:rect l="0" t="0" r="r" b="b"/>
                <a:pathLst>
                  <a:path w="152" h="19">
                    <a:moveTo>
                      <a:pt x="124" y="0"/>
                    </a:moveTo>
                    <a:cubicBezTo>
                      <a:pt x="78" y="0"/>
                      <a:pt x="0" y="19"/>
                      <a:pt x="0" y="19"/>
                    </a:cubicBezTo>
                    <a:cubicBezTo>
                      <a:pt x="152" y="5"/>
                      <a:pt x="152" y="5"/>
                      <a:pt x="152" y="5"/>
                    </a:cubicBezTo>
                    <a:cubicBezTo>
                      <a:pt x="147" y="1"/>
                      <a:pt x="137" y="0"/>
                      <a:pt x="124" y="0"/>
                    </a:cubicBezTo>
                  </a:path>
                </a:pathLst>
              </a:custGeom>
              <a:solidFill>
                <a:srgbClr val="077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64" name="Group 163"/>
              <p:cNvGrpSpPr/>
              <p:nvPr/>
            </p:nvGrpSpPr>
            <p:grpSpPr>
              <a:xfrm>
                <a:off x="1261759" y="2339640"/>
                <a:ext cx="1054019" cy="607961"/>
                <a:chOff x="511109" y="5814543"/>
                <a:chExt cx="1041729" cy="600871"/>
              </a:xfrm>
            </p:grpSpPr>
            <p:sp>
              <p:nvSpPr>
                <p:cNvPr id="166" name="Rectangle 154"/>
                <p:cNvSpPr>
                  <a:spLocks noChangeArrowheads="1"/>
                </p:cNvSpPr>
                <p:nvPr/>
              </p:nvSpPr>
              <p:spPr bwMode="auto">
                <a:xfrm>
                  <a:off x="635204" y="5814543"/>
                  <a:ext cx="808238" cy="55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Rectangle 156"/>
                <p:cNvSpPr>
                  <a:spLocks noChangeArrowheads="1"/>
                </p:cNvSpPr>
                <p:nvPr/>
              </p:nvSpPr>
              <p:spPr bwMode="auto">
                <a:xfrm>
                  <a:off x="662962" y="5858628"/>
                  <a:ext cx="751090" cy="481677"/>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158"/>
                <p:cNvSpPr>
                  <a:spLocks/>
                </p:cNvSpPr>
                <p:nvPr/>
              </p:nvSpPr>
              <p:spPr bwMode="auto">
                <a:xfrm>
                  <a:off x="511109" y="6374593"/>
                  <a:ext cx="1041729" cy="40821"/>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65" name="Picture 1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762" y="2148717"/>
                <a:ext cx="207282" cy="115834"/>
              </a:xfrm>
              <a:prstGeom prst="rect">
                <a:avLst/>
              </a:prstGeom>
            </p:spPr>
          </p:pic>
        </p:grpSp>
        <p:grpSp>
          <p:nvGrpSpPr>
            <p:cNvPr id="173" name="Group 172"/>
            <p:cNvGrpSpPr/>
            <p:nvPr/>
          </p:nvGrpSpPr>
          <p:grpSpPr>
            <a:xfrm>
              <a:off x="1644439" y="4869171"/>
              <a:ext cx="1333278" cy="1131005"/>
              <a:chOff x="1680905" y="4869171"/>
              <a:chExt cx="1333278" cy="1131005"/>
            </a:xfrm>
          </p:grpSpPr>
          <p:grpSp>
            <p:nvGrpSpPr>
              <p:cNvPr id="174" name="Group 173"/>
              <p:cNvGrpSpPr/>
              <p:nvPr/>
            </p:nvGrpSpPr>
            <p:grpSpPr>
              <a:xfrm>
                <a:off x="2312865" y="4869171"/>
                <a:ext cx="701318" cy="1129810"/>
                <a:chOff x="1444680" y="4869171"/>
                <a:chExt cx="701318" cy="1129810"/>
              </a:xfrm>
            </p:grpSpPr>
            <p:sp>
              <p:nvSpPr>
                <p:cNvPr id="179" name="Freeform 178"/>
                <p:cNvSpPr>
                  <a:spLocks/>
                </p:cNvSpPr>
                <p:nvPr/>
              </p:nvSpPr>
              <p:spPr bwMode="auto">
                <a:xfrm>
                  <a:off x="1834673" y="5091785"/>
                  <a:ext cx="282871" cy="177422"/>
                </a:xfrm>
                <a:custGeom>
                  <a:avLst/>
                  <a:gdLst>
                    <a:gd name="T0" fmla="*/ 203 w 295"/>
                    <a:gd name="T1" fmla="*/ 97 h 184"/>
                    <a:gd name="T2" fmla="*/ 58 w 295"/>
                    <a:gd name="T3" fmla="*/ 7 h 184"/>
                    <a:gd name="T4" fmla="*/ 34 w 295"/>
                    <a:gd name="T5" fmla="*/ 2 h 184"/>
                    <a:gd name="T6" fmla="*/ 10 w 295"/>
                    <a:gd name="T7" fmla="*/ 17 h 184"/>
                    <a:gd name="T8" fmla="*/ 21 w 295"/>
                    <a:gd name="T9" fmla="*/ 65 h 184"/>
                    <a:gd name="T10" fmla="*/ 201 w 295"/>
                    <a:gd name="T11" fmla="*/ 177 h 184"/>
                    <a:gd name="T12" fmla="*/ 229 w 295"/>
                    <a:gd name="T13" fmla="*/ 180 h 184"/>
                    <a:gd name="T14" fmla="*/ 251 w 295"/>
                    <a:gd name="T15" fmla="*/ 161 h 184"/>
                    <a:gd name="T16" fmla="*/ 295 w 295"/>
                    <a:gd name="T17" fmla="*/ 56 h 184"/>
                    <a:gd name="T18" fmla="*/ 233 w 295"/>
                    <a:gd name="T19" fmla="*/ 24 h 184"/>
                    <a:gd name="T20" fmla="*/ 203 w 295"/>
                    <a:gd name="T21" fmla="*/ 9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184">
                      <a:moveTo>
                        <a:pt x="203" y="97"/>
                      </a:moveTo>
                      <a:cubicBezTo>
                        <a:pt x="157" y="68"/>
                        <a:pt x="58" y="7"/>
                        <a:pt x="58" y="7"/>
                      </a:cubicBezTo>
                      <a:cubicBezTo>
                        <a:pt x="50" y="2"/>
                        <a:pt x="42" y="0"/>
                        <a:pt x="34" y="2"/>
                      </a:cubicBezTo>
                      <a:cubicBezTo>
                        <a:pt x="24" y="3"/>
                        <a:pt x="16" y="9"/>
                        <a:pt x="10" y="17"/>
                      </a:cubicBezTo>
                      <a:cubicBezTo>
                        <a:pt x="0" y="33"/>
                        <a:pt x="5" y="55"/>
                        <a:pt x="21" y="65"/>
                      </a:cubicBezTo>
                      <a:cubicBezTo>
                        <a:pt x="201" y="177"/>
                        <a:pt x="201" y="177"/>
                        <a:pt x="201" y="177"/>
                      </a:cubicBezTo>
                      <a:cubicBezTo>
                        <a:pt x="209" y="182"/>
                        <a:pt x="220" y="184"/>
                        <a:pt x="229" y="180"/>
                      </a:cubicBezTo>
                      <a:cubicBezTo>
                        <a:pt x="239" y="177"/>
                        <a:pt x="247" y="170"/>
                        <a:pt x="251" y="161"/>
                      </a:cubicBezTo>
                      <a:cubicBezTo>
                        <a:pt x="295" y="56"/>
                        <a:pt x="295" y="56"/>
                        <a:pt x="295" y="56"/>
                      </a:cubicBezTo>
                      <a:cubicBezTo>
                        <a:pt x="233" y="24"/>
                        <a:pt x="233" y="24"/>
                        <a:pt x="233" y="24"/>
                      </a:cubicBezTo>
                      <a:cubicBezTo>
                        <a:pt x="223" y="49"/>
                        <a:pt x="212" y="77"/>
                        <a:pt x="203" y="9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80" name="Freeform 179"/>
                <p:cNvSpPr>
                  <a:spLocks/>
                </p:cNvSpPr>
                <p:nvPr/>
              </p:nvSpPr>
              <p:spPr bwMode="auto">
                <a:xfrm>
                  <a:off x="2057287" y="5044919"/>
                  <a:ext cx="88711" cy="100427"/>
                </a:xfrm>
                <a:custGeom>
                  <a:avLst/>
                  <a:gdLst>
                    <a:gd name="T0" fmla="*/ 67 w 93"/>
                    <a:gd name="T1" fmla="*/ 3 h 105"/>
                    <a:gd name="T2" fmla="*/ 48 w 93"/>
                    <a:gd name="T3" fmla="*/ 1 h 105"/>
                    <a:gd name="T4" fmla="*/ 22 w 93"/>
                    <a:gd name="T5" fmla="*/ 21 h 105"/>
                    <a:gd name="T6" fmla="*/ 0 w 93"/>
                    <a:gd name="T7" fmla="*/ 73 h 105"/>
                    <a:gd name="T8" fmla="*/ 62 w 93"/>
                    <a:gd name="T9" fmla="*/ 105 h 105"/>
                    <a:gd name="T10" fmla="*/ 85 w 93"/>
                    <a:gd name="T11" fmla="*/ 48 h 105"/>
                    <a:gd name="T12" fmla="*/ 67 w 9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93" h="105">
                      <a:moveTo>
                        <a:pt x="67" y="3"/>
                      </a:moveTo>
                      <a:cubicBezTo>
                        <a:pt x="61" y="0"/>
                        <a:pt x="54" y="0"/>
                        <a:pt x="48" y="1"/>
                      </a:cubicBezTo>
                      <a:cubicBezTo>
                        <a:pt x="37" y="3"/>
                        <a:pt x="27" y="10"/>
                        <a:pt x="22" y="21"/>
                      </a:cubicBezTo>
                      <a:cubicBezTo>
                        <a:pt x="22" y="21"/>
                        <a:pt x="12" y="45"/>
                        <a:pt x="0" y="73"/>
                      </a:cubicBezTo>
                      <a:cubicBezTo>
                        <a:pt x="62" y="105"/>
                        <a:pt x="62" y="105"/>
                        <a:pt x="62" y="105"/>
                      </a:cubicBezTo>
                      <a:cubicBezTo>
                        <a:pt x="85" y="48"/>
                        <a:pt x="85" y="48"/>
                        <a:pt x="85" y="48"/>
                      </a:cubicBezTo>
                      <a:cubicBezTo>
                        <a:pt x="93" y="30"/>
                        <a:pt x="84" y="10"/>
                        <a:pt x="67" y="3"/>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81" name="Oval 180"/>
                <p:cNvSpPr>
                  <a:spLocks noChangeArrowheads="1"/>
                </p:cNvSpPr>
                <p:nvPr/>
              </p:nvSpPr>
              <p:spPr bwMode="auto">
                <a:xfrm>
                  <a:off x="1672316" y="4875866"/>
                  <a:ext cx="197507" cy="197507"/>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82" name="Freeform 181"/>
                <p:cNvSpPr>
                  <a:spLocks/>
                </p:cNvSpPr>
                <p:nvPr/>
              </p:nvSpPr>
              <p:spPr bwMode="auto">
                <a:xfrm>
                  <a:off x="1757679" y="5443282"/>
                  <a:ext cx="170727" cy="555699"/>
                </a:xfrm>
                <a:custGeom>
                  <a:avLst/>
                  <a:gdLst>
                    <a:gd name="T0" fmla="*/ 177 w 177"/>
                    <a:gd name="T1" fmla="*/ 580 h 580"/>
                    <a:gd name="T2" fmla="*/ 62 w 177"/>
                    <a:gd name="T3" fmla="*/ 580 h 580"/>
                    <a:gd name="T4" fmla="*/ 0 w 177"/>
                    <a:gd name="T5" fmla="*/ 21 h 580"/>
                    <a:gd name="T6" fmla="*/ 143 w 177"/>
                    <a:gd name="T7" fmla="*/ 0 h 580"/>
                    <a:gd name="T8" fmla="*/ 177 w 177"/>
                    <a:gd name="T9" fmla="*/ 580 h 580"/>
                  </a:gdLst>
                  <a:ahLst/>
                  <a:cxnLst>
                    <a:cxn ang="0">
                      <a:pos x="T0" y="T1"/>
                    </a:cxn>
                    <a:cxn ang="0">
                      <a:pos x="T2" y="T3"/>
                    </a:cxn>
                    <a:cxn ang="0">
                      <a:pos x="T4" y="T5"/>
                    </a:cxn>
                    <a:cxn ang="0">
                      <a:pos x="T6" y="T7"/>
                    </a:cxn>
                    <a:cxn ang="0">
                      <a:pos x="T8" y="T9"/>
                    </a:cxn>
                  </a:cxnLst>
                  <a:rect l="0" t="0" r="r" b="b"/>
                  <a:pathLst>
                    <a:path w="177" h="580">
                      <a:moveTo>
                        <a:pt x="177" y="580"/>
                      </a:moveTo>
                      <a:cubicBezTo>
                        <a:pt x="62" y="580"/>
                        <a:pt x="62" y="580"/>
                        <a:pt x="62" y="580"/>
                      </a:cubicBezTo>
                      <a:cubicBezTo>
                        <a:pt x="62" y="339"/>
                        <a:pt x="0" y="22"/>
                        <a:pt x="0" y="21"/>
                      </a:cubicBezTo>
                      <a:cubicBezTo>
                        <a:pt x="143" y="0"/>
                        <a:pt x="143" y="0"/>
                        <a:pt x="143" y="0"/>
                      </a:cubicBezTo>
                      <a:cubicBezTo>
                        <a:pt x="144" y="8"/>
                        <a:pt x="177" y="328"/>
                        <a:pt x="177" y="58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83" name="Freeform 182"/>
                <p:cNvSpPr>
                  <a:spLocks/>
                </p:cNvSpPr>
                <p:nvPr/>
              </p:nvSpPr>
              <p:spPr bwMode="auto">
                <a:xfrm>
                  <a:off x="1635492" y="5453324"/>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84" name="Freeform 183"/>
                <p:cNvSpPr>
                  <a:spLocks/>
                </p:cNvSpPr>
                <p:nvPr/>
              </p:nvSpPr>
              <p:spPr bwMode="auto">
                <a:xfrm>
                  <a:off x="1635492" y="5453324"/>
                  <a:ext cx="137251" cy="542308"/>
                </a:xfrm>
                <a:custGeom>
                  <a:avLst/>
                  <a:gdLst>
                    <a:gd name="T0" fmla="*/ 82 w 82"/>
                    <a:gd name="T1" fmla="*/ 0 h 324"/>
                    <a:gd name="T2" fmla="*/ 66 w 82"/>
                    <a:gd name="T3" fmla="*/ 324 h 324"/>
                    <a:gd name="T4" fmla="*/ 0 w 82"/>
                    <a:gd name="T5" fmla="*/ 324 h 324"/>
                    <a:gd name="T6" fmla="*/ 0 w 82"/>
                    <a:gd name="T7" fmla="*/ 0 h 324"/>
                    <a:gd name="T8" fmla="*/ 82 w 82"/>
                    <a:gd name="T9" fmla="*/ 0 h 324"/>
                  </a:gdLst>
                  <a:ahLst/>
                  <a:cxnLst>
                    <a:cxn ang="0">
                      <a:pos x="T0" y="T1"/>
                    </a:cxn>
                    <a:cxn ang="0">
                      <a:pos x="T2" y="T3"/>
                    </a:cxn>
                    <a:cxn ang="0">
                      <a:pos x="T4" y="T5"/>
                    </a:cxn>
                    <a:cxn ang="0">
                      <a:pos x="T6" y="T7"/>
                    </a:cxn>
                    <a:cxn ang="0">
                      <a:pos x="T8" y="T9"/>
                    </a:cxn>
                  </a:cxnLst>
                  <a:rect l="0" t="0" r="r" b="b"/>
                  <a:pathLst>
                    <a:path w="82" h="324">
                      <a:moveTo>
                        <a:pt x="82" y="0"/>
                      </a:moveTo>
                      <a:lnTo>
                        <a:pt x="66" y="324"/>
                      </a:lnTo>
                      <a:lnTo>
                        <a:pt x="0" y="324"/>
                      </a:lnTo>
                      <a:lnTo>
                        <a:pt x="0" y="0"/>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85" name="Freeform 184"/>
                <p:cNvSpPr>
                  <a:spLocks/>
                </p:cNvSpPr>
                <p:nvPr/>
              </p:nvSpPr>
              <p:spPr bwMode="auto">
                <a:xfrm>
                  <a:off x="1704118" y="5088438"/>
                  <a:ext cx="118839" cy="75321"/>
                </a:xfrm>
                <a:custGeom>
                  <a:avLst/>
                  <a:gdLst>
                    <a:gd name="T0" fmla="*/ 0 w 124"/>
                    <a:gd name="T1" fmla="*/ 0 h 79"/>
                    <a:gd name="T2" fmla="*/ 63 w 124"/>
                    <a:gd name="T3" fmla="*/ 26 h 79"/>
                    <a:gd name="T4" fmla="*/ 124 w 124"/>
                    <a:gd name="T5" fmla="*/ 2 h 79"/>
                    <a:gd name="T6" fmla="*/ 124 w 124"/>
                    <a:gd name="T7" fmla="*/ 26 h 79"/>
                    <a:gd name="T8" fmla="*/ 62 w 124"/>
                    <a:gd name="T9" fmla="*/ 79 h 79"/>
                    <a:gd name="T10" fmla="*/ 0 w 124"/>
                    <a:gd name="T11" fmla="*/ 31 h 79"/>
                    <a:gd name="T12" fmla="*/ 0 w 12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24" h="79">
                      <a:moveTo>
                        <a:pt x="0" y="0"/>
                      </a:moveTo>
                      <a:cubicBezTo>
                        <a:pt x="16" y="16"/>
                        <a:pt x="38" y="26"/>
                        <a:pt x="63" y="26"/>
                      </a:cubicBezTo>
                      <a:cubicBezTo>
                        <a:pt x="86" y="26"/>
                        <a:pt x="108" y="17"/>
                        <a:pt x="124" y="2"/>
                      </a:cubicBezTo>
                      <a:cubicBezTo>
                        <a:pt x="124" y="26"/>
                        <a:pt x="124" y="26"/>
                        <a:pt x="124" y="26"/>
                      </a:cubicBezTo>
                      <a:cubicBezTo>
                        <a:pt x="62" y="79"/>
                        <a:pt x="62" y="79"/>
                        <a:pt x="62" y="79"/>
                      </a:cubicBezTo>
                      <a:cubicBezTo>
                        <a:pt x="0" y="31"/>
                        <a:pt x="0" y="31"/>
                        <a:pt x="0" y="3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86" name="Freeform 185"/>
                <p:cNvSpPr>
                  <a:spLocks/>
                </p:cNvSpPr>
                <p:nvPr/>
              </p:nvSpPr>
              <p:spPr bwMode="auto">
                <a:xfrm>
                  <a:off x="1628797" y="5086764"/>
                  <a:ext cx="272828" cy="423469"/>
                </a:xfrm>
                <a:custGeom>
                  <a:avLst/>
                  <a:gdLst>
                    <a:gd name="T0" fmla="*/ 79 w 285"/>
                    <a:gd name="T1" fmla="*/ 0 h 443"/>
                    <a:gd name="T2" fmla="*/ 22 w 285"/>
                    <a:gd name="T3" fmla="*/ 10 h 443"/>
                    <a:gd name="T4" fmla="*/ 9 w 285"/>
                    <a:gd name="T5" fmla="*/ 31 h 443"/>
                    <a:gd name="T6" fmla="*/ 0 w 285"/>
                    <a:gd name="T7" fmla="*/ 443 h 443"/>
                    <a:gd name="T8" fmla="*/ 285 w 285"/>
                    <a:gd name="T9" fmla="*/ 422 h 443"/>
                    <a:gd name="T10" fmla="*/ 275 w 285"/>
                    <a:gd name="T11" fmla="*/ 31 h 443"/>
                    <a:gd name="T12" fmla="*/ 263 w 285"/>
                    <a:gd name="T13" fmla="*/ 10 h 443"/>
                    <a:gd name="T14" fmla="*/ 205 w 285"/>
                    <a:gd name="T15" fmla="*/ 0 h 443"/>
                    <a:gd name="T16" fmla="*/ 142 w 285"/>
                    <a:gd name="T17" fmla="*/ 59 h 443"/>
                    <a:gd name="T18" fmla="*/ 79 w 285"/>
                    <a:gd name="T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3">
                      <a:moveTo>
                        <a:pt x="79" y="0"/>
                      </a:moveTo>
                      <a:cubicBezTo>
                        <a:pt x="22" y="10"/>
                        <a:pt x="22" y="10"/>
                        <a:pt x="22" y="10"/>
                      </a:cubicBezTo>
                      <a:cubicBezTo>
                        <a:pt x="10" y="10"/>
                        <a:pt x="9" y="19"/>
                        <a:pt x="9" y="31"/>
                      </a:cubicBezTo>
                      <a:cubicBezTo>
                        <a:pt x="0" y="443"/>
                        <a:pt x="0" y="443"/>
                        <a:pt x="0" y="443"/>
                      </a:cubicBezTo>
                      <a:cubicBezTo>
                        <a:pt x="285" y="422"/>
                        <a:pt x="285" y="422"/>
                        <a:pt x="285" y="422"/>
                      </a:cubicBezTo>
                      <a:cubicBezTo>
                        <a:pt x="275" y="31"/>
                        <a:pt x="275" y="31"/>
                        <a:pt x="275" y="31"/>
                      </a:cubicBezTo>
                      <a:cubicBezTo>
                        <a:pt x="275" y="19"/>
                        <a:pt x="275" y="10"/>
                        <a:pt x="263" y="10"/>
                      </a:cubicBezTo>
                      <a:cubicBezTo>
                        <a:pt x="205" y="0"/>
                        <a:pt x="205" y="0"/>
                        <a:pt x="205" y="0"/>
                      </a:cubicBezTo>
                      <a:cubicBezTo>
                        <a:pt x="142" y="59"/>
                        <a:pt x="142" y="59"/>
                        <a:pt x="142" y="59"/>
                      </a:cubicBezTo>
                      <a:cubicBezTo>
                        <a:pt x="79" y="0"/>
                        <a:pt x="79" y="0"/>
                        <a:pt x="79"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91440" rIns="0" bIns="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800" b="1" dirty="0">
                    <a:solidFill>
                      <a:srgbClr val="FFFFFF"/>
                    </a:solidFill>
                  </a:endParaRPr>
                </a:p>
              </p:txBody>
            </p:sp>
            <p:sp>
              <p:nvSpPr>
                <p:cNvPr id="187" name="Freeform 186"/>
                <p:cNvSpPr>
                  <a:spLocks/>
                </p:cNvSpPr>
                <p:nvPr/>
              </p:nvSpPr>
              <p:spPr bwMode="auto">
                <a:xfrm>
                  <a:off x="1444680" y="5091785"/>
                  <a:ext cx="246047" cy="251069"/>
                </a:xfrm>
                <a:custGeom>
                  <a:avLst/>
                  <a:gdLst>
                    <a:gd name="T0" fmla="*/ 97 w 257"/>
                    <a:gd name="T1" fmla="*/ 165 h 262"/>
                    <a:gd name="T2" fmla="*/ 238 w 257"/>
                    <a:gd name="T3" fmla="*/ 67 h 262"/>
                    <a:gd name="T4" fmla="*/ 247 w 257"/>
                    <a:gd name="T5" fmla="*/ 19 h 262"/>
                    <a:gd name="T6" fmla="*/ 199 w 257"/>
                    <a:gd name="T7" fmla="*/ 10 h 262"/>
                    <a:gd name="T8" fmla="*/ 15 w 257"/>
                    <a:gd name="T9" fmla="*/ 138 h 262"/>
                    <a:gd name="T10" fmla="*/ 0 w 257"/>
                    <a:gd name="T11" fmla="*/ 167 h 262"/>
                    <a:gd name="T12" fmla="*/ 16 w 257"/>
                    <a:gd name="T13" fmla="*/ 195 h 262"/>
                    <a:gd name="T14" fmla="*/ 124 w 257"/>
                    <a:gd name="T15" fmla="*/ 262 h 262"/>
                    <a:gd name="T16" fmla="*/ 167 w 257"/>
                    <a:gd name="T17" fmla="*/ 208 h 262"/>
                    <a:gd name="T18" fmla="*/ 97 w 257"/>
                    <a:gd name="T19" fmla="*/ 1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62">
                      <a:moveTo>
                        <a:pt x="97" y="165"/>
                      </a:moveTo>
                      <a:cubicBezTo>
                        <a:pt x="147" y="130"/>
                        <a:pt x="238" y="67"/>
                        <a:pt x="238" y="67"/>
                      </a:cubicBezTo>
                      <a:cubicBezTo>
                        <a:pt x="254" y="56"/>
                        <a:pt x="257" y="35"/>
                        <a:pt x="247" y="19"/>
                      </a:cubicBezTo>
                      <a:cubicBezTo>
                        <a:pt x="236" y="4"/>
                        <a:pt x="215" y="0"/>
                        <a:pt x="199" y="10"/>
                      </a:cubicBezTo>
                      <a:cubicBezTo>
                        <a:pt x="15" y="138"/>
                        <a:pt x="15" y="138"/>
                        <a:pt x="15" y="138"/>
                      </a:cubicBezTo>
                      <a:cubicBezTo>
                        <a:pt x="5" y="145"/>
                        <a:pt x="0" y="156"/>
                        <a:pt x="0" y="167"/>
                      </a:cubicBezTo>
                      <a:cubicBezTo>
                        <a:pt x="0" y="179"/>
                        <a:pt x="6" y="189"/>
                        <a:pt x="16" y="195"/>
                      </a:cubicBezTo>
                      <a:cubicBezTo>
                        <a:pt x="124" y="262"/>
                        <a:pt x="124" y="262"/>
                        <a:pt x="124" y="262"/>
                      </a:cubicBezTo>
                      <a:cubicBezTo>
                        <a:pt x="167" y="208"/>
                        <a:pt x="167" y="208"/>
                        <a:pt x="167" y="208"/>
                      </a:cubicBezTo>
                      <a:cubicBezTo>
                        <a:pt x="146" y="194"/>
                        <a:pt x="119" y="178"/>
                        <a:pt x="97" y="16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88" name="Freeform 187"/>
                <p:cNvSpPr>
                  <a:spLocks/>
                </p:cNvSpPr>
                <p:nvPr/>
              </p:nvSpPr>
              <p:spPr bwMode="auto">
                <a:xfrm>
                  <a:off x="1563519" y="5290967"/>
                  <a:ext cx="100427" cy="88711"/>
                </a:xfrm>
                <a:custGeom>
                  <a:avLst/>
                  <a:gdLst>
                    <a:gd name="T0" fmla="*/ 95 w 105"/>
                    <a:gd name="T1" fmla="*/ 72 h 93"/>
                    <a:gd name="T2" fmla="*/ 84 w 105"/>
                    <a:gd name="T3" fmla="*/ 25 h 93"/>
                    <a:gd name="T4" fmla="*/ 43 w 105"/>
                    <a:gd name="T5" fmla="*/ 0 h 93"/>
                    <a:gd name="T6" fmla="*/ 0 w 105"/>
                    <a:gd name="T7" fmla="*/ 54 h 93"/>
                    <a:gd name="T8" fmla="*/ 48 w 105"/>
                    <a:gd name="T9" fmla="*/ 83 h 93"/>
                    <a:gd name="T10" fmla="*/ 95 w 105"/>
                    <a:gd name="T11" fmla="*/ 72 h 93"/>
                  </a:gdLst>
                  <a:ahLst/>
                  <a:cxnLst>
                    <a:cxn ang="0">
                      <a:pos x="T0" y="T1"/>
                    </a:cxn>
                    <a:cxn ang="0">
                      <a:pos x="T2" y="T3"/>
                    </a:cxn>
                    <a:cxn ang="0">
                      <a:pos x="T4" y="T5"/>
                    </a:cxn>
                    <a:cxn ang="0">
                      <a:pos x="T6" y="T7"/>
                    </a:cxn>
                    <a:cxn ang="0">
                      <a:pos x="T8" y="T9"/>
                    </a:cxn>
                    <a:cxn ang="0">
                      <a:pos x="T10" y="T11"/>
                    </a:cxn>
                  </a:cxnLst>
                  <a:rect l="0" t="0" r="r" b="b"/>
                  <a:pathLst>
                    <a:path w="105" h="93">
                      <a:moveTo>
                        <a:pt x="95" y="72"/>
                      </a:moveTo>
                      <a:cubicBezTo>
                        <a:pt x="105" y="56"/>
                        <a:pt x="100" y="35"/>
                        <a:pt x="84" y="25"/>
                      </a:cubicBezTo>
                      <a:cubicBezTo>
                        <a:pt x="84" y="25"/>
                        <a:pt x="67" y="14"/>
                        <a:pt x="43" y="0"/>
                      </a:cubicBezTo>
                      <a:cubicBezTo>
                        <a:pt x="0" y="54"/>
                        <a:pt x="0" y="54"/>
                        <a:pt x="0" y="54"/>
                      </a:cubicBezTo>
                      <a:cubicBezTo>
                        <a:pt x="48" y="83"/>
                        <a:pt x="48" y="83"/>
                        <a:pt x="48" y="83"/>
                      </a:cubicBezTo>
                      <a:cubicBezTo>
                        <a:pt x="64" y="93"/>
                        <a:pt x="85" y="88"/>
                        <a:pt x="95" y="72"/>
                      </a:cubicBezTo>
                      <a:close/>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89" name="Freeform 188"/>
                <p:cNvSpPr>
                  <a:spLocks/>
                </p:cNvSpPr>
                <p:nvPr/>
              </p:nvSpPr>
              <p:spPr bwMode="auto">
                <a:xfrm>
                  <a:off x="1663947" y="4869171"/>
                  <a:ext cx="210898" cy="175748"/>
                </a:xfrm>
                <a:custGeom>
                  <a:avLst/>
                  <a:gdLst>
                    <a:gd name="T0" fmla="*/ 105 w 220"/>
                    <a:gd name="T1" fmla="*/ 0 h 182"/>
                    <a:gd name="T2" fmla="*/ 110 w 220"/>
                    <a:gd name="T3" fmla="*/ 5 h 182"/>
                    <a:gd name="T4" fmla="*/ 116 w 220"/>
                    <a:gd name="T5" fmla="*/ 0 h 182"/>
                    <a:gd name="T6" fmla="*/ 220 w 220"/>
                    <a:gd name="T7" fmla="*/ 104 h 182"/>
                    <a:gd name="T8" fmla="*/ 192 w 220"/>
                    <a:gd name="T9" fmla="*/ 182 h 182"/>
                    <a:gd name="T10" fmla="*/ 192 w 220"/>
                    <a:gd name="T11" fmla="*/ 73 h 182"/>
                    <a:gd name="T12" fmla="*/ 190 w 220"/>
                    <a:gd name="T13" fmla="*/ 73 h 182"/>
                    <a:gd name="T14" fmla="*/ 31 w 220"/>
                    <a:gd name="T15" fmla="*/ 73 h 182"/>
                    <a:gd name="T16" fmla="*/ 29 w 220"/>
                    <a:gd name="T17" fmla="*/ 73 h 182"/>
                    <a:gd name="T18" fmla="*/ 29 w 220"/>
                    <a:gd name="T19" fmla="*/ 182 h 182"/>
                    <a:gd name="T20" fmla="*/ 0 w 220"/>
                    <a:gd name="T21" fmla="*/ 104 h 182"/>
                    <a:gd name="T22" fmla="*/ 105 w 220"/>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2">
                      <a:moveTo>
                        <a:pt x="105" y="0"/>
                      </a:moveTo>
                      <a:cubicBezTo>
                        <a:pt x="110" y="5"/>
                        <a:pt x="110" y="5"/>
                        <a:pt x="110" y="5"/>
                      </a:cubicBezTo>
                      <a:cubicBezTo>
                        <a:pt x="116" y="0"/>
                        <a:pt x="116" y="0"/>
                        <a:pt x="116" y="0"/>
                      </a:cubicBezTo>
                      <a:cubicBezTo>
                        <a:pt x="179" y="0"/>
                        <a:pt x="220" y="49"/>
                        <a:pt x="220" y="104"/>
                      </a:cubicBezTo>
                      <a:cubicBezTo>
                        <a:pt x="220" y="159"/>
                        <a:pt x="192" y="182"/>
                        <a:pt x="192" y="182"/>
                      </a:cubicBezTo>
                      <a:cubicBezTo>
                        <a:pt x="192" y="73"/>
                        <a:pt x="192" y="73"/>
                        <a:pt x="192" y="73"/>
                      </a:cubicBezTo>
                      <a:cubicBezTo>
                        <a:pt x="190" y="73"/>
                        <a:pt x="190" y="73"/>
                        <a:pt x="190" y="73"/>
                      </a:cubicBezTo>
                      <a:cubicBezTo>
                        <a:pt x="31" y="73"/>
                        <a:pt x="31" y="73"/>
                        <a:pt x="31" y="73"/>
                      </a:cubicBezTo>
                      <a:cubicBezTo>
                        <a:pt x="29" y="73"/>
                        <a:pt x="29" y="73"/>
                        <a:pt x="29" y="73"/>
                      </a:cubicBezTo>
                      <a:cubicBezTo>
                        <a:pt x="29" y="182"/>
                        <a:pt x="29" y="182"/>
                        <a:pt x="29" y="182"/>
                      </a:cubicBezTo>
                      <a:cubicBezTo>
                        <a:pt x="29" y="182"/>
                        <a:pt x="0" y="159"/>
                        <a:pt x="0" y="104"/>
                      </a:cubicBezTo>
                      <a:cubicBezTo>
                        <a:pt x="0" y="49"/>
                        <a:pt x="42" y="0"/>
                        <a:pt x="10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pic>
              <p:nvPicPr>
                <p:cNvPr id="190" name="Picture 1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166" y="5141005"/>
                  <a:ext cx="329213" cy="225572"/>
                </a:xfrm>
                <a:prstGeom prst="rect">
                  <a:avLst/>
                </a:prstGeom>
              </p:spPr>
            </p:pic>
          </p:grpSp>
          <p:grpSp>
            <p:nvGrpSpPr>
              <p:cNvPr id="175" name="Group 174"/>
              <p:cNvGrpSpPr/>
              <p:nvPr/>
            </p:nvGrpSpPr>
            <p:grpSpPr>
              <a:xfrm>
                <a:off x="1680905" y="5392215"/>
                <a:ext cx="1054019" cy="607961"/>
                <a:chOff x="511109" y="5814543"/>
                <a:chExt cx="1041729" cy="600871"/>
              </a:xfrm>
            </p:grpSpPr>
            <p:sp>
              <p:nvSpPr>
                <p:cNvPr id="176" name="Rectangle 154"/>
                <p:cNvSpPr>
                  <a:spLocks noChangeArrowheads="1"/>
                </p:cNvSpPr>
                <p:nvPr/>
              </p:nvSpPr>
              <p:spPr bwMode="auto">
                <a:xfrm>
                  <a:off x="635204" y="5814543"/>
                  <a:ext cx="808238" cy="55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Rectangle 156"/>
                <p:cNvSpPr>
                  <a:spLocks noChangeArrowheads="1"/>
                </p:cNvSpPr>
                <p:nvPr/>
              </p:nvSpPr>
              <p:spPr bwMode="auto">
                <a:xfrm>
                  <a:off x="662962" y="5858628"/>
                  <a:ext cx="751090" cy="481677"/>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8" name="Freeform 158"/>
                <p:cNvSpPr>
                  <a:spLocks/>
                </p:cNvSpPr>
                <p:nvPr/>
              </p:nvSpPr>
              <p:spPr bwMode="auto">
                <a:xfrm>
                  <a:off x="511109" y="6374593"/>
                  <a:ext cx="1041729" cy="40821"/>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pic>
          <p:nvPicPr>
            <p:cNvPr id="191" name="Picture 190"/>
            <p:cNvPicPr>
              <a:picLocks noChangeAspect="1"/>
            </p:cNvPicPr>
            <p:nvPr/>
          </p:nvPicPr>
          <p:blipFill rotWithShape="1">
            <a:blip r:embed="rId5">
              <a:extLst>
                <a:ext uri="{28A0092B-C50C-407E-A947-70E740481C1C}">
                  <a14:useLocalDpi xmlns:a14="http://schemas.microsoft.com/office/drawing/2010/main" val="0"/>
                </a:ext>
              </a:extLst>
            </a:blip>
            <a:srcRect t="15364" r="31856" b="26840"/>
            <a:stretch/>
          </p:blipFill>
          <p:spPr>
            <a:xfrm>
              <a:off x="784634" y="4653132"/>
              <a:ext cx="1429115" cy="250167"/>
            </a:xfrm>
            <a:prstGeom prst="rect">
              <a:avLst/>
            </a:prstGeom>
          </p:spPr>
        </p:pic>
      </p:grpSp>
      <p:sp>
        <p:nvSpPr>
          <p:cNvPr id="111" name="Rounded Rectangle 110"/>
          <p:cNvSpPr/>
          <p:nvPr/>
        </p:nvSpPr>
        <p:spPr bwMode="auto">
          <a:xfrm>
            <a:off x="3632464" y="3886412"/>
            <a:ext cx="2052136" cy="2055192"/>
          </a:xfrm>
          <a:prstGeom prst="roundRect">
            <a:avLst>
              <a:gd name="adj" fmla="val 6500"/>
            </a:avLst>
          </a:prstGeom>
          <a:solidFill>
            <a:srgbClr val="009E49">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Test</a:t>
            </a:r>
          </a:p>
        </p:txBody>
      </p:sp>
      <p:sp>
        <p:nvSpPr>
          <p:cNvPr id="129" name="Rounded Rectangle 128"/>
          <p:cNvSpPr/>
          <p:nvPr/>
        </p:nvSpPr>
        <p:spPr bwMode="auto">
          <a:xfrm>
            <a:off x="5761311" y="1211589"/>
            <a:ext cx="2052136" cy="4730016"/>
          </a:xfrm>
          <a:prstGeom prst="roundRect">
            <a:avLst>
              <a:gd name="adj" fmla="val 6500"/>
            </a:avLst>
          </a:prstGeom>
          <a:solidFill>
            <a:srgbClr val="00866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Deploy</a:t>
            </a:r>
          </a:p>
        </p:txBody>
      </p:sp>
      <p:sp>
        <p:nvSpPr>
          <p:cNvPr id="131" name="Rounded Rectangle 130"/>
          <p:cNvSpPr/>
          <p:nvPr/>
        </p:nvSpPr>
        <p:spPr bwMode="auto">
          <a:xfrm>
            <a:off x="10017569" y="1211588"/>
            <a:ext cx="2052136" cy="3657081"/>
          </a:xfrm>
          <a:prstGeom prst="roundRect">
            <a:avLst>
              <a:gd name="adj" fmla="val 6500"/>
            </a:avLst>
          </a:prstGeom>
          <a:solidFill>
            <a:srgbClr val="7030A0">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Ops</a:t>
            </a:r>
          </a:p>
        </p:txBody>
      </p:sp>
      <p:cxnSp>
        <p:nvCxnSpPr>
          <p:cNvPr id="42" name="Straight Arrow Connector 41"/>
          <p:cNvCxnSpPr/>
          <p:nvPr/>
        </p:nvCxnSpPr>
        <p:spPr>
          <a:xfrm>
            <a:off x="4202013" y="3135799"/>
            <a:ext cx="0" cy="69499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bwMode="auto">
          <a:xfrm>
            <a:off x="3794760" y="4006646"/>
            <a:ext cx="1783080" cy="1578814"/>
          </a:xfrm>
          <a:prstGeom prst="roundRect">
            <a:avLst>
              <a:gd name="adj" fmla="val 7520"/>
            </a:avLst>
          </a:prstGeom>
          <a:solidFill>
            <a:schemeClr val="bg1">
              <a:alpha val="20000"/>
            </a:schemeClr>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endParaRPr lang="en-US" sz="1499" dirty="0">
              <a:gradFill>
                <a:gsLst>
                  <a:gs pos="0">
                    <a:srgbClr val="00BCF2"/>
                  </a:gs>
                  <a:gs pos="100000">
                    <a:srgbClr val="00BCF2"/>
                  </a:gs>
                </a:gsLst>
                <a:lin ang="5400000" scaled="0"/>
              </a:gradFill>
              <a:ea typeface="Segoe UI" pitchFamily="34" charset="0"/>
              <a:cs typeface="Segoe UI" pitchFamily="34" charset="0"/>
            </a:endParaRPr>
          </a:p>
        </p:txBody>
      </p:sp>
      <p:sp>
        <p:nvSpPr>
          <p:cNvPr id="78" name="Rounded Rectangle 77"/>
          <p:cNvSpPr/>
          <p:nvPr/>
        </p:nvSpPr>
        <p:spPr bwMode="auto">
          <a:xfrm>
            <a:off x="3805597" y="1511246"/>
            <a:ext cx="1775249" cy="1624553"/>
          </a:xfrm>
          <a:prstGeom prst="roundRect">
            <a:avLst>
              <a:gd name="adj" fmla="val 7520"/>
            </a:avLst>
          </a:prstGeom>
          <a:solidFill>
            <a:schemeClr val="bg1">
              <a:alpha val="20000"/>
            </a:schemeClr>
          </a:solidFill>
          <a:ln w="28575">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endParaRPr lang="en-US" sz="1499" dirty="0">
              <a:gradFill>
                <a:gsLst>
                  <a:gs pos="0">
                    <a:srgbClr val="00BCF2"/>
                  </a:gs>
                  <a:gs pos="100000">
                    <a:srgbClr val="00BCF2"/>
                  </a:gs>
                </a:gsLst>
                <a:lin ang="5400000" scaled="0"/>
              </a:gradFill>
              <a:ea typeface="Segoe UI" pitchFamily="34" charset="0"/>
              <a:cs typeface="Segoe UI" pitchFamily="34" charset="0"/>
            </a:endParaRPr>
          </a:p>
        </p:txBody>
      </p:sp>
      <p:sp>
        <p:nvSpPr>
          <p:cNvPr id="82" name="AutoShape 115"/>
          <p:cNvSpPr>
            <a:spLocks noChangeAspect="1" noChangeArrowheads="1" noTextEdit="1"/>
          </p:cNvSpPr>
          <p:nvPr/>
        </p:nvSpPr>
        <p:spPr bwMode="auto">
          <a:xfrm>
            <a:off x="407046" y="5241272"/>
            <a:ext cx="1262158" cy="85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Rectangle 155"/>
          <p:cNvSpPr>
            <a:spLocks noChangeArrowheads="1"/>
          </p:cNvSpPr>
          <p:nvPr/>
        </p:nvSpPr>
        <p:spPr bwMode="auto">
          <a:xfrm>
            <a:off x="743404" y="5497623"/>
            <a:ext cx="808238" cy="5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TextBox 111"/>
          <p:cNvSpPr txBox="1"/>
          <p:nvPr/>
        </p:nvSpPr>
        <p:spPr>
          <a:xfrm>
            <a:off x="3792088" y="2169610"/>
            <a:ext cx="1788759" cy="726353"/>
          </a:xfrm>
          <a:prstGeom prst="rect">
            <a:avLst/>
          </a:prstGeom>
          <a:noFill/>
        </p:spPr>
        <p:txBody>
          <a:bodyPr wrap="none" lIns="182880" tIns="146304" rIns="182880" bIns="146304" rtlCol="0">
            <a:spAutoFit/>
          </a:bodyPr>
          <a:lstStyle/>
          <a:p>
            <a:pPr defTabSz="932597"/>
            <a:r>
              <a:rPr lang="en-US" sz="1400" dirty="0">
                <a:gradFill>
                  <a:gsLst>
                    <a:gs pos="0">
                      <a:srgbClr val="FFFFFF"/>
                    </a:gs>
                    <a:gs pos="100000">
                      <a:srgbClr val="FFFFFF"/>
                    </a:gs>
                  </a:gsLst>
                  <a:lin ang="5400000" scaled="0"/>
                </a:gradFill>
                <a:ea typeface="Segoe UI" pitchFamily="34" charset="0"/>
                <a:cs typeface="Segoe UI" pitchFamily="34" charset="0"/>
              </a:rPr>
              <a:t>Team Foundation </a:t>
            </a:r>
          </a:p>
          <a:p>
            <a:pPr defTabSz="932597"/>
            <a:r>
              <a:rPr lang="en-US" sz="1400" dirty="0" smtClean="0">
                <a:gradFill>
                  <a:gsLst>
                    <a:gs pos="0">
                      <a:srgbClr val="FFFFFF"/>
                    </a:gs>
                    <a:gs pos="100000">
                      <a:srgbClr val="FFFFFF"/>
                    </a:gs>
                  </a:gsLst>
                  <a:lin ang="5400000" scaled="0"/>
                </a:gradFill>
                <a:ea typeface="Segoe UI" pitchFamily="34" charset="0"/>
                <a:cs typeface="Segoe UI" pitchFamily="34" charset="0"/>
              </a:rPr>
              <a:t>Server</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123" name="TextBox 122"/>
          <p:cNvSpPr txBox="1"/>
          <p:nvPr/>
        </p:nvSpPr>
        <p:spPr>
          <a:xfrm>
            <a:off x="3827724" y="4034117"/>
            <a:ext cx="1729796" cy="1549142"/>
          </a:xfrm>
          <a:prstGeom prst="rect">
            <a:avLst/>
          </a:prstGeom>
          <a:noFill/>
        </p:spPr>
        <p:txBody>
          <a:bodyPr wrap="square" lIns="182880" tIns="146304" rIns="182880" bIns="146304" rtlCol="0">
            <a:spAutoFit/>
          </a:bodyPr>
          <a:lstStyle/>
          <a:p>
            <a:pPr defTabSz="932597">
              <a:lnSpc>
                <a:spcPct val="90000"/>
              </a:lnSpc>
              <a:spcAft>
                <a:spcPts val="1000"/>
              </a:spcAft>
            </a:pPr>
            <a:r>
              <a:rPr lang="en-US" sz="1200" dirty="0">
                <a:gradFill>
                  <a:gsLst>
                    <a:gs pos="0">
                      <a:srgbClr val="FFFFFF"/>
                    </a:gs>
                    <a:gs pos="100000">
                      <a:srgbClr val="FFFFFF"/>
                    </a:gs>
                  </a:gsLst>
                  <a:lin ang="5400000" scaled="0"/>
                </a:gradFill>
                <a:ea typeface="Segoe UI" pitchFamily="34" charset="0"/>
                <a:cs typeface="Segoe UI" pitchFamily="34" charset="0"/>
              </a:rPr>
              <a:t>Microsoft Test </a:t>
            </a:r>
            <a:r>
              <a:rPr lang="en-US" sz="1200" dirty="0" smtClean="0">
                <a:gradFill>
                  <a:gsLst>
                    <a:gs pos="0">
                      <a:srgbClr val="FFFFFF"/>
                    </a:gs>
                    <a:gs pos="100000">
                      <a:srgbClr val="FFFFFF"/>
                    </a:gs>
                  </a:gsLst>
                  <a:lin ang="5400000" scaled="0"/>
                </a:gradFill>
                <a:ea typeface="Segoe UI" pitchFamily="34" charset="0"/>
                <a:cs typeface="Segoe UI" pitchFamily="34" charset="0"/>
              </a:rPr>
              <a:t>Manager</a:t>
            </a:r>
          </a:p>
          <a:p>
            <a:pPr defTabSz="932597">
              <a:lnSpc>
                <a:spcPct val="90000"/>
              </a:lnSpc>
              <a:spcAft>
                <a:spcPts val="1000"/>
              </a:spcAft>
            </a:pPr>
            <a:r>
              <a:rPr lang="en-US" sz="1200" dirty="0" smtClean="0">
                <a:gradFill>
                  <a:gsLst>
                    <a:gs pos="0">
                      <a:srgbClr val="FFFFFF"/>
                    </a:gs>
                    <a:gs pos="100000">
                      <a:srgbClr val="FFFFFF"/>
                    </a:gs>
                  </a:gsLst>
                  <a:lin ang="5400000" scaled="0"/>
                </a:gradFill>
                <a:ea typeface="Segoe UI" pitchFamily="34" charset="0"/>
                <a:cs typeface="Segoe UI" pitchFamily="34" charset="0"/>
              </a:rPr>
              <a:t>Team </a:t>
            </a:r>
            <a:r>
              <a:rPr lang="en-US" sz="1200" dirty="0">
                <a:gradFill>
                  <a:gsLst>
                    <a:gs pos="0">
                      <a:srgbClr val="FFFFFF"/>
                    </a:gs>
                    <a:gs pos="100000">
                      <a:srgbClr val="FFFFFF"/>
                    </a:gs>
                  </a:gsLst>
                  <a:lin ang="5400000" scaled="0"/>
                </a:gradFill>
                <a:ea typeface="Segoe UI" pitchFamily="34" charset="0"/>
                <a:cs typeface="Segoe UI" pitchFamily="34" charset="0"/>
              </a:rPr>
              <a:t>Foundation </a:t>
            </a:r>
            <a:r>
              <a:rPr lang="en-US" sz="1200" dirty="0" smtClean="0">
                <a:gradFill>
                  <a:gsLst>
                    <a:gs pos="0">
                      <a:srgbClr val="FFFFFF"/>
                    </a:gs>
                    <a:gs pos="100000">
                      <a:srgbClr val="FFFFFF"/>
                    </a:gs>
                  </a:gsLst>
                  <a:lin ang="5400000" scaled="0"/>
                </a:gradFill>
                <a:ea typeface="Segoe UI" pitchFamily="34" charset="0"/>
                <a:cs typeface="Segoe UI" pitchFamily="34" charset="0"/>
              </a:rPr>
              <a:t>Server</a:t>
            </a:r>
          </a:p>
          <a:p>
            <a:pPr defTabSz="932597">
              <a:lnSpc>
                <a:spcPct val="90000"/>
              </a:lnSpc>
              <a:spcAft>
                <a:spcPts val="1000"/>
              </a:spcAft>
            </a:pPr>
            <a:r>
              <a:rPr lang="en-US" sz="1200" dirty="0" smtClean="0">
                <a:gradFill>
                  <a:gsLst>
                    <a:gs pos="0">
                      <a:srgbClr val="FFFFFF"/>
                    </a:gs>
                    <a:gs pos="100000">
                      <a:srgbClr val="FFFFFF"/>
                    </a:gs>
                  </a:gsLst>
                  <a:lin ang="5400000" scaled="0"/>
                </a:gradFill>
                <a:ea typeface="Segoe UI" pitchFamily="34" charset="0"/>
                <a:cs typeface="Segoe UI" pitchFamily="34" charset="0"/>
              </a:rPr>
              <a:t>Microsoft Monitoring </a:t>
            </a:r>
            <a:r>
              <a:rPr lang="en-US" sz="1200" dirty="0">
                <a:gradFill>
                  <a:gsLst>
                    <a:gs pos="0">
                      <a:srgbClr val="FFFFFF"/>
                    </a:gs>
                    <a:gs pos="100000">
                      <a:srgbClr val="FFFFFF"/>
                    </a:gs>
                  </a:gsLst>
                  <a:lin ang="5400000" scaled="0"/>
                </a:gradFill>
                <a:ea typeface="Segoe UI" pitchFamily="34" charset="0"/>
                <a:cs typeface="Segoe UI" pitchFamily="34" charset="0"/>
              </a:rPr>
              <a:t>Agent</a:t>
            </a:r>
          </a:p>
        </p:txBody>
      </p:sp>
      <p:sp>
        <p:nvSpPr>
          <p:cNvPr id="130" name="Rounded Rectangle 129"/>
          <p:cNvSpPr/>
          <p:nvPr/>
        </p:nvSpPr>
        <p:spPr bwMode="auto">
          <a:xfrm>
            <a:off x="7888722" y="1211587"/>
            <a:ext cx="2052136" cy="4730016"/>
          </a:xfrm>
          <a:prstGeom prst="roundRect">
            <a:avLst>
              <a:gd name="adj" fmla="val 6500"/>
            </a:avLst>
          </a:prstGeom>
          <a:solidFill>
            <a:srgbClr val="843480">
              <a:alpha val="4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alpha val="50000"/>
                  </a:srgbClr>
                </a:solidFill>
                <a:ea typeface="Segoe UI" pitchFamily="34" charset="0"/>
                <a:cs typeface="Segoe UI" pitchFamily="34" charset="0"/>
              </a:rPr>
              <a:t>App</a:t>
            </a:r>
          </a:p>
        </p:txBody>
      </p:sp>
      <p:sp>
        <p:nvSpPr>
          <p:cNvPr id="116" name="Rounded Rectangle 115"/>
          <p:cNvSpPr/>
          <p:nvPr/>
        </p:nvSpPr>
        <p:spPr bwMode="auto">
          <a:xfrm>
            <a:off x="8003085" y="1511245"/>
            <a:ext cx="1845701" cy="2770469"/>
          </a:xfrm>
          <a:prstGeom prst="roundRect">
            <a:avLst>
              <a:gd name="adj" fmla="val 4575"/>
            </a:avLst>
          </a:prstGeom>
          <a:solidFill>
            <a:schemeClr val="bg1">
              <a:alpha val="20000"/>
            </a:schemeClr>
          </a:solidFill>
          <a:ln w="28575">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45720" bIns="45720" numCol="1" spcCol="0" rtlCol="0" fromWordArt="0" anchor="b" anchorCtr="0" forceAA="0" compatLnSpc="1">
            <a:prstTxWarp prst="textNoShape">
              <a:avLst/>
            </a:prstTxWarp>
            <a:noAutofit/>
          </a:bodyPr>
          <a:lstStyle/>
          <a:p>
            <a:pPr algn="ctr" defTabSz="932597"/>
            <a:endParaRPr lang="en-US" sz="16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13" name="Group 112"/>
          <p:cNvGrpSpPr/>
          <p:nvPr/>
        </p:nvGrpSpPr>
        <p:grpSpPr>
          <a:xfrm>
            <a:off x="8185476" y="1757132"/>
            <a:ext cx="1524938" cy="946154"/>
            <a:chOff x="9326993" y="4184430"/>
            <a:chExt cx="1315960" cy="816493"/>
          </a:xfrm>
        </p:grpSpPr>
        <p:pic>
          <p:nvPicPr>
            <p:cNvPr id="114" name="Picture 113"/>
            <p:cNvPicPr>
              <a:picLocks noChangeAspect="1"/>
            </p:cNvPicPr>
            <p:nvPr/>
          </p:nvPicPr>
          <p:blipFill>
            <a:blip r:embed="rId6"/>
            <a:stretch>
              <a:fillRect/>
            </a:stretch>
          </p:blipFill>
          <p:spPr>
            <a:xfrm>
              <a:off x="9326993" y="4184430"/>
              <a:ext cx="1315960" cy="816493"/>
            </a:xfrm>
            <a:prstGeom prst="rect">
              <a:avLst/>
            </a:prstGeom>
          </p:spPr>
        </p:pic>
        <p:sp>
          <p:nvSpPr>
            <p:cNvPr id="115" name="TextBox 114"/>
            <p:cNvSpPr txBox="1"/>
            <p:nvPr/>
          </p:nvSpPr>
          <p:spPr>
            <a:xfrm>
              <a:off x="9535714" y="4632101"/>
              <a:ext cx="898516" cy="166199"/>
            </a:xfrm>
            <a:prstGeom prst="rect">
              <a:avLst/>
            </a:prstGeom>
            <a:noFill/>
          </p:spPr>
          <p:txBody>
            <a:bodyPr wrap="none" lIns="0" tIns="0" rIns="0" bIns="0" rtlCol="0">
              <a:spAutoFit/>
            </a:bodyPr>
            <a:lstStyle/>
            <a:p>
              <a:pPr>
                <a:lnSpc>
                  <a:spcPct val="90000"/>
                </a:lnSpc>
                <a:spcAft>
                  <a:spcPts val="600"/>
                </a:spcAft>
              </a:pPr>
              <a:r>
                <a:rPr lang="en-US" sz="1200" dirty="0" smtClean="0">
                  <a:gradFill>
                    <a:gsLst>
                      <a:gs pos="2917">
                        <a:srgbClr val="0072C6"/>
                      </a:gs>
                      <a:gs pos="30000">
                        <a:srgbClr val="0072C6"/>
                      </a:gs>
                    </a:gsLst>
                    <a:lin ang="5400000" scaled="0"/>
                  </a:gradFill>
                </a:rPr>
                <a:t>Private Cloud</a:t>
              </a:r>
            </a:p>
          </p:txBody>
        </p:sp>
      </p:grpSp>
      <p:grpSp>
        <p:nvGrpSpPr>
          <p:cNvPr id="151" name="Group 150"/>
          <p:cNvGrpSpPr/>
          <p:nvPr/>
        </p:nvGrpSpPr>
        <p:grpSpPr>
          <a:xfrm>
            <a:off x="8079141" y="3040063"/>
            <a:ext cx="1803814" cy="376038"/>
            <a:chOff x="10984821" y="3644441"/>
            <a:chExt cx="1412981" cy="294562"/>
          </a:xfrm>
        </p:grpSpPr>
        <p:sp>
          <p:nvSpPr>
            <p:cNvPr id="152" name="TextBox 151"/>
            <p:cNvSpPr txBox="1"/>
            <p:nvPr/>
          </p:nvSpPr>
          <p:spPr>
            <a:xfrm>
              <a:off x="11019041" y="3644441"/>
              <a:ext cx="1006499" cy="168764"/>
            </a:xfrm>
            <a:prstGeom prst="rect">
              <a:avLst/>
            </a:prstGeom>
            <a:noFill/>
          </p:spPr>
          <p:txBody>
            <a:bodyPr wrap="square" lIns="0" tIns="0" rIns="0" bIns="0" rtlCol="0">
              <a:spAutoFit/>
            </a:bodyPr>
            <a:lstStyle/>
            <a:p>
              <a:pPr algn="ctr" defTabSz="932597"/>
              <a:r>
                <a:rPr lang="en-US" sz="1400" dirty="0" smtClean="0">
                  <a:gradFill>
                    <a:gsLst>
                      <a:gs pos="0">
                        <a:srgbClr val="0072C6">
                          <a:lumMod val="40000"/>
                          <a:lumOff val="60000"/>
                        </a:srgbClr>
                      </a:gs>
                      <a:gs pos="100000">
                        <a:srgbClr val="0072C6">
                          <a:lumMod val="40000"/>
                          <a:lumOff val="60000"/>
                        </a:srgbClr>
                      </a:gs>
                    </a:gsLst>
                    <a:lin ang="5400000" scaled="0"/>
                  </a:gradFill>
                  <a:ea typeface="Segoe UI" pitchFamily="34" charset="0"/>
                  <a:cs typeface="Segoe UI" pitchFamily="34" charset="0"/>
                </a:rPr>
                <a:t>System Center</a:t>
              </a:r>
              <a:endParaRPr lang="en-US" sz="1400" dirty="0">
                <a:gradFill>
                  <a:gsLst>
                    <a:gs pos="0">
                      <a:srgbClr val="0072C6">
                        <a:lumMod val="40000"/>
                        <a:lumOff val="60000"/>
                      </a:srgbClr>
                    </a:gs>
                    <a:gs pos="100000">
                      <a:srgbClr val="0072C6">
                        <a:lumMod val="40000"/>
                        <a:lumOff val="60000"/>
                      </a:srgbClr>
                    </a:gs>
                  </a:gsLst>
                  <a:lin ang="5400000" scaled="0"/>
                </a:gradFill>
                <a:ea typeface="Segoe UI" pitchFamily="34" charset="0"/>
                <a:cs typeface="Segoe UI" pitchFamily="34" charset="0"/>
              </a:endParaRPr>
            </a:p>
          </p:txBody>
        </p:sp>
        <p:sp>
          <p:nvSpPr>
            <p:cNvPr id="153" name="TextBox 152"/>
            <p:cNvSpPr txBox="1"/>
            <p:nvPr/>
          </p:nvSpPr>
          <p:spPr>
            <a:xfrm>
              <a:off x="10984821" y="3806403"/>
              <a:ext cx="1412981" cy="132600"/>
            </a:xfrm>
            <a:prstGeom prst="rect">
              <a:avLst/>
            </a:prstGeom>
            <a:noFill/>
          </p:spPr>
          <p:txBody>
            <a:bodyPr wrap="square" lIns="0" tIns="0" rIns="0" bIns="0" rtlCol="0">
              <a:spAutoFit/>
            </a:bodyPr>
            <a:lstStyle/>
            <a:p>
              <a:pPr algn="ctr" defTabSz="932597"/>
              <a:r>
                <a:rPr lang="en-US" sz="1100" dirty="0" smtClean="0">
                  <a:gradFill>
                    <a:gsLst>
                      <a:gs pos="0">
                        <a:srgbClr val="0072C6">
                          <a:lumMod val="40000"/>
                          <a:lumOff val="60000"/>
                        </a:srgbClr>
                      </a:gs>
                      <a:gs pos="100000">
                        <a:srgbClr val="0072C6">
                          <a:lumMod val="40000"/>
                          <a:lumOff val="60000"/>
                        </a:srgbClr>
                      </a:gs>
                    </a:gsLst>
                    <a:lin ang="5400000" scaled="0"/>
                  </a:gradFill>
                  <a:ea typeface="Segoe UI" pitchFamily="34" charset="0"/>
                  <a:cs typeface="Segoe UI" pitchFamily="34" charset="0"/>
                </a:rPr>
                <a:t>Virtual Machine Manager</a:t>
              </a:r>
              <a:endParaRPr lang="en-US" sz="1100" dirty="0">
                <a:gradFill>
                  <a:gsLst>
                    <a:gs pos="0">
                      <a:srgbClr val="0072C6">
                        <a:lumMod val="40000"/>
                        <a:lumOff val="60000"/>
                      </a:srgbClr>
                    </a:gs>
                    <a:gs pos="100000">
                      <a:srgbClr val="0072C6">
                        <a:lumMod val="40000"/>
                        <a:lumOff val="60000"/>
                      </a:srgbClr>
                    </a:gs>
                  </a:gsLst>
                  <a:lin ang="5400000" scaled="0"/>
                </a:gradFill>
                <a:ea typeface="Segoe UI" pitchFamily="34" charset="0"/>
                <a:cs typeface="Segoe UI" pitchFamily="34" charset="0"/>
              </a:endParaRPr>
            </a:p>
          </p:txBody>
        </p:sp>
      </p:grpSp>
      <p:sp>
        <p:nvSpPr>
          <p:cNvPr id="8" name="Title 7"/>
          <p:cNvSpPr>
            <a:spLocks noGrp="1"/>
          </p:cNvSpPr>
          <p:nvPr>
            <p:ph type="title"/>
          </p:nvPr>
        </p:nvSpPr>
        <p:spPr/>
        <p:txBody>
          <a:bodyPr/>
          <a:lstStyle/>
          <a:p>
            <a:r>
              <a:rPr lang="en-ZA" dirty="0"/>
              <a:t>On-premises: TFS &amp; SCVMM</a:t>
            </a:r>
          </a:p>
        </p:txBody>
      </p:sp>
      <p:cxnSp>
        <p:nvCxnSpPr>
          <p:cNvPr id="77" name="Straight Arrow Connector 76"/>
          <p:cNvCxnSpPr/>
          <p:nvPr/>
        </p:nvCxnSpPr>
        <p:spPr>
          <a:xfrm flipH="1" flipV="1">
            <a:off x="3070860" y="5303520"/>
            <a:ext cx="721229" cy="6056"/>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3070860" y="4754880"/>
            <a:ext cx="734738" cy="8579"/>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3070860" y="4217342"/>
            <a:ext cx="734738"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bwMode="auto">
          <a:xfrm>
            <a:off x="942643" y="3990021"/>
            <a:ext cx="2064944" cy="362525"/>
          </a:xfrm>
          <a:prstGeom prst="roundRect">
            <a:avLst>
              <a:gd name="adj" fmla="val 19637"/>
            </a:avLst>
          </a:prstGeom>
          <a:solidFill>
            <a:srgbClr val="004C3E"/>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597" fontAlgn="base">
              <a:lnSpc>
                <a:spcPct val="90000"/>
              </a:lnSpc>
              <a:spcBef>
                <a:spcPct val="0"/>
              </a:spcBef>
              <a:spcAft>
                <a:spcPct val="0"/>
              </a:spcAft>
            </a:pPr>
            <a:r>
              <a:rPr lang="en-US" sz="1300" dirty="0">
                <a:gradFill>
                  <a:gsLst>
                    <a:gs pos="0">
                      <a:srgbClr val="FFFFFF"/>
                    </a:gs>
                    <a:gs pos="100000">
                      <a:srgbClr val="FFFFFF"/>
                    </a:gs>
                  </a:gsLst>
                  <a:lin ang="5400000" scaled="0"/>
                </a:gradFill>
                <a:ea typeface="Segoe UI" pitchFamily="34" charset="0"/>
                <a:cs typeface="Segoe UI" pitchFamily="34" charset="0"/>
              </a:rPr>
              <a:t>Lab Environments</a:t>
            </a:r>
          </a:p>
        </p:txBody>
      </p:sp>
      <p:sp>
        <p:nvSpPr>
          <p:cNvPr id="104" name="Rounded Rectangle 103"/>
          <p:cNvSpPr/>
          <p:nvPr/>
        </p:nvSpPr>
        <p:spPr bwMode="auto">
          <a:xfrm>
            <a:off x="942643" y="4597826"/>
            <a:ext cx="2067768" cy="362525"/>
          </a:xfrm>
          <a:prstGeom prst="roundRect">
            <a:avLst>
              <a:gd name="adj" fmla="val 19637"/>
            </a:avLst>
          </a:prstGeom>
          <a:solidFill>
            <a:srgbClr val="004C3E"/>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597" fontAlgn="base">
              <a:lnSpc>
                <a:spcPct val="90000"/>
              </a:lnSpc>
              <a:spcBef>
                <a:spcPct val="0"/>
              </a:spcBef>
              <a:spcAft>
                <a:spcPct val="0"/>
              </a:spcAft>
            </a:pPr>
            <a:r>
              <a:rPr lang="en-US" sz="1300" dirty="0">
                <a:gradFill>
                  <a:gsLst>
                    <a:gs pos="0">
                      <a:srgbClr val="FFFFFF"/>
                    </a:gs>
                    <a:gs pos="100000">
                      <a:srgbClr val="FFFFFF"/>
                    </a:gs>
                  </a:gsLst>
                  <a:lin ang="5400000" scaled="0"/>
                </a:gradFill>
                <a:ea typeface="Segoe UI" pitchFamily="34" charset="0"/>
                <a:cs typeface="Segoe UI" pitchFamily="34" charset="0"/>
              </a:rPr>
              <a:t>Test Results</a:t>
            </a:r>
          </a:p>
        </p:txBody>
      </p:sp>
      <p:sp>
        <p:nvSpPr>
          <p:cNvPr id="105" name="Rounded Rectangle 104"/>
          <p:cNvSpPr/>
          <p:nvPr/>
        </p:nvSpPr>
        <p:spPr bwMode="auto">
          <a:xfrm>
            <a:off x="942643" y="5203665"/>
            <a:ext cx="2058330" cy="362525"/>
          </a:xfrm>
          <a:prstGeom prst="roundRect">
            <a:avLst>
              <a:gd name="adj" fmla="val 26205"/>
            </a:avLst>
          </a:prstGeom>
          <a:solidFill>
            <a:srgbClr val="004C3E"/>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algn="ctr" defTabSz="932597" fontAlgn="base">
              <a:lnSpc>
                <a:spcPct val="90000"/>
              </a:lnSpc>
              <a:spcBef>
                <a:spcPct val="0"/>
              </a:spcBef>
              <a:spcAft>
                <a:spcPct val="0"/>
              </a:spcAft>
            </a:pPr>
            <a:r>
              <a:rPr lang="en-US" sz="1300" dirty="0">
                <a:gradFill>
                  <a:gsLst>
                    <a:gs pos="0">
                      <a:srgbClr val="FFFFFF"/>
                    </a:gs>
                    <a:gs pos="100000">
                      <a:srgbClr val="FFFFFF"/>
                    </a:gs>
                  </a:gsLst>
                  <a:lin ang="5400000" scaled="0"/>
                </a:gradFill>
                <a:ea typeface="Segoe UI" pitchFamily="34" charset="0"/>
                <a:cs typeface="Segoe UI" pitchFamily="34" charset="0"/>
              </a:rPr>
              <a:t>Performance Monitoring</a:t>
            </a:r>
          </a:p>
        </p:txBody>
      </p:sp>
      <p:sp>
        <p:nvSpPr>
          <p:cNvPr id="106" name="Rounded Rectangle 105"/>
          <p:cNvSpPr/>
          <p:nvPr/>
        </p:nvSpPr>
        <p:spPr bwMode="auto">
          <a:xfrm>
            <a:off x="942643" y="3296414"/>
            <a:ext cx="2077206" cy="415615"/>
          </a:xfrm>
          <a:prstGeom prst="roundRect">
            <a:avLst>
              <a:gd name="adj" fmla="val 13956"/>
            </a:avLst>
          </a:prstGeom>
          <a:solidFill>
            <a:srgbClr val="002B6B"/>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597" fontAlgn="base">
              <a:lnSpc>
                <a:spcPct val="90000"/>
              </a:lnSpc>
              <a:spcBef>
                <a:spcPct val="0"/>
              </a:spcBef>
              <a:spcAft>
                <a:spcPct val="0"/>
              </a:spcAft>
            </a:pPr>
            <a:r>
              <a:rPr lang="en-US" sz="1300" dirty="0">
                <a:gradFill>
                  <a:gsLst>
                    <a:gs pos="0">
                      <a:srgbClr val="FFFFFF"/>
                    </a:gs>
                    <a:gs pos="100000">
                      <a:srgbClr val="FFFFFF"/>
                    </a:gs>
                  </a:gsLst>
                  <a:lin ang="5400000" scaled="0"/>
                </a:gradFill>
                <a:ea typeface="Segoe UI" pitchFamily="34" charset="0"/>
                <a:cs typeface="Segoe UI" pitchFamily="34" charset="0"/>
              </a:rPr>
              <a:t>Source Code</a:t>
            </a:r>
          </a:p>
        </p:txBody>
      </p:sp>
      <p:cxnSp>
        <p:nvCxnSpPr>
          <p:cNvPr id="109" name="Straight Arrow Connector 108"/>
          <p:cNvCxnSpPr/>
          <p:nvPr/>
        </p:nvCxnSpPr>
        <p:spPr>
          <a:xfrm>
            <a:off x="1982295" y="3714674"/>
            <a:ext cx="0" cy="240947"/>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1969765" y="4362309"/>
            <a:ext cx="0" cy="235517"/>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714181" y="2129110"/>
            <a:ext cx="2168116" cy="461665"/>
            <a:chOff x="5714181" y="2129110"/>
            <a:chExt cx="2168116" cy="461665"/>
          </a:xfrm>
        </p:grpSpPr>
        <p:cxnSp>
          <p:nvCxnSpPr>
            <p:cNvPr id="125" name="Straight Arrow Connector 124"/>
            <p:cNvCxnSpPr/>
            <p:nvPr/>
          </p:nvCxnSpPr>
          <p:spPr>
            <a:xfrm>
              <a:off x="5714181" y="2553066"/>
              <a:ext cx="2168116" cy="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69895" y="2129110"/>
              <a:ext cx="1244486" cy="461665"/>
            </a:xfrm>
            <a:prstGeom prst="rect">
              <a:avLst/>
            </a:prstGeom>
            <a:noFill/>
          </p:spPr>
          <p:txBody>
            <a:bodyPr wrap="square" lIns="182880" tIns="146304" rIns="182880" bIns="146304" rtlCol="0">
              <a:spAutoFit/>
            </a:bodyPr>
            <a:lstStyle/>
            <a:p>
              <a:pPr>
                <a:lnSpc>
                  <a:spcPct val="90000"/>
                </a:lnSpc>
                <a:spcAft>
                  <a:spcPts val="600"/>
                </a:spcAft>
              </a:pPr>
              <a:r>
                <a:rPr lang="en-ZA" sz="1200" dirty="0" smtClean="0">
                  <a:gradFill>
                    <a:gsLst>
                      <a:gs pos="2917">
                        <a:srgbClr val="FFFFFF"/>
                      </a:gs>
                      <a:gs pos="30000">
                        <a:srgbClr val="FFFFFF"/>
                      </a:gs>
                    </a:gsLst>
                    <a:lin ang="5400000" scaled="0"/>
                  </a:gradFill>
                </a:rPr>
                <a:t>Integration</a:t>
              </a:r>
            </a:p>
          </p:txBody>
        </p:sp>
      </p:grpSp>
      <p:cxnSp>
        <p:nvCxnSpPr>
          <p:cNvPr id="70" name="Straight Arrow Connector 69"/>
          <p:cNvCxnSpPr/>
          <p:nvPr/>
        </p:nvCxnSpPr>
        <p:spPr>
          <a:xfrm flipV="1">
            <a:off x="1969765" y="4965974"/>
            <a:ext cx="0" cy="234067"/>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8" name="Rounded Rectangle 117"/>
          <p:cNvSpPr/>
          <p:nvPr/>
        </p:nvSpPr>
        <p:spPr bwMode="auto">
          <a:xfrm>
            <a:off x="8196507" y="5001509"/>
            <a:ext cx="1432659" cy="329448"/>
          </a:xfrm>
          <a:prstGeom prst="roundRect">
            <a:avLst>
              <a:gd name="adj" fmla="val 6500"/>
            </a:avLst>
          </a:prstGeom>
          <a:solidFill>
            <a:srgbClr val="352253"/>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597" fontAlgn="base">
              <a:lnSpc>
                <a:spcPct val="90000"/>
              </a:lnSpc>
              <a:spcBef>
                <a:spcPct val="0"/>
              </a:spcBef>
              <a:spcAft>
                <a:spcPct val="0"/>
              </a:spcAft>
            </a:pPr>
            <a:r>
              <a:rPr lang="en-US" sz="1300" dirty="0">
                <a:gradFill>
                  <a:gsLst>
                    <a:gs pos="0">
                      <a:srgbClr val="FFFFFF"/>
                    </a:gs>
                    <a:gs pos="100000">
                      <a:srgbClr val="FFFFFF"/>
                    </a:gs>
                  </a:gsLst>
                  <a:lin ang="5400000" scaled="0"/>
                </a:gradFill>
                <a:ea typeface="Segoe UI" pitchFamily="34" charset="0"/>
                <a:cs typeface="Segoe UI" pitchFamily="34" charset="0"/>
              </a:rPr>
              <a:t>Virtual Machines</a:t>
            </a:r>
          </a:p>
        </p:txBody>
      </p:sp>
      <p:cxnSp>
        <p:nvCxnSpPr>
          <p:cNvPr id="89" name="Straight Arrow Connector 88"/>
          <p:cNvCxnSpPr/>
          <p:nvPr/>
        </p:nvCxnSpPr>
        <p:spPr>
          <a:xfrm>
            <a:off x="2545829" y="4505374"/>
            <a:ext cx="1071250"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5581650" y="5142906"/>
            <a:ext cx="2321720" cy="14882"/>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5" name="Rounded Rectangle 134"/>
          <p:cNvSpPr/>
          <p:nvPr/>
        </p:nvSpPr>
        <p:spPr bwMode="auto">
          <a:xfrm>
            <a:off x="10228626" y="1511246"/>
            <a:ext cx="1642306" cy="2770468"/>
          </a:xfrm>
          <a:prstGeom prst="roundRect">
            <a:avLst>
              <a:gd name="adj" fmla="val 6638"/>
            </a:avLst>
          </a:prstGeom>
          <a:solidFill>
            <a:schemeClr val="bg1">
              <a:alpha val="20000"/>
            </a:schemeClr>
          </a:solidFill>
          <a:ln w="28575">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endParaRPr lang="en-US" sz="1499" dirty="0">
              <a:gradFill>
                <a:gsLst>
                  <a:gs pos="0">
                    <a:srgbClr val="00BCF2"/>
                  </a:gs>
                  <a:gs pos="100000">
                    <a:srgbClr val="00BCF2"/>
                  </a:gs>
                </a:gsLst>
                <a:lin ang="5400000" scaled="0"/>
              </a:gradFill>
              <a:ea typeface="Segoe UI" pitchFamily="34" charset="0"/>
              <a:cs typeface="Segoe UI" pitchFamily="34" charset="0"/>
            </a:endParaRPr>
          </a:p>
        </p:txBody>
      </p:sp>
      <p:grpSp>
        <p:nvGrpSpPr>
          <p:cNvPr id="136" name="Group 135"/>
          <p:cNvGrpSpPr/>
          <p:nvPr/>
        </p:nvGrpSpPr>
        <p:grpSpPr>
          <a:xfrm>
            <a:off x="10357315" y="2741722"/>
            <a:ext cx="1499228" cy="376038"/>
            <a:chOff x="10865194" y="3630675"/>
            <a:chExt cx="1174390" cy="294562"/>
          </a:xfrm>
        </p:grpSpPr>
        <p:sp>
          <p:nvSpPr>
            <p:cNvPr id="137" name="TextBox 136"/>
            <p:cNvSpPr txBox="1"/>
            <p:nvPr/>
          </p:nvSpPr>
          <p:spPr>
            <a:xfrm>
              <a:off x="10900872" y="3630675"/>
              <a:ext cx="1006499" cy="168764"/>
            </a:xfrm>
            <a:prstGeom prst="rect">
              <a:avLst/>
            </a:prstGeom>
            <a:noFill/>
          </p:spPr>
          <p:txBody>
            <a:bodyPr wrap="square" lIns="0" tIns="0" rIns="0" bIns="0" rtlCol="0">
              <a:spAutoFit/>
            </a:bodyPr>
            <a:lstStyle/>
            <a:p>
              <a:pPr algn="ctr" defTabSz="932597"/>
              <a:r>
                <a:rPr lang="en-US" sz="1400" dirty="0" smtClean="0">
                  <a:gradFill>
                    <a:gsLst>
                      <a:gs pos="0">
                        <a:srgbClr val="0072C6">
                          <a:lumMod val="40000"/>
                          <a:lumOff val="60000"/>
                        </a:srgbClr>
                      </a:gs>
                      <a:gs pos="100000">
                        <a:srgbClr val="0072C6">
                          <a:lumMod val="40000"/>
                          <a:lumOff val="60000"/>
                        </a:srgbClr>
                      </a:gs>
                    </a:gsLst>
                    <a:lin ang="5400000" scaled="0"/>
                  </a:gradFill>
                  <a:ea typeface="Segoe UI" pitchFamily="34" charset="0"/>
                  <a:cs typeface="Segoe UI" pitchFamily="34" charset="0"/>
                </a:rPr>
                <a:t>System Center</a:t>
              </a:r>
              <a:endParaRPr lang="en-US" sz="1400" dirty="0">
                <a:gradFill>
                  <a:gsLst>
                    <a:gs pos="0">
                      <a:srgbClr val="0072C6">
                        <a:lumMod val="40000"/>
                        <a:lumOff val="60000"/>
                      </a:srgbClr>
                    </a:gs>
                    <a:gs pos="100000">
                      <a:srgbClr val="0072C6">
                        <a:lumMod val="40000"/>
                        <a:lumOff val="60000"/>
                      </a:srgbClr>
                    </a:gs>
                  </a:gsLst>
                  <a:lin ang="5400000" scaled="0"/>
                </a:gradFill>
                <a:ea typeface="Segoe UI" pitchFamily="34" charset="0"/>
                <a:cs typeface="Segoe UI" pitchFamily="34" charset="0"/>
              </a:endParaRPr>
            </a:p>
          </p:txBody>
        </p:sp>
        <p:sp>
          <p:nvSpPr>
            <p:cNvPr id="139" name="TextBox 138"/>
            <p:cNvSpPr txBox="1"/>
            <p:nvPr/>
          </p:nvSpPr>
          <p:spPr>
            <a:xfrm>
              <a:off x="10865194" y="3792637"/>
              <a:ext cx="1174390" cy="132600"/>
            </a:xfrm>
            <a:prstGeom prst="rect">
              <a:avLst/>
            </a:prstGeom>
            <a:noFill/>
          </p:spPr>
          <p:txBody>
            <a:bodyPr wrap="square" lIns="0" tIns="0" rIns="0" bIns="0" rtlCol="0">
              <a:spAutoFit/>
            </a:bodyPr>
            <a:lstStyle/>
            <a:p>
              <a:pPr algn="ctr" defTabSz="932597"/>
              <a:r>
                <a:rPr lang="en-US" sz="1100" dirty="0" smtClean="0">
                  <a:gradFill>
                    <a:gsLst>
                      <a:gs pos="0">
                        <a:srgbClr val="0072C6">
                          <a:lumMod val="40000"/>
                          <a:lumOff val="60000"/>
                        </a:srgbClr>
                      </a:gs>
                      <a:gs pos="100000">
                        <a:srgbClr val="0072C6">
                          <a:lumMod val="40000"/>
                          <a:lumOff val="60000"/>
                        </a:srgbClr>
                      </a:gs>
                    </a:gsLst>
                    <a:lin ang="5400000" scaled="0"/>
                  </a:gradFill>
                  <a:ea typeface="Segoe UI" pitchFamily="34" charset="0"/>
                  <a:cs typeface="Segoe UI" pitchFamily="34" charset="0"/>
                </a:rPr>
                <a:t>Operations Manager</a:t>
              </a:r>
              <a:endParaRPr lang="en-US" sz="1100" dirty="0">
                <a:gradFill>
                  <a:gsLst>
                    <a:gs pos="0">
                      <a:srgbClr val="0072C6">
                        <a:lumMod val="40000"/>
                        <a:lumOff val="60000"/>
                      </a:srgbClr>
                    </a:gs>
                    <a:gs pos="100000">
                      <a:srgbClr val="0072C6">
                        <a:lumMod val="40000"/>
                        <a:lumOff val="60000"/>
                      </a:srgbClr>
                    </a:gs>
                  </a:gsLst>
                  <a:lin ang="5400000" scaled="0"/>
                </a:gradFill>
                <a:ea typeface="Segoe UI" pitchFamily="34" charset="0"/>
                <a:cs typeface="Segoe UI" pitchFamily="34" charset="0"/>
              </a:endParaRPr>
            </a:p>
          </p:txBody>
        </p:sp>
      </p:grpSp>
      <p:grpSp>
        <p:nvGrpSpPr>
          <p:cNvPr id="9" name="Group 8"/>
          <p:cNvGrpSpPr/>
          <p:nvPr/>
        </p:nvGrpSpPr>
        <p:grpSpPr>
          <a:xfrm>
            <a:off x="2733344" y="4878622"/>
            <a:ext cx="8373585" cy="1319085"/>
            <a:chOff x="1959618" y="4878622"/>
            <a:chExt cx="9147311" cy="1319085"/>
          </a:xfrm>
        </p:grpSpPr>
        <p:cxnSp>
          <p:nvCxnSpPr>
            <p:cNvPr id="142" name="Straight Arrow Connector 141"/>
            <p:cNvCxnSpPr/>
            <p:nvPr/>
          </p:nvCxnSpPr>
          <p:spPr>
            <a:xfrm flipV="1">
              <a:off x="11095655" y="4878622"/>
              <a:ext cx="0" cy="131908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1959618" y="6167452"/>
              <a:ext cx="9147311" cy="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1992339" y="5583259"/>
              <a:ext cx="0" cy="602562"/>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475300" y="1511246"/>
            <a:ext cx="2577288" cy="1694884"/>
            <a:chOff x="475300" y="1695945"/>
            <a:chExt cx="2577288" cy="1694884"/>
          </a:xfrm>
        </p:grpSpPr>
        <p:grpSp>
          <p:nvGrpSpPr>
            <p:cNvPr id="96" name="Group 95"/>
            <p:cNvGrpSpPr/>
            <p:nvPr/>
          </p:nvGrpSpPr>
          <p:grpSpPr>
            <a:xfrm>
              <a:off x="781618" y="1695945"/>
              <a:ext cx="2270970" cy="1523433"/>
              <a:chOff x="543888" y="1695945"/>
              <a:chExt cx="2270970" cy="1523433"/>
            </a:xfrm>
          </p:grpSpPr>
          <p:sp>
            <p:nvSpPr>
              <p:cNvPr id="132" name="Rounded Rectangle 131"/>
              <p:cNvSpPr/>
              <p:nvPr/>
            </p:nvSpPr>
            <p:spPr bwMode="auto">
              <a:xfrm>
                <a:off x="543888" y="1695945"/>
                <a:ext cx="2230190" cy="1523433"/>
              </a:xfrm>
              <a:prstGeom prst="roundRect">
                <a:avLst>
                  <a:gd name="adj" fmla="val 7520"/>
                </a:avLst>
              </a:prstGeom>
              <a:solidFill>
                <a:schemeClr val="bg1">
                  <a:alpha val="20000"/>
                </a:schemeClr>
              </a:solidFill>
              <a:ln w="28575">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4571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endParaRPr lang="en-US" sz="1499" dirty="0">
                  <a:gradFill>
                    <a:gsLst>
                      <a:gs pos="0">
                        <a:srgbClr val="00BCF2"/>
                      </a:gs>
                      <a:gs pos="100000">
                        <a:srgbClr val="00BCF2"/>
                      </a:gs>
                    </a:gsLst>
                    <a:lin ang="5400000" scaled="0"/>
                  </a:gradFill>
                  <a:ea typeface="Segoe UI" pitchFamily="34" charset="0"/>
                  <a:cs typeface="Segoe UI" pitchFamily="34" charset="0"/>
                </a:endParaRPr>
              </a:p>
            </p:txBody>
          </p:sp>
          <p:sp>
            <p:nvSpPr>
              <p:cNvPr id="133" name="TextBox 132"/>
              <p:cNvSpPr txBox="1"/>
              <p:nvPr/>
            </p:nvSpPr>
            <p:spPr>
              <a:xfrm>
                <a:off x="1026099" y="2476647"/>
                <a:ext cx="1788759" cy="726353"/>
              </a:xfrm>
              <a:prstGeom prst="rect">
                <a:avLst/>
              </a:prstGeom>
              <a:noFill/>
            </p:spPr>
            <p:txBody>
              <a:bodyPr wrap="none" lIns="182880" tIns="146304" rIns="182880" bIns="146304" rtlCol="0">
                <a:spAutoFit/>
              </a:bodyPr>
              <a:lstStyle/>
              <a:p>
                <a:pPr defTabSz="932597"/>
                <a:r>
                  <a:rPr lang="en-US" sz="1400" dirty="0">
                    <a:gradFill>
                      <a:gsLst>
                        <a:gs pos="0">
                          <a:srgbClr val="FFFFFF"/>
                        </a:gs>
                        <a:gs pos="100000">
                          <a:srgbClr val="FFFFFF"/>
                        </a:gs>
                      </a:gsLst>
                      <a:lin ang="5400000" scaled="0"/>
                    </a:gradFill>
                    <a:ea typeface="Segoe UI" pitchFamily="34" charset="0"/>
                    <a:cs typeface="Segoe UI" pitchFamily="34" charset="0"/>
                  </a:rPr>
                  <a:t>Team Foundation </a:t>
                </a:r>
              </a:p>
              <a:p>
                <a:pPr defTabSz="932597"/>
                <a:r>
                  <a:rPr lang="en-US" sz="1400" dirty="0" smtClean="0">
                    <a:gradFill>
                      <a:gsLst>
                        <a:gs pos="0">
                          <a:srgbClr val="FFFFFF"/>
                        </a:gs>
                        <a:gs pos="100000">
                          <a:srgbClr val="FFFFFF"/>
                        </a:gs>
                      </a:gsLst>
                      <a:lin ang="5400000" scaled="0"/>
                    </a:gradFill>
                    <a:ea typeface="Segoe UI" pitchFamily="34" charset="0"/>
                    <a:cs typeface="Segoe UI" pitchFamily="34" charset="0"/>
                  </a:rPr>
                  <a:t>Version </a:t>
                </a:r>
                <a:r>
                  <a:rPr lang="en-US" sz="1400" dirty="0">
                    <a:gradFill>
                      <a:gsLst>
                        <a:gs pos="0">
                          <a:srgbClr val="FFFFFF"/>
                        </a:gs>
                        <a:gs pos="100000">
                          <a:srgbClr val="FFFFFF"/>
                        </a:gs>
                      </a:gsLst>
                      <a:lin ang="5400000" scaled="0"/>
                    </a:gradFill>
                    <a:ea typeface="Segoe UI" pitchFamily="34" charset="0"/>
                    <a:cs typeface="Segoe UI" pitchFamily="34" charset="0"/>
                  </a:rPr>
                  <a:t>Control</a:t>
                </a:r>
              </a:p>
            </p:txBody>
          </p:sp>
        </p:grpSp>
        <p:grpSp>
          <p:nvGrpSpPr>
            <p:cNvPr id="97" name="Group 96"/>
            <p:cNvGrpSpPr/>
            <p:nvPr/>
          </p:nvGrpSpPr>
          <p:grpSpPr>
            <a:xfrm>
              <a:off x="475300" y="2755900"/>
              <a:ext cx="786464" cy="634929"/>
              <a:chOff x="2329676" y="3506767"/>
              <a:chExt cx="712274" cy="575034"/>
            </a:xfrm>
          </p:grpSpPr>
          <p:sp>
            <p:nvSpPr>
              <p:cNvPr id="98" name="AutoShape 3"/>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9" name="Group 98"/>
              <p:cNvGrpSpPr/>
              <p:nvPr/>
            </p:nvGrpSpPr>
            <p:grpSpPr>
              <a:xfrm>
                <a:off x="2329676" y="3506767"/>
                <a:ext cx="712274" cy="575034"/>
                <a:chOff x="3938591" y="4448175"/>
                <a:chExt cx="823913" cy="665163"/>
              </a:xfrm>
            </p:grpSpPr>
            <p:grpSp>
              <p:nvGrpSpPr>
                <p:cNvPr id="100" name="Group 10"/>
                <p:cNvGrpSpPr>
                  <a:grpSpLocks noChangeAspect="1"/>
                </p:cNvGrpSpPr>
                <p:nvPr/>
              </p:nvGrpSpPr>
              <p:grpSpPr bwMode="auto">
                <a:xfrm>
                  <a:off x="3938591" y="4448175"/>
                  <a:ext cx="823913" cy="665163"/>
                  <a:chOff x="2481" y="2802"/>
                  <a:chExt cx="519" cy="419"/>
                </a:xfrm>
              </p:grpSpPr>
              <p:sp>
                <p:nvSpPr>
                  <p:cNvPr id="124" name="AutoShape 9"/>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11"/>
                  <p:cNvSpPr>
                    <a:spLocks/>
                  </p:cNvSpPr>
                  <p:nvPr/>
                </p:nvSpPr>
                <p:spPr bwMode="auto">
                  <a:xfrm>
                    <a:off x="2598"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12"/>
                  <p:cNvSpPr>
                    <a:spLocks/>
                  </p:cNvSpPr>
                  <p:nvPr/>
                </p:nvSpPr>
                <p:spPr bwMode="auto">
                  <a:xfrm>
                    <a:off x="2919"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CC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17" name="Group 116"/>
                <p:cNvGrpSpPr/>
                <p:nvPr/>
              </p:nvGrpSpPr>
              <p:grpSpPr>
                <a:xfrm>
                  <a:off x="4308346" y="4618868"/>
                  <a:ext cx="293550" cy="349134"/>
                  <a:chOff x="4812038" y="4335997"/>
                  <a:chExt cx="234105" cy="278433"/>
                </a:xfrm>
              </p:grpSpPr>
              <p:sp>
                <p:nvSpPr>
                  <p:cNvPr id="120" name="Freeform 6"/>
                  <p:cNvSpPr>
                    <a:spLocks/>
                  </p:cNvSpPr>
                  <p:nvPr/>
                </p:nvSpPr>
                <p:spPr bwMode="auto">
                  <a:xfrm>
                    <a:off x="4812038"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rgbClr val="808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7"/>
                  <p:cNvSpPr>
                    <a:spLocks/>
                  </p:cNvSpPr>
                  <p:nvPr/>
                </p:nvSpPr>
                <p:spPr bwMode="auto">
                  <a:xfrm>
                    <a:off x="4956103"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rgbClr val="808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grpSp>
      <p:cxnSp>
        <p:nvCxnSpPr>
          <p:cNvPr id="73" name="Straight Arrow Connector 72"/>
          <p:cNvCxnSpPr/>
          <p:nvPr/>
        </p:nvCxnSpPr>
        <p:spPr>
          <a:xfrm>
            <a:off x="1982295" y="3018301"/>
            <a:ext cx="0" cy="262937"/>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3081454" y="2546350"/>
            <a:ext cx="719022"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Freeform 133"/>
          <p:cNvSpPr/>
          <p:nvPr/>
        </p:nvSpPr>
        <p:spPr bwMode="auto">
          <a:xfrm rot="18885243">
            <a:off x="1758414" y="1660655"/>
            <a:ext cx="681505" cy="625614"/>
          </a:xfrm>
          <a:custGeom>
            <a:avLst/>
            <a:gdLst>
              <a:gd name="connsiteX0" fmla="*/ 1128170 w 1781998"/>
              <a:gd name="connsiteY0" fmla="*/ 224576 h 1635853"/>
              <a:gd name="connsiteX1" fmla="*/ 655588 w 1781998"/>
              <a:gd name="connsiteY1" fmla="*/ 222547 h 1635853"/>
              <a:gd name="connsiteX2" fmla="*/ 653559 w 1781998"/>
              <a:gd name="connsiteY2" fmla="*/ 695129 h 1635853"/>
              <a:gd name="connsiteX3" fmla="*/ 1126141 w 1781998"/>
              <a:gd name="connsiteY3" fmla="*/ 697158 h 1635853"/>
              <a:gd name="connsiteX4" fmla="*/ 1128170 w 1781998"/>
              <a:gd name="connsiteY4" fmla="*/ 224576 h 1635853"/>
              <a:gd name="connsiteX5" fmla="*/ 1217423 w 1781998"/>
              <a:gd name="connsiteY5" fmla="*/ 136087 h 1635853"/>
              <a:gd name="connsiteX6" fmla="*/ 1273867 w 1781998"/>
              <a:gd name="connsiteY6" fmla="*/ 714528 h 1635853"/>
              <a:gd name="connsiteX7" fmla="*/ 1244159 w 1781998"/>
              <a:gd name="connsiteY7" fmla="*/ 750580 h 1635853"/>
              <a:gd name="connsiteX8" fmla="*/ 1414820 w 1781998"/>
              <a:gd name="connsiteY8" fmla="*/ 922712 h 1635853"/>
              <a:gd name="connsiteX9" fmla="*/ 1415161 w 1781998"/>
              <a:gd name="connsiteY9" fmla="*/ 922435 h 1635853"/>
              <a:gd name="connsiteX10" fmla="*/ 1713248 w 1781998"/>
              <a:gd name="connsiteY10" fmla="*/ 954109 h 1635853"/>
              <a:gd name="connsiteX11" fmla="*/ 1711808 w 1781998"/>
              <a:gd name="connsiteY11" fmla="*/ 1289533 h 1635853"/>
              <a:gd name="connsiteX12" fmla="*/ 1376384 w 1781998"/>
              <a:gd name="connsiteY12" fmla="*/ 1288093 h 1635853"/>
              <a:gd name="connsiteX13" fmla="*/ 1325385 w 1781998"/>
              <a:gd name="connsiteY13" fmla="*/ 1030906 h 1635853"/>
              <a:gd name="connsiteX14" fmla="*/ 1335760 w 1781998"/>
              <a:gd name="connsiteY14" fmla="*/ 1011394 h 1635853"/>
              <a:gd name="connsiteX15" fmla="*/ 1158092 w 1781998"/>
              <a:gd name="connsiteY15" fmla="*/ 832194 h 1635853"/>
              <a:gd name="connsiteX16" fmla="*/ 1142241 w 1781998"/>
              <a:gd name="connsiteY16" fmla="*/ 845028 h 1635853"/>
              <a:gd name="connsiteX17" fmla="*/ 976756 w 1781998"/>
              <a:gd name="connsiteY17" fmla="*/ 911662 h 1635853"/>
              <a:gd name="connsiteX18" fmla="*/ 950207 w 1781998"/>
              <a:gd name="connsiteY18" fmla="*/ 914092 h 1635853"/>
              <a:gd name="connsiteX19" fmla="*/ 950207 w 1781998"/>
              <a:gd name="connsiteY19" fmla="*/ 1170145 h 1635853"/>
              <a:gd name="connsiteX20" fmla="*/ 980420 w 1781998"/>
              <a:gd name="connsiteY20" fmla="*/ 1179240 h 1635853"/>
              <a:gd name="connsiteX21" fmla="*/ 1058657 w 1781998"/>
              <a:gd name="connsiteY21" fmla="*/ 1231678 h 1635853"/>
              <a:gd name="connsiteX22" fmla="*/ 1057218 w 1781998"/>
              <a:gd name="connsiteY22" fmla="*/ 1567103 h 1635853"/>
              <a:gd name="connsiteX23" fmla="*/ 721793 w 1781998"/>
              <a:gd name="connsiteY23" fmla="*/ 1565663 h 1635853"/>
              <a:gd name="connsiteX24" fmla="*/ 723233 w 1781998"/>
              <a:gd name="connsiteY24" fmla="*/ 1230238 h 1635853"/>
              <a:gd name="connsiteX25" fmla="*/ 801918 w 1781998"/>
              <a:gd name="connsiteY25" fmla="*/ 1178474 h 1635853"/>
              <a:gd name="connsiteX26" fmla="*/ 831626 w 1781998"/>
              <a:gd name="connsiteY26" fmla="*/ 1172825 h 1635853"/>
              <a:gd name="connsiteX27" fmla="*/ 831626 w 1781998"/>
              <a:gd name="connsiteY27" fmla="*/ 913967 h 1635853"/>
              <a:gd name="connsiteX28" fmla="*/ 801098 w 1781998"/>
              <a:gd name="connsiteY28" fmla="*/ 910908 h 1635853"/>
              <a:gd name="connsiteX29" fmla="*/ 636191 w 1781998"/>
              <a:gd name="connsiteY29" fmla="*/ 842856 h 1635853"/>
              <a:gd name="connsiteX30" fmla="*/ 608761 w 1781998"/>
              <a:gd name="connsiteY30" fmla="*/ 820253 h 1635853"/>
              <a:gd name="connsiteX31" fmla="*/ 439045 w 1781998"/>
              <a:gd name="connsiteY31" fmla="*/ 988518 h 1635853"/>
              <a:gd name="connsiteX32" fmla="*/ 457380 w 1781998"/>
              <a:gd name="connsiteY32" fmla="*/ 1023725 h 1635853"/>
              <a:gd name="connsiteX33" fmla="*/ 404175 w 1781998"/>
              <a:gd name="connsiteY33" fmla="*/ 1280465 h 1635853"/>
              <a:gd name="connsiteX34" fmla="*/ 68751 w 1781998"/>
              <a:gd name="connsiteY34" fmla="*/ 1279025 h 1635853"/>
              <a:gd name="connsiteX35" fmla="*/ 70191 w 1781998"/>
              <a:gd name="connsiteY35" fmla="*/ 943600 h 1635853"/>
              <a:gd name="connsiteX36" fmla="*/ 327378 w 1781998"/>
              <a:gd name="connsiteY36" fmla="*/ 892602 h 1635853"/>
              <a:gd name="connsiteX37" fmla="*/ 353406 w 1781998"/>
              <a:gd name="connsiteY37" fmla="*/ 906442 h 1635853"/>
              <a:gd name="connsiteX38" fmla="*/ 525556 w 1781998"/>
              <a:gd name="connsiteY38" fmla="*/ 735764 h 1635853"/>
              <a:gd name="connsiteX39" fmla="*/ 505690 w 1781998"/>
              <a:gd name="connsiteY39" fmla="*/ 711230 h 1635853"/>
              <a:gd name="connsiteX40" fmla="*/ 567098 w 1781998"/>
              <a:gd name="connsiteY40" fmla="*/ 133295 h 1635853"/>
              <a:gd name="connsiteX41" fmla="*/ 1217423 w 1781998"/>
              <a:gd name="connsiteY41" fmla="*/ 136087 h 16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81998" h="1635853">
                <a:moveTo>
                  <a:pt x="1128170" y="224576"/>
                </a:moveTo>
                <a:cubicBezTo>
                  <a:pt x="998231" y="93516"/>
                  <a:pt x="786648" y="92608"/>
                  <a:pt x="655588" y="222547"/>
                </a:cubicBezTo>
                <a:cubicBezTo>
                  <a:pt x="524528" y="352486"/>
                  <a:pt x="523620" y="564069"/>
                  <a:pt x="653559" y="695129"/>
                </a:cubicBezTo>
                <a:cubicBezTo>
                  <a:pt x="783499" y="826189"/>
                  <a:pt x="995082" y="827097"/>
                  <a:pt x="1126141" y="697158"/>
                </a:cubicBezTo>
                <a:cubicBezTo>
                  <a:pt x="1257201" y="567218"/>
                  <a:pt x="1258110" y="355635"/>
                  <a:pt x="1128170" y="224576"/>
                </a:cubicBezTo>
                <a:close/>
                <a:moveTo>
                  <a:pt x="1217423" y="136087"/>
                </a:moveTo>
                <a:cubicBezTo>
                  <a:pt x="1373884" y="293896"/>
                  <a:pt x="1392484" y="536542"/>
                  <a:pt x="1273867" y="714528"/>
                </a:cubicBezTo>
                <a:lnTo>
                  <a:pt x="1244159" y="750580"/>
                </a:lnTo>
                <a:lnTo>
                  <a:pt x="1414820" y="922712"/>
                </a:lnTo>
                <a:lnTo>
                  <a:pt x="1415161" y="922435"/>
                </a:lnTo>
                <a:cubicBezTo>
                  <a:pt x="1507485" y="862045"/>
                  <a:pt x="1632549" y="872713"/>
                  <a:pt x="1713248" y="954109"/>
                </a:cubicBezTo>
                <a:cubicBezTo>
                  <a:pt x="1805475" y="1047131"/>
                  <a:pt x="1804831" y="1197305"/>
                  <a:pt x="1711808" y="1289533"/>
                </a:cubicBezTo>
                <a:cubicBezTo>
                  <a:pt x="1618785" y="1381760"/>
                  <a:pt x="1468611" y="1381116"/>
                  <a:pt x="1376384" y="1288093"/>
                </a:cubicBezTo>
                <a:cubicBezTo>
                  <a:pt x="1307213" y="1218326"/>
                  <a:pt x="1290283" y="1116411"/>
                  <a:pt x="1325385" y="1030906"/>
                </a:cubicBezTo>
                <a:lnTo>
                  <a:pt x="1335760" y="1011394"/>
                </a:lnTo>
                <a:lnTo>
                  <a:pt x="1158092" y="832194"/>
                </a:lnTo>
                <a:lnTo>
                  <a:pt x="1142241" y="845028"/>
                </a:lnTo>
                <a:cubicBezTo>
                  <a:pt x="1091099" y="878481"/>
                  <a:pt x="1034775" y="900687"/>
                  <a:pt x="976756" y="911662"/>
                </a:cubicBezTo>
                <a:lnTo>
                  <a:pt x="950207" y="914092"/>
                </a:lnTo>
                <a:lnTo>
                  <a:pt x="950207" y="1170145"/>
                </a:lnTo>
                <a:lnTo>
                  <a:pt x="980420" y="1179240"/>
                </a:lnTo>
                <a:cubicBezTo>
                  <a:pt x="1008922" y="1190940"/>
                  <a:pt x="1035601" y="1208423"/>
                  <a:pt x="1058657" y="1231678"/>
                </a:cubicBezTo>
                <a:cubicBezTo>
                  <a:pt x="1150885" y="1324701"/>
                  <a:pt x="1150240" y="1474875"/>
                  <a:pt x="1057218" y="1567103"/>
                </a:cubicBezTo>
                <a:cubicBezTo>
                  <a:pt x="964195" y="1659330"/>
                  <a:pt x="814021" y="1658685"/>
                  <a:pt x="721793" y="1565663"/>
                </a:cubicBezTo>
                <a:cubicBezTo>
                  <a:pt x="629566" y="1472640"/>
                  <a:pt x="630210" y="1322466"/>
                  <a:pt x="723233" y="1230238"/>
                </a:cubicBezTo>
                <a:cubicBezTo>
                  <a:pt x="746489" y="1207182"/>
                  <a:pt x="773317" y="1189929"/>
                  <a:pt x="801918" y="1178474"/>
                </a:cubicBezTo>
                <a:lnTo>
                  <a:pt x="831626" y="1172825"/>
                </a:lnTo>
                <a:lnTo>
                  <a:pt x="831626" y="913967"/>
                </a:lnTo>
                <a:lnTo>
                  <a:pt x="801098" y="910908"/>
                </a:lnTo>
                <a:cubicBezTo>
                  <a:pt x="743176" y="899436"/>
                  <a:pt x="687044" y="876747"/>
                  <a:pt x="636191" y="842856"/>
                </a:cubicBezTo>
                <a:lnTo>
                  <a:pt x="608761" y="820253"/>
                </a:lnTo>
                <a:lnTo>
                  <a:pt x="439045" y="988518"/>
                </a:lnTo>
                <a:lnTo>
                  <a:pt x="457380" y="1023725"/>
                </a:lnTo>
                <a:cubicBezTo>
                  <a:pt x="491747" y="1109528"/>
                  <a:pt x="473942" y="1211294"/>
                  <a:pt x="404175" y="1280465"/>
                </a:cubicBezTo>
                <a:cubicBezTo>
                  <a:pt x="311152" y="1372692"/>
                  <a:pt x="160978" y="1372048"/>
                  <a:pt x="68751" y="1279025"/>
                </a:cubicBezTo>
                <a:cubicBezTo>
                  <a:pt x="-23477" y="1186002"/>
                  <a:pt x="-22832" y="1035828"/>
                  <a:pt x="70191" y="943600"/>
                </a:cubicBezTo>
                <a:cubicBezTo>
                  <a:pt x="139958" y="874430"/>
                  <a:pt x="241873" y="857500"/>
                  <a:pt x="327378" y="892602"/>
                </a:cubicBezTo>
                <a:lnTo>
                  <a:pt x="353406" y="906442"/>
                </a:lnTo>
                <a:lnTo>
                  <a:pt x="525556" y="735764"/>
                </a:lnTo>
                <a:lnTo>
                  <a:pt x="505690" y="711230"/>
                </a:lnTo>
                <a:cubicBezTo>
                  <a:pt x="388606" y="532233"/>
                  <a:pt x="409289" y="289755"/>
                  <a:pt x="567098" y="133295"/>
                </a:cubicBezTo>
                <a:cubicBezTo>
                  <a:pt x="747451" y="-45516"/>
                  <a:pt x="1038612" y="-44267"/>
                  <a:pt x="1217423" y="136087"/>
                </a:cubicBezTo>
                <a:close/>
              </a:path>
            </a:pathLst>
          </a:cu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46" name="Picture 145"/>
          <p:cNvPicPr>
            <a:picLocks noChangeAspect="1"/>
          </p:cNvPicPr>
          <p:nvPr/>
        </p:nvPicPr>
        <p:blipFill rotWithShape="1">
          <a:blip r:embed="rId5">
            <a:extLst>
              <a:ext uri="{28A0092B-C50C-407E-A947-70E740481C1C}">
                <a14:useLocalDpi xmlns:a14="http://schemas.microsoft.com/office/drawing/2010/main" val="0"/>
              </a:ext>
            </a:extLst>
          </a:blip>
          <a:srcRect t="15364" r="31856" b="26840"/>
          <a:stretch/>
        </p:blipFill>
        <p:spPr>
          <a:xfrm>
            <a:off x="3943650" y="1801247"/>
            <a:ext cx="1550370" cy="271393"/>
          </a:xfrm>
          <a:prstGeom prst="rect">
            <a:avLst/>
          </a:prstGeom>
        </p:spPr>
      </p:pic>
      <p:grpSp>
        <p:nvGrpSpPr>
          <p:cNvPr id="122" name="Group 121"/>
          <p:cNvGrpSpPr/>
          <p:nvPr/>
        </p:nvGrpSpPr>
        <p:grpSpPr>
          <a:xfrm>
            <a:off x="5579269" y="4328979"/>
            <a:ext cx="3333568" cy="851517"/>
            <a:chOff x="1902468" y="4878622"/>
            <a:chExt cx="9204461" cy="1319085"/>
          </a:xfrm>
        </p:grpSpPr>
        <p:cxnSp>
          <p:nvCxnSpPr>
            <p:cNvPr id="126" name="Straight Arrow Connector 125"/>
            <p:cNvCxnSpPr/>
            <p:nvPr/>
          </p:nvCxnSpPr>
          <p:spPr>
            <a:xfrm flipV="1">
              <a:off x="11095655" y="4878622"/>
              <a:ext cx="0" cy="131908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1902468" y="6167452"/>
              <a:ext cx="9204461" cy="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11050741" y="0"/>
            <a:ext cx="837721" cy="749808"/>
            <a:chOff x="10462039" y="70367"/>
            <a:chExt cx="837721" cy="749808"/>
          </a:xfrm>
        </p:grpSpPr>
        <p:sp>
          <p:nvSpPr>
            <p:cNvPr id="144" name="Rectangle 143"/>
            <p:cNvSpPr/>
            <p:nvPr/>
          </p:nvSpPr>
          <p:spPr bwMode="auto">
            <a:xfrm>
              <a:off x="10462039" y="70367"/>
              <a:ext cx="837721" cy="7498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145" name="TextBox 144"/>
            <p:cNvSpPr txBox="1"/>
            <p:nvPr/>
          </p:nvSpPr>
          <p:spPr>
            <a:xfrm>
              <a:off x="10493058" y="212400"/>
              <a:ext cx="124650" cy="47150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PLAN</a:t>
              </a:r>
            </a:p>
          </p:txBody>
        </p:sp>
      </p:grpSp>
      <p:grpSp>
        <p:nvGrpSpPr>
          <p:cNvPr id="193" name="Group 192"/>
          <p:cNvGrpSpPr/>
          <p:nvPr/>
        </p:nvGrpSpPr>
        <p:grpSpPr>
          <a:xfrm>
            <a:off x="11540422" y="0"/>
            <a:ext cx="841248" cy="749808"/>
            <a:chOff x="11049356" y="2489150"/>
            <a:chExt cx="841248" cy="749808"/>
          </a:xfrm>
        </p:grpSpPr>
        <p:grpSp>
          <p:nvGrpSpPr>
            <p:cNvPr id="194" name="Group 193"/>
            <p:cNvGrpSpPr/>
            <p:nvPr/>
          </p:nvGrpSpPr>
          <p:grpSpPr>
            <a:xfrm>
              <a:off x="11049356" y="2489150"/>
              <a:ext cx="841248" cy="749808"/>
              <a:chOff x="11049356" y="2489150"/>
              <a:chExt cx="841248" cy="749808"/>
            </a:xfrm>
          </p:grpSpPr>
          <p:sp>
            <p:nvSpPr>
              <p:cNvPr id="196" name="Rectangle 195"/>
              <p:cNvSpPr/>
              <p:nvPr/>
            </p:nvSpPr>
            <p:spPr bwMode="auto">
              <a:xfrm>
                <a:off x="11049356" y="2489150"/>
                <a:ext cx="841248" cy="74980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00B294"/>
                    </a:solidFill>
                    <a:ea typeface="Segoe UI" pitchFamily="34" charset="0"/>
                    <a:cs typeface="Segoe UI" pitchFamily="34" charset="0"/>
                  </a:rPr>
                  <a:t>OPERATE</a:t>
                </a:r>
              </a:p>
            </p:txBody>
          </p:sp>
          <p:sp>
            <p:nvSpPr>
              <p:cNvPr id="197" name="Freeform 11"/>
              <p:cNvSpPr>
                <a:spLocks noEditPoints="1"/>
              </p:cNvSpPr>
              <p:nvPr/>
            </p:nvSpPr>
            <p:spPr bwMode="auto">
              <a:xfrm>
                <a:off x="11185578" y="2584979"/>
                <a:ext cx="281807" cy="401888"/>
              </a:xfrm>
              <a:custGeom>
                <a:avLst/>
                <a:gdLst>
                  <a:gd name="T0" fmla="*/ 427 w 541"/>
                  <a:gd name="T1" fmla="*/ 443 h 772"/>
                  <a:gd name="T2" fmla="*/ 405 w 541"/>
                  <a:gd name="T3" fmla="*/ 428 h 772"/>
                  <a:gd name="T4" fmla="*/ 358 w 541"/>
                  <a:gd name="T5" fmla="*/ 406 h 772"/>
                  <a:gd name="T6" fmla="*/ 344 w 541"/>
                  <a:gd name="T7" fmla="*/ 408 h 772"/>
                  <a:gd name="T8" fmla="*/ 300 w 541"/>
                  <a:gd name="T9" fmla="*/ 242 h 772"/>
                  <a:gd name="T10" fmla="*/ 254 w 541"/>
                  <a:gd name="T11" fmla="*/ 251 h 772"/>
                  <a:gd name="T12" fmla="*/ 298 w 541"/>
                  <a:gd name="T13" fmla="*/ 490 h 772"/>
                  <a:gd name="T14" fmla="*/ 280 w 541"/>
                  <a:gd name="T15" fmla="*/ 523 h 772"/>
                  <a:gd name="T16" fmla="*/ 213 w 541"/>
                  <a:gd name="T17" fmla="*/ 470 h 772"/>
                  <a:gd name="T18" fmla="*/ 147 w 541"/>
                  <a:gd name="T19" fmla="*/ 436 h 772"/>
                  <a:gd name="T20" fmla="*/ 160 w 541"/>
                  <a:gd name="T21" fmla="*/ 481 h 772"/>
                  <a:gd name="T22" fmla="*/ 176 w 541"/>
                  <a:gd name="T23" fmla="*/ 526 h 772"/>
                  <a:gd name="T24" fmla="*/ 208 w 541"/>
                  <a:gd name="T25" fmla="*/ 578 h 772"/>
                  <a:gd name="T26" fmla="*/ 308 w 541"/>
                  <a:gd name="T27" fmla="*/ 701 h 772"/>
                  <a:gd name="T28" fmla="*/ 340 w 541"/>
                  <a:gd name="T29" fmla="*/ 772 h 772"/>
                  <a:gd name="T30" fmla="*/ 523 w 541"/>
                  <a:gd name="T31" fmla="*/ 698 h 772"/>
                  <a:gd name="T32" fmla="*/ 531 w 541"/>
                  <a:gd name="T33" fmla="*/ 666 h 772"/>
                  <a:gd name="T34" fmla="*/ 538 w 541"/>
                  <a:gd name="T35" fmla="*/ 572 h 772"/>
                  <a:gd name="T36" fmla="*/ 506 w 541"/>
                  <a:gd name="T37" fmla="*/ 510 h 772"/>
                  <a:gd name="T38" fmla="*/ 478 w 541"/>
                  <a:gd name="T39" fmla="*/ 470 h 772"/>
                  <a:gd name="T40" fmla="*/ 349 w 541"/>
                  <a:gd name="T41" fmla="*/ 161 h 772"/>
                  <a:gd name="T42" fmla="*/ 187 w 541"/>
                  <a:gd name="T43" fmla="*/ 0 h 772"/>
                  <a:gd name="T44" fmla="*/ 349 w 541"/>
                  <a:gd name="T45" fmla="*/ 161 h 772"/>
                  <a:gd name="T46" fmla="*/ 0 w 541"/>
                  <a:gd name="T47" fmla="*/ 161 h 772"/>
                  <a:gd name="T48" fmla="*/ 163 w 541"/>
                  <a:gd name="T49" fmla="*/ 0 h 772"/>
                  <a:gd name="T50" fmla="*/ 251 w 541"/>
                  <a:gd name="T51" fmla="*/ 347 h 772"/>
                  <a:gd name="T52" fmla="*/ 187 w 541"/>
                  <a:gd name="T53" fmla="*/ 185 h 772"/>
                  <a:gd name="T54" fmla="*/ 349 w 541"/>
                  <a:gd name="T55" fmla="*/ 347 h 772"/>
                  <a:gd name="T56" fmla="*/ 319 w 541"/>
                  <a:gd name="T57" fmla="*/ 237 h 772"/>
                  <a:gd name="T58" fmla="*/ 319 w 541"/>
                  <a:gd name="T59" fmla="*/ 237 h 772"/>
                  <a:gd name="T60" fmla="*/ 269 w 541"/>
                  <a:gd name="T61" fmla="*/ 203 h 772"/>
                  <a:gd name="T62" fmla="*/ 234 w 541"/>
                  <a:gd name="T63" fmla="*/ 254 h 772"/>
                  <a:gd name="T64" fmla="*/ 157 w 541"/>
                  <a:gd name="T65" fmla="*/ 533 h 772"/>
                  <a:gd name="T66" fmla="*/ 0 w 541"/>
                  <a:gd name="T67" fmla="*/ 372 h 772"/>
                  <a:gd name="T68" fmla="*/ 277 w 541"/>
                  <a:gd name="T69" fmla="*/ 486 h 772"/>
                  <a:gd name="T70" fmla="*/ 278 w 541"/>
                  <a:gd name="T71" fmla="*/ 489 h 772"/>
                  <a:gd name="T72" fmla="*/ 273 w 541"/>
                  <a:gd name="T73" fmla="*/ 504 h 772"/>
                  <a:gd name="T74" fmla="*/ 257 w 541"/>
                  <a:gd name="T75" fmla="*/ 498 h 772"/>
                  <a:gd name="T76" fmla="*/ 257 w 541"/>
                  <a:gd name="T77" fmla="*/ 498 h 772"/>
                  <a:gd name="T78" fmla="*/ 230 w 541"/>
                  <a:gd name="T79" fmla="*/ 459 h 772"/>
                  <a:gd name="T80" fmla="*/ 212 w 541"/>
                  <a:gd name="T81" fmla="*/ 432 h 772"/>
                  <a:gd name="T82" fmla="*/ 135 w 541"/>
                  <a:gd name="T83" fmla="*/ 420 h 772"/>
                  <a:gd name="T84" fmla="*/ 131 w 541"/>
                  <a:gd name="T85" fmla="*/ 473 h 772"/>
                  <a:gd name="T86" fmla="*/ 150 w 541"/>
                  <a:gd name="T87" fmla="*/ 510 h 772"/>
                  <a:gd name="T88" fmla="*/ 157 w 541"/>
                  <a:gd name="T89" fmla="*/ 533 h 772"/>
                  <a:gd name="T90" fmla="*/ 0 w 541"/>
                  <a:gd name="T91" fmla="*/ 347 h 772"/>
                  <a:gd name="T92" fmla="*/ 163 w 541"/>
                  <a:gd name="T93" fmla="*/ 18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1" h="772">
                    <a:moveTo>
                      <a:pt x="428" y="443"/>
                    </a:moveTo>
                    <a:cubicBezTo>
                      <a:pt x="427" y="443"/>
                      <a:pt x="427" y="443"/>
                      <a:pt x="427" y="443"/>
                    </a:cubicBezTo>
                    <a:cubicBezTo>
                      <a:pt x="413" y="442"/>
                      <a:pt x="413" y="442"/>
                      <a:pt x="413" y="442"/>
                    </a:cubicBezTo>
                    <a:cubicBezTo>
                      <a:pt x="405" y="428"/>
                      <a:pt x="405" y="428"/>
                      <a:pt x="405" y="428"/>
                    </a:cubicBezTo>
                    <a:cubicBezTo>
                      <a:pt x="403" y="426"/>
                      <a:pt x="402" y="424"/>
                      <a:pt x="400" y="422"/>
                    </a:cubicBezTo>
                    <a:cubicBezTo>
                      <a:pt x="388" y="412"/>
                      <a:pt x="374" y="406"/>
                      <a:pt x="358" y="406"/>
                    </a:cubicBezTo>
                    <a:cubicBezTo>
                      <a:pt x="344" y="409"/>
                      <a:pt x="344" y="409"/>
                      <a:pt x="344" y="409"/>
                    </a:cubicBezTo>
                    <a:cubicBezTo>
                      <a:pt x="344" y="408"/>
                      <a:pt x="344" y="408"/>
                      <a:pt x="344" y="408"/>
                    </a:cubicBezTo>
                    <a:cubicBezTo>
                      <a:pt x="344" y="407"/>
                      <a:pt x="344" y="407"/>
                      <a:pt x="344" y="407"/>
                    </a:cubicBezTo>
                    <a:cubicBezTo>
                      <a:pt x="300" y="242"/>
                      <a:pt x="300" y="242"/>
                      <a:pt x="300" y="242"/>
                    </a:cubicBezTo>
                    <a:cubicBezTo>
                      <a:pt x="294" y="221"/>
                      <a:pt x="284" y="221"/>
                      <a:pt x="272" y="223"/>
                    </a:cubicBezTo>
                    <a:cubicBezTo>
                      <a:pt x="272" y="223"/>
                      <a:pt x="249" y="226"/>
                      <a:pt x="254" y="251"/>
                    </a:cubicBezTo>
                    <a:cubicBezTo>
                      <a:pt x="297" y="482"/>
                      <a:pt x="297" y="482"/>
                      <a:pt x="297" y="482"/>
                    </a:cubicBezTo>
                    <a:cubicBezTo>
                      <a:pt x="297" y="485"/>
                      <a:pt x="298" y="487"/>
                      <a:pt x="298" y="490"/>
                    </a:cubicBezTo>
                    <a:cubicBezTo>
                      <a:pt x="298" y="500"/>
                      <a:pt x="294" y="510"/>
                      <a:pt x="287" y="518"/>
                    </a:cubicBezTo>
                    <a:cubicBezTo>
                      <a:pt x="285" y="521"/>
                      <a:pt x="282" y="523"/>
                      <a:pt x="280" y="523"/>
                    </a:cubicBezTo>
                    <a:cubicBezTo>
                      <a:pt x="267" y="525"/>
                      <a:pt x="255" y="522"/>
                      <a:pt x="244" y="514"/>
                    </a:cubicBezTo>
                    <a:cubicBezTo>
                      <a:pt x="231" y="504"/>
                      <a:pt x="222" y="483"/>
                      <a:pt x="213" y="470"/>
                    </a:cubicBezTo>
                    <a:cubicBezTo>
                      <a:pt x="208" y="462"/>
                      <a:pt x="204" y="453"/>
                      <a:pt x="198" y="446"/>
                    </a:cubicBezTo>
                    <a:cubicBezTo>
                      <a:pt x="186" y="434"/>
                      <a:pt x="162" y="424"/>
                      <a:pt x="147" y="436"/>
                    </a:cubicBezTo>
                    <a:cubicBezTo>
                      <a:pt x="143" y="440"/>
                      <a:pt x="138" y="450"/>
                      <a:pt x="142" y="455"/>
                    </a:cubicBezTo>
                    <a:cubicBezTo>
                      <a:pt x="148" y="463"/>
                      <a:pt x="156" y="472"/>
                      <a:pt x="160" y="481"/>
                    </a:cubicBezTo>
                    <a:cubicBezTo>
                      <a:pt x="164" y="488"/>
                      <a:pt x="166" y="496"/>
                      <a:pt x="169" y="504"/>
                    </a:cubicBezTo>
                    <a:cubicBezTo>
                      <a:pt x="171" y="509"/>
                      <a:pt x="172" y="522"/>
                      <a:pt x="176" y="526"/>
                    </a:cubicBezTo>
                    <a:cubicBezTo>
                      <a:pt x="180" y="530"/>
                      <a:pt x="184" y="538"/>
                      <a:pt x="187" y="543"/>
                    </a:cubicBezTo>
                    <a:cubicBezTo>
                      <a:pt x="194" y="554"/>
                      <a:pt x="204" y="566"/>
                      <a:pt x="208" y="578"/>
                    </a:cubicBezTo>
                    <a:cubicBezTo>
                      <a:pt x="222" y="598"/>
                      <a:pt x="228" y="624"/>
                      <a:pt x="243" y="643"/>
                    </a:cubicBezTo>
                    <a:cubicBezTo>
                      <a:pt x="262" y="666"/>
                      <a:pt x="280" y="688"/>
                      <a:pt x="308" y="701"/>
                    </a:cubicBezTo>
                    <a:cubicBezTo>
                      <a:pt x="318" y="707"/>
                      <a:pt x="325" y="715"/>
                      <a:pt x="331" y="724"/>
                    </a:cubicBezTo>
                    <a:cubicBezTo>
                      <a:pt x="340" y="772"/>
                      <a:pt x="340" y="772"/>
                      <a:pt x="340" y="772"/>
                    </a:cubicBezTo>
                    <a:cubicBezTo>
                      <a:pt x="375" y="766"/>
                      <a:pt x="517" y="742"/>
                      <a:pt x="532" y="739"/>
                    </a:cubicBezTo>
                    <a:cubicBezTo>
                      <a:pt x="523" y="698"/>
                      <a:pt x="523" y="698"/>
                      <a:pt x="523" y="698"/>
                    </a:cubicBezTo>
                    <a:cubicBezTo>
                      <a:pt x="522" y="697"/>
                      <a:pt x="522" y="697"/>
                      <a:pt x="522" y="697"/>
                    </a:cubicBezTo>
                    <a:cubicBezTo>
                      <a:pt x="526" y="687"/>
                      <a:pt x="528" y="676"/>
                      <a:pt x="531" y="666"/>
                    </a:cubicBezTo>
                    <a:cubicBezTo>
                      <a:pt x="533" y="657"/>
                      <a:pt x="535" y="649"/>
                      <a:pt x="535" y="640"/>
                    </a:cubicBezTo>
                    <a:cubicBezTo>
                      <a:pt x="536" y="618"/>
                      <a:pt x="537" y="595"/>
                      <a:pt x="538" y="572"/>
                    </a:cubicBezTo>
                    <a:cubicBezTo>
                      <a:pt x="538" y="568"/>
                      <a:pt x="538" y="564"/>
                      <a:pt x="539" y="560"/>
                    </a:cubicBezTo>
                    <a:cubicBezTo>
                      <a:pt x="541" y="547"/>
                      <a:pt x="533" y="512"/>
                      <a:pt x="506" y="510"/>
                    </a:cubicBezTo>
                    <a:cubicBezTo>
                      <a:pt x="505" y="510"/>
                      <a:pt x="505" y="510"/>
                      <a:pt x="505" y="509"/>
                    </a:cubicBezTo>
                    <a:cubicBezTo>
                      <a:pt x="498" y="495"/>
                      <a:pt x="489" y="482"/>
                      <a:pt x="478" y="470"/>
                    </a:cubicBezTo>
                    <a:cubicBezTo>
                      <a:pt x="465" y="456"/>
                      <a:pt x="447" y="446"/>
                      <a:pt x="428" y="443"/>
                    </a:cubicBezTo>
                    <a:close/>
                    <a:moveTo>
                      <a:pt x="349" y="161"/>
                    </a:moveTo>
                    <a:cubicBezTo>
                      <a:pt x="187" y="161"/>
                      <a:pt x="187" y="161"/>
                      <a:pt x="187" y="161"/>
                    </a:cubicBezTo>
                    <a:cubicBezTo>
                      <a:pt x="187" y="0"/>
                      <a:pt x="187" y="0"/>
                      <a:pt x="187" y="0"/>
                    </a:cubicBezTo>
                    <a:cubicBezTo>
                      <a:pt x="349" y="0"/>
                      <a:pt x="349" y="0"/>
                      <a:pt x="349" y="0"/>
                    </a:cubicBezTo>
                    <a:lnTo>
                      <a:pt x="349" y="161"/>
                    </a:lnTo>
                    <a:close/>
                    <a:moveTo>
                      <a:pt x="163" y="161"/>
                    </a:moveTo>
                    <a:cubicBezTo>
                      <a:pt x="0" y="161"/>
                      <a:pt x="0" y="161"/>
                      <a:pt x="0" y="161"/>
                    </a:cubicBezTo>
                    <a:cubicBezTo>
                      <a:pt x="0" y="0"/>
                      <a:pt x="0" y="0"/>
                      <a:pt x="0" y="0"/>
                    </a:cubicBezTo>
                    <a:cubicBezTo>
                      <a:pt x="163" y="0"/>
                      <a:pt x="163" y="0"/>
                      <a:pt x="163" y="0"/>
                    </a:cubicBezTo>
                    <a:lnTo>
                      <a:pt x="163" y="161"/>
                    </a:lnTo>
                    <a:close/>
                    <a:moveTo>
                      <a:pt x="251" y="347"/>
                    </a:moveTo>
                    <a:cubicBezTo>
                      <a:pt x="187" y="347"/>
                      <a:pt x="187" y="347"/>
                      <a:pt x="187" y="347"/>
                    </a:cubicBezTo>
                    <a:cubicBezTo>
                      <a:pt x="187" y="185"/>
                      <a:pt x="187" y="185"/>
                      <a:pt x="187" y="185"/>
                    </a:cubicBezTo>
                    <a:cubicBezTo>
                      <a:pt x="349" y="185"/>
                      <a:pt x="349" y="185"/>
                      <a:pt x="349" y="185"/>
                    </a:cubicBezTo>
                    <a:cubicBezTo>
                      <a:pt x="349" y="347"/>
                      <a:pt x="349" y="347"/>
                      <a:pt x="349" y="347"/>
                    </a:cubicBezTo>
                    <a:cubicBezTo>
                      <a:pt x="349" y="347"/>
                      <a:pt x="349" y="347"/>
                      <a:pt x="349" y="347"/>
                    </a:cubicBezTo>
                    <a:cubicBezTo>
                      <a:pt x="319" y="237"/>
                      <a:pt x="319" y="237"/>
                      <a:pt x="319" y="237"/>
                    </a:cubicBezTo>
                    <a:cubicBezTo>
                      <a:pt x="319" y="237"/>
                      <a:pt x="319" y="237"/>
                      <a:pt x="319" y="237"/>
                    </a:cubicBezTo>
                    <a:cubicBezTo>
                      <a:pt x="319" y="237"/>
                      <a:pt x="319" y="237"/>
                      <a:pt x="319" y="237"/>
                    </a:cubicBezTo>
                    <a:cubicBezTo>
                      <a:pt x="311" y="208"/>
                      <a:pt x="293" y="202"/>
                      <a:pt x="280" y="202"/>
                    </a:cubicBezTo>
                    <a:cubicBezTo>
                      <a:pt x="276" y="202"/>
                      <a:pt x="272" y="202"/>
                      <a:pt x="269" y="203"/>
                    </a:cubicBezTo>
                    <a:cubicBezTo>
                      <a:pt x="265" y="204"/>
                      <a:pt x="250" y="207"/>
                      <a:pt x="241" y="220"/>
                    </a:cubicBezTo>
                    <a:cubicBezTo>
                      <a:pt x="236" y="227"/>
                      <a:pt x="231" y="238"/>
                      <a:pt x="234" y="254"/>
                    </a:cubicBezTo>
                    <a:lnTo>
                      <a:pt x="251" y="347"/>
                    </a:lnTo>
                    <a:close/>
                    <a:moveTo>
                      <a:pt x="157" y="533"/>
                    </a:moveTo>
                    <a:cubicBezTo>
                      <a:pt x="0" y="533"/>
                      <a:pt x="0" y="533"/>
                      <a:pt x="0" y="533"/>
                    </a:cubicBezTo>
                    <a:cubicBezTo>
                      <a:pt x="0" y="372"/>
                      <a:pt x="0" y="372"/>
                      <a:pt x="0" y="372"/>
                    </a:cubicBezTo>
                    <a:cubicBezTo>
                      <a:pt x="256" y="372"/>
                      <a:pt x="256" y="372"/>
                      <a:pt x="256" y="372"/>
                    </a:cubicBezTo>
                    <a:cubicBezTo>
                      <a:pt x="277" y="486"/>
                      <a:pt x="277" y="486"/>
                      <a:pt x="277" y="486"/>
                    </a:cubicBezTo>
                    <a:cubicBezTo>
                      <a:pt x="277" y="487"/>
                      <a:pt x="278" y="488"/>
                      <a:pt x="278" y="489"/>
                    </a:cubicBezTo>
                    <a:cubicBezTo>
                      <a:pt x="278" y="489"/>
                      <a:pt x="278" y="489"/>
                      <a:pt x="278" y="489"/>
                    </a:cubicBezTo>
                    <a:cubicBezTo>
                      <a:pt x="278" y="490"/>
                      <a:pt x="278" y="490"/>
                      <a:pt x="278" y="490"/>
                    </a:cubicBezTo>
                    <a:cubicBezTo>
                      <a:pt x="278" y="495"/>
                      <a:pt x="276" y="499"/>
                      <a:pt x="273" y="504"/>
                    </a:cubicBezTo>
                    <a:cubicBezTo>
                      <a:pt x="273" y="504"/>
                      <a:pt x="272" y="504"/>
                      <a:pt x="272" y="504"/>
                    </a:cubicBezTo>
                    <a:cubicBezTo>
                      <a:pt x="267" y="504"/>
                      <a:pt x="262" y="502"/>
                      <a:pt x="257" y="498"/>
                    </a:cubicBezTo>
                    <a:cubicBezTo>
                      <a:pt x="257" y="498"/>
                      <a:pt x="257" y="498"/>
                      <a:pt x="257" y="498"/>
                    </a:cubicBezTo>
                    <a:cubicBezTo>
                      <a:pt x="257" y="498"/>
                      <a:pt x="257" y="498"/>
                      <a:pt x="257" y="498"/>
                    </a:cubicBezTo>
                    <a:cubicBezTo>
                      <a:pt x="250" y="493"/>
                      <a:pt x="244" y="482"/>
                      <a:pt x="238" y="472"/>
                    </a:cubicBezTo>
                    <a:cubicBezTo>
                      <a:pt x="235" y="468"/>
                      <a:pt x="233" y="463"/>
                      <a:pt x="230" y="459"/>
                    </a:cubicBezTo>
                    <a:cubicBezTo>
                      <a:pt x="228" y="456"/>
                      <a:pt x="227" y="454"/>
                      <a:pt x="225" y="451"/>
                    </a:cubicBezTo>
                    <a:cubicBezTo>
                      <a:pt x="222" y="445"/>
                      <a:pt x="218" y="438"/>
                      <a:pt x="212" y="432"/>
                    </a:cubicBezTo>
                    <a:cubicBezTo>
                      <a:pt x="200" y="419"/>
                      <a:pt x="181" y="411"/>
                      <a:pt x="164" y="411"/>
                    </a:cubicBezTo>
                    <a:cubicBezTo>
                      <a:pt x="153" y="411"/>
                      <a:pt x="143" y="414"/>
                      <a:pt x="135" y="420"/>
                    </a:cubicBezTo>
                    <a:cubicBezTo>
                      <a:pt x="124" y="430"/>
                      <a:pt x="114" y="452"/>
                      <a:pt x="126" y="467"/>
                    </a:cubicBezTo>
                    <a:cubicBezTo>
                      <a:pt x="128" y="469"/>
                      <a:pt x="129" y="471"/>
                      <a:pt x="131" y="473"/>
                    </a:cubicBezTo>
                    <a:cubicBezTo>
                      <a:pt x="135" y="479"/>
                      <a:pt x="140" y="485"/>
                      <a:pt x="142" y="489"/>
                    </a:cubicBezTo>
                    <a:cubicBezTo>
                      <a:pt x="145" y="496"/>
                      <a:pt x="148" y="504"/>
                      <a:pt x="150" y="510"/>
                    </a:cubicBezTo>
                    <a:cubicBezTo>
                      <a:pt x="150" y="511"/>
                      <a:pt x="151" y="513"/>
                      <a:pt x="151" y="515"/>
                    </a:cubicBezTo>
                    <a:cubicBezTo>
                      <a:pt x="152" y="521"/>
                      <a:pt x="154" y="527"/>
                      <a:pt x="157" y="533"/>
                    </a:cubicBezTo>
                    <a:close/>
                    <a:moveTo>
                      <a:pt x="163" y="347"/>
                    </a:moveTo>
                    <a:cubicBezTo>
                      <a:pt x="0" y="347"/>
                      <a:pt x="0" y="347"/>
                      <a:pt x="0" y="347"/>
                    </a:cubicBezTo>
                    <a:cubicBezTo>
                      <a:pt x="0" y="185"/>
                      <a:pt x="0" y="185"/>
                      <a:pt x="0" y="185"/>
                    </a:cubicBezTo>
                    <a:cubicBezTo>
                      <a:pt x="163" y="185"/>
                      <a:pt x="163" y="185"/>
                      <a:pt x="163" y="185"/>
                    </a:cubicBezTo>
                    <a:lnTo>
                      <a:pt x="163" y="3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184"/>
                <a:endParaRPr lang="en-US" sz="1700" dirty="0">
                  <a:solidFill>
                    <a:srgbClr val="000000"/>
                  </a:solidFill>
                </a:endParaRPr>
              </a:p>
            </p:txBody>
          </p:sp>
        </p:grpSp>
        <p:sp>
          <p:nvSpPr>
            <p:cNvPr id="195" name="TextBox 194"/>
            <p:cNvSpPr txBox="1"/>
            <p:nvPr/>
          </p:nvSpPr>
          <p:spPr>
            <a:xfrm>
              <a:off x="11762853" y="2636509"/>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OPERATE</a:t>
              </a:r>
            </a:p>
          </p:txBody>
        </p:sp>
      </p:grpSp>
      <p:grpSp>
        <p:nvGrpSpPr>
          <p:cNvPr id="198" name="Group 197"/>
          <p:cNvGrpSpPr/>
          <p:nvPr/>
        </p:nvGrpSpPr>
        <p:grpSpPr>
          <a:xfrm>
            <a:off x="11395878" y="0"/>
            <a:ext cx="841248" cy="749808"/>
            <a:chOff x="9621100" y="2572128"/>
            <a:chExt cx="841248" cy="749808"/>
          </a:xfrm>
        </p:grpSpPr>
        <p:grpSp>
          <p:nvGrpSpPr>
            <p:cNvPr id="199" name="Group 198"/>
            <p:cNvGrpSpPr/>
            <p:nvPr/>
          </p:nvGrpSpPr>
          <p:grpSpPr>
            <a:xfrm>
              <a:off x="9621100" y="2572128"/>
              <a:ext cx="841248" cy="749808"/>
              <a:chOff x="10010857" y="2450770"/>
              <a:chExt cx="841248" cy="749808"/>
            </a:xfrm>
          </p:grpSpPr>
          <p:sp>
            <p:nvSpPr>
              <p:cNvPr id="201" name="Rectangle 200"/>
              <p:cNvSpPr/>
              <p:nvPr/>
            </p:nvSpPr>
            <p:spPr bwMode="auto">
              <a:xfrm>
                <a:off x="10010857" y="2450770"/>
                <a:ext cx="841248" cy="7498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68217A"/>
                    </a:solidFill>
                    <a:ea typeface="Segoe UI" pitchFamily="34" charset="0"/>
                    <a:cs typeface="Segoe UI" pitchFamily="34" charset="0"/>
                  </a:rPr>
                  <a:t>RELEASE</a:t>
                </a:r>
              </a:p>
            </p:txBody>
          </p:sp>
          <p:grpSp>
            <p:nvGrpSpPr>
              <p:cNvPr id="202" name="Group 201"/>
              <p:cNvGrpSpPr/>
              <p:nvPr/>
            </p:nvGrpSpPr>
            <p:grpSpPr bwMode="black">
              <a:xfrm>
                <a:off x="10156809" y="2539302"/>
                <a:ext cx="189499" cy="401888"/>
                <a:chOff x="8920162" y="3943878"/>
                <a:chExt cx="419078" cy="889014"/>
              </a:xfrm>
              <a:solidFill>
                <a:schemeClr val="tx1"/>
              </a:solidFill>
            </p:grpSpPr>
            <p:sp>
              <p:nvSpPr>
                <p:cNvPr id="203" name="Oval 16"/>
                <p:cNvSpPr>
                  <a:spLocks noChangeArrowheads="1"/>
                </p:cNvSpPr>
                <p:nvPr/>
              </p:nvSpPr>
              <p:spPr bwMode="black">
                <a:xfrm>
                  <a:off x="9148745" y="3943886"/>
                  <a:ext cx="149225"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204" name="Freeform 17"/>
                <p:cNvSpPr>
                  <a:spLocks/>
                </p:cNvSpPr>
                <p:nvPr/>
              </p:nvSpPr>
              <p:spPr bwMode="black">
                <a:xfrm>
                  <a:off x="9016977" y="4123277"/>
                  <a:ext cx="322263" cy="709615"/>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205" name="Freeform 18"/>
                <p:cNvSpPr>
                  <a:spLocks/>
                </p:cNvSpPr>
                <p:nvPr/>
              </p:nvSpPr>
              <p:spPr bwMode="black">
                <a:xfrm>
                  <a:off x="9051895" y="4089938"/>
                  <a:ext cx="265112" cy="206376"/>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206" name="Freeform 19"/>
                <p:cNvSpPr>
                  <a:spLocks/>
                </p:cNvSpPr>
                <p:nvPr/>
              </p:nvSpPr>
              <p:spPr bwMode="black">
                <a:xfrm>
                  <a:off x="8953469" y="3958176"/>
                  <a:ext cx="90487"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207" name="Freeform 20"/>
                <p:cNvSpPr>
                  <a:spLocks/>
                </p:cNvSpPr>
                <p:nvPr/>
              </p:nvSpPr>
              <p:spPr bwMode="black">
                <a:xfrm>
                  <a:off x="9055048" y="401056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208" name="Freeform 21"/>
                <p:cNvSpPr>
                  <a:spLocks/>
                </p:cNvSpPr>
                <p:nvPr/>
              </p:nvSpPr>
              <p:spPr bwMode="black">
                <a:xfrm>
                  <a:off x="8920162" y="3943878"/>
                  <a:ext cx="19050" cy="195264"/>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sp>
          <p:nvSpPr>
            <p:cNvPr id="200" name="TextBox 199"/>
            <p:cNvSpPr txBox="1"/>
            <p:nvPr/>
          </p:nvSpPr>
          <p:spPr>
            <a:xfrm>
              <a:off x="10331151" y="2713064"/>
              <a:ext cx="124650" cy="46793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RELEASE</a:t>
              </a:r>
            </a:p>
          </p:txBody>
        </p:sp>
      </p:grpSp>
      <p:grpSp>
        <p:nvGrpSpPr>
          <p:cNvPr id="209" name="Group 208"/>
          <p:cNvGrpSpPr/>
          <p:nvPr/>
        </p:nvGrpSpPr>
        <p:grpSpPr>
          <a:xfrm>
            <a:off x="11227779" y="0"/>
            <a:ext cx="844454" cy="749808"/>
            <a:chOff x="11227779" y="0"/>
            <a:chExt cx="844454" cy="749808"/>
          </a:xfrm>
        </p:grpSpPr>
        <p:sp>
          <p:nvSpPr>
            <p:cNvPr id="210" name="Rectangle 209"/>
            <p:cNvSpPr/>
            <p:nvPr/>
          </p:nvSpPr>
          <p:spPr bwMode="auto">
            <a:xfrm>
              <a:off x="11227779" y="0"/>
              <a:ext cx="841248" cy="7498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 rIns="18288" bIns="4572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7FBA00"/>
                  </a:solidFill>
                  <a:ea typeface="Segoe UI" pitchFamily="34" charset="0"/>
                  <a:cs typeface="Segoe UI" pitchFamily="34" charset="0"/>
                </a:rPr>
                <a:t>DEVELOP</a:t>
              </a:r>
            </a:p>
          </p:txBody>
        </p:sp>
        <p:grpSp>
          <p:nvGrpSpPr>
            <p:cNvPr id="211" name="Group 210"/>
            <p:cNvGrpSpPr/>
            <p:nvPr/>
          </p:nvGrpSpPr>
          <p:grpSpPr>
            <a:xfrm>
              <a:off x="11333371" y="137080"/>
              <a:ext cx="466163" cy="466170"/>
              <a:chOff x="7156455" y="28575"/>
              <a:chExt cx="325433" cy="325438"/>
            </a:xfrm>
            <a:solidFill>
              <a:schemeClr val="tx1"/>
            </a:solidFill>
          </p:grpSpPr>
          <p:sp>
            <p:nvSpPr>
              <p:cNvPr id="213" name="Freeform 26"/>
              <p:cNvSpPr>
                <a:spLocks noEditPoints="1"/>
              </p:cNvSpPr>
              <p:nvPr/>
            </p:nvSpPr>
            <p:spPr bwMode="auto">
              <a:xfrm>
                <a:off x="7164388" y="88900"/>
                <a:ext cx="261938" cy="261938"/>
              </a:xfrm>
              <a:custGeom>
                <a:avLst/>
                <a:gdLst>
                  <a:gd name="T0" fmla="*/ 70 w 70"/>
                  <a:gd name="T1" fmla="*/ 17 h 70"/>
                  <a:gd name="T2" fmla="*/ 57 w 70"/>
                  <a:gd name="T3" fmla="*/ 29 h 70"/>
                  <a:gd name="T4" fmla="*/ 49 w 70"/>
                  <a:gd name="T5" fmla="*/ 21 h 70"/>
                  <a:gd name="T6" fmla="*/ 55 w 70"/>
                  <a:gd name="T7" fmla="*/ 14 h 70"/>
                  <a:gd name="T8" fmla="*/ 55 w 70"/>
                  <a:gd name="T9" fmla="*/ 11 h 70"/>
                  <a:gd name="T10" fmla="*/ 55 w 70"/>
                  <a:gd name="T11" fmla="*/ 11 h 70"/>
                  <a:gd name="T12" fmla="*/ 51 w 70"/>
                  <a:gd name="T13" fmla="*/ 11 h 70"/>
                  <a:gd name="T14" fmla="*/ 45 w 70"/>
                  <a:gd name="T15" fmla="*/ 17 h 70"/>
                  <a:gd name="T16" fmla="*/ 40 w 70"/>
                  <a:gd name="T17" fmla="*/ 12 h 70"/>
                  <a:gd name="T18" fmla="*/ 53 w 70"/>
                  <a:gd name="T19" fmla="*/ 0 h 70"/>
                  <a:gd name="T20" fmla="*/ 70 w 70"/>
                  <a:gd name="T21" fmla="*/ 17 h 70"/>
                  <a:gd name="T22" fmla="*/ 43 w 70"/>
                  <a:gd name="T23" fmla="*/ 44 h 70"/>
                  <a:gd name="T24" fmla="*/ 34 w 70"/>
                  <a:gd name="T25" fmla="*/ 35 h 70"/>
                  <a:gd name="T26" fmla="*/ 19 w 70"/>
                  <a:gd name="T27" fmla="*/ 50 h 70"/>
                  <a:gd name="T28" fmla="*/ 15 w 70"/>
                  <a:gd name="T29" fmla="*/ 50 h 70"/>
                  <a:gd name="T30" fmla="*/ 15 w 70"/>
                  <a:gd name="T31" fmla="*/ 50 h 70"/>
                  <a:gd name="T32" fmla="*/ 15 w 70"/>
                  <a:gd name="T33" fmla="*/ 47 h 70"/>
                  <a:gd name="T34" fmla="*/ 31 w 70"/>
                  <a:gd name="T35" fmla="*/ 31 h 70"/>
                  <a:gd name="T36" fmla="*/ 26 w 70"/>
                  <a:gd name="T37" fmla="*/ 27 h 70"/>
                  <a:gd name="T38" fmla="*/ 7 w 70"/>
                  <a:gd name="T39" fmla="*/ 46 h 70"/>
                  <a:gd name="T40" fmla="*/ 0 w 70"/>
                  <a:gd name="T41" fmla="*/ 70 h 70"/>
                  <a:gd name="T42" fmla="*/ 24 w 70"/>
                  <a:gd name="T43" fmla="*/ 63 h 70"/>
                  <a:gd name="T44" fmla="*/ 43 w 70"/>
                  <a:gd name="T4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0">
                    <a:moveTo>
                      <a:pt x="70" y="17"/>
                    </a:moveTo>
                    <a:cubicBezTo>
                      <a:pt x="57" y="29"/>
                      <a:pt x="57" y="29"/>
                      <a:pt x="57" y="29"/>
                    </a:cubicBezTo>
                    <a:cubicBezTo>
                      <a:pt x="49" y="21"/>
                      <a:pt x="49" y="21"/>
                      <a:pt x="49" y="21"/>
                    </a:cubicBezTo>
                    <a:cubicBezTo>
                      <a:pt x="55" y="14"/>
                      <a:pt x="55" y="14"/>
                      <a:pt x="55" y="14"/>
                    </a:cubicBezTo>
                    <a:cubicBezTo>
                      <a:pt x="56" y="13"/>
                      <a:pt x="56" y="12"/>
                      <a:pt x="55" y="11"/>
                    </a:cubicBezTo>
                    <a:cubicBezTo>
                      <a:pt x="55" y="11"/>
                      <a:pt x="55" y="11"/>
                      <a:pt x="55" y="11"/>
                    </a:cubicBezTo>
                    <a:cubicBezTo>
                      <a:pt x="54" y="10"/>
                      <a:pt x="52" y="10"/>
                      <a:pt x="51" y="11"/>
                    </a:cubicBezTo>
                    <a:cubicBezTo>
                      <a:pt x="45" y="17"/>
                      <a:pt x="45" y="17"/>
                      <a:pt x="45" y="17"/>
                    </a:cubicBezTo>
                    <a:cubicBezTo>
                      <a:pt x="40" y="12"/>
                      <a:pt x="40" y="12"/>
                      <a:pt x="40" y="12"/>
                    </a:cubicBezTo>
                    <a:cubicBezTo>
                      <a:pt x="53" y="0"/>
                      <a:pt x="53" y="0"/>
                      <a:pt x="53" y="0"/>
                    </a:cubicBezTo>
                    <a:cubicBezTo>
                      <a:pt x="70" y="17"/>
                      <a:pt x="70" y="17"/>
                      <a:pt x="70" y="17"/>
                    </a:cubicBezTo>
                    <a:close/>
                    <a:moveTo>
                      <a:pt x="43" y="44"/>
                    </a:moveTo>
                    <a:cubicBezTo>
                      <a:pt x="34" y="35"/>
                      <a:pt x="34" y="35"/>
                      <a:pt x="34" y="35"/>
                    </a:cubicBezTo>
                    <a:cubicBezTo>
                      <a:pt x="19" y="50"/>
                      <a:pt x="19" y="50"/>
                      <a:pt x="19" y="50"/>
                    </a:cubicBezTo>
                    <a:cubicBezTo>
                      <a:pt x="18" y="51"/>
                      <a:pt x="16" y="51"/>
                      <a:pt x="15" y="50"/>
                    </a:cubicBezTo>
                    <a:cubicBezTo>
                      <a:pt x="15" y="50"/>
                      <a:pt x="15" y="50"/>
                      <a:pt x="15" y="50"/>
                    </a:cubicBezTo>
                    <a:cubicBezTo>
                      <a:pt x="14" y="49"/>
                      <a:pt x="14" y="48"/>
                      <a:pt x="15" y="47"/>
                    </a:cubicBezTo>
                    <a:cubicBezTo>
                      <a:pt x="31" y="31"/>
                      <a:pt x="31" y="31"/>
                      <a:pt x="31" y="31"/>
                    </a:cubicBezTo>
                    <a:cubicBezTo>
                      <a:pt x="26" y="27"/>
                      <a:pt x="26" y="27"/>
                      <a:pt x="26" y="27"/>
                    </a:cubicBezTo>
                    <a:cubicBezTo>
                      <a:pt x="7" y="46"/>
                      <a:pt x="7" y="46"/>
                      <a:pt x="7" y="46"/>
                    </a:cubicBezTo>
                    <a:cubicBezTo>
                      <a:pt x="0" y="70"/>
                      <a:pt x="0" y="70"/>
                      <a:pt x="0" y="70"/>
                    </a:cubicBezTo>
                    <a:cubicBezTo>
                      <a:pt x="24" y="63"/>
                      <a:pt x="24" y="63"/>
                      <a:pt x="24" y="63"/>
                    </a:cubicBezTo>
                    <a:lnTo>
                      <a:pt x="43" y="44"/>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214" name="Freeform 27"/>
              <p:cNvSpPr>
                <a:spLocks/>
              </p:cNvSpPr>
              <p:nvPr/>
            </p:nvSpPr>
            <p:spPr bwMode="auto">
              <a:xfrm>
                <a:off x="7377113" y="28575"/>
                <a:ext cx="104775" cy="107950"/>
              </a:xfrm>
              <a:custGeom>
                <a:avLst/>
                <a:gdLst>
                  <a:gd name="T0" fmla="*/ 0 w 66"/>
                  <a:gd name="T1" fmla="*/ 28 h 68"/>
                  <a:gd name="T2" fmla="*/ 26 w 66"/>
                  <a:gd name="T3" fmla="*/ 0 h 68"/>
                  <a:gd name="T4" fmla="*/ 66 w 66"/>
                  <a:gd name="T5" fmla="*/ 40 h 68"/>
                  <a:gd name="T6" fmla="*/ 40 w 66"/>
                  <a:gd name="T7" fmla="*/ 68 h 68"/>
                  <a:gd name="T8" fmla="*/ 0 w 66"/>
                  <a:gd name="T9" fmla="*/ 28 h 68"/>
                </a:gdLst>
                <a:ahLst/>
                <a:cxnLst>
                  <a:cxn ang="0">
                    <a:pos x="T0" y="T1"/>
                  </a:cxn>
                  <a:cxn ang="0">
                    <a:pos x="T2" y="T3"/>
                  </a:cxn>
                  <a:cxn ang="0">
                    <a:pos x="T4" y="T5"/>
                  </a:cxn>
                  <a:cxn ang="0">
                    <a:pos x="T6" y="T7"/>
                  </a:cxn>
                  <a:cxn ang="0">
                    <a:pos x="T8" y="T9"/>
                  </a:cxn>
                </a:cxnLst>
                <a:rect l="0" t="0" r="r" b="b"/>
                <a:pathLst>
                  <a:path w="66" h="68">
                    <a:moveTo>
                      <a:pt x="0" y="28"/>
                    </a:moveTo>
                    <a:lnTo>
                      <a:pt x="26" y="0"/>
                    </a:lnTo>
                    <a:lnTo>
                      <a:pt x="66" y="40"/>
                    </a:lnTo>
                    <a:lnTo>
                      <a:pt x="40" y="68"/>
                    </a:lnTo>
                    <a:lnTo>
                      <a:pt x="0" y="28"/>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215" name="Freeform 28"/>
              <p:cNvSpPr>
                <a:spLocks/>
              </p:cNvSpPr>
              <p:nvPr/>
            </p:nvSpPr>
            <p:spPr bwMode="auto">
              <a:xfrm>
                <a:off x="7156455" y="28575"/>
                <a:ext cx="319088" cy="325438"/>
              </a:xfrm>
              <a:custGeom>
                <a:avLst/>
                <a:gdLst>
                  <a:gd name="T0" fmla="*/ 85 w 85"/>
                  <a:gd name="T1" fmla="*/ 69 h 87"/>
                  <a:gd name="T2" fmla="*/ 84 w 85"/>
                  <a:gd name="T3" fmla="*/ 74 h 87"/>
                  <a:gd name="T4" fmla="*/ 80 w 85"/>
                  <a:gd name="T5" fmla="*/ 71 h 87"/>
                  <a:gd name="T6" fmla="*/ 70 w 85"/>
                  <a:gd name="T7" fmla="*/ 62 h 87"/>
                  <a:gd name="T8" fmla="*/ 60 w 85"/>
                  <a:gd name="T9" fmla="*/ 73 h 87"/>
                  <a:gd name="T10" fmla="*/ 66 w 85"/>
                  <a:gd name="T11" fmla="*/ 82 h 87"/>
                  <a:gd name="T12" fmla="*/ 67 w 85"/>
                  <a:gd name="T13" fmla="*/ 87 h 87"/>
                  <a:gd name="T14" fmla="*/ 67 w 85"/>
                  <a:gd name="T15" fmla="*/ 87 h 87"/>
                  <a:gd name="T16" fmla="*/ 49 w 85"/>
                  <a:gd name="T17" fmla="*/ 69 h 87"/>
                  <a:gd name="T18" fmla="*/ 50 w 85"/>
                  <a:gd name="T19" fmla="*/ 62 h 87"/>
                  <a:gd name="T20" fmla="*/ 23 w 85"/>
                  <a:gd name="T21" fmla="*/ 36 h 87"/>
                  <a:gd name="T22" fmla="*/ 18 w 85"/>
                  <a:gd name="T23" fmla="*/ 36 h 87"/>
                  <a:gd name="T24" fmla="*/ 0 w 85"/>
                  <a:gd name="T25" fmla="*/ 18 h 87"/>
                  <a:gd name="T26" fmla="*/ 1 w 85"/>
                  <a:gd name="T27" fmla="*/ 13 h 87"/>
                  <a:gd name="T28" fmla="*/ 4 w 85"/>
                  <a:gd name="T29" fmla="*/ 16 h 87"/>
                  <a:gd name="T30" fmla="*/ 15 w 85"/>
                  <a:gd name="T31" fmla="*/ 25 h 87"/>
                  <a:gd name="T32" fmla="*/ 25 w 85"/>
                  <a:gd name="T33" fmla="*/ 15 h 87"/>
                  <a:gd name="T34" fmla="*/ 19 w 85"/>
                  <a:gd name="T35" fmla="*/ 5 h 87"/>
                  <a:gd name="T36" fmla="*/ 18 w 85"/>
                  <a:gd name="T37" fmla="*/ 0 h 87"/>
                  <a:gd name="T38" fmla="*/ 18 w 85"/>
                  <a:gd name="T39" fmla="*/ 0 h 87"/>
                  <a:gd name="T40" fmla="*/ 36 w 85"/>
                  <a:gd name="T41" fmla="*/ 18 h 87"/>
                  <a:gd name="T42" fmla="*/ 35 w 85"/>
                  <a:gd name="T43" fmla="*/ 25 h 87"/>
                  <a:gd name="T44" fmla="*/ 62 w 85"/>
                  <a:gd name="T45" fmla="*/ 51 h 87"/>
                  <a:gd name="T46" fmla="*/ 66 w 85"/>
                  <a:gd name="T47" fmla="*/ 51 h 87"/>
                  <a:gd name="T48" fmla="*/ 85 w 85"/>
                  <a:gd name="T49"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7">
                    <a:moveTo>
                      <a:pt x="85" y="69"/>
                    </a:moveTo>
                    <a:cubicBezTo>
                      <a:pt x="85" y="71"/>
                      <a:pt x="84" y="73"/>
                      <a:pt x="84" y="74"/>
                    </a:cubicBezTo>
                    <a:cubicBezTo>
                      <a:pt x="80" y="71"/>
                      <a:pt x="80" y="71"/>
                      <a:pt x="80" y="71"/>
                    </a:cubicBezTo>
                    <a:cubicBezTo>
                      <a:pt x="80" y="66"/>
                      <a:pt x="75" y="62"/>
                      <a:pt x="70" y="62"/>
                    </a:cubicBezTo>
                    <a:cubicBezTo>
                      <a:pt x="64" y="62"/>
                      <a:pt x="60" y="67"/>
                      <a:pt x="60" y="73"/>
                    </a:cubicBezTo>
                    <a:cubicBezTo>
                      <a:pt x="60" y="77"/>
                      <a:pt x="62" y="80"/>
                      <a:pt x="66" y="82"/>
                    </a:cubicBezTo>
                    <a:cubicBezTo>
                      <a:pt x="67" y="87"/>
                      <a:pt x="67" y="87"/>
                      <a:pt x="67" y="87"/>
                    </a:cubicBezTo>
                    <a:cubicBezTo>
                      <a:pt x="67" y="87"/>
                      <a:pt x="67" y="87"/>
                      <a:pt x="67" y="87"/>
                    </a:cubicBezTo>
                    <a:cubicBezTo>
                      <a:pt x="57" y="87"/>
                      <a:pt x="49" y="79"/>
                      <a:pt x="49" y="69"/>
                    </a:cubicBezTo>
                    <a:cubicBezTo>
                      <a:pt x="49" y="67"/>
                      <a:pt x="49" y="64"/>
                      <a:pt x="50" y="62"/>
                    </a:cubicBezTo>
                    <a:cubicBezTo>
                      <a:pt x="23" y="36"/>
                      <a:pt x="23" y="36"/>
                      <a:pt x="23" y="36"/>
                    </a:cubicBezTo>
                    <a:cubicBezTo>
                      <a:pt x="22" y="36"/>
                      <a:pt x="20" y="36"/>
                      <a:pt x="18" y="36"/>
                    </a:cubicBezTo>
                    <a:cubicBezTo>
                      <a:pt x="9" y="36"/>
                      <a:pt x="0" y="28"/>
                      <a:pt x="0" y="18"/>
                    </a:cubicBezTo>
                    <a:cubicBezTo>
                      <a:pt x="0" y="17"/>
                      <a:pt x="1" y="15"/>
                      <a:pt x="1" y="13"/>
                    </a:cubicBezTo>
                    <a:cubicBezTo>
                      <a:pt x="4" y="16"/>
                      <a:pt x="4" y="16"/>
                      <a:pt x="4" y="16"/>
                    </a:cubicBezTo>
                    <a:cubicBezTo>
                      <a:pt x="5" y="21"/>
                      <a:pt x="10" y="25"/>
                      <a:pt x="15" y="25"/>
                    </a:cubicBezTo>
                    <a:cubicBezTo>
                      <a:pt x="21" y="25"/>
                      <a:pt x="25" y="20"/>
                      <a:pt x="25" y="15"/>
                    </a:cubicBezTo>
                    <a:cubicBezTo>
                      <a:pt x="25" y="11"/>
                      <a:pt x="23" y="7"/>
                      <a:pt x="19" y="5"/>
                    </a:cubicBezTo>
                    <a:cubicBezTo>
                      <a:pt x="18" y="0"/>
                      <a:pt x="18" y="0"/>
                      <a:pt x="18" y="0"/>
                    </a:cubicBezTo>
                    <a:cubicBezTo>
                      <a:pt x="18" y="0"/>
                      <a:pt x="18" y="0"/>
                      <a:pt x="18" y="0"/>
                    </a:cubicBezTo>
                    <a:cubicBezTo>
                      <a:pt x="28" y="0"/>
                      <a:pt x="36" y="8"/>
                      <a:pt x="36" y="18"/>
                    </a:cubicBezTo>
                    <a:cubicBezTo>
                      <a:pt x="36" y="20"/>
                      <a:pt x="36" y="23"/>
                      <a:pt x="35" y="25"/>
                    </a:cubicBezTo>
                    <a:cubicBezTo>
                      <a:pt x="62" y="51"/>
                      <a:pt x="62" y="51"/>
                      <a:pt x="62" y="51"/>
                    </a:cubicBezTo>
                    <a:cubicBezTo>
                      <a:pt x="64" y="51"/>
                      <a:pt x="65" y="51"/>
                      <a:pt x="66" y="51"/>
                    </a:cubicBezTo>
                    <a:cubicBezTo>
                      <a:pt x="76" y="51"/>
                      <a:pt x="84" y="59"/>
                      <a:pt x="85" y="69"/>
                    </a:cubicBez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
          <p:nvSpPr>
            <p:cNvPr id="212" name="TextBox 211"/>
            <p:cNvSpPr txBox="1"/>
            <p:nvPr/>
          </p:nvSpPr>
          <p:spPr>
            <a:xfrm>
              <a:off x="11947583" y="137080"/>
              <a:ext cx="124650" cy="471505"/>
            </a:xfrm>
            <a:prstGeom prst="rect">
              <a:avLst/>
            </a:prstGeom>
            <a:noFill/>
          </p:spPr>
          <p:txBody>
            <a:bodyPr vert="vert270" wrap="square" lIns="0" tIns="0" rIns="0" bIns="0" rtlCol="0">
              <a:spAutoFit/>
            </a:bodyPr>
            <a:lstStyle/>
            <a:p>
              <a:pPr>
                <a:lnSpc>
                  <a:spcPct val="90000"/>
                </a:lnSpc>
                <a:spcAft>
                  <a:spcPts val="600"/>
                </a:spcAft>
              </a:pPr>
              <a:r>
                <a:rPr lang="en-US" sz="900" dirty="0" smtClean="0">
                  <a:gradFill>
                    <a:gsLst>
                      <a:gs pos="2917">
                        <a:srgbClr val="FFFFFF"/>
                      </a:gs>
                      <a:gs pos="30000">
                        <a:srgbClr val="FFFFFF"/>
                      </a:gs>
                    </a:gsLst>
                    <a:lin ang="5400000" scaled="0"/>
                  </a:gradFill>
                </a:rPr>
                <a:t>DEVELOP</a:t>
              </a:r>
            </a:p>
          </p:txBody>
        </p:sp>
      </p:grpSp>
      <p:grpSp>
        <p:nvGrpSpPr>
          <p:cNvPr id="217" name="Group 216"/>
          <p:cNvGrpSpPr/>
          <p:nvPr/>
        </p:nvGrpSpPr>
        <p:grpSpPr>
          <a:xfrm>
            <a:off x="7903370" y="4338646"/>
            <a:ext cx="1009467" cy="851517"/>
            <a:chOff x="8319645" y="4878620"/>
            <a:chExt cx="2787284" cy="1319085"/>
          </a:xfrm>
        </p:grpSpPr>
        <p:cxnSp>
          <p:nvCxnSpPr>
            <p:cNvPr id="218" name="Straight Arrow Connector 217"/>
            <p:cNvCxnSpPr/>
            <p:nvPr/>
          </p:nvCxnSpPr>
          <p:spPr>
            <a:xfrm flipV="1">
              <a:off x="11095655" y="4878620"/>
              <a:ext cx="0" cy="131908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8319645" y="6167453"/>
              <a:ext cx="2787284" cy="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6613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par>
                                <p:cTn id="8" presetID="10" presetClass="entr" presetSubtype="0"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par>
                                <p:cTn id="23" presetID="10" presetClass="entr" presetSubtype="0" fill="hold" nodeType="with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500"/>
                                        <p:tgtEl>
                                          <p:spTgt spid="151"/>
                                        </p:tgtEl>
                                      </p:cBhvr>
                                    </p:animEffect>
                                  </p:childTnLst>
                                </p:cTn>
                              </p:par>
                              <p:par>
                                <p:cTn id="26" presetID="10" presetClass="entr" presetSubtype="0" fill="hold"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500"/>
                                        <p:tgtEl>
                                          <p:spTgt spid="135"/>
                                        </p:tgtEl>
                                      </p:cBhvr>
                                    </p:animEffect>
                                  </p:childTnLst>
                                </p:cTn>
                              </p:par>
                              <p:par>
                                <p:cTn id="32" presetID="10" presetClass="entr" presetSubtype="0" fill="hold" nodeType="with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fade">
                                      <p:cBhvr>
                                        <p:cTn id="34" dur="500"/>
                                        <p:tgtEl>
                                          <p:spTgt spid="136"/>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500"/>
                                        <p:tgtEl>
                                          <p:spTgt spid="94"/>
                                        </p:tgtEl>
                                      </p:cBhvr>
                                    </p:animEffect>
                                  </p:childTnLst>
                                </p:cTn>
                              </p:par>
                              <p:par>
                                <p:cTn id="41" presetID="22" presetClass="entr" presetSubtype="8"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wipe(left)">
                                      <p:cBhvr>
                                        <p:cTn id="43" dur="750"/>
                                        <p:tgtEl>
                                          <p:spTgt spid="122"/>
                                        </p:tgtEl>
                                      </p:cBhvr>
                                    </p:animEffect>
                                  </p:childTnLst>
                                </p:cTn>
                              </p:par>
                              <p:par>
                                <p:cTn id="44" presetID="10" presetClass="entr" presetSubtype="0" fill="hold"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500"/>
                                        <p:tgtEl>
                                          <p:spTgt spid="8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nodePh="1">
                                  <p:stCondLst>
                                    <p:cond delay="0"/>
                                  </p:stCondLst>
                                  <p:endCondLst>
                                    <p:cond evt="begin" delay="0">
                                      <p:tn val="49"/>
                                    </p:cond>
                                  </p:endCondLst>
                                  <p:childTnLst>
                                    <p:animEffect transition="out" filter="fade">
                                      <p:cBhvr>
                                        <p:cTn id="50" dur="500"/>
                                        <p:tgtEl>
                                          <p:spTgt spid="82"/>
                                        </p:tgtEl>
                                      </p:cBhvr>
                                    </p:animEffect>
                                    <p:set>
                                      <p:cBhvr>
                                        <p:cTn id="51" dur="1" fill="hold">
                                          <p:stCondLst>
                                            <p:cond delay="499"/>
                                          </p:stCondLst>
                                        </p:cTn>
                                        <p:tgtEl>
                                          <p:spTgt spid="8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
                                        </p:tgtEl>
                                      </p:cBhvr>
                                    </p:animEffect>
                                    <p:set>
                                      <p:cBhvr>
                                        <p:cTn id="54" dur="1" fill="hold">
                                          <p:stCondLst>
                                            <p:cond delay="499"/>
                                          </p:stCondLst>
                                        </p:cTn>
                                        <p:tgtEl>
                                          <p:spTgt spid="2"/>
                                        </p:tgtEl>
                                        <p:attrNameLst>
                                          <p:attrName>style.visibility</p:attrName>
                                        </p:attrNameLst>
                                      </p:cBhvr>
                                      <p:to>
                                        <p:strVal val="hidden"/>
                                      </p:to>
                                    </p:set>
                                  </p:childTnLst>
                                </p:cTn>
                              </p:par>
                              <p:par>
                                <p:cTn id="55" presetID="10" presetClass="exit" presetSubtype="0" fill="hold" grpId="0" nodeType="withEffect" nodePh="1">
                                  <p:stCondLst>
                                    <p:cond delay="0"/>
                                  </p:stCondLst>
                                  <p:endCondLst>
                                    <p:cond evt="begin" delay="0">
                                      <p:tn val="55"/>
                                    </p:cond>
                                  </p:endCondLst>
                                  <p:childTnLst>
                                    <p:animEffect transition="out" filter="fade">
                                      <p:cBhvr>
                                        <p:cTn id="56" dur="500"/>
                                        <p:tgtEl>
                                          <p:spTgt spid="83"/>
                                        </p:tgtEl>
                                      </p:cBhvr>
                                    </p:animEffect>
                                    <p:set>
                                      <p:cBhvr>
                                        <p:cTn id="57" dur="1" fill="hold">
                                          <p:stCondLst>
                                            <p:cond delay="499"/>
                                          </p:stCondLst>
                                        </p:cTn>
                                        <p:tgtEl>
                                          <p:spTgt spid="83"/>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9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93"/>
                                        </p:tgtEl>
                                      </p:cBhvr>
                                    </p:animEffect>
                                    <p:set>
                                      <p:cBhvr>
                                        <p:cTn id="62" dur="1" fill="hold">
                                          <p:stCondLst>
                                            <p:cond delay="499"/>
                                          </p:stCondLst>
                                        </p:cTn>
                                        <p:tgtEl>
                                          <p:spTgt spid="93"/>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8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22"/>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5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par>
                          <p:cTn id="71" fill="hold">
                            <p:stCondLst>
                              <p:cond delay="1500"/>
                            </p:stCondLst>
                            <p:childTnLst>
                              <p:par>
                                <p:cTn id="72" presetID="10" presetClass="entr" presetSubtype="0" fill="hold" nodeType="after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fade">
                                      <p:cBhvr>
                                        <p:cTn id="74" dur="500"/>
                                        <p:tgtEl>
                                          <p:spTgt spid="92"/>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500"/>
                                        <p:tgtEl>
                                          <p:spTgt spid="118"/>
                                        </p:tgtEl>
                                      </p:cBhvr>
                                    </p:animEffect>
                                  </p:childTnLst>
                                </p:cTn>
                              </p:par>
                            </p:childTnLst>
                          </p:cTn>
                        </p:par>
                        <p:par>
                          <p:cTn id="79" fill="hold">
                            <p:stCondLst>
                              <p:cond delay="2500"/>
                            </p:stCondLst>
                            <p:childTnLst>
                              <p:par>
                                <p:cTn id="80" presetID="42" presetClass="path" presetSubtype="0" accel="50000" decel="50000" fill="hold" grpId="1" nodeType="afterEffect">
                                  <p:stCondLst>
                                    <p:cond delay="300"/>
                                  </p:stCondLst>
                                  <p:childTnLst>
                                    <p:animMotion origin="layout" path="M 1.37861E-7 1.64321E-6 L 0.00089 -0.19383 " pathEditMode="relative" rAng="0" ptsTypes="AA">
                                      <p:cBhvr>
                                        <p:cTn id="81" dur="1000" fill="hold"/>
                                        <p:tgtEl>
                                          <p:spTgt spid="118"/>
                                        </p:tgtEl>
                                        <p:attrNameLst>
                                          <p:attrName>ppt_x</p:attrName>
                                          <p:attrName>ppt_y</p:attrName>
                                        </p:attrNameLst>
                                      </p:cBhvr>
                                      <p:rCtr x="38" y="-9691"/>
                                    </p:animMotion>
                                  </p:childTnLst>
                                </p:cTn>
                              </p:par>
                            </p:childTnLst>
                          </p:cTn>
                        </p:par>
                        <p:par>
                          <p:cTn id="82" fill="hold">
                            <p:stCondLst>
                              <p:cond delay="3800"/>
                            </p:stCondLst>
                            <p:childTnLst>
                              <p:par>
                                <p:cTn id="83" presetID="10" presetClass="entr" presetSubtype="0" fill="hold" nodeType="afterEffect">
                                  <p:stCondLst>
                                    <p:cond delay="0"/>
                                  </p:stCondLst>
                                  <p:childTnLst>
                                    <p:set>
                                      <p:cBhvr>
                                        <p:cTn id="84" dur="1" fill="hold">
                                          <p:stCondLst>
                                            <p:cond delay="0"/>
                                          </p:stCondLst>
                                        </p:cTn>
                                        <p:tgtEl>
                                          <p:spTgt spid="217"/>
                                        </p:tgtEl>
                                        <p:attrNameLst>
                                          <p:attrName>style.visibility</p:attrName>
                                        </p:attrNameLst>
                                      </p:cBhvr>
                                      <p:to>
                                        <p:strVal val="visible"/>
                                      </p:to>
                                    </p:set>
                                    <p:animEffect transition="in" filter="fade">
                                      <p:cBhvr>
                                        <p:cTn id="85" dur="500"/>
                                        <p:tgtEl>
                                          <p:spTgt spid="2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108"/>
                                        </p:tgtEl>
                                        <p:attrNameLst>
                                          <p:attrName>style.visibility</p:attrName>
                                        </p:attrNameLst>
                                      </p:cBhvr>
                                      <p:to>
                                        <p:strVal val="visible"/>
                                      </p:to>
                                    </p:set>
                                    <p:animEffect transition="in" filter="wipe(right)">
                                      <p:cBhvr>
                                        <p:cTn id="90" dur="500"/>
                                        <p:tgtEl>
                                          <p:spTgt spid="108"/>
                                        </p:tgtEl>
                                      </p:cBhvr>
                                    </p:animEffect>
                                  </p:childTnLst>
                                </p:cTn>
                              </p:par>
                              <p:par>
                                <p:cTn id="91" presetID="22" presetClass="entr" presetSubtype="1" fill="hold" nodeType="withEffect">
                                  <p:stCondLst>
                                    <p:cond delay="400"/>
                                  </p:stCondLst>
                                  <p:childTnLst>
                                    <p:set>
                                      <p:cBhvr>
                                        <p:cTn id="92" dur="1" fill="hold">
                                          <p:stCondLst>
                                            <p:cond delay="0"/>
                                          </p:stCondLst>
                                        </p:cTn>
                                        <p:tgtEl>
                                          <p:spTgt spid="73"/>
                                        </p:tgtEl>
                                        <p:attrNameLst>
                                          <p:attrName>style.visibility</p:attrName>
                                        </p:attrNameLst>
                                      </p:cBhvr>
                                      <p:to>
                                        <p:strVal val="visible"/>
                                      </p:to>
                                    </p:set>
                                    <p:animEffect transition="in" filter="wipe(up)">
                                      <p:cBhvr>
                                        <p:cTn id="93" dur="500"/>
                                        <p:tgtEl>
                                          <p:spTgt spid="73"/>
                                        </p:tgtEl>
                                      </p:cBhvr>
                                    </p:animEffect>
                                  </p:childTnLst>
                                </p:cTn>
                              </p:par>
                            </p:childTnLst>
                          </p:cTn>
                        </p:par>
                        <p:par>
                          <p:cTn id="94" fill="hold">
                            <p:stCondLst>
                              <p:cond delay="900"/>
                            </p:stCondLst>
                            <p:childTnLst>
                              <p:par>
                                <p:cTn id="95" presetID="10" presetClass="entr" presetSubtype="0" fill="hold" grpId="0" nodeType="after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fade">
                                      <p:cBhvr>
                                        <p:cTn id="97" dur="500"/>
                                        <p:tgtEl>
                                          <p:spTgt spid="106"/>
                                        </p:tgtEl>
                                      </p:cBhvr>
                                    </p:animEffect>
                                  </p:childTnLst>
                                </p:cTn>
                              </p:par>
                            </p:childTnLst>
                          </p:cTn>
                        </p:par>
                        <p:par>
                          <p:cTn id="98" fill="hold">
                            <p:stCondLst>
                              <p:cond delay="1400"/>
                            </p:stCondLst>
                            <p:childTnLst>
                              <p:par>
                                <p:cTn id="99" presetID="22" presetClass="entr" presetSubtype="1" fill="hold" nodeType="afterEffect">
                                  <p:stCondLst>
                                    <p:cond delay="0"/>
                                  </p:stCondLst>
                                  <p:childTnLst>
                                    <p:set>
                                      <p:cBhvr>
                                        <p:cTn id="100" dur="1" fill="hold">
                                          <p:stCondLst>
                                            <p:cond delay="0"/>
                                          </p:stCondLst>
                                        </p:cTn>
                                        <p:tgtEl>
                                          <p:spTgt spid="109"/>
                                        </p:tgtEl>
                                        <p:attrNameLst>
                                          <p:attrName>style.visibility</p:attrName>
                                        </p:attrNameLst>
                                      </p:cBhvr>
                                      <p:to>
                                        <p:strVal val="visible"/>
                                      </p:to>
                                    </p:set>
                                    <p:animEffect transition="in" filter="wipe(up)">
                                      <p:cBhvr>
                                        <p:cTn id="101" dur="500"/>
                                        <p:tgtEl>
                                          <p:spTgt spid="109"/>
                                        </p:tgtEl>
                                      </p:cBhvr>
                                    </p:animEffect>
                                  </p:childTnLst>
                                </p:cTn>
                              </p:par>
                              <p:par>
                                <p:cTn id="102" presetID="22" presetClass="entr" presetSubtype="2" fill="hold" nodeType="withEffect">
                                  <p:stCondLst>
                                    <p:cond delay="0"/>
                                  </p:stCondLst>
                                  <p:childTnLst>
                                    <p:set>
                                      <p:cBhvr>
                                        <p:cTn id="103" dur="1" fill="hold">
                                          <p:stCondLst>
                                            <p:cond delay="0"/>
                                          </p:stCondLst>
                                        </p:cTn>
                                        <p:tgtEl>
                                          <p:spTgt spid="101"/>
                                        </p:tgtEl>
                                        <p:attrNameLst>
                                          <p:attrName>style.visibility</p:attrName>
                                        </p:attrNameLst>
                                      </p:cBhvr>
                                      <p:to>
                                        <p:strVal val="visible"/>
                                      </p:to>
                                    </p:set>
                                    <p:animEffect transition="in" filter="wipe(right)">
                                      <p:cBhvr>
                                        <p:cTn id="104" dur="500"/>
                                        <p:tgtEl>
                                          <p:spTgt spid="101"/>
                                        </p:tgtEl>
                                      </p:cBhvr>
                                    </p:animEffect>
                                  </p:childTnLst>
                                </p:cTn>
                              </p:par>
                            </p:childTnLst>
                          </p:cTn>
                        </p:par>
                        <p:par>
                          <p:cTn id="105" fill="hold">
                            <p:stCondLst>
                              <p:cond delay="1900"/>
                            </p:stCondLst>
                            <p:childTnLst>
                              <p:par>
                                <p:cTn id="106" presetID="10" presetClass="entr" presetSubtype="0" fill="hold" grpId="0"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fade">
                                      <p:cBhvr>
                                        <p:cTn id="108" dur="500"/>
                                        <p:tgtEl>
                                          <p:spTgt spid="10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119"/>
                                        </p:tgtEl>
                                        <p:attrNameLst>
                                          <p:attrName>style.visibility</p:attrName>
                                        </p:attrNameLst>
                                      </p:cBhvr>
                                      <p:to>
                                        <p:strVal val="visible"/>
                                      </p:to>
                                    </p:set>
                                    <p:animEffect transition="in" filter="wipe(up)">
                                      <p:cBhvr>
                                        <p:cTn id="113" dur="500"/>
                                        <p:tgtEl>
                                          <p:spTgt spid="119"/>
                                        </p:tgtEl>
                                      </p:cBhvr>
                                    </p:animEffect>
                                  </p:childTnLst>
                                </p:cTn>
                              </p:par>
                              <p:par>
                                <p:cTn id="114" presetID="22" presetClass="entr" presetSubtype="2" fill="hold" nodeType="withEffect">
                                  <p:stCondLst>
                                    <p:cond delay="0"/>
                                  </p:stCondLst>
                                  <p:childTnLst>
                                    <p:set>
                                      <p:cBhvr>
                                        <p:cTn id="115" dur="1" fill="hold">
                                          <p:stCondLst>
                                            <p:cond delay="0"/>
                                          </p:stCondLst>
                                        </p:cTn>
                                        <p:tgtEl>
                                          <p:spTgt spid="79"/>
                                        </p:tgtEl>
                                        <p:attrNameLst>
                                          <p:attrName>style.visibility</p:attrName>
                                        </p:attrNameLst>
                                      </p:cBhvr>
                                      <p:to>
                                        <p:strVal val="visible"/>
                                      </p:to>
                                    </p:set>
                                    <p:animEffect transition="in" filter="wipe(right)">
                                      <p:cBhvr>
                                        <p:cTn id="116" dur="500"/>
                                        <p:tgtEl>
                                          <p:spTgt spid="79"/>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104"/>
                                        </p:tgtEl>
                                        <p:attrNameLst>
                                          <p:attrName>style.visibility</p:attrName>
                                        </p:attrNameLst>
                                      </p:cBhvr>
                                      <p:to>
                                        <p:strVal val="visible"/>
                                      </p:to>
                                    </p:set>
                                    <p:animEffect transition="in" filter="fade">
                                      <p:cBhvr>
                                        <p:cTn id="120" dur="500"/>
                                        <p:tgtEl>
                                          <p:spTgt spid="10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nodeType="clickEffect">
                                  <p:stCondLst>
                                    <p:cond delay="0"/>
                                  </p:stCondLst>
                                  <p:childTnLst>
                                    <p:set>
                                      <p:cBhvr>
                                        <p:cTn id="124" dur="1" fill="hold">
                                          <p:stCondLst>
                                            <p:cond delay="0"/>
                                          </p:stCondLst>
                                        </p:cTn>
                                        <p:tgtEl>
                                          <p:spTgt spid="77"/>
                                        </p:tgtEl>
                                        <p:attrNameLst>
                                          <p:attrName>style.visibility</p:attrName>
                                        </p:attrNameLst>
                                      </p:cBhvr>
                                      <p:to>
                                        <p:strVal val="visible"/>
                                      </p:to>
                                    </p:set>
                                    <p:animEffect transition="in" filter="wipe(right)">
                                      <p:cBhvr>
                                        <p:cTn id="125" dur="500"/>
                                        <p:tgtEl>
                                          <p:spTgt spid="77"/>
                                        </p:tgtEl>
                                      </p:cBhvr>
                                    </p:animEffect>
                                  </p:childTnLst>
                                </p:cTn>
                              </p:par>
                            </p:childTnLst>
                          </p:cTn>
                        </p:par>
                        <p:par>
                          <p:cTn id="126" fill="hold">
                            <p:stCondLst>
                              <p:cond delay="500"/>
                            </p:stCondLst>
                            <p:childTnLst>
                              <p:par>
                                <p:cTn id="127" presetID="10" presetClass="entr" presetSubtype="0" fill="hold" grpId="0" nodeType="afterEffect">
                                  <p:stCondLst>
                                    <p:cond delay="0"/>
                                  </p:stCondLst>
                                  <p:childTnLst>
                                    <p:set>
                                      <p:cBhvr>
                                        <p:cTn id="128" dur="1" fill="hold">
                                          <p:stCondLst>
                                            <p:cond delay="0"/>
                                          </p:stCondLst>
                                        </p:cTn>
                                        <p:tgtEl>
                                          <p:spTgt spid="105"/>
                                        </p:tgtEl>
                                        <p:attrNameLst>
                                          <p:attrName>style.visibility</p:attrName>
                                        </p:attrNameLst>
                                      </p:cBhvr>
                                      <p:to>
                                        <p:strVal val="visible"/>
                                      </p:to>
                                    </p:set>
                                    <p:animEffect transition="in" filter="fade">
                                      <p:cBhvr>
                                        <p:cTn id="129" dur="500"/>
                                        <p:tgtEl>
                                          <p:spTgt spid="105"/>
                                        </p:tgtEl>
                                      </p:cBhvr>
                                    </p:animEffect>
                                  </p:childTnLst>
                                </p:cTn>
                              </p:par>
                            </p:childTnLst>
                          </p:cTn>
                        </p:par>
                        <p:par>
                          <p:cTn id="130" fill="hold">
                            <p:stCondLst>
                              <p:cond delay="1000"/>
                            </p:stCondLst>
                            <p:childTnLst>
                              <p:par>
                                <p:cTn id="131" presetID="22" presetClass="entr" presetSubtype="4" fill="hold" nodeType="after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wipe(down)">
                                      <p:cBhvr>
                                        <p:cTn id="133" dur="500"/>
                                        <p:tgtEl>
                                          <p:spTgt spid="70"/>
                                        </p:tgtEl>
                                      </p:cBhvr>
                                    </p:animEffect>
                                  </p:childTnLst>
                                </p:cTn>
                              </p:par>
                            </p:childTnLst>
                          </p:cTn>
                        </p:par>
                        <p:par>
                          <p:cTn id="134" fill="hold">
                            <p:stCondLst>
                              <p:cond delay="1500"/>
                            </p:stCondLst>
                            <p:childTnLst>
                              <p:par>
                                <p:cTn id="135" presetID="22" presetClass="entr" presetSubtype="8" fill="hold" nodeType="after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wipe(left)">
                                      <p:cBhvr>
                                        <p:cTn id="13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animBg="1"/>
      <p:bldP spid="82" grpId="0"/>
      <p:bldP spid="83" grpId="0"/>
      <p:bldP spid="112" grpId="0"/>
      <p:bldP spid="123" grpId="0"/>
      <p:bldP spid="116" grpId="0" animBg="1"/>
      <p:bldP spid="103" grpId="0" animBg="1"/>
      <p:bldP spid="104" grpId="0" animBg="1"/>
      <p:bldP spid="105" grpId="0" animBg="1"/>
      <p:bldP spid="106" grpId="0" animBg="1"/>
      <p:bldP spid="118" grpId="0" animBg="1"/>
      <p:bldP spid="118" grpId="1" animBg="1"/>
      <p:bldP spid="135" grpId="0" animBg="1"/>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MSVID_White_16x9_2012-08-18">
  <a:themeElements>
    <a:clrScheme name="Custom 9">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8348385E83DE43878C300727F20691" ma:contentTypeVersion="" ma:contentTypeDescription="Create a new document." ma:contentTypeScope="" ma:versionID="205abd7f0824bf6b495c1b545755d6ea">
  <xsd:schema xmlns:xsd="http://www.w3.org/2001/XMLSchema" xmlns:xs="http://www.w3.org/2001/XMLSchema" xmlns:p="http://schemas.microsoft.com/office/2006/metadata/properties" xmlns:ns2="736B372D-1B86-4BB3-9530-B4B13F3FBFFC" targetNamespace="http://schemas.microsoft.com/office/2006/metadata/properties" ma:root="true" ma:fieldsID="f10ebe83a046e2c942b1673b28e476ba" ns2:_="">
    <xsd:import namespace="736B372D-1B86-4BB3-9530-B4B13F3FBFFC"/>
    <xsd:element name="properties">
      <xsd:complexType>
        <xsd:sequence>
          <xsd:element name="documentManagement">
            <xsd:complexType>
              <xsd:all>
                <xsd:element ref="ns2:Content_x0020_Type"/>
                <xsd:element ref="ns2:Module"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B372D-1B86-4BB3-9530-B4B13F3FBFFC" elementFormDefault="qualified">
    <xsd:import namespace="http://schemas.microsoft.com/office/2006/documentManagement/types"/>
    <xsd:import namespace="http://schemas.microsoft.com/office/infopath/2007/PartnerControls"/>
    <xsd:element name="Content_x0020_Type" ma:index="8" ma:displayName="Content Type" ma:format="Dropdown" ma:internalName="Content_x0020_Type">
      <xsd:simpleType>
        <xsd:restriction base="dms:Choice">
          <xsd:enumeration value="Assessment"/>
          <xsd:enumeration value="Break Slides"/>
          <xsd:enumeration value="CC File"/>
          <xsd:enumeration value="Instructor Image"/>
          <xsd:enumeration value="Outline"/>
          <xsd:enumeration value="Promo Package"/>
          <xsd:enumeration value="Slide Presentation"/>
          <xsd:enumeration value="SME Recruitment"/>
          <xsd:enumeration value="Video"/>
        </xsd:restriction>
      </xsd:simpleType>
    </xsd:element>
    <xsd:element name="Module" ma:index="9" nillable="true" ma:displayName="Module" ma:decimals="0" ma:internalName="Module" ma:percentage="FALSE">
      <xsd:simpleType>
        <xsd:restriction base="dms:Number">
          <xsd:maxInclusive value="40"/>
          <xsd:minInclusive value="1"/>
        </xsd:restriction>
      </xsd:simpleType>
    </xsd:element>
    <xsd:element name="Status" ma:index="10" nillable="true" ma:displayName="Status" ma:default="Draft" ma:format="Dropdown" ma:internalName="Status">
      <xsd:simpleType>
        <xsd:restriction base="dms:Choice">
          <xsd:enumeration value="Draft"/>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ntent_x0020_Type xmlns="736B372D-1B86-4BB3-9530-B4B13F3FBFFC">Slide Presentation</Content_x0020_Type>
    <Module xmlns="736B372D-1B86-4BB3-9530-B4B13F3FBFFC">2</Module>
    <Status xmlns="736B372D-1B86-4BB3-9530-B4B13F3FBFFC">Final</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5D334F-4014-415D-BCA5-DF26A219C8A4}"/>
</file>

<file path=customXml/itemProps2.xml><?xml version="1.0" encoding="utf-8"?>
<ds:datastoreItem xmlns:ds="http://schemas.openxmlformats.org/officeDocument/2006/customXml" ds:itemID="{F990F116-B58F-4255-B05B-DA3808E0E5C6}"/>
</file>

<file path=customXml/itemProps3.xml><?xml version="1.0" encoding="utf-8"?>
<ds:datastoreItem xmlns:ds="http://schemas.openxmlformats.org/officeDocument/2006/customXml" ds:itemID="{758FDAC0-319D-4A54-8D8E-1D42CB1F8004}"/>
</file>

<file path=docProps/app.xml><?xml version="1.0" encoding="utf-8"?>
<Properties xmlns="http://schemas.openxmlformats.org/officeDocument/2006/extended-properties" xmlns:vt="http://schemas.openxmlformats.org/officeDocument/2006/docPropsVTypes">
  <Template>TENA14Speaker_PPT_Template</Template>
  <TotalTime>4219</TotalTime>
  <Words>3508</Words>
  <Application>Microsoft Office PowerPoint</Application>
  <PresentationFormat>Custom</PresentationFormat>
  <Paragraphs>538</Paragraphs>
  <Slides>19</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Arial</vt:lpstr>
      <vt:lpstr>Calibri</vt:lpstr>
      <vt:lpstr>Segoe UI</vt:lpstr>
      <vt:lpstr>Segoe UI Light</vt:lpstr>
      <vt:lpstr>Segoe UI Semibold</vt:lpstr>
      <vt:lpstr>Times New Roman</vt:lpstr>
      <vt:lpstr>Wingdings</vt:lpstr>
      <vt:lpstr>TechEd 2014 Dk Blue</vt:lpstr>
      <vt:lpstr>MSVID_White_16x9_2012-08-18</vt:lpstr>
      <vt:lpstr>1_TechEd 2014 Dk Blue</vt:lpstr>
      <vt:lpstr>1_Office Theme</vt:lpstr>
      <vt:lpstr>DevOps: An IT Pro Guide   Develop</vt:lpstr>
      <vt:lpstr>Centralized &amp; decentralized controls</vt:lpstr>
      <vt:lpstr>Centralized vs. Decentralized</vt:lpstr>
      <vt:lpstr>ALM your way</vt:lpstr>
      <vt:lpstr>TFS vs. VSO</vt:lpstr>
      <vt:lpstr>Familiarity with source repository</vt:lpstr>
      <vt:lpstr>PowerPoint Presentation</vt:lpstr>
      <vt:lpstr>Automated Build &amp; Test options</vt:lpstr>
      <vt:lpstr>On-premises: TFS &amp; SCVMM</vt:lpstr>
      <vt:lpstr>Demo</vt:lpstr>
      <vt:lpstr>Microsoft Application Performance Monitoring</vt:lpstr>
      <vt:lpstr>Major Azure Compute Choices</vt:lpstr>
      <vt:lpstr>Azure Automation Options</vt:lpstr>
      <vt:lpstr>Deploy Azure Website using PS</vt:lpstr>
      <vt:lpstr>Demo</vt:lpstr>
      <vt:lpstr>Azure Resource Management</vt:lpstr>
      <vt:lpstr>Deploy Azure Website using ARM</vt:lpstr>
      <vt:lpstr>Hybrid Build and Test Scenarios</vt:lpstr>
      <vt:lpstr>Some Other Tasks for Ops in Development</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02 - Develop</dc:title>
  <dc:subject>TechEd 2014</dc:subject>
  <dc:creator>Morgan Webb</dc:creator>
  <cp:keywords/>
  <dc:description>Template: Jordan Cayabyab, Artitudes Design
Formatting: 
Audience Type:</dc:description>
  <cp:lastModifiedBy>Morgan Webb</cp:lastModifiedBy>
  <cp:revision>267</cp:revision>
  <dcterms:created xsi:type="dcterms:W3CDTF">2014-03-25T08:02:02Z</dcterms:created>
  <dcterms:modified xsi:type="dcterms:W3CDTF">2014-05-07T04:27:05Z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0x010100BC8348385E83DE43878C300727F20691</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y fmtid="{D5CDD505-2E9C-101B-9397-08002B2CF9AE}" pid="13" name="IsMyDocuments">
    <vt:bool>true</vt:bool>
  </property>
</Properties>
</file>