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9.xml" ContentType="application/vnd.openxmlformats-officedocument.presentationml.tags+xml"/>
  <Override PartName="/ppt/tags/tag2.xml" ContentType="application/vnd.openxmlformats-officedocument.presentationml.tags+xml"/>
  <Override PartName="/ppt/tags/tag5.xml" ContentType="application/vnd.openxmlformats-officedocument.presentationml.tags+xml"/>
  <Override PartName="/ppt/tags/tag10.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5.xml" ContentType="application/vnd.openxmlformats-officedocument.presentationml.tags+xml"/>
  <Override PartName="/ppt/tags/tag16.xml" ContentType="application/vnd.openxmlformats-officedocument.presentationml.tags+xml"/>
  <Override PartName="/ppt/tags/tag19.xml" ContentType="application/vnd.openxmlformats-officedocument.presentationml.tags+xml"/>
  <Override PartName="/ppt/tags/tag14.xml" ContentType="application/vnd.openxmlformats-officedocument.presentationml.tags+xml"/>
  <Override PartName="/ppt/tags/tag20.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313" r:id="rId1"/>
  </p:sldMasterIdLst>
  <p:notesMasterIdLst>
    <p:notesMasterId r:id="rId31"/>
  </p:notesMasterIdLst>
  <p:handoutMasterIdLst>
    <p:handoutMasterId r:id="rId32"/>
  </p:handoutMasterIdLst>
  <p:sldIdLst>
    <p:sldId id="1287" r:id="rId2"/>
    <p:sldId id="1282" r:id="rId3"/>
    <p:sldId id="1290" r:id="rId4"/>
    <p:sldId id="1301" r:id="rId5"/>
    <p:sldId id="1292" r:id="rId6"/>
    <p:sldId id="1293" r:id="rId7"/>
    <p:sldId id="1294" r:id="rId8"/>
    <p:sldId id="1288" r:id="rId9"/>
    <p:sldId id="1291" r:id="rId10"/>
    <p:sldId id="1295" r:id="rId11"/>
    <p:sldId id="1296" r:id="rId12"/>
    <p:sldId id="1302" r:id="rId13"/>
    <p:sldId id="1307" r:id="rId14"/>
    <p:sldId id="1284" r:id="rId15"/>
    <p:sldId id="1303" r:id="rId16"/>
    <p:sldId id="1304" r:id="rId17"/>
    <p:sldId id="1305" r:id="rId18"/>
    <p:sldId id="1297" r:id="rId19"/>
    <p:sldId id="1298" r:id="rId20"/>
    <p:sldId id="1299" r:id="rId21"/>
    <p:sldId id="1300" r:id="rId22"/>
    <p:sldId id="1306" r:id="rId23"/>
    <p:sldId id="1276" r:id="rId24"/>
    <p:sldId id="1277" r:id="rId25"/>
    <p:sldId id="1274" r:id="rId26"/>
    <p:sldId id="1278" r:id="rId27"/>
    <p:sldId id="1275" r:id="rId28"/>
    <p:sldId id="1154" r:id="rId29"/>
    <p:sldId id="1289" r:id="rId3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763">
          <p15:clr>
            <a:srgbClr val="A4A3A4"/>
          </p15:clr>
        </p15:guide>
        <p15:guide id="3" orient="horz" pos="1339">
          <p15:clr>
            <a:srgbClr val="A4A3A4"/>
          </p15:clr>
        </p15:guide>
        <p15:guide id="4" orient="horz" pos="2491" userDrawn="1">
          <p15:clr>
            <a:srgbClr val="A4A3A4"/>
          </p15:clr>
        </p15:guide>
        <p15:guide id="6" orient="horz" pos="3643">
          <p15:clr>
            <a:srgbClr val="A4A3A4"/>
          </p15:clr>
        </p15:guide>
        <p15:guide id="7" orient="horz" pos="3067" userDrawn="1">
          <p15:clr>
            <a:srgbClr val="A4A3A4"/>
          </p15:clr>
        </p15:guide>
        <p15:guide id="8" orient="horz" pos="1915" userDrawn="1">
          <p15:clr>
            <a:srgbClr val="A4A3A4"/>
          </p15:clr>
        </p15:guide>
        <p15:guide id="9" orient="horz" pos="187" userDrawn="1">
          <p15:clr>
            <a:srgbClr val="A4A3A4"/>
          </p15:clr>
        </p15:guide>
        <p15:guide id="10" orient="horz" pos="4219" userDrawn="1">
          <p15:clr>
            <a:srgbClr val="A4A3A4"/>
          </p15:clr>
        </p15:guide>
        <p15:guide id="11" pos="173">
          <p15:clr>
            <a:srgbClr val="A4A3A4"/>
          </p15:clr>
        </p15:guide>
        <p15:guide id="12" pos="1325">
          <p15:clr>
            <a:srgbClr val="A4A3A4"/>
          </p15:clr>
        </p15:guide>
        <p15:guide id="13" pos="7661" userDrawn="1">
          <p15:clr>
            <a:srgbClr val="A4A3A4"/>
          </p15:clr>
        </p15:guide>
        <p15:guide id="14" pos="749">
          <p15:clr>
            <a:srgbClr val="A4A3A4"/>
          </p15:clr>
        </p15:guide>
        <p15:guide id="15" pos="7085">
          <p15:clr>
            <a:srgbClr val="A4A3A4"/>
          </p15:clr>
        </p15:guide>
        <p15:guide id="16" pos="3629" userDrawn="1">
          <p15:clr>
            <a:srgbClr val="A4A3A4"/>
          </p15:clr>
        </p15:guide>
        <p15:guide id="17" pos="1901">
          <p15:clr>
            <a:srgbClr val="A4A3A4"/>
          </p15:clr>
        </p15:guide>
        <p15:guide id="18" pos="2477">
          <p15:clr>
            <a:srgbClr val="A4A3A4"/>
          </p15:clr>
        </p15:guide>
        <p15:guide id="19" pos="4205">
          <p15:clr>
            <a:srgbClr val="A4A3A4"/>
          </p15:clr>
        </p15:guide>
        <p15:guide id="20" pos="4781">
          <p15:clr>
            <a:srgbClr val="A4A3A4"/>
          </p15:clr>
        </p15:guide>
        <p15:guide id="21" pos="5357">
          <p15:clr>
            <a:srgbClr val="A4A3A4"/>
          </p15:clr>
        </p15:guide>
        <p15:guide id="22" pos="6509">
          <p15:clr>
            <a:srgbClr val="A4A3A4"/>
          </p15:clr>
        </p15:guide>
        <p15:guide id="23" pos="3053">
          <p15:clr>
            <a:srgbClr val="A4A3A4"/>
          </p15:clr>
        </p15:guide>
        <p15:guide id="24" pos="59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4A5"/>
    <a:srgbClr val="FFFFFF"/>
    <a:srgbClr val="0179CB"/>
    <a:srgbClr val="505050"/>
    <a:srgbClr val="979797"/>
    <a:srgbClr val="00126B"/>
    <a:srgbClr val="0171BB"/>
    <a:srgbClr val="DC3C00"/>
    <a:srgbClr val="009281"/>
    <a:srgbClr val="008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90418" autoAdjust="0"/>
  </p:normalViewPr>
  <p:slideViewPr>
    <p:cSldViewPr>
      <p:cViewPr varScale="1">
        <p:scale>
          <a:sx n="108" d="100"/>
          <a:sy n="108" d="100"/>
        </p:scale>
        <p:origin x="708" y="102"/>
      </p:cViewPr>
      <p:guideLst>
        <p:guide orient="horz" pos="763"/>
        <p:guide orient="horz" pos="1339"/>
        <p:guide orient="horz" pos="2491"/>
        <p:guide orient="horz" pos="3643"/>
        <p:guide orient="horz" pos="3067"/>
        <p:guide orient="horz" pos="1915"/>
        <p:guide orient="horz" pos="187"/>
        <p:guide orient="horz" pos="4219"/>
        <p:guide pos="173"/>
        <p:guide pos="1325"/>
        <p:guide pos="7661"/>
        <p:guide pos="749"/>
        <p:guide pos="7085"/>
        <p:guide pos="3629"/>
        <p:guide pos="1901"/>
        <p:guide pos="2477"/>
        <p:guide pos="4205"/>
        <p:guide pos="4781"/>
        <p:guide pos="5357"/>
        <p:guide pos="6509"/>
        <p:guide pos="3053"/>
        <p:guide pos="5933"/>
      </p:guideLst>
    </p:cSldViewPr>
  </p:slideViewPr>
  <p:outlineViewPr>
    <p:cViewPr>
      <p:scale>
        <a:sx n="33" d="100"/>
        <a:sy n="33" d="100"/>
      </p:scale>
      <p:origin x="0" y="-1002"/>
    </p:cViewPr>
  </p:outlineViewPr>
  <p:notesTextViewPr>
    <p:cViewPr>
      <p:scale>
        <a:sx n="3" d="2"/>
        <a:sy n="3" d="2"/>
      </p:scale>
      <p:origin x="0" y="0"/>
    </p:cViewPr>
  </p:notesTextViewPr>
  <p:sorterViewPr>
    <p:cViewPr>
      <p:scale>
        <a:sx n="70" d="100"/>
        <a:sy n="70" d="100"/>
      </p:scale>
      <p:origin x="0" y="0"/>
    </p:cViewPr>
  </p:sorterViewPr>
  <p:notesViewPr>
    <p:cSldViewPr showGuides="1">
      <p:cViewPr>
        <p:scale>
          <a:sx n="130" d="100"/>
          <a:sy n="130" d="100"/>
        </p:scale>
        <p:origin x="1836" y="-2082"/>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0">
                      <a:schemeClr val="tx1">
                        <a:lumMod val="50000"/>
                      </a:schemeClr>
                    </a:gs>
                    <a:gs pos="100000">
                      <a:schemeClr val="tx1">
                        <a:lumMod val="50000"/>
                      </a:schemeClr>
                    </a:gs>
                  </a:gsLst>
                  <a:lin ang="5400000" scaled="0"/>
                </a:gradFill>
                <a:latin typeface="Segoe UI" pitchFamily="34" charset="0"/>
              </a:rPr>
              <a:t>Windows Server 2012 R2</a:t>
            </a:r>
          </a:p>
          <a:p>
            <a:r>
              <a:rPr lang="en-US" dirty="0" smtClean="0">
                <a:gradFill>
                  <a:gsLst>
                    <a:gs pos="0">
                      <a:schemeClr val="tx1">
                        <a:lumMod val="50000"/>
                      </a:schemeClr>
                    </a:gs>
                    <a:gs pos="100000">
                      <a:schemeClr val="tx1">
                        <a:lumMod val="50000"/>
                      </a:schemeClr>
                    </a:gs>
                  </a:gsLst>
                  <a:lin ang="5400000" scaled="0"/>
                </a:gradFill>
                <a:latin typeface="Segoe UI" pitchFamily="34" charset="0"/>
              </a:rPr>
              <a:t>The Essentials Experience</a:t>
            </a:r>
            <a:endParaRPr lang="en-US" dirty="0">
              <a:gradFill>
                <a:gsLst>
                  <a:gs pos="0">
                    <a:schemeClr val="tx1">
                      <a:lumMod val="50000"/>
                    </a:schemeClr>
                  </a:gs>
                  <a:gs pos="100000">
                    <a:schemeClr val="tx1">
                      <a:lumMod val="50000"/>
                    </a:schemeClr>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475ACD-E6E7-4566-8B72-05486A47C35D}" type="datetime1">
              <a:rPr lang="en-US" smtClean="0">
                <a:latin typeface="Segoe UI" pitchFamily="34" charset="0"/>
              </a:rPr>
              <a:t>1/5/2014</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2013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Because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0">
                      <a:schemeClr val="tx1">
                        <a:lumMod val="50000"/>
                      </a:schemeClr>
                    </a:gs>
                    <a:gs pos="100000">
                      <a:schemeClr val="tx1">
                        <a:lumMod val="50000"/>
                      </a:schemeClr>
                    </a:gs>
                  </a:gsLst>
                  <a:lin ang="5400000" scaled="0"/>
                </a:gradFill>
                <a:latin typeface="Segoe UI" pitchFamily="34" charset="0"/>
              </a:defRPr>
            </a:lvl1pPr>
          </a:lstStyle>
          <a:p>
            <a:r>
              <a:rPr lang="en-US" dirty="0" smtClean="0"/>
              <a:t>Windows Server 2012 R2</a:t>
            </a:r>
          </a:p>
          <a:p>
            <a:r>
              <a:rPr lang="en-US" dirty="0" smtClean="0"/>
              <a:t>The Essentials Experience</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378340E-64AB-4634-833A-7C1C6C5AE2FF}" type="datetime1">
              <a:rPr lang="en-US" smtClean="0"/>
              <a:t>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indowsazure.com/en-us/services/virtual-machin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dirty="0"/>
          </a:p>
        </p:txBody>
      </p:sp>
      <p:sp>
        <p:nvSpPr>
          <p:cNvPr id="4" name="Header Placeholder 3"/>
          <p:cNvSpPr>
            <a:spLocks noGrp="1"/>
          </p:cNvSpPr>
          <p:nvPr>
            <p:ph type="hdr" sz="quarter" idx="10"/>
          </p:nvPr>
        </p:nvSpPr>
        <p:spPr/>
        <p:txBody>
          <a:bodyPr/>
          <a:lstStyle/>
          <a:p>
            <a:r>
              <a:rPr lang="en-US" dirty="0" smtClean="0"/>
              <a:t>Windows Server 2012 R2 Essentials Overview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78340E-64AB-4634-833A-7C1C6C5AE2FF}" type="datetime1">
              <a:rPr lang="en-US" smtClean="0"/>
              <a:t>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176962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smtClean="0"/>
              <a:t>Key Message:</a:t>
            </a:r>
            <a:r>
              <a:rPr lang="en-US" dirty="0" smtClean="0"/>
              <a:t>  The Windows Server Essentials Experience</a:t>
            </a:r>
            <a:r>
              <a:rPr lang="en-US" baseline="0" dirty="0" smtClean="0"/>
              <a:t> </a:t>
            </a:r>
            <a:r>
              <a:rPr lang="en-US" dirty="0" smtClean="0"/>
              <a:t>can be deployed as a role in the Standard and Datacenter editions of Windows Server 2012 R2</a:t>
            </a:r>
            <a:r>
              <a:rPr lang="en-US" baseline="0" dirty="0" smtClean="0"/>
              <a:t>.</a:t>
            </a:r>
            <a:endParaRPr lang="en-US" dirty="0" smtClean="0"/>
          </a:p>
          <a:p>
            <a:endParaRPr lang="en-US" dirty="0" smtClean="0"/>
          </a:p>
          <a:p>
            <a:r>
              <a:rPr lang="en-US" dirty="0" smtClean="0"/>
              <a:t>When you are deploying Essentials with the Standard</a:t>
            </a:r>
            <a:r>
              <a:rPr lang="en-US" baseline="0" dirty="0" smtClean="0"/>
              <a:t> or Datacenter editions, keep in mind that Standard has two virtual instances you can use while Datacenter provides for unlimited virtual instances. So when installing Standard as a virtualized environment, you could use one instance to run the Windows Server Essentials Experience (with Remote Web Access, Client PC backup, Email integration, the dashboard and so on); and in your second instance, you could run any workload that you need, such as Exchange Server, SharePoint, SQL Server and so on. </a:t>
            </a:r>
          </a:p>
          <a:p>
            <a:endParaRPr lang="en-US" baseline="0" dirty="0" smtClean="0"/>
          </a:p>
          <a:p>
            <a:r>
              <a:rPr lang="en-US" baseline="0" dirty="0" smtClean="0"/>
              <a:t>From a </a:t>
            </a:r>
            <a:r>
              <a:rPr lang="en-US" baseline="0" dirty="0" err="1" smtClean="0"/>
              <a:t>hoster</a:t>
            </a:r>
            <a:r>
              <a:rPr lang="en-US" baseline="0" dirty="0" smtClean="0"/>
              <a:t> perspective, you can use Datacenter as the basis for all your instances, and have a custom instance with the Windows Server Essentials Experience turned on to create a targeted offering to multiple isolated SMB customers--all within one host. Of course you’d want network virtualization here to isolate the networks and other multi-tenancy best practices. This provides a much cleaner way for </a:t>
            </a:r>
            <a:r>
              <a:rPr lang="en-US" baseline="0" dirty="0" err="1" smtClean="0"/>
              <a:t>hosters</a:t>
            </a:r>
            <a:r>
              <a:rPr lang="en-US" baseline="0" dirty="0" smtClean="0"/>
              <a:t> to offer the Essentials Experience to small business customers.</a:t>
            </a:r>
            <a:endParaRPr lang="en-US" dirty="0"/>
          </a:p>
        </p:txBody>
      </p:sp>
      <p:sp>
        <p:nvSpPr>
          <p:cNvPr id="5" name="Date Placeholder 4"/>
          <p:cNvSpPr>
            <a:spLocks noGrp="1"/>
          </p:cNvSpPr>
          <p:nvPr>
            <p:ph type="dt" idx="10"/>
          </p:nvPr>
        </p:nvSpPr>
        <p:spPr/>
        <p:txBody>
          <a:bodyPr/>
          <a:lstStyle/>
          <a:p>
            <a:fld id="{AC07AC40-C56E-441D-B54B-0505FC2E3328}" type="datetime1">
              <a:rPr lang="en-US" smtClean="0"/>
              <a:t>1/5/2014</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2"/>
          </p:nvPr>
        </p:nvSpPr>
        <p:spPr/>
        <p:txBody>
          <a:bodyPr/>
          <a:lstStyle/>
          <a:p>
            <a:fld id="{B4008EB6-D09E-4580-8CD6-DDB14511944F}" type="slidenum">
              <a:rPr lang="en-US" smtClean="0"/>
              <a:pPr/>
              <a:t>10</a:t>
            </a:fld>
            <a:endParaRPr lang="en-US" dirty="0"/>
          </a:p>
        </p:txBody>
      </p:sp>
      <p:sp>
        <p:nvSpPr>
          <p:cNvPr id="8" name="Header Placeholder 7"/>
          <p:cNvSpPr>
            <a:spLocks noGrp="1"/>
          </p:cNvSpPr>
          <p:nvPr>
            <p:ph type="hdr" sz="quarter" idx="13"/>
          </p:nvPr>
        </p:nvSpPr>
        <p:spPr/>
        <p:txBody>
          <a:bodyPr/>
          <a:lstStyle/>
          <a:p>
            <a:r>
              <a:rPr lang="en-US" dirty="0" smtClean="0"/>
              <a:t>Windows Server 2012 R2 Essentials Overview</a:t>
            </a:r>
            <a:endParaRPr lang="en-US" dirty="0"/>
          </a:p>
        </p:txBody>
      </p:sp>
    </p:spTree>
    <p:extLst>
      <p:ext uri="{BB962C8B-B14F-4D97-AF65-F5344CB8AC3E}">
        <p14:creationId xmlns:p14="http://schemas.microsoft.com/office/powerpoint/2010/main" val="2887764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0" dirty="0" smtClean="0"/>
              <a:t>Here’s</a:t>
            </a:r>
            <a:r>
              <a:rPr lang="en-US" b="1" dirty="0" smtClean="0"/>
              <a:t> </a:t>
            </a:r>
            <a:r>
              <a:rPr lang="en-US" b="0" dirty="0" smtClean="0"/>
              <a:t>another look at </a:t>
            </a:r>
            <a:r>
              <a:rPr lang="en-US" b="0" baseline="0" dirty="0" smtClean="0"/>
              <a:t> the two virtualization deployment options. </a:t>
            </a:r>
            <a:r>
              <a:rPr lang="en-US" dirty="0" smtClean="0"/>
              <a:t>The Windows Server Essentials Experience</a:t>
            </a:r>
            <a:r>
              <a:rPr lang="en-US" baseline="0" dirty="0" smtClean="0"/>
              <a:t> </a:t>
            </a:r>
            <a:r>
              <a:rPr lang="en-US" dirty="0" smtClean="0"/>
              <a:t>can be deployed as a role in both the Standard and Datacenter editions of Windows Server 2012 R2</a:t>
            </a:r>
            <a:r>
              <a:rPr lang="en-US" baseline="0" dirty="0" smtClean="0"/>
              <a:t>.</a:t>
            </a:r>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8" name="Date Placeholder 7"/>
          <p:cNvSpPr>
            <a:spLocks noGrp="1"/>
          </p:cNvSpPr>
          <p:nvPr>
            <p:ph type="dt" idx="10"/>
          </p:nvPr>
        </p:nvSpPr>
        <p:spPr/>
        <p:txBody>
          <a:bodyPr/>
          <a:lstStyle/>
          <a:p>
            <a:fld id="{2D4E5D5D-7B67-4B3B-9205-AC8C6F3F7866}" type="datetime1">
              <a:rPr lang="en-US" smtClean="0"/>
              <a:t>1/5/2014</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1" name="Header Placeholder 10"/>
          <p:cNvSpPr>
            <a:spLocks noGrp="1"/>
          </p:cNvSpPr>
          <p:nvPr>
            <p:ph type="hdr" sz="quarter" idx="13"/>
          </p:nvPr>
        </p:nvSpPr>
        <p:spPr/>
        <p:txBody>
          <a:bodyPr/>
          <a:lstStyle/>
          <a:p>
            <a:r>
              <a:rPr lang="en-US" dirty="0" smtClean="0"/>
              <a:t>Windows Server 2012 R2 Essentials Overview</a:t>
            </a:r>
            <a:endParaRPr lang="en-US" dirty="0"/>
          </a:p>
        </p:txBody>
      </p:sp>
    </p:spTree>
    <p:extLst>
      <p:ext uri="{BB962C8B-B14F-4D97-AF65-F5344CB8AC3E}">
        <p14:creationId xmlns:p14="http://schemas.microsoft.com/office/powerpoint/2010/main" val="3288223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smtClean="0"/>
              <a:t>Key Message:</a:t>
            </a:r>
            <a:r>
              <a:rPr lang="en-US" dirty="0" smtClean="0"/>
              <a:t>  The Windows Server Essentials Experience</a:t>
            </a:r>
            <a:r>
              <a:rPr lang="en-US" baseline="0" dirty="0" smtClean="0"/>
              <a:t> </a:t>
            </a:r>
            <a:r>
              <a:rPr lang="en-US" dirty="0" smtClean="0"/>
              <a:t>can be deployed as a role in the Standard and Datacenter editions of Windows Server 2012 R2</a:t>
            </a:r>
            <a:r>
              <a:rPr lang="en-US" baseline="0" dirty="0" smtClean="0"/>
              <a:t>.</a:t>
            </a:r>
            <a:endParaRPr lang="en-US" dirty="0" smtClean="0"/>
          </a:p>
          <a:p>
            <a:endParaRPr lang="en-US" dirty="0" smtClean="0"/>
          </a:p>
          <a:p>
            <a:r>
              <a:rPr lang="en-US" dirty="0" smtClean="0"/>
              <a:t>When you are deploying Essentials with the Standard</a:t>
            </a:r>
            <a:r>
              <a:rPr lang="en-US" baseline="0" dirty="0" smtClean="0"/>
              <a:t> or Datacenter editions, keep in mind that Standard has two virtual instances you can use while Datacenter provides for unlimited virtual instances. So when installing Standard as a virtualized environment, you could use one instance to run the Windows Server Essentials Experience (with Remote Web Access, Client PC backup, Email integration, the dashboard and so on); and in your second instance, you could run any workload that you need, such as Exchange Server, SharePoint, SQL Server and so on. </a:t>
            </a:r>
          </a:p>
          <a:p>
            <a:endParaRPr lang="en-US" baseline="0" dirty="0" smtClean="0"/>
          </a:p>
          <a:p>
            <a:r>
              <a:rPr lang="en-US" baseline="0" dirty="0" smtClean="0"/>
              <a:t>From a </a:t>
            </a:r>
            <a:r>
              <a:rPr lang="en-US" baseline="0" dirty="0" err="1" smtClean="0"/>
              <a:t>hoster</a:t>
            </a:r>
            <a:r>
              <a:rPr lang="en-US" baseline="0" dirty="0" smtClean="0"/>
              <a:t> perspective, you can use Datacenter as the basis for all your instances, and have a custom instance with the Windows Server Essentials Experience turned on to create a targeted offering to multiple isolated SMB customers--all within one host. Of course you’d want network virtualization here to isolate the networks and other multi-tenancy best practices. This provides a much cleaner way for </a:t>
            </a:r>
            <a:r>
              <a:rPr lang="en-US" baseline="0" dirty="0" err="1" smtClean="0"/>
              <a:t>hosters</a:t>
            </a:r>
            <a:r>
              <a:rPr lang="en-US" baseline="0" dirty="0" smtClean="0"/>
              <a:t> to offer the Essentials Experience to small business customers.</a:t>
            </a:r>
            <a:endParaRPr lang="en-US" dirty="0"/>
          </a:p>
        </p:txBody>
      </p:sp>
      <p:sp>
        <p:nvSpPr>
          <p:cNvPr id="5" name="Date Placeholder 4"/>
          <p:cNvSpPr>
            <a:spLocks noGrp="1"/>
          </p:cNvSpPr>
          <p:nvPr>
            <p:ph type="dt" idx="10"/>
          </p:nvPr>
        </p:nvSpPr>
        <p:spPr/>
        <p:txBody>
          <a:bodyPr/>
          <a:lstStyle/>
          <a:p>
            <a:fld id="{AC07AC40-C56E-441D-B54B-0505FC2E3328}" type="datetime1">
              <a:rPr lang="en-US" smtClean="0"/>
              <a:t>1/5/2014</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2"/>
          </p:nvPr>
        </p:nvSpPr>
        <p:spPr/>
        <p:txBody>
          <a:bodyPr/>
          <a:lstStyle/>
          <a:p>
            <a:fld id="{B4008EB6-D09E-4580-8CD6-DDB14511944F}" type="slidenum">
              <a:rPr lang="en-US" smtClean="0"/>
              <a:pPr/>
              <a:t>12</a:t>
            </a:fld>
            <a:endParaRPr lang="en-US" dirty="0"/>
          </a:p>
        </p:txBody>
      </p:sp>
      <p:sp>
        <p:nvSpPr>
          <p:cNvPr id="8" name="Header Placeholder 7"/>
          <p:cNvSpPr>
            <a:spLocks noGrp="1"/>
          </p:cNvSpPr>
          <p:nvPr>
            <p:ph type="hdr" sz="quarter" idx="13"/>
          </p:nvPr>
        </p:nvSpPr>
        <p:spPr/>
        <p:txBody>
          <a:bodyPr/>
          <a:lstStyle/>
          <a:p>
            <a:r>
              <a:rPr lang="en-US" dirty="0" smtClean="0"/>
              <a:t>Windows Server 2012 R2 Essentials Overview</a:t>
            </a:r>
            <a:endParaRPr lang="en-US" dirty="0"/>
          </a:p>
        </p:txBody>
      </p:sp>
    </p:spTree>
    <p:extLst>
      <p:ext uri="{BB962C8B-B14F-4D97-AF65-F5344CB8AC3E}">
        <p14:creationId xmlns:p14="http://schemas.microsoft.com/office/powerpoint/2010/main" val="161439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smtClean="0"/>
              <a:t>Key Message:</a:t>
            </a:r>
            <a:r>
              <a:rPr lang="en-US" dirty="0" smtClean="0"/>
              <a:t>  Quickly get started with the Windows Server Essentials Experience</a:t>
            </a:r>
            <a:r>
              <a:rPr lang="en-US" baseline="0" dirty="0" smtClean="0"/>
              <a:t> </a:t>
            </a:r>
            <a:r>
              <a:rPr lang="en-US" dirty="0" smtClean="0"/>
              <a:t>running in Windows Azure</a:t>
            </a:r>
          </a:p>
          <a:p>
            <a:endParaRPr lang="en-US" dirty="0" smtClean="0">
              <a:effectLst/>
            </a:endParaRPr>
          </a:p>
          <a:p>
            <a:r>
              <a:rPr lang="en-US" dirty="0" smtClean="0">
                <a:effectLst/>
              </a:rPr>
              <a:t>Running Windows Server Essentials Experience as a virtual machine in Windows Azure provides the following benefits:</a:t>
            </a:r>
          </a:p>
          <a:p>
            <a:endParaRPr lang="en-US" dirty="0" smtClean="0">
              <a:effectLst/>
            </a:endParaRPr>
          </a:p>
          <a:p>
            <a:pPr marL="171450" indent="-171450">
              <a:buFont typeface="Arial" panose="020B0604020202020204" pitchFamily="34" charset="0"/>
              <a:buChar char="•"/>
            </a:pPr>
            <a:r>
              <a:rPr lang="en-US" dirty="0" smtClean="0">
                <a:effectLst/>
              </a:rPr>
              <a:t>You can create your first server that is running Windows Server Essentials Experience in your office in minutes and adjust your usage as your needs change.</a:t>
            </a:r>
          </a:p>
          <a:p>
            <a:pPr marL="171450" indent="-171450">
              <a:buFont typeface="Arial" panose="020B0604020202020204" pitchFamily="34" charset="0"/>
              <a:buChar char="•"/>
            </a:pPr>
            <a:r>
              <a:rPr lang="en-US" dirty="0" smtClean="0">
                <a:effectLst/>
              </a:rPr>
              <a:t>With the pay-as-you-go approach, you only pay for what you use, and there are never any penalties for changing your virtual machine configurations.</a:t>
            </a:r>
          </a:p>
          <a:p>
            <a:pPr marL="171450" indent="-171450">
              <a:buFont typeface="Arial" panose="020B0604020202020204" pitchFamily="34" charset="0"/>
              <a:buChar char="•"/>
            </a:pPr>
            <a:r>
              <a:rPr lang="en-US" dirty="0" smtClean="0">
                <a:effectLst/>
              </a:rPr>
              <a:t>Your server running Windows Server Essentials Experience is deployed into a </a:t>
            </a:r>
            <a:r>
              <a:rPr lang="en-US" dirty="0" err="1" smtClean="0">
                <a:effectLst/>
              </a:rPr>
              <a:t>multizone</a:t>
            </a:r>
            <a:r>
              <a:rPr lang="en-US" dirty="0" smtClean="0">
                <a:effectLst/>
              </a:rPr>
              <a:t> production environment that is commercially backed with a service level agreement (SLA).</a:t>
            </a:r>
          </a:p>
          <a:p>
            <a:pPr marL="171450" indent="-171450">
              <a:buFont typeface="Arial" panose="020B0604020202020204" pitchFamily="34" charset="0"/>
              <a:buChar char="•"/>
            </a:pPr>
            <a:r>
              <a:rPr lang="en-US" dirty="0" smtClean="0">
                <a:effectLst/>
              </a:rPr>
              <a:t>You can seamlessly integrate Windows Server Essentials Experience with other cloud-based services. </a:t>
            </a:r>
            <a:br>
              <a:rPr lang="en-US" dirty="0" smtClean="0">
                <a:effectLst/>
              </a:rPr>
            </a:br>
            <a:endParaRPr lang="en-US" dirty="0" smtClean="0">
              <a:effectLst/>
            </a:endParaRPr>
          </a:p>
          <a:p>
            <a:r>
              <a:rPr lang="en-US" dirty="0" smtClean="0">
                <a:effectLst/>
              </a:rPr>
              <a:t>To learn more about virtual machines in Windows Azure, see </a:t>
            </a:r>
            <a:r>
              <a:rPr lang="en-US" dirty="0" smtClean="0">
                <a:effectLst/>
                <a:hlinkClick r:id="rId3"/>
              </a:rPr>
              <a:t>Windows Azure Virtual Machines</a:t>
            </a:r>
            <a:r>
              <a:rPr lang="en-US" dirty="0" smtClean="0">
                <a:effectLst/>
              </a:rPr>
              <a:t>.</a:t>
            </a:r>
          </a:p>
          <a:p>
            <a:endParaRPr lang="en-US" dirty="0"/>
          </a:p>
        </p:txBody>
      </p:sp>
      <p:sp>
        <p:nvSpPr>
          <p:cNvPr id="4" name="Header Placeholder 3"/>
          <p:cNvSpPr>
            <a:spLocks noGrp="1"/>
          </p:cNvSpPr>
          <p:nvPr>
            <p:ph type="hdr" sz="quarter" idx="10"/>
          </p:nvPr>
        </p:nvSpPr>
        <p:spPr/>
        <p:txBody>
          <a:bodyPr/>
          <a:lstStyle/>
          <a:p>
            <a:r>
              <a:rPr lang="en-US" dirty="0" smtClean="0"/>
              <a:t>Windows Server 2012 R2</a:t>
            </a:r>
          </a:p>
          <a:p>
            <a:r>
              <a:rPr lang="en-US" dirty="0" smtClean="0"/>
              <a:t>The Essentials Experience</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78340E-64AB-4634-833A-7C1C6C5AE2FF}" type="datetime1">
              <a:rPr lang="en-US" smtClean="0"/>
              <a:t>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133856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EACDDEC4-684F-454D-A5F9-B34267818251}" type="datetime1">
              <a:rPr lang="en-US" smtClean="0"/>
              <a:t>1/5/2014</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1" name="Header Placeholder 10"/>
          <p:cNvSpPr>
            <a:spLocks noGrp="1"/>
          </p:cNvSpPr>
          <p:nvPr>
            <p:ph type="hdr" sz="quarter" idx="13"/>
          </p:nvPr>
        </p:nvSpPr>
        <p:spPr/>
        <p:txBody>
          <a:bodyPr/>
          <a:lstStyle/>
          <a:p>
            <a:r>
              <a:rPr lang="en-US" dirty="0" smtClean="0"/>
              <a:t>Windows Server 2012 R2 Essentials Overview</a:t>
            </a:r>
            <a:endParaRPr lang="en-US" dirty="0"/>
          </a:p>
        </p:txBody>
      </p:sp>
    </p:spTree>
    <p:extLst>
      <p:ext uri="{BB962C8B-B14F-4D97-AF65-F5344CB8AC3E}">
        <p14:creationId xmlns:p14="http://schemas.microsoft.com/office/powerpoint/2010/main" val="3069812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Windows Server 2012 R2</a:t>
            </a:r>
          </a:p>
          <a:p>
            <a:r>
              <a:rPr lang="en-US" dirty="0" smtClean="0"/>
              <a:t>The Essentials Experience</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78340E-64AB-4634-833A-7C1C6C5AE2FF}" type="datetime1">
              <a:rPr lang="en-US" smtClean="0"/>
              <a:t>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944558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smtClean="0"/>
              <a:t>Key Message:</a:t>
            </a:r>
            <a:r>
              <a:rPr lang="en-US" dirty="0" smtClean="0"/>
              <a:t>  Customers who initially purchase the</a:t>
            </a:r>
            <a:r>
              <a:rPr lang="en-US" baseline="0" dirty="0" smtClean="0"/>
              <a:t> Windows Server Essentials edition and perform an in-place license transition to Windows Server Standard if their future needs require it.</a:t>
            </a:r>
            <a:endParaRPr lang="en-US" dirty="0" smtClean="0"/>
          </a:p>
          <a:p>
            <a:endParaRPr lang="en-US" dirty="0" smtClean="0"/>
          </a:p>
          <a:p>
            <a:r>
              <a:rPr lang="en-US" b="1" dirty="0" smtClean="0"/>
              <a:t>Grow your business</a:t>
            </a:r>
            <a:r>
              <a:rPr lang="en-US" dirty="0" smtClean="0"/>
              <a:t>. One of the major pieces of feedback about Windows Small Business</a:t>
            </a:r>
            <a:r>
              <a:rPr lang="en-US" baseline="0" dirty="0" smtClean="0"/>
              <a:t> </a:t>
            </a:r>
            <a:r>
              <a:rPr lang="en-US" dirty="0" smtClean="0"/>
              <a:t>Server 2011 Essentials was that after a customer had grown beyond the 25-user limit, they had to migrate to Windows Server Standard. After the migration, key Windows</a:t>
            </a:r>
            <a:r>
              <a:rPr lang="en-US" baseline="0" dirty="0" smtClean="0"/>
              <a:t> </a:t>
            </a:r>
            <a:r>
              <a:rPr lang="en-US" dirty="0" smtClean="0"/>
              <a:t>Small Business Server</a:t>
            </a:r>
            <a:r>
              <a:rPr lang="en-US" sz="900" kern="1200" dirty="0" smtClean="0">
                <a:solidFill>
                  <a:schemeClr val="tx1"/>
                </a:solidFill>
                <a:effectLst/>
                <a:latin typeface="Segoe UI Light" pitchFamily="34" charset="0"/>
                <a:ea typeface="+mn-ea"/>
                <a:cs typeface="+mn-cs"/>
              </a:rPr>
              <a:t>–</a:t>
            </a:r>
            <a:r>
              <a:rPr lang="en-US" dirty="0" smtClean="0"/>
              <a:t>specific features that they had come to depend on (such as client backup or Remote Web Access), were no longer available.</a:t>
            </a:r>
            <a:r>
              <a:rPr lang="en-US" baseline="0" dirty="0" smtClean="0"/>
              <a:t> </a:t>
            </a:r>
            <a:r>
              <a:rPr lang="en-US" dirty="0" smtClean="0"/>
              <a:t>We addressed this issue in Windows Server 2012 R2 Essentials, so we now allow customers to do an in-place license transition to Windows Server 2012 R2 Standard. After the transition, customers are running Windows Server 2012 R2 Standard without any of the licensing limitations of Windows Server 2012 R2 Essentials, but the majority of Windows Server 2012 R2 Essentials functionality continues to operate and is fully supported for up to 100 users and devices. (Note that while there are no restrictions placed on the number of users/devices that can be added to a Windows Server 2012 R2 Standard environment, there are maximum supportability limits for the Windows Server 2012 R2 Essentials features.) </a:t>
            </a:r>
          </a:p>
          <a:p>
            <a:endParaRPr lang="en-US" dirty="0" smtClean="0"/>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kern="1200" dirty="0" smtClean="0">
                <a:solidFill>
                  <a:schemeClr val="bg1"/>
                </a:solidFill>
                <a:latin typeface="Segoe UI Light" pitchFamily="34" charset="0"/>
                <a:ea typeface="+mn-ea"/>
                <a:cs typeface="+mn-cs"/>
              </a:rPr>
              <a:t>Ability to perform an in-place license transition from Windows Server 2012 R2 Essentials</a:t>
            </a:r>
            <a:r>
              <a:rPr lang="en-US" sz="800" kern="1200" baseline="0" dirty="0" smtClean="0">
                <a:solidFill>
                  <a:schemeClr val="bg1"/>
                </a:solidFill>
                <a:latin typeface="Segoe UI Light" pitchFamily="34" charset="0"/>
                <a:ea typeface="+mn-ea"/>
                <a:cs typeface="+mn-cs"/>
              </a:rPr>
              <a:t> </a:t>
            </a:r>
            <a:r>
              <a:rPr lang="en-US" sz="800" kern="1200" dirty="0" smtClean="0">
                <a:solidFill>
                  <a:schemeClr val="bg1"/>
                </a:solidFill>
                <a:latin typeface="Segoe UI Light" pitchFamily="34" charset="0"/>
                <a:ea typeface="+mn-ea"/>
                <a:cs typeface="+mn-cs"/>
              </a:rPr>
              <a:t>to Windows Server 2012 R2 Standard</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kern="1200" dirty="0" smtClean="0">
                <a:solidFill>
                  <a:schemeClr val="bg1"/>
                </a:solidFill>
                <a:latin typeface="Segoe UI Light" pitchFamily="34" charset="0"/>
                <a:ea typeface="+mn-ea"/>
                <a:cs typeface="+mn-cs"/>
              </a:rPr>
              <a:t>Most of the value-added features of Essentials will remain, but the locks and limits will be removed, e.g., gaining the ability to have Active Directory trust relationships</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kern="1200" dirty="0" smtClean="0">
                <a:solidFill>
                  <a:schemeClr val="bg1"/>
                </a:solidFill>
                <a:latin typeface="Segoe UI Light" pitchFamily="34" charset="0"/>
                <a:ea typeface="+mn-ea"/>
                <a:cs typeface="+mn-cs"/>
              </a:rPr>
              <a:t>The value-added features of Essentials will not scale indefinitely, but for supportability purposes, it will be subject to a maximum of 100 users and 200 devices</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kern="1200" dirty="0" smtClean="0">
                <a:solidFill>
                  <a:schemeClr val="bg1"/>
                </a:solidFill>
                <a:latin typeface="Segoe UI Light" pitchFamily="34" charset="0"/>
                <a:ea typeface="+mn-ea"/>
                <a:cs typeface="+mn-cs"/>
              </a:rPr>
              <a:t>Customers will need to purchase a full copy of Windows Server 2012 R2 Standard and the appropriate number of CALs for their users/devices to be license-compliant</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800" kern="1200" dirty="0" smtClean="0">
                <a:solidFill>
                  <a:schemeClr val="bg1"/>
                </a:solidFill>
                <a:latin typeface="Segoe UI Light" pitchFamily="34" charset="0"/>
                <a:ea typeface="+mn-ea"/>
                <a:cs typeface="+mn-cs"/>
              </a:rPr>
              <a:t>Windows Server 2012 R2 Standard and Datacenter include downgrade (or “down-edition”) rights for running Essentials as one of their virtual instances (no separate purchase required)</a:t>
            </a:r>
          </a:p>
          <a:p>
            <a:endParaRPr lang="en-US" dirty="0"/>
          </a:p>
        </p:txBody>
      </p:sp>
      <p:sp>
        <p:nvSpPr>
          <p:cNvPr id="8" name="Date Placeholder 7"/>
          <p:cNvSpPr>
            <a:spLocks noGrp="1"/>
          </p:cNvSpPr>
          <p:nvPr>
            <p:ph type="dt" idx="10"/>
          </p:nvPr>
        </p:nvSpPr>
        <p:spPr/>
        <p:txBody>
          <a:bodyPr/>
          <a:lstStyle/>
          <a:p>
            <a:fld id="{8BF9A78C-6D3F-4837-AD1F-4FD4A5BEB07D}" type="datetime1">
              <a:rPr lang="en-US" smtClean="0"/>
              <a:t>1/5/2014</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18</a:t>
            </a:fld>
            <a:endParaRPr lang="en-US" dirty="0"/>
          </a:p>
        </p:txBody>
      </p:sp>
      <p:sp>
        <p:nvSpPr>
          <p:cNvPr id="11" name="Header Placeholder 10"/>
          <p:cNvSpPr>
            <a:spLocks noGrp="1"/>
          </p:cNvSpPr>
          <p:nvPr>
            <p:ph type="hdr" sz="quarter" idx="13"/>
          </p:nvPr>
        </p:nvSpPr>
        <p:spPr/>
        <p:txBody>
          <a:bodyPr/>
          <a:lstStyle/>
          <a:p>
            <a:r>
              <a:rPr lang="en-US" dirty="0" smtClean="0"/>
              <a:t>Windows Server 2012 R2 Essentials Overview</a:t>
            </a:r>
            <a:endParaRPr lang="en-US" dirty="0"/>
          </a:p>
        </p:txBody>
      </p:sp>
    </p:spTree>
    <p:extLst>
      <p:ext uri="{BB962C8B-B14F-4D97-AF65-F5344CB8AC3E}">
        <p14:creationId xmlns:p14="http://schemas.microsoft.com/office/powerpoint/2010/main" val="1096480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7587" cy="3429000"/>
          </a:xfrm>
        </p:spPr>
      </p:sp>
      <p:sp>
        <p:nvSpPr>
          <p:cNvPr id="3" name="Notes Placeholder 2"/>
          <p:cNvSpPr>
            <a:spLocks noGrp="1"/>
          </p:cNvSpPr>
          <p:nvPr>
            <p:ph type="body" idx="1"/>
          </p:nvPr>
        </p:nvSpPr>
        <p:spPr/>
        <p:txBody>
          <a:bodyPr>
            <a:normAutofit fontScale="55000" lnSpcReduction="20000"/>
          </a:bodyPr>
          <a:lstStyle/>
          <a:p>
            <a:r>
              <a:rPr lang="en-US" b="0" baseline="0" dirty="0" smtClean="0"/>
              <a:t>The Microsoft Services Provider License Agreement (SPLA) gives hosting providers the flexibility to build affordable solutions with the features your customers want. Based on a common platform that includes Windows Server, System Center, and SQL Server, SPLA supports a range of service offerings and managed services:</a:t>
            </a:r>
          </a:p>
          <a:p>
            <a:endParaRPr lang="en-US" b="1" baseline="0" dirty="0" smtClean="0"/>
          </a:p>
          <a:p>
            <a:r>
              <a:rPr lang="en-US" b="1" baseline="0" dirty="0" smtClean="0"/>
              <a:t>VM Hosting</a:t>
            </a:r>
          </a:p>
          <a:p>
            <a:pPr marL="285723" indent="-285723">
              <a:buFont typeface="Arial" pitchFamily="34" charset="0"/>
              <a:buChar char="•"/>
            </a:pPr>
            <a:r>
              <a:rPr lang="en-US" sz="1400" dirty="0">
                <a:solidFill>
                  <a:schemeClr val="bg1"/>
                </a:solidFill>
                <a:latin typeface="+mn-lt"/>
              </a:rPr>
              <a:t>Virtual Machine Hosting is the core IaaS offer from hosting service providers, that vary from $5 a month to $500 a month.  VM hosting involves both hosted private clouds on dedicated server hardware as well as VM hosting on shared, multi-tenant server hardware. End-customers – IT Pros, Enterprise developers and ISVs purchase VMs to host production applications, databases, web sites, data (files, photos, media) and for test-dev scenarios. Windows Server is the top operating system running at service providers and we are focused on driving adoption of System Center components and Hyper-V components as the core infrastructure for both hosted dedicated and shared servers.</a:t>
            </a:r>
          </a:p>
          <a:p>
            <a:pPr marL="285723" indent="-285723">
              <a:buFont typeface="Arial" pitchFamily="34" charset="0"/>
              <a:buChar char="•"/>
            </a:pPr>
            <a:r>
              <a:rPr lang="en-US" sz="1400" dirty="0"/>
              <a:t>Server and Application Management </a:t>
            </a:r>
          </a:p>
          <a:p>
            <a:pPr marL="285723" indent="-285723">
              <a:buFont typeface="Arial" pitchFamily="34" charset="0"/>
              <a:buChar char="•"/>
            </a:pPr>
            <a:r>
              <a:rPr lang="en-US" sz="1400" dirty="0"/>
              <a:t>Most hosting service providers offer for both entry-level and premium services. Hosting service providers can offer premium “white-glove” application and OS management and SLAs based on System Center 2012</a:t>
            </a:r>
          </a:p>
          <a:p>
            <a:endParaRPr lang="en-US" b="1" baseline="0" dirty="0" smtClean="0"/>
          </a:p>
          <a:p>
            <a:r>
              <a:rPr lang="en-US" b="1" baseline="0" dirty="0" smtClean="0"/>
              <a:t>Database Hosting</a:t>
            </a:r>
          </a:p>
          <a:p>
            <a:pPr marL="285723" indent="-285723">
              <a:buFont typeface="Arial" pitchFamily="34" charset="0"/>
              <a:buChar char="•"/>
            </a:pPr>
            <a:r>
              <a:rPr lang="en-US" sz="1400" dirty="0">
                <a:solidFill>
                  <a:schemeClr val="tx1">
                    <a:lumMod val="50000"/>
                    <a:lumOff val="50000"/>
                  </a:schemeClr>
                </a:solidFill>
                <a:latin typeface="+mn-lt"/>
              </a:rPr>
              <a:t>Cloud database built on SQL Server to enable end customers to scale up and scale down their usage without managing physical systems</a:t>
            </a:r>
          </a:p>
          <a:p>
            <a:pPr marL="742863" lvl="1" indent="-285723"/>
            <a:r>
              <a:rPr lang="en-US" sz="1400" dirty="0">
                <a:solidFill>
                  <a:schemeClr val="tx1">
                    <a:lumMod val="50000"/>
                    <a:lumOff val="50000"/>
                  </a:schemeClr>
                </a:solidFill>
                <a:latin typeface="+mn-lt"/>
              </a:rPr>
              <a:t>High Availability / Business Continuity</a:t>
            </a:r>
          </a:p>
          <a:p>
            <a:pPr marL="742863" lvl="1" indent="-285723"/>
            <a:r>
              <a:rPr lang="en-US" sz="1400" dirty="0">
                <a:solidFill>
                  <a:schemeClr val="tx1">
                    <a:lumMod val="50000"/>
                    <a:lumOff val="50000"/>
                  </a:schemeClr>
                </a:solidFill>
                <a:latin typeface="+mn-lt"/>
              </a:rPr>
              <a:t>BI as a Service</a:t>
            </a:r>
          </a:p>
          <a:p>
            <a:pPr marL="742863" lvl="1" indent="-285723"/>
            <a:r>
              <a:rPr lang="en-US" sz="1400" dirty="0">
                <a:solidFill>
                  <a:schemeClr val="tx1">
                    <a:lumMod val="50000"/>
                    <a:lumOff val="50000"/>
                  </a:schemeClr>
                </a:solidFill>
                <a:latin typeface="+mn-lt"/>
              </a:rPr>
              <a:t>SQL in the Private Cloud</a:t>
            </a:r>
          </a:p>
          <a:p>
            <a:endParaRPr lang="en-US" b="1" baseline="0" dirty="0" smtClean="0"/>
          </a:p>
          <a:p>
            <a:r>
              <a:rPr lang="en-US" b="1" baseline="0" dirty="0" smtClean="0"/>
              <a:t>Application Hosting</a:t>
            </a:r>
          </a:p>
          <a:p>
            <a:pPr marL="171434" indent="-171434">
              <a:buFont typeface="Arial" pitchFamily="34" charset="0"/>
              <a:buChar char="•"/>
            </a:pPr>
            <a:r>
              <a:rPr lang="en-US" baseline="0" dirty="0" smtClean="0"/>
              <a:t>Application hosting – whether Exchange, Lync, Sharepoint, SAP, IBM, Oracle or custom ISV or Enterprise applications – is a high margin business for a significant number of hosting service providers. Windows Server, System Center and Hyper-V provide an integrated application hosting infrastructure that delivers end-to-end management capabilities across HW, hypervisor, OS, and application at low total-cost-of-operations from the commodity hardware, automated operations and licensing perspectives.</a:t>
            </a:r>
          </a:p>
          <a:p>
            <a:endParaRPr lang="en-US" b="1" baseline="0" dirty="0" smtClean="0"/>
          </a:p>
          <a:p>
            <a:r>
              <a:rPr lang="en-US" b="1" baseline="0" dirty="0" smtClean="0"/>
              <a:t>Web Hosting </a:t>
            </a:r>
          </a:p>
          <a:p>
            <a:r>
              <a:rPr lang="en-US" sz="1400" dirty="0">
                <a:solidFill>
                  <a:schemeClr val="tx1">
                    <a:lumMod val="50000"/>
                    <a:lumOff val="50000"/>
                  </a:schemeClr>
                </a:solidFill>
                <a:latin typeface="+mn-lt"/>
              </a:rPr>
              <a:t>Enabling windows based hosting for web workloads such as:</a:t>
            </a:r>
          </a:p>
          <a:p>
            <a:pPr marL="742863" lvl="1" indent="-285723"/>
            <a:r>
              <a:rPr lang="en-US" sz="1400" dirty="0">
                <a:solidFill>
                  <a:schemeClr val="tx1">
                    <a:lumMod val="50000"/>
                    <a:lumOff val="50000"/>
                  </a:schemeClr>
                </a:solidFill>
                <a:latin typeface="+mn-lt"/>
              </a:rPr>
              <a:t>Hosted websites</a:t>
            </a:r>
          </a:p>
          <a:p>
            <a:pPr marL="742863" lvl="1" indent="-285723"/>
            <a:r>
              <a:rPr lang="en-US" sz="1400" dirty="0">
                <a:solidFill>
                  <a:schemeClr val="tx1">
                    <a:lumMod val="50000"/>
                    <a:lumOff val="50000"/>
                  </a:schemeClr>
                </a:solidFill>
                <a:latin typeface="+mn-lt"/>
              </a:rPr>
              <a:t>Web applications</a:t>
            </a:r>
          </a:p>
          <a:p>
            <a:pPr marL="742863" lvl="1" indent="-285723"/>
            <a:r>
              <a:rPr lang="en-US" sz="1400" dirty="0">
                <a:solidFill>
                  <a:schemeClr val="tx1">
                    <a:lumMod val="50000"/>
                    <a:lumOff val="50000"/>
                  </a:schemeClr>
                </a:solidFill>
                <a:latin typeface="+mn-lt"/>
              </a:rPr>
              <a:t>Web commerce</a:t>
            </a:r>
          </a:p>
          <a:p>
            <a:endParaRPr lang="en-US" baseline="0" dirty="0" smtClean="0"/>
          </a:p>
          <a:p>
            <a:r>
              <a:rPr lang="en-US" b="1" baseline="0" dirty="0" smtClean="0"/>
              <a:t>Desktop Hosting</a:t>
            </a:r>
          </a:p>
          <a:p>
            <a:pPr marL="285723" indent="-285723">
              <a:buFont typeface="Arial" pitchFamily="34" charset="0"/>
              <a:buChar char="•"/>
            </a:pPr>
            <a:r>
              <a:rPr lang="en-US" sz="1400" dirty="0">
                <a:solidFill>
                  <a:schemeClr val="tx1">
                    <a:lumMod val="50000"/>
                    <a:lumOff val="50000"/>
                  </a:schemeClr>
                </a:solidFill>
                <a:latin typeface="+mn-lt"/>
              </a:rPr>
              <a:t>Comprehensive suite of solutions to enable organizations to provide their employees flexibility to work everywhere on any device, on a compliant management infrastructure:</a:t>
            </a:r>
          </a:p>
          <a:p>
            <a:pPr marL="628574" lvl="1" indent="-171434"/>
            <a:r>
              <a:rPr lang="en-US" sz="1400" dirty="0">
                <a:solidFill>
                  <a:schemeClr val="tx1">
                    <a:lumMod val="50000"/>
                    <a:lumOff val="50000"/>
                  </a:schemeClr>
                </a:solidFill>
                <a:latin typeface="+mn-lt"/>
              </a:rPr>
              <a:t>SMB/Enterprise Hosted Desktop</a:t>
            </a:r>
          </a:p>
          <a:p>
            <a:pPr marL="628574" lvl="1" indent="-171434"/>
            <a:r>
              <a:rPr lang="en-US" sz="1400" dirty="0">
                <a:solidFill>
                  <a:schemeClr val="tx1">
                    <a:lumMod val="50000"/>
                    <a:lumOff val="50000"/>
                  </a:schemeClr>
                </a:solidFill>
                <a:latin typeface="+mn-lt"/>
              </a:rPr>
              <a:t>Backup</a:t>
            </a:r>
          </a:p>
          <a:p>
            <a:pPr marL="628574" lvl="1" indent="-171434"/>
            <a:r>
              <a:rPr lang="en-US" sz="1400" dirty="0">
                <a:solidFill>
                  <a:schemeClr val="tx1">
                    <a:lumMod val="50000"/>
                    <a:lumOff val="50000"/>
                  </a:schemeClr>
                </a:solidFill>
                <a:latin typeface="+mn-lt"/>
              </a:rPr>
              <a:t>Antivirus</a:t>
            </a:r>
          </a:p>
          <a:p>
            <a:pPr marL="628574" lvl="1" indent="-171434"/>
            <a:r>
              <a:rPr lang="en-US" sz="1400" dirty="0">
                <a:solidFill>
                  <a:schemeClr val="tx1">
                    <a:lumMod val="50000"/>
                    <a:lumOff val="50000"/>
                  </a:schemeClr>
                </a:solidFill>
                <a:latin typeface="+mn-lt"/>
              </a:rPr>
              <a:t>Disaster recovery</a:t>
            </a:r>
            <a:endParaRPr lang="en-US" sz="1400" dirty="0">
              <a:solidFill>
                <a:schemeClr val="bg1"/>
              </a:solidFill>
              <a:latin typeface="+mn-lt"/>
            </a:endParaRPr>
          </a:p>
          <a:p>
            <a:endParaRPr lang="en-US" b="1"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890292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range of resources available to help hosting</a:t>
            </a:r>
            <a:r>
              <a:rPr lang="en-US" baseline="0" dirty="0" smtClean="0"/>
              <a:t> partners, from planning your offerings, to building and optimizing them, to marketing and selling to grow your revenue and customer base.</a:t>
            </a: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Windows Server 2012 R2 Overview</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4189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A278B13-5120-4AFB-B377-E121894E81FF}" type="datetime1">
              <a:rPr lang="en-US" smtClean="0">
                <a:solidFill>
                  <a:prstClr val="black"/>
                </a:solidFill>
              </a:rPr>
              <a:pPr/>
              <a:t>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21863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2D13C5F8-222D-4A06-A36D-2C9AD0BCE817}" type="datetime1">
              <a:rPr lang="en-US" smtClean="0"/>
              <a:t>1/5/2014</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1" name="Header Placeholder 10"/>
          <p:cNvSpPr>
            <a:spLocks noGrp="1"/>
          </p:cNvSpPr>
          <p:nvPr>
            <p:ph type="hdr" sz="quarter" idx="13"/>
          </p:nvPr>
        </p:nvSpPr>
        <p:spPr/>
        <p:txBody>
          <a:bodyPr/>
          <a:lstStyle/>
          <a:p>
            <a:r>
              <a:rPr lang="en-US" dirty="0" smtClean="0"/>
              <a:t>Windows Server 2012 R2 Essentials Overview</a:t>
            </a:r>
            <a:endParaRPr lang="en-US" dirty="0"/>
          </a:p>
        </p:txBody>
      </p:sp>
    </p:spTree>
    <p:extLst>
      <p:ext uri="{BB962C8B-B14F-4D97-AF65-F5344CB8AC3E}">
        <p14:creationId xmlns:p14="http://schemas.microsoft.com/office/powerpoint/2010/main" val="198665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00" baseline="0" dirty="0" smtClean="0"/>
          </a:p>
        </p:txBody>
      </p:sp>
      <p:sp>
        <p:nvSpPr>
          <p:cNvPr id="5" name="Date Placeholder 7"/>
          <p:cNvSpPr>
            <a:spLocks noGrp="1"/>
          </p:cNvSpPr>
          <p:nvPr>
            <p:ph type="dt" idx="1"/>
          </p:nvPr>
        </p:nvSpPr>
        <p:spPr>
          <a:xfrm>
            <a:off x="0" y="0"/>
            <a:ext cx="3043238" cy="473779"/>
          </a:xfrm>
        </p:spPr>
        <p:txBody>
          <a:bodyPr/>
          <a:lstStyle/>
          <a:p>
            <a:pPr algn="l"/>
            <a:fld id="{D5010A51-A839-417E-828F-30CDA28FC0BF}" type="datetime1">
              <a:rPr lang="en-US" sz="1000">
                <a:solidFill>
                  <a:prstClr val="black"/>
                </a:solidFill>
                <a:ea typeface="Segoe UI" pitchFamily="34" charset="0"/>
                <a:cs typeface="Segoe UI" pitchFamily="34" charset="0"/>
              </a:rPr>
              <a:pPr algn="l"/>
              <a:t>1/5/2014</a:t>
            </a:fld>
            <a:endParaRPr lang="en-US" sz="1000" dirty="0">
              <a:solidFill>
                <a:prstClr val="black"/>
              </a:solidFill>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5" y="9006284"/>
            <a:ext cx="3043343" cy="474101"/>
          </a:xfrm>
          <a:prstGeom prst="rect">
            <a:avLst/>
          </a:prstGeom>
          <a:noFill/>
          <a:ln w="9525">
            <a:noFill/>
            <a:miter lim="800000"/>
            <a:headEnd/>
            <a:tailEnd/>
          </a:ln>
          <a:effectLst/>
        </p:spPr>
        <p:txBody>
          <a:bodyPr vert="horz" wrap="square" lIns="93302" tIns="46651" rIns="93302" bIns="46651"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2</a:t>
            </a:fld>
            <a:endParaRPr lang="en-US" b="1" dirty="0">
              <a:solidFill>
                <a:prstClr val="black"/>
              </a:solidFill>
            </a:endParaRPr>
          </a:p>
        </p:txBody>
      </p:sp>
    </p:spTree>
    <p:extLst>
      <p:ext uri="{BB962C8B-B14F-4D97-AF65-F5344CB8AC3E}">
        <p14:creationId xmlns:p14="http://schemas.microsoft.com/office/powerpoint/2010/main" val="2755470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00" baseline="0" dirty="0" smtClean="0"/>
          </a:p>
        </p:txBody>
      </p:sp>
      <p:sp>
        <p:nvSpPr>
          <p:cNvPr id="5" name="Date Placeholder 7"/>
          <p:cNvSpPr>
            <a:spLocks noGrp="1"/>
          </p:cNvSpPr>
          <p:nvPr>
            <p:ph type="dt" idx="1"/>
          </p:nvPr>
        </p:nvSpPr>
        <p:spPr>
          <a:xfrm>
            <a:off x="0" y="0"/>
            <a:ext cx="3043238" cy="473779"/>
          </a:xfrm>
        </p:spPr>
        <p:txBody>
          <a:bodyPr/>
          <a:lstStyle/>
          <a:p>
            <a:pPr algn="l"/>
            <a:fld id="{D5010A51-A839-417E-828F-30CDA28FC0BF}" type="datetime1">
              <a:rPr lang="en-US" sz="1000">
                <a:solidFill>
                  <a:prstClr val="black"/>
                </a:solidFill>
                <a:ea typeface="Segoe UI" pitchFamily="34" charset="0"/>
                <a:cs typeface="Segoe UI" pitchFamily="34" charset="0"/>
              </a:rPr>
              <a:pPr algn="l"/>
              <a:t>1/5/2014</a:t>
            </a:fld>
            <a:endParaRPr lang="en-US" sz="1000" dirty="0">
              <a:solidFill>
                <a:prstClr val="black"/>
              </a:solidFill>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5" y="9006284"/>
            <a:ext cx="3043343" cy="474101"/>
          </a:xfrm>
          <a:prstGeom prst="rect">
            <a:avLst/>
          </a:prstGeom>
          <a:noFill/>
          <a:ln w="9525">
            <a:noFill/>
            <a:miter lim="800000"/>
            <a:headEnd/>
            <a:tailEnd/>
          </a:ln>
          <a:effectLst/>
        </p:spPr>
        <p:txBody>
          <a:bodyPr vert="horz" wrap="square" lIns="93302" tIns="46651" rIns="93302" bIns="46651"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22</a:t>
            </a:fld>
            <a:endParaRPr lang="en-US" b="1" dirty="0">
              <a:solidFill>
                <a:prstClr val="black"/>
              </a:solidFill>
            </a:endParaRPr>
          </a:p>
        </p:txBody>
      </p:sp>
    </p:spTree>
    <p:extLst>
      <p:ext uri="{BB962C8B-B14F-4D97-AF65-F5344CB8AC3E}">
        <p14:creationId xmlns:p14="http://schemas.microsoft.com/office/powerpoint/2010/main" val="3499862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egoe UI Light"/>
              </a:rPr>
              <a:t>Leverage Server and Cloud Solutions to dramatically increase margin and keep SMB customers ahead of the game.</a:t>
            </a:r>
            <a:r>
              <a:rPr lang="en-US" baseline="0" dirty="0" smtClean="0">
                <a:latin typeface="Segoe UI Light"/>
              </a:rPr>
              <a:t> </a:t>
            </a:r>
            <a:r>
              <a:rPr lang="en-US" dirty="0" smtClean="0">
                <a:latin typeface="Segoe UI Light"/>
              </a:rPr>
              <a:t>The Ahead of</a:t>
            </a:r>
            <a:r>
              <a:rPr lang="en-US" baseline="0" dirty="0" smtClean="0">
                <a:latin typeface="Segoe UI Light"/>
              </a:rPr>
              <a:t> the Game campaign can help you reach business and IT decision makers in small and midsize companies with solution-based messaging that spans across Windows Server, Windows Azure, SQL Server, Intune, Office 365, Windows 8 and more.</a:t>
            </a:r>
          </a:p>
          <a:p>
            <a:endParaRPr lang="en-US" baseline="0" dirty="0" smtClean="0">
              <a:latin typeface="Segoe UI Light"/>
            </a:endParaRPr>
          </a:p>
          <a:p>
            <a:r>
              <a:rPr lang="en-US" baseline="0" dirty="0" smtClean="0">
                <a:latin typeface="Segoe UI Light"/>
              </a:rPr>
              <a:t>Get started at http://aka.ms/AheadoftheGame to find the marketing materials and sales tools you need get SMB customers—and your business—ahead of the game. </a:t>
            </a:r>
          </a:p>
          <a:p>
            <a:endParaRPr lang="en-US" baseline="0" dirty="0" smtClean="0">
              <a:latin typeface="Segoe UI Light"/>
            </a:endParaRPr>
          </a:p>
          <a:p>
            <a:endParaRPr lang="en-US" dirty="0">
              <a:latin typeface="Segoe UI Light"/>
            </a:endParaRPr>
          </a:p>
        </p:txBody>
      </p:sp>
      <p:sp>
        <p:nvSpPr>
          <p:cNvPr id="4" name="Header Placeholder 3"/>
          <p:cNvSpPr>
            <a:spLocks noGrp="1"/>
          </p:cNvSpPr>
          <p:nvPr>
            <p:ph type="hdr" sz="quarter" idx="10"/>
          </p:nvPr>
        </p:nvSpPr>
        <p:spPr/>
        <p:txBody>
          <a:bodyPr/>
          <a:lstStyle/>
          <a:p>
            <a:r>
              <a:rPr lang="en-US" smtClean="0">
                <a:latin typeface="Segoe UI"/>
              </a:rPr>
              <a:t>System Center Marketing</a:t>
            </a:r>
            <a:endParaRPr lang="en-US" dirty="0" smtClean="0">
              <a:latin typeface="Segoe UI"/>
            </a:endParaRPr>
          </a:p>
        </p:txBody>
      </p:sp>
      <p:sp>
        <p:nvSpPr>
          <p:cNvPr id="5" name="Footer Placeholder 4"/>
          <p:cNvSpPr>
            <a:spLocks noGrp="1"/>
          </p:cNvSpPr>
          <p:nvPr>
            <p:ph type="ftr" sz="quarter" idx="11"/>
          </p:nvPr>
        </p:nvSpPr>
        <p:spPr/>
        <p:txBody>
          <a:bodyPr/>
          <a:lstStyle/>
          <a:p>
            <a:pPr defTabSz="1120557" eaLnBrk="0" hangingPunct="0"/>
            <a:r>
              <a:rPr lang="en-US" sz="500" dirty="0">
                <a:gradFill>
                  <a:gsLst>
                    <a:gs pos="0">
                      <a:prstClr val="black"/>
                    </a:gs>
                    <a:gs pos="100000">
                      <a:prstClr val="black"/>
                    </a:gs>
                  </a:gsLst>
                  <a:lin ang="5400000" scaled="0"/>
                </a:gradFill>
                <a:latin typeface="Segoe UI"/>
                <a:ea typeface="Segoe UI" pitchFamily="34" charset="0"/>
                <a:cs typeface="Segoe UI" pitchFamily="34" charset="0"/>
              </a:rPr>
              <a:t>© </a:t>
            </a:r>
            <a:r>
              <a:rPr lang="en-US" sz="500" dirty="0" smtClean="0">
                <a:gradFill>
                  <a:gsLst>
                    <a:gs pos="0">
                      <a:prstClr val="black"/>
                    </a:gs>
                    <a:gs pos="100000">
                      <a:prstClr val="black"/>
                    </a:gs>
                  </a:gsLst>
                  <a:lin ang="5400000" scaled="0"/>
                </a:gradFill>
                <a:latin typeface="Segoe UI"/>
                <a:ea typeface="Segoe UI" pitchFamily="34" charset="0"/>
                <a:cs typeface="Segoe UI" pitchFamily="34" charset="0"/>
              </a:rPr>
              <a:t>2013 </a:t>
            </a:r>
            <a:r>
              <a:rPr lang="en-US" sz="500" dirty="0">
                <a:gradFill>
                  <a:gsLst>
                    <a:gs pos="0">
                      <a:prstClr val="black"/>
                    </a:gs>
                    <a:gs pos="100000">
                      <a:prstClr val="black"/>
                    </a:gs>
                  </a:gsLst>
                  <a:lin ang="5400000" scaled="0"/>
                </a:gradFill>
                <a:latin typeface="Segoe UI"/>
                <a:ea typeface="Segoe UI" pitchFamily="34" charset="0"/>
                <a:cs typeface="Segoe UI" pitchFamily="34" charset="0"/>
              </a:rPr>
              <a:t>Microsoft Corporation. All rights reserved. Microsoft, Windows, and other product names are or may be registered trademarks and/or trademarks in the U.S. and/or other countries.</a:t>
            </a:r>
          </a:p>
          <a:p>
            <a:pPr defTabSz="1120557" eaLnBrk="0" hangingPunct="0"/>
            <a:r>
              <a:rPr lang="en-US" sz="500" dirty="0">
                <a:gradFill>
                  <a:gsLst>
                    <a:gs pos="0">
                      <a:prstClr val="black"/>
                    </a:gs>
                    <a:gs pos="100000">
                      <a:prstClr val="black"/>
                    </a:gs>
                  </a:gsLst>
                  <a:lin ang="5400000" scaled="0"/>
                </a:gradFill>
                <a:latin typeface="Segoe UI"/>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C7AACEA-35BD-4C80-9A73-BDC9BE53F645}" type="datetime1">
              <a:rPr lang="en-US" smtClean="0">
                <a:latin typeface="Segoe UI"/>
              </a:rPr>
              <a:t>1/5/2014</a:t>
            </a:fld>
            <a:endParaRPr lang="en-US" dirty="0">
              <a:latin typeface="Segoe UI"/>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latin typeface="Segoe UI"/>
              </a:rPr>
              <a:pPr/>
              <a:t>23</a:t>
            </a:fld>
            <a:endParaRPr lang="en-US" dirty="0">
              <a:latin typeface="Segoe UI"/>
            </a:endParaRPr>
          </a:p>
        </p:txBody>
      </p:sp>
    </p:spTree>
    <p:extLst>
      <p:ext uri="{BB962C8B-B14F-4D97-AF65-F5344CB8AC3E}">
        <p14:creationId xmlns:p14="http://schemas.microsoft.com/office/powerpoint/2010/main" val="3675427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325">
              <a:spcAft>
                <a:spcPts val="350"/>
              </a:spcAft>
            </a:pPr>
            <a:r>
              <a:rPr lang="en-US" dirty="0" smtClean="0"/>
              <a:t>The following resources</a:t>
            </a:r>
            <a:r>
              <a:rPr lang="en-US" baseline="0" dirty="0" smtClean="0"/>
              <a:t> are available to help you grow your business in SMB with Microsoft products and technologies.</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6694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2013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Corporation. All rights reserved. Microsoft, Windows, and other product names are or may be registered trademarks and/or trademarks in the U.S. and/or other countries.</a:t>
            </a:r>
          </a:p>
          <a:p>
            <a:pPr defTabSz="96694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46BE4D8-A122-4360-9AE5-FC791756FB12}" type="datetime1">
              <a:rPr lang="en-US" smtClean="0"/>
              <a:t>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787301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Windows Server 2012 R2 product is streamlined and simple, making it easy for customers to choose the edition that is right for their needs.</a:t>
            </a:r>
          </a:p>
          <a:p>
            <a:pPr marL="171450" indent="-171450">
              <a:buFont typeface="Arial" panose="020B0604020202020204" pitchFamily="34" charset="0"/>
              <a:buChar char="•"/>
            </a:pPr>
            <a:r>
              <a:rPr lang="en-US" dirty="0" smtClean="0"/>
              <a:t>Datacenter edition is ideal for highly-virtualized private cloud environments.</a:t>
            </a:r>
          </a:p>
          <a:p>
            <a:pPr marL="171450" indent="-171450">
              <a:buFont typeface="Arial" panose="020B0604020202020204" pitchFamily="34" charset="0"/>
              <a:buChar char="•"/>
            </a:pPr>
            <a:r>
              <a:rPr lang="en-US" dirty="0" smtClean="0"/>
              <a:t>Standard edition is for non-virtualized or lightly virtualized environments.</a:t>
            </a:r>
          </a:p>
          <a:p>
            <a:pPr marL="171450" indent="-171450">
              <a:buFont typeface="Arial" panose="020B0604020202020204" pitchFamily="34" charset="0"/>
              <a:buChar char="•"/>
            </a:pPr>
            <a:r>
              <a:rPr lang="en-US" dirty="0" smtClean="0"/>
              <a:t>Essentials edition is for small businesses with up to 25 users running on servers with up to two processors.</a:t>
            </a:r>
          </a:p>
          <a:p>
            <a:pPr marL="171450" indent="-171450">
              <a:buFont typeface="Arial" panose="020B0604020202020204" pitchFamily="34" charset="0"/>
              <a:buChar char="•"/>
            </a:pPr>
            <a:r>
              <a:rPr lang="en-US" dirty="0" smtClean="0"/>
              <a:t>Foundation edition is for small businesses with up to 15 users running on single processor servers.</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One</a:t>
            </a:r>
            <a:r>
              <a:rPr lang="en-US" baseline="0" dirty="0" smtClean="0"/>
              <a:t> important update with R2: Windows Server 2012 R2 Standard and Datacenter editions include the new Windows Server Essentials Experience server role, offering features such as Remote Web Access and client computer backup that previously were only available through the Windows Server Essentials edition.</a:t>
            </a:r>
          </a:p>
          <a:p>
            <a:pPr marL="0" indent="0">
              <a:buFont typeface="Arial" panose="020B0604020202020204" pitchFamily="34" charset="0"/>
              <a:buNone/>
            </a:pP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System Center Marketing</a:t>
            </a:r>
            <a:endParaRPr lang="en-US" dirty="0" smtClean="0"/>
          </a:p>
        </p:txBody>
      </p:sp>
      <p:sp>
        <p:nvSpPr>
          <p:cNvPr id="5" name="Footer Placeholder 4"/>
          <p:cNvSpPr>
            <a:spLocks noGrp="1"/>
          </p:cNvSpPr>
          <p:nvPr>
            <p:ph type="ftr" sz="quarter" idx="11"/>
          </p:nvPr>
        </p:nvSpPr>
        <p:spPr/>
        <p:txBody>
          <a:bodyPr/>
          <a:lstStyle/>
          <a:p>
            <a:pPr defTabSz="94001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2013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Corporation. All rights reserved. Microsoft, Windows, and other product names are or may be registered trademarks and/or trademarks in the U.S. and/or other countries.</a:t>
            </a:r>
          </a:p>
          <a:p>
            <a:pPr defTabSz="940010"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33B5D2C-1467-41D5-A907-E6E58165ABF5}" type="datetime1">
              <a:rPr lang="en-US" smtClean="0"/>
              <a:t>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976738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Visit the following </a:t>
            </a:r>
            <a:r>
              <a:rPr lang="en-US" baseline="0" dirty="0" smtClean="0"/>
              <a:t>pages on Microsoft.com for a range of additional resources, including additional product and licensing information, free trial downloads, and more.</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0151"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40151"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46BE4D8-A122-4360-9AE5-FC791756FB12}" type="datetime1">
              <a:rPr lang="en-US" smtClean="0"/>
              <a:t>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809598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Licensing Options for Small and Midsize Organizations</a:t>
            </a:r>
          </a:p>
          <a:p>
            <a:r>
              <a:rPr lang="en-US" dirty="0" smtClean="0"/>
              <a:t>Microsoft offers a number of licensing programs designed to help</a:t>
            </a:r>
            <a:r>
              <a:rPr lang="en-US" baseline="0" dirty="0" smtClean="0"/>
              <a:t> you sell to </a:t>
            </a:r>
            <a:r>
              <a:rPr lang="en-US" dirty="0" smtClean="0"/>
              <a:t>small and midsize organizations. </a:t>
            </a:r>
          </a:p>
          <a:p>
            <a:endParaRPr lang="en-US" dirty="0" smtClean="0"/>
          </a:p>
          <a:p>
            <a:r>
              <a:rPr lang="en-US" dirty="0" smtClean="0"/>
              <a:t>Microsoft Open Programs provide volume discounts for a minimal up-front cost and are widely available through the worldwide partner channel. Open Programs provide the following three purchasing license options for commercial businesses:</a:t>
            </a:r>
          </a:p>
          <a:p>
            <a:pPr marL="176320" indent="-176320">
              <a:buFont typeface="Arial" panose="020B0604020202020204" pitchFamily="34" charset="0"/>
              <a:buChar char="•"/>
            </a:pPr>
            <a:r>
              <a:rPr lang="en-US" b="1" dirty="0" smtClean="0"/>
              <a:t>Open Value </a:t>
            </a:r>
            <a:r>
              <a:rPr lang="en-US" dirty="0" smtClean="0"/>
              <a:t>offers the advantages of Software Assurance, simplified license management, and an annual payment structure. The Open Value program offers three options: Organization-wide, Non–Organization-wide, and Open Value Subscription.</a:t>
            </a:r>
          </a:p>
          <a:p>
            <a:pPr marL="176320" indent="-176320">
              <a:buFont typeface="Arial" panose="020B0604020202020204" pitchFamily="34" charset="0"/>
              <a:buChar char="•"/>
            </a:pPr>
            <a:r>
              <a:rPr lang="en-US" b="1" dirty="0" smtClean="0"/>
              <a:t>Open Value Subscription </a:t>
            </a:r>
            <a:r>
              <a:rPr lang="en-US" dirty="0" smtClean="0"/>
              <a:t>is for customers who want to subscribe to, rather than acquire, Microsoft product licenses. Available in select countries or regions, Microsoft Open Value Subscription provides the lowest up-front costs of the Open Programs with the flexibility to reduce their total licensing costs in years when their desktop PC count declines.</a:t>
            </a:r>
          </a:p>
          <a:p>
            <a:pPr marL="176320" indent="-176320">
              <a:buFont typeface="Arial" panose="020B0604020202020204" pitchFamily="34" charset="0"/>
              <a:buChar char="•"/>
            </a:pPr>
            <a:r>
              <a:rPr lang="en-US" b="1" dirty="0" smtClean="0"/>
              <a:t>Open License </a:t>
            </a:r>
            <a:r>
              <a:rPr lang="en-US" dirty="0" smtClean="0"/>
              <a:t>is ideal for customers that prefer a “pay-as-you-go” model and plan to change their licensing program as their business grows.</a:t>
            </a:r>
          </a:p>
          <a:p>
            <a:endParaRPr lang="en-US" dirty="0" smtClean="0"/>
          </a:p>
          <a:p>
            <a:r>
              <a:rPr lang="en-US" dirty="0" smtClean="0"/>
              <a:t>For larger organizations, Microsoft also offers Select Plus:</a:t>
            </a:r>
          </a:p>
          <a:p>
            <a:pPr marL="176320" indent="-176320">
              <a:buFont typeface="Arial" panose="020B0604020202020204" pitchFamily="34" charset="0"/>
              <a:buChar char="•"/>
            </a:pPr>
            <a:r>
              <a:rPr lang="en-US" b="1" dirty="0" smtClean="0"/>
              <a:t>Microsoft Select Plus </a:t>
            </a:r>
            <a:r>
              <a:rPr lang="en-US" dirty="0" smtClean="0"/>
              <a:t>is for midsize and large organizations with 250 or more desktop PCs with multiple affiliates that want to license software and services at any business unit level while still getting the price saving advantages of being a single organization</a:t>
            </a:r>
          </a:p>
          <a:p>
            <a:pPr marL="176320" indent="-176320">
              <a:buFont typeface="Arial" panose="020B0604020202020204" pitchFamily="34" charset="0"/>
              <a:buChar char="•"/>
            </a:pPr>
            <a:endParaRPr lang="en-US" dirty="0" smtClean="0"/>
          </a:p>
          <a:p>
            <a:r>
              <a:rPr lang="en-US" dirty="0" smtClean="0"/>
              <a:t>For organizations that offer hosted software and services to end customers:</a:t>
            </a:r>
          </a:p>
          <a:p>
            <a:pPr marL="176336" indent="-176336">
              <a:buFont typeface="Arial" panose="020B0604020202020204" pitchFamily="34" charset="0"/>
              <a:buChar char="•"/>
            </a:pPr>
            <a:r>
              <a:rPr lang="en-US" b="1" dirty="0" smtClean="0"/>
              <a:t>Microsoft Services Provider License Agreement (SPLA) </a:t>
            </a:r>
            <a:r>
              <a:rPr lang="en-US" dirty="0" smtClean="0"/>
              <a:t>is for </a:t>
            </a:r>
            <a:r>
              <a:rPr lang="en-US" dirty="0" err="1" smtClean="0"/>
              <a:t>hosters</a:t>
            </a:r>
            <a:r>
              <a:rPr lang="en-US" baseline="0" dirty="0" smtClean="0"/>
              <a:t> providing services</a:t>
            </a:r>
            <a:r>
              <a:rPr lang="en-US" dirty="0" smtClean="0"/>
              <a:t> such as Web hosting, hosted applications, messaging, collaboration, and platform infrastructure. SPLA partners have the ability to deliver a customized service with a flexible cost structure.</a:t>
            </a:r>
            <a:r>
              <a:rPr lang="en-US" baseline="0" dirty="0" smtClean="0"/>
              <a:t> There are</a:t>
            </a:r>
            <a:r>
              <a:rPr lang="en-US" dirty="0" smtClean="0"/>
              <a:t> no startup costs, no monthly sales minimums or required term of commitment. Pay only for what you were providing to your customer in the previous month.</a:t>
            </a:r>
            <a:r>
              <a:rPr lang="en-US" baseline="0" dirty="0" smtClean="0"/>
              <a:t> With SPLA, y</a:t>
            </a:r>
            <a:r>
              <a:rPr lang="en-US" dirty="0" smtClean="0"/>
              <a:t>ou also</a:t>
            </a:r>
            <a:r>
              <a:rPr lang="en-US" baseline="0" dirty="0" smtClean="0"/>
              <a:t> h</a:t>
            </a:r>
            <a:r>
              <a:rPr lang="en-US" dirty="0" smtClean="0"/>
              <a:t>ave access to the latest versions of software,</a:t>
            </a:r>
            <a:r>
              <a:rPr lang="en-US" baseline="0" dirty="0" smtClean="0"/>
              <a:t> and </a:t>
            </a:r>
            <a:r>
              <a:rPr lang="en-US" dirty="0" smtClean="0"/>
              <a:t>you can sell your services worldwide.</a:t>
            </a:r>
          </a:p>
          <a:p>
            <a:endParaRPr lang="en-US" dirty="0" smtClean="0"/>
          </a:p>
          <a:p>
            <a:endParaRPr lang="en-US" dirty="0"/>
          </a:p>
        </p:txBody>
      </p:sp>
      <p:sp>
        <p:nvSpPr>
          <p:cNvPr id="4" name="Footer Placeholder 3"/>
          <p:cNvSpPr>
            <a:spLocks noGrp="1"/>
          </p:cNvSpPr>
          <p:nvPr>
            <p:ph type="ftr" sz="quarter" idx="10"/>
          </p:nvPr>
        </p:nvSpPr>
        <p:spPr/>
        <p:txBody>
          <a:bodyPr/>
          <a:lstStyle/>
          <a:p>
            <a:pPr defTabSz="91401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Microsoft Cloud OS </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19112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34ED0762-1056-485A-8EAA-8FCE474D01D9}" type="datetime1">
              <a:rPr lang="en-US" smtClean="0"/>
              <a:t>1/5/2014</a:t>
            </a:fld>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
        <p:nvSpPr>
          <p:cNvPr id="8" name="Header Placeholder 7"/>
          <p:cNvSpPr>
            <a:spLocks noGrp="1"/>
          </p:cNvSpPr>
          <p:nvPr>
            <p:ph type="hdr" sz="quarter" idx="13"/>
          </p:nvPr>
        </p:nvSpPr>
        <p:spPr/>
        <p:txBody>
          <a:bodyPr/>
          <a:lstStyle/>
          <a:p>
            <a:r>
              <a:rPr lang="en-US" dirty="0" smtClean="0"/>
              <a:t>Windows Server 2012 R2 Essentials Overview</a:t>
            </a:r>
            <a:endParaRPr lang="en-US" dirty="0"/>
          </a:p>
        </p:txBody>
      </p:sp>
    </p:spTree>
    <p:extLst>
      <p:ext uri="{BB962C8B-B14F-4D97-AF65-F5344CB8AC3E}">
        <p14:creationId xmlns:p14="http://schemas.microsoft.com/office/powerpoint/2010/main" val="1814912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Windows Server 2012 R2 introduces</a:t>
            </a:r>
            <a:r>
              <a:rPr lang="en-US" b="0" u="none" baseline="0" dirty="0" smtClean="0"/>
              <a:t> a number of different deployment options that can be combined together in various ways to meet the specific needs of a broad range of customer scenarios.</a:t>
            </a:r>
          </a:p>
          <a:p>
            <a:endParaRPr lang="en-US" b="0" u="none" dirty="0" smtClean="0"/>
          </a:p>
          <a:p>
            <a:r>
              <a:rPr lang="en-US" b="1" u="sng" dirty="0" smtClean="0"/>
              <a:t>Deployment Type</a:t>
            </a:r>
          </a:p>
          <a:p>
            <a:endParaRPr lang="en-US" dirty="0" smtClean="0"/>
          </a:p>
          <a:p>
            <a:pPr marL="171450" indent="-171450">
              <a:buFont typeface="Arial" panose="020B0604020202020204" pitchFamily="34" charset="0"/>
              <a:buChar char="•"/>
            </a:pPr>
            <a:r>
              <a:rPr lang="en-US" b="0" dirty="0" smtClean="0"/>
              <a:t>Windows Server 2012 R2 Essentials edition pro</a:t>
            </a:r>
            <a:r>
              <a:rPr lang="en-US" dirty="0" smtClean="0"/>
              <a:t>vides a simplified experience for up to 25 users and 50 devices.</a:t>
            </a:r>
          </a:p>
          <a:p>
            <a:pPr marL="171450" indent="-171450">
              <a:buFont typeface="Arial" panose="020B0604020202020204" pitchFamily="34" charset="0"/>
              <a:buChar char="•"/>
            </a:pPr>
            <a:r>
              <a:rPr lang="en-US" b="0" dirty="0" smtClean="0"/>
              <a:t>The Windows Server Essentials Experience r</a:t>
            </a:r>
            <a:r>
              <a:rPr lang="en-US" dirty="0" smtClean="0"/>
              <a:t>ole can be used with</a:t>
            </a:r>
            <a:r>
              <a:rPr lang="en-US" baseline="0" dirty="0" smtClean="0"/>
              <a:t> the Standard or Datacenter editions of Windows Server 2012 R2 to offer the feature set of Essentials that can scale </a:t>
            </a:r>
            <a:r>
              <a:rPr lang="en-US" dirty="0" smtClean="0"/>
              <a:t>up to 100 users and 200 devices.</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b="1" u="sng" dirty="0" smtClean="0"/>
              <a:t>Deployment Location</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0" u="none" dirty="0" smtClean="0"/>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0" u="none" dirty="0" smtClean="0"/>
              <a:t>Most customer</a:t>
            </a:r>
            <a:r>
              <a:rPr lang="en-US" b="0" u="none" baseline="0" dirty="0" smtClean="0"/>
              <a:t> environments will reflect a Hybrid IT approach, with applications and services running both on-premises and in the cloud.  Both the Essentials edition and the Essentials Experience can be run on-premises.</a:t>
            </a:r>
            <a:endParaRPr lang="en-US" b="0" u="none" dirty="0" smtClean="0"/>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0" u="none" dirty="0" smtClean="0"/>
              <a:t>Also, </a:t>
            </a:r>
            <a:r>
              <a:rPr lang="en-US" b="0" u="none" baseline="0" dirty="0" smtClean="0"/>
              <a:t>the Essentials Experience role can be run on Windows Server instances in hosted environments, whether that is Windows Azure or at a 3</a:t>
            </a:r>
            <a:r>
              <a:rPr lang="en-US" b="0" u="none" baseline="30000" dirty="0" smtClean="0"/>
              <a:t>rd</a:t>
            </a:r>
            <a:r>
              <a:rPr lang="en-US" b="0" u="none" baseline="0" dirty="0" smtClean="0"/>
              <a:t> party </a:t>
            </a:r>
            <a:r>
              <a:rPr lang="en-US" b="0" u="none" baseline="0" dirty="0" err="1" smtClean="0"/>
              <a:t>hoster</a:t>
            </a:r>
            <a:r>
              <a:rPr lang="en-US" b="0" u="none" baseline="0" dirty="0" smtClean="0"/>
              <a:t>.  While possible to run the Essentials edition in a hosted environment, from both a licensing and deployment perspective, it will make much more sense to run the role.</a:t>
            </a:r>
            <a:endParaRPr lang="en-US" b="0" u="none" dirty="0" smtClean="0"/>
          </a:p>
          <a:p>
            <a:pPr marL="0" marR="0" indent="0" algn="l" defTabSz="932742" rtl="0" eaLnBrk="1" fontAlgn="auto" latinLnBrk="0" hangingPunct="1">
              <a:lnSpc>
                <a:spcPct val="90000"/>
              </a:lnSpc>
              <a:spcBef>
                <a:spcPts val="0"/>
              </a:spcBef>
              <a:spcAft>
                <a:spcPts val="340"/>
              </a:spcAft>
              <a:buClrTx/>
              <a:buSzTx/>
              <a:buFontTx/>
              <a:buNone/>
              <a:tabLst/>
              <a:defRPr/>
            </a:pPr>
            <a:endParaRPr lang="en-US" b="0" u="none"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b="1" u="sng" dirty="0" smtClean="0"/>
              <a:t>Virtualization</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0" u="none" dirty="0" smtClean="0"/>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0" u="none" baseline="0" dirty="0" smtClean="0"/>
              <a:t>Both the Essentials edition and the Essentials Experience can be run virtualized.  This provides the greatest degree of flexibility and agility for managing and maintaining the IT infrastructure.</a:t>
            </a:r>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0" u="none" baseline="0" dirty="0" smtClean="0"/>
              <a:t>Both the Essentials edition and the Essentials Experience can also be run directly on physical hardware, but this would in almost all cases mean running on-premises rather than in the cloud.</a:t>
            </a: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b="0" u="none"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b="1" u="sng" dirty="0" smtClean="0"/>
              <a:t>Active Directory</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0" u="none" dirty="0" smtClean="0"/>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0" u="none" dirty="0" smtClean="0"/>
              <a:t>As with previous versions, the Essentials edition must</a:t>
            </a:r>
            <a:r>
              <a:rPr lang="en-US" b="0" u="none" baseline="0" dirty="0" smtClean="0"/>
              <a:t> be a domain controller.</a:t>
            </a:r>
            <a:endParaRPr lang="en-US" b="0" u="none" dirty="0" smtClean="0"/>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0" u="none" dirty="0" smtClean="0"/>
              <a:t>With the introduction of the Essentials Experience server role, it is now much easier to make this feature set available as</a:t>
            </a:r>
            <a:r>
              <a:rPr lang="en-US" b="0" u="none" baseline="0" dirty="0" smtClean="0"/>
              <a:t> part of a larger organization that already has an Active Directory infrastructure in place. In these environments, the server running the Essentials Experience does not need to be a domain controller.</a:t>
            </a:r>
            <a:endParaRPr lang="en-US" b="0" u="none" dirty="0" smtClean="0"/>
          </a:p>
          <a:p>
            <a:pPr marL="0" marR="0" indent="0" algn="l" defTabSz="932742" rtl="0" eaLnBrk="1" fontAlgn="auto" latinLnBrk="0" hangingPunct="1">
              <a:lnSpc>
                <a:spcPct val="90000"/>
              </a:lnSpc>
              <a:spcBef>
                <a:spcPts val="0"/>
              </a:spcBef>
              <a:spcAft>
                <a:spcPts val="340"/>
              </a:spcAft>
              <a:buClrTx/>
              <a:buSzTx/>
              <a:buFontTx/>
              <a:buNone/>
              <a:tabLst/>
              <a:defRPr/>
            </a:pPr>
            <a:endParaRPr lang="en-US" b="0" u="none" dirty="0" smtClean="0"/>
          </a:p>
          <a:p>
            <a:pPr marL="0" marR="0" indent="0" algn="l" defTabSz="932742" rtl="0" eaLnBrk="1" fontAlgn="auto" latinLnBrk="0" hangingPunct="1">
              <a:lnSpc>
                <a:spcPct val="90000"/>
              </a:lnSpc>
              <a:spcBef>
                <a:spcPts val="0"/>
              </a:spcBef>
              <a:spcAft>
                <a:spcPts val="340"/>
              </a:spcAft>
              <a:buClrTx/>
              <a:buSzTx/>
              <a:buFontTx/>
              <a:buNone/>
              <a:tabLst/>
              <a:defRPr/>
            </a:pPr>
            <a:endParaRPr lang="en-US" b="0" u="none" dirty="0" smtClean="0"/>
          </a:p>
        </p:txBody>
      </p:sp>
      <p:sp>
        <p:nvSpPr>
          <p:cNvPr id="4" name="Header Placeholder 3"/>
          <p:cNvSpPr>
            <a:spLocks noGrp="1"/>
          </p:cNvSpPr>
          <p:nvPr>
            <p:ph type="hdr" sz="quarter" idx="10"/>
          </p:nvPr>
        </p:nvSpPr>
        <p:spPr/>
        <p:txBody>
          <a:bodyPr/>
          <a:lstStyle/>
          <a:p>
            <a:r>
              <a:rPr lang="en-US" dirty="0" smtClean="0"/>
              <a:t>Windows Server 2012 R2 Essentials Overview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78340E-64AB-4634-833A-7C1C6C5AE2FF}" type="datetime1">
              <a:rPr lang="en-US" smtClean="0"/>
              <a:t>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72169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Server Essentials 2012 R2 has made some exciting enhancements that expand the possibilities</a:t>
            </a:r>
            <a:r>
              <a:rPr lang="en-US" baseline="0" dirty="0" smtClean="0"/>
              <a:t> for various </a:t>
            </a:r>
            <a:r>
              <a:rPr lang="en-US" dirty="0" smtClean="0"/>
              <a:t>deployment scenarios.</a:t>
            </a:r>
            <a:endParaRPr lang="en-US" dirty="0"/>
          </a:p>
        </p:txBody>
      </p:sp>
      <p:sp>
        <p:nvSpPr>
          <p:cNvPr id="8" name="Date Placeholder 7"/>
          <p:cNvSpPr>
            <a:spLocks noGrp="1"/>
          </p:cNvSpPr>
          <p:nvPr>
            <p:ph type="dt" idx="10"/>
          </p:nvPr>
        </p:nvSpPr>
        <p:spPr/>
        <p:txBody>
          <a:bodyPr/>
          <a:lstStyle/>
          <a:p>
            <a:fld id="{329C704F-1AC0-4896-8BBF-3CF33A2D359D}" type="datetime1">
              <a:rPr lang="en-US" smtClean="0"/>
              <a:t>1/5/2014</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3</a:t>
            </a:fld>
            <a:endParaRPr lang="en-US" dirty="0"/>
          </a:p>
        </p:txBody>
      </p:sp>
      <p:sp>
        <p:nvSpPr>
          <p:cNvPr id="11" name="Header Placeholder 10"/>
          <p:cNvSpPr>
            <a:spLocks noGrp="1"/>
          </p:cNvSpPr>
          <p:nvPr>
            <p:ph type="hdr" sz="quarter" idx="13"/>
          </p:nvPr>
        </p:nvSpPr>
        <p:spPr/>
        <p:txBody>
          <a:bodyPr/>
          <a:lstStyle/>
          <a:p>
            <a:r>
              <a:rPr lang="en-US" dirty="0" smtClean="0"/>
              <a:t>Windows Server 2012 R2 Essentials Overview</a:t>
            </a:r>
            <a:endParaRPr lang="en-US" dirty="0"/>
          </a:p>
        </p:txBody>
      </p:sp>
    </p:spTree>
    <p:extLst>
      <p:ext uri="{BB962C8B-B14F-4D97-AF65-F5344CB8AC3E}">
        <p14:creationId xmlns:p14="http://schemas.microsoft.com/office/powerpoint/2010/main" val="146678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smtClean="0"/>
              <a:t>Key Message:</a:t>
            </a:r>
            <a:r>
              <a:rPr lang="en-US" dirty="0" smtClean="0"/>
              <a:t>  There is now new flexibility in deploying the Windows Server Essentials edition and the Windows Server Essentials Experience</a:t>
            </a:r>
            <a:r>
              <a:rPr lang="en-US" baseline="0" dirty="0" smtClean="0"/>
              <a:t> on other editions.</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aseline="0" dirty="0" smtClean="0"/>
          </a:p>
          <a:p>
            <a:r>
              <a:rPr lang="en-US" sz="900" kern="1200" dirty="0" smtClean="0">
                <a:solidFill>
                  <a:schemeClr val="tx1"/>
                </a:solidFill>
                <a:effectLst/>
                <a:latin typeface="Segoe UI Light" pitchFamily="34" charset="0"/>
                <a:ea typeface="+mn-ea"/>
                <a:cs typeface="+mn-cs"/>
              </a:rPr>
              <a:t>Choose the option base</a:t>
            </a:r>
            <a:r>
              <a:rPr lang="en-US" sz="900" kern="1200" baseline="0" dirty="0" smtClean="0">
                <a:solidFill>
                  <a:schemeClr val="tx1"/>
                </a:solidFill>
                <a:effectLst/>
                <a:latin typeface="Segoe UI Light" pitchFamily="34" charset="0"/>
                <a:ea typeface="+mn-ea"/>
                <a:cs typeface="+mn-cs"/>
              </a:rPr>
              <a:t>d on which license model makes sense for your organization, whether your organizational objectives make virtualization a priority, a</a:t>
            </a:r>
            <a:r>
              <a:rPr lang="en-US" sz="900" kern="1200" dirty="0" smtClean="0">
                <a:solidFill>
                  <a:schemeClr val="tx1"/>
                </a:solidFill>
                <a:effectLst/>
                <a:latin typeface="Segoe UI Light" pitchFamily="34" charset="0"/>
                <a:ea typeface="+mn-ea"/>
                <a:cs typeface="+mn-cs"/>
              </a:rPr>
              <a:t>nd the number of workloads (server instances) you need to run. </a:t>
            </a:r>
            <a:r>
              <a:rPr lang="en-US" sz="900" kern="1200" baseline="0" dirty="0" smtClean="0">
                <a:solidFill>
                  <a:schemeClr val="tx1"/>
                </a:solidFill>
                <a:effectLst/>
                <a:latin typeface="Segoe UI Light" pitchFamily="34" charset="0"/>
                <a:ea typeface="+mn-ea"/>
                <a:cs typeface="+mn-cs"/>
              </a:rPr>
              <a:t> For two or more workloads, consider </a:t>
            </a:r>
            <a:r>
              <a:rPr lang="en-US" sz="900" kern="1200" dirty="0" smtClean="0">
                <a:solidFill>
                  <a:schemeClr val="tx1"/>
                </a:solidFill>
                <a:effectLst/>
                <a:latin typeface="Segoe UI Light" pitchFamily="34" charset="0"/>
                <a:ea typeface="+mn-ea"/>
                <a:cs typeface="+mn-cs"/>
              </a:rPr>
              <a:t>Standard. For a </a:t>
            </a:r>
            <a:r>
              <a:rPr lang="en-US" sz="900" kern="1200" dirty="0" err="1" smtClean="0">
                <a:solidFill>
                  <a:schemeClr val="tx1"/>
                </a:solidFill>
                <a:effectLst/>
                <a:latin typeface="Segoe UI Light" pitchFamily="34" charset="0"/>
                <a:ea typeface="+mn-ea"/>
                <a:cs typeface="+mn-cs"/>
              </a:rPr>
              <a:t>hoster</a:t>
            </a:r>
            <a:r>
              <a:rPr lang="en-US" sz="900" kern="1200" dirty="0" smtClean="0">
                <a:solidFill>
                  <a:schemeClr val="tx1"/>
                </a:solidFill>
                <a:effectLst/>
                <a:latin typeface="Segoe UI Light" pitchFamily="34" charset="0"/>
                <a:ea typeface="+mn-ea"/>
                <a:cs typeface="+mn-cs"/>
              </a:rPr>
              <a:t> scenario, consider Datacenter.</a:t>
            </a:r>
          </a:p>
          <a:p>
            <a:endParaRPr lang="en-US" sz="900" b="0" kern="1200" dirty="0" smtClean="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b="0" kern="1200" dirty="0" smtClean="0">
                <a:solidFill>
                  <a:schemeClr val="tx1"/>
                </a:solidFill>
                <a:effectLst/>
                <a:latin typeface="Segoe UI Light" pitchFamily="34" charset="0"/>
                <a:ea typeface="+mn-ea"/>
                <a:cs typeface="+mn-cs"/>
              </a:rPr>
              <a:t>The first new deployment option is Windows Server 2012 R2 Essentials as its own Hyper-V host. </a:t>
            </a:r>
            <a:r>
              <a:rPr lang="en-US" sz="900" kern="1200" dirty="0" smtClean="0">
                <a:solidFill>
                  <a:schemeClr val="tx1"/>
                </a:solidFill>
                <a:effectLst/>
                <a:latin typeface="Segoe UI Light" pitchFamily="34" charset="0"/>
                <a:ea typeface="+mn-ea"/>
                <a:cs typeface="+mn-cs"/>
              </a:rPr>
              <a:t>Previous versions of Windows Server Essentials did not include the Hyper-V role. This meant that you had to obtain a hypervisor separately in order to run it a virtual machine. With Windows Server 2012 R2 Essentials, the product licensing terms have been expanded, making the Hyper-V role available as part of Windows Server 2012 R2 Essentials. Installation wizards are provided via select OEM partners to simplify deployment as a virtual machine by automating the steps necessary to set up and configure the parent partition. This capability helps you take advantage of Hyper-V and its features, such as Live Migration and Hyper-V Replica. Volume License and retail</a:t>
            </a:r>
            <a:r>
              <a:rPr lang="en-US" sz="900" kern="1200" baseline="0" dirty="0" smtClean="0">
                <a:solidFill>
                  <a:schemeClr val="tx1"/>
                </a:solidFill>
                <a:effectLst/>
                <a:latin typeface="Segoe UI Light" pitchFamily="34" charset="0"/>
                <a:ea typeface="+mn-ea"/>
                <a:cs typeface="+mn-cs"/>
              </a:rPr>
              <a:t> customers can also perform a virtualized deployment using steps similar to those used when deploying the Standard or Datacenter editions.</a:t>
            </a:r>
            <a:endParaRPr lang="en-US" sz="900" kern="1200" dirty="0" smtClean="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kern="1200" dirty="0" smtClean="0">
              <a:solidFill>
                <a:schemeClr val="tx1"/>
              </a:solidFill>
              <a:effectLst/>
              <a:latin typeface="Segoe UI Light" pitchFamily="34" charset="0"/>
              <a:ea typeface="+mn-ea"/>
              <a:cs typeface="+mn-cs"/>
            </a:endParaRPr>
          </a:p>
          <a:p>
            <a:r>
              <a:rPr lang="en-US" sz="900" b="0" kern="1200" dirty="0" smtClean="0">
                <a:solidFill>
                  <a:schemeClr val="tx1"/>
                </a:solidFill>
                <a:effectLst/>
                <a:latin typeface="Segoe UI Light" pitchFamily="34" charset="0"/>
                <a:ea typeface="+mn-ea"/>
                <a:cs typeface="+mn-cs"/>
              </a:rPr>
              <a:t>The second new option is to implement the </a:t>
            </a:r>
            <a:r>
              <a:rPr lang="en-US" sz="900" b="1" kern="1200" dirty="0" smtClean="0">
                <a:solidFill>
                  <a:schemeClr val="tx1"/>
                </a:solidFill>
                <a:effectLst/>
                <a:latin typeface="Segoe UI Light" pitchFamily="34" charset="0"/>
                <a:ea typeface="+mn-ea"/>
                <a:cs typeface="+mn-cs"/>
              </a:rPr>
              <a:t>Windows Server Essentials Experience</a:t>
            </a:r>
            <a:r>
              <a:rPr lang="en-US" sz="900" kern="1200" dirty="0" smtClean="0">
                <a:solidFill>
                  <a:schemeClr val="tx1"/>
                </a:solidFill>
                <a:effectLst/>
                <a:latin typeface="Segoe UI Light" pitchFamily="34" charset="0"/>
                <a:ea typeface="+mn-ea"/>
                <a:cs typeface="+mn-cs"/>
              </a:rPr>
              <a:t> role on</a:t>
            </a:r>
            <a:r>
              <a:rPr lang="en-US" sz="900" kern="1200" baseline="0" dirty="0" smtClean="0">
                <a:solidFill>
                  <a:schemeClr val="tx1"/>
                </a:solidFill>
                <a:effectLst/>
                <a:latin typeface="Segoe UI Light" pitchFamily="34" charset="0"/>
                <a:ea typeface="+mn-ea"/>
                <a:cs typeface="+mn-cs"/>
              </a:rPr>
              <a:t> </a:t>
            </a:r>
            <a:r>
              <a:rPr lang="en-US" sz="900" kern="1200" dirty="0" smtClean="0">
                <a:solidFill>
                  <a:schemeClr val="tx1"/>
                </a:solidFill>
                <a:effectLst/>
                <a:latin typeface="Segoe UI Light" pitchFamily="34" charset="0"/>
                <a:ea typeface="+mn-ea"/>
                <a:cs typeface="+mn-cs"/>
              </a:rPr>
              <a:t>Windows</a:t>
            </a:r>
            <a:r>
              <a:rPr lang="en-US" sz="900" kern="1200" baseline="0" dirty="0" smtClean="0">
                <a:solidFill>
                  <a:schemeClr val="tx1"/>
                </a:solidFill>
                <a:effectLst/>
                <a:latin typeface="Segoe UI Light" pitchFamily="34" charset="0"/>
                <a:ea typeface="+mn-ea"/>
                <a:cs typeface="+mn-cs"/>
              </a:rPr>
              <a:t> Server 2012 R2 Standard or Datacenter. </a:t>
            </a:r>
            <a:r>
              <a:rPr lang="en-US" sz="900" b="0" kern="1200" dirty="0" smtClean="0">
                <a:solidFill>
                  <a:schemeClr val="tx1"/>
                </a:solidFill>
                <a:effectLst/>
                <a:latin typeface="Segoe UI Light" pitchFamily="34" charset="0"/>
                <a:ea typeface="+mn-ea"/>
                <a:cs typeface="+mn-cs"/>
              </a:rPr>
              <a:t>The Windows Server Essentials Experience role offers the </a:t>
            </a:r>
            <a:r>
              <a:rPr lang="en-US" sz="900" kern="1200" dirty="0" smtClean="0">
                <a:solidFill>
                  <a:schemeClr val="tx1"/>
                </a:solidFill>
                <a:effectLst/>
                <a:latin typeface="Segoe UI Light" pitchFamily="34" charset="0"/>
                <a:ea typeface="+mn-ea"/>
                <a:cs typeface="+mn-cs"/>
              </a:rPr>
              <a:t>value-added features that were previously only found in the Essentials edition of Windows Server. Now however, those</a:t>
            </a:r>
            <a:r>
              <a:rPr lang="en-US" sz="900" kern="1200" baseline="0" dirty="0" smtClean="0">
                <a:solidFill>
                  <a:schemeClr val="tx1"/>
                </a:solidFill>
                <a:effectLst/>
                <a:latin typeface="Segoe UI Light" pitchFamily="34" charset="0"/>
                <a:ea typeface="+mn-ea"/>
                <a:cs typeface="+mn-cs"/>
              </a:rPr>
              <a:t> features have</a:t>
            </a:r>
            <a:r>
              <a:rPr lang="en-US" sz="900" kern="1200" dirty="0" smtClean="0">
                <a:solidFill>
                  <a:schemeClr val="tx1"/>
                </a:solidFill>
                <a:effectLst/>
                <a:latin typeface="Segoe UI Light" pitchFamily="34" charset="0"/>
                <a:ea typeface="+mn-ea"/>
                <a:cs typeface="+mn-cs"/>
              </a:rPr>
              <a:t> been encapsulated into a new server role. The Windows Server Essentials Experience role and its</a:t>
            </a:r>
            <a:r>
              <a:rPr lang="en-US" sz="900" kern="1200" baseline="0" dirty="0" smtClean="0">
                <a:solidFill>
                  <a:schemeClr val="tx1"/>
                </a:solidFill>
                <a:effectLst/>
                <a:latin typeface="Segoe UI Light" pitchFamily="34" charset="0"/>
                <a:ea typeface="+mn-ea"/>
                <a:cs typeface="+mn-cs"/>
              </a:rPr>
              <a:t> availability across the Windows Server family</a:t>
            </a:r>
            <a:r>
              <a:rPr lang="en-US" sz="900" kern="1200" dirty="0" smtClean="0">
                <a:solidFill>
                  <a:schemeClr val="tx1"/>
                </a:solidFill>
                <a:effectLst/>
                <a:latin typeface="Segoe UI Light" pitchFamily="34" charset="0"/>
                <a:ea typeface="+mn-ea"/>
                <a:cs typeface="+mn-cs"/>
              </a:rPr>
              <a:t> greatly increases the number of deployment scenarios that can now take advantage of these features, including in larger organizations and those with branch locations.</a:t>
            </a:r>
          </a:p>
          <a:p>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From a licensing perspective, there are two important points to keep in mind:</a:t>
            </a:r>
          </a:p>
          <a:p>
            <a:pPr marL="228600" lvl="0" indent="-228600">
              <a:buFont typeface="+mj-lt"/>
              <a:buAutoNum type="arabicPeriod"/>
            </a:pPr>
            <a:r>
              <a:rPr lang="en-US" sz="900" kern="1200" dirty="0" smtClean="0">
                <a:solidFill>
                  <a:schemeClr val="tx1"/>
                </a:solidFill>
                <a:effectLst/>
                <a:latin typeface="Segoe UI Light" pitchFamily="34" charset="0"/>
                <a:ea typeface="+mn-ea"/>
                <a:cs typeface="+mn-cs"/>
              </a:rPr>
              <a:t>When you purchase the Standard or Datacenter editions of Windows Server 2012 R2 and use them to run the Windows</a:t>
            </a:r>
            <a:r>
              <a:rPr lang="en-US" sz="900" kern="1200" baseline="0" dirty="0" smtClean="0">
                <a:solidFill>
                  <a:schemeClr val="tx1"/>
                </a:solidFill>
                <a:effectLst/>
                <a:latin typeface="Segoe UI Light" pitchFamily="34" charset="0"/>
                <a:ea typeface="+mn-ea"/>
                <a:cs typeface="+mn-cs"/>
              </a:rPr>
              <a:t> Server </a:t>
            </a:r>
            <a:r>
              <a:rPr lang="en-US" sz="900" kern="1200" dirty="0" smtClean="0">
                <a:solidFill>
                  <a:schemeClr val="tx1"/>
                </a:solidFill>
                <a:effectLst/>
                <a:latin typeface="Segoe UI Light" pitchFamily="34" charset="0"/>
                <a:ea typeface="+mn-ea"/>
                <a:cs typeface="+mn-cs"/>
              </a:rPr>
              <a:t>Essentials Experience role, you need Windows Server CALs for each end user.  You also need Remote Desktop Service CALs (RDS CALs) for each end user that connects remotely to client computers or uses the Remote Dashboard, which are capabilities of Remote Web Access</a:t>
            </a:r>
            <a:r>
              <a:rPr lang="en-US" sz="900" kern="1200" baseline="0" dirty="0" smtClean="0">
                <a:solidFill>
                  <a:schemeClr val="tx1"/>
                </a:solidFill>
                <a:effectLst/>
                <a:latin typeface="Segoe UI Light" pitchFamily="34" charset="0"/>
                <a:ea typeface="+mn-ea"/>
                <a:cs typeface="+mn-cs"/>
              </a:rPr>
              <a:t> that leverage RDS functionality.</a:t>
            </a:r>
            <a:endParaRPr lang="en-US" sz="900" kern="1200" dirty="0" smtClean="0">
              <a:solidFill>
                <a:schemeClr val="tx1"/>
              </a:solidFill>
              <a:effectLst/>
              <a:latin typeface="Segoe UI Light" pitchFamily="34" charset="0"/>
              <a:ea typeface="+mn-ea"/>
              <a:cs typeface="+mn-cs"/>
            </a:endParaRPr>
          </a:p>
          <a:p>
            <a:pPr marL="228600" lvl="0" indent="-228600">
              <a:buFont typeface="+mj-lt"/>
              <a:buAutoNum type="arabicPeriod"/>
            </a:pPr>
            <a:r>
              <a:rPr lang="en-US" sz="900" kern="1200" dirty="0" smtClean="0">
                <a:solidFill>
                  <a:schemeClr val="tx1"/>
                </a:solidFill>
                <a:effectLst/>
                <a:latin typeface="Segoe UI Light" pitchFamily="34" charset="0"/>
                <a:ea typeface="+mn-ea"/>
                <a:cs typeface="+mn-cs"/>
              </a:rPr>
              <a:t>The Standard or Datacenter editions of Windows Server 2012 R2 enable downgrade rights to the Essentials edition. However, the licensing terms of the edition you purchase are the ones that apply, regardless of whether or not you choose to exercise downgrade rights.</a:t>
            </a:r>
          </a:p>
          <a:p>
            <a:pPr lvl="0"/>
            <a:endParaRPr lang="en-US" sz="9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dirty="0" smtClean="0"/>
              <a:t>Windows Server 2012 R2 Essentials Overview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78340E-64AB-4634-833A-7C1C6C5AE2FF}" type="datetime1">
              <a:rPr lang="en-US" smtClean="0"/>
              <a:t>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19674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As</a:t>
            </a:r>
            <a:r>
              <a:rPr lang="en-US" sz="900" kern="1200" baseline="0" dirty="0" smtClean="0">
                <a:solidFill>
                  <a:schemeClr val="tx1"/>
                </a:solidFill>
                <a:effectLst/>
                <a:latin typeface="Segoe UI Light" pitchFamily="34" charset="0"/>
                <a:ea typeface="+mn-ea"/>
                <a:cs typeface="+mn-cs"/>
              </a:rPr>
              <a:t> mentioned earlier, you have more deployment options.</a:t>
            </a:r>
          </a:p>
          <a:p>
            <a:endParaRPr lang="en-US" sz="900" kern="1200" baseline="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Choose the option base</a:t>
            </a:r>
            <a:r>
              <a:rPr lang="en-US" sz="900" kern="1200" baseline="0" dirty="0" smtClean="0">
                <a:solidFill>
                  <a:schemeClr val="tx1"/>
                </a:solidFill>
                <a:effectLst/>
                <a:latin typeface="Segoe UI Light" pitchFamily="34" charset="0"/>
                <a:ea typeface="+mn-ea"/>
                <a:cs typeface="+mn-cs"/>
              </a:rPr>
              <a:t>d on which license model makes sense for your organization, whether your organizational objectives make virtualization a priority, a</a:t>
            </a:r>
            <a:r>
              <a:rPr lang="en-US" sz="900" kern="1200" dirty="0" smtClean="0">
                <a:solidFill>
                  <a:schemeClr val="tx1"/>
                </a:solidFill>
                <a:effectLst/>
                <a:latin typeface="Segoe UI Light" pitchFamily="34" charset="0"/>
                <a:ea typeface="+mn-ea"/>
                <a:cs typeface="+mn-cs"/>
              </a:rPr>
              <a:t>nd the number of workloads (server instances) you need to run. </a:t>
            </a:r>
            <a:r>
              <a:rPr lang="en-US" sz="900" kern="1200" baseline="0" dirty="0" smtClean="0">
                <a:solidFill>
                  <a:schemeClr val="tx1"/>
                </a:solidFill>
                <a:effectLst/>
                <a:latin typeface="Segoe UI Light" pitchFamily="34" charset="0"/>
                <a:ea typeface="+mn-ea"/>
                <a:cs typeface="+mn-cs"/>
              </a:rPr>
              <a:t> For two or more workloads, consider </a:t>
            </a:r>
            <a:r>
              <a:rPr lang="en-US" sz="900" kern="1200" dirty="0" smtClean="0">
                <a:solidFill>
                  <a:schemeClr val="tx1"/>
                </a:solidFill>
                <a:effectLst/>
                <a:latin typeface="Segoe UI Light" pitchFamily="34" charset="0"/>
                <a:ea typeface="+mn-ea"/>
                <a:cs typeface="+mn-cs"/>
              </a:rPr>
              <a:t>Standard. For a </a:t>
            </a:r>
            <a:r>
              <a:rPr lang="en-US" sz="900" kern="1200" dirty="0" err="1" smtClean="0">
                <a:solidFill>
                  <a:schemeClr val="tx1"/>
                </a:solidFill>
                <a:effectLst/>
                <a:latin typeface="Segoe UI Light" pitchFamily="34" charset="0"/>
                <a:ea typeface="+mn-ea"/>
                <a:cs typeface="+mn-cs"/>
              </a:rPr>
              <a:t>hoster</a:t>
            </a:r>
            <a:r>
              <a:rPr lang="en-US" sz="900" kern="1200" dirty="0" smtClean="0">
                <a:solidFill>
                  <a:schemeClr val="tx1"/>
                </a:solidFill>
                <a:effectLst/>
                <a:latin typeface="Segoe UI Light" pitchFamily="34" charset="0"/>
                <a:ea typeface="+mn-ea"/>
                <a:cs typeface="+mn-cs"/>
              </a:rPr>
              <a:t> scenario, consider Datacenter.</a:t>
            </a:r>
          </a:p>
          <a:p>
            <a:endParaRPr lang="en-US" sz="900" b="0" kern="1200" dirty="0" smtClean="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b="0" kern="1200" dirty="0" smtClean="0">
                <a:solidFill>
                  <a:schemeClr val="tx1"/>
                </a:solidFill>
                <a:effectLst/>
                <a:latin typeface="Segoe UI Light" pitchFamily="34" charset="0"/>
                <a:ea typeface="+mn-ea"/>
                <a:cs typeface="+mn-cs"/>
              </a:rPr>
              <a:t>As before, you can deploy</a:t>
            </a:r>
            <a:r>
              <a:rPr lang="en-US" sz="900" b="0" kern="1200" baseline="0" dirty="0" smtClean="0">
                <a:solidFill>
                  <a:schemeClr val="tx1"/>
                </a:solidFill>
                <a:effectLst/>
                <a:latin typeface="Segoe UI Light" pitchFamily="34" charset="0"/>
                <a:ea typeface="+mn-ea"/>
                <a:cs typeface="+mn-cs"/>
              </a:rPr>
              <a:t> </a:t>
            </a:r>
            <a:r>
              <a:rPr lang="en-US" sz="900" b="0" kern="1200" dirty="0" smtClean="0">
                <a:solidFill>
                  <a:schemeClr val="tx1"/>
                </a:solidFill>
                <a:effectLst/>
                <a:latin typeface="Segoe UI Light" pitchFamily="34" charset="0"/>
                <a:ea typeface="+mn-ea"/>
                <a:cs typeface="+mn-cs"/>
              </a:rPr>
              <a:t>Windows Server 2012 R2 Essentials directly onto your</a:t>
            </a:r>
            <a:r>
              <a:rPr lang="en-US" sz="900" b="0" kern="1200" baseline="0" dirty="0" smtClean="0">
                <a:solidFill>
                  <a:schemeClr val="tx1"/>
                </a:solidFill>
                <a:effectLst/>
                <a:latin typeface="Segoe UI Light" pitchFamily="34" charset="0"/>
                <a:ea typeface="+mn-ea"/>
                <a:cs typeface="+mn-cs"/>
              </a:rPr>
              <a:t> server’s physical hardware.  This traditional approach gives up the advantages of virtualization.</a:t>
            </a:r>
            <a:endParaRPr lang="en-US" sz="900" b="0" kern="1200" dirty="0" smtClean="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b="0" kern="1200" dirty="0" smtClean="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b="0" kern="1200" dirty="0" smtClean="0">
                <a:solidFill>
                  <a:schemeClr val="tx1"/>
                </a:solidFill>
                <a:effectLst/>
                <a:latin typeface="Segoe UI Light" pitchFamily="34" charset="0"/>
                <a:ea typeface="+mn-ea"/>
                <a:cs typeface="+mn-cs"/>
              </a:rPr>
              <a:t>The first new deployment option is Windows Server 2012 R2 Essentials as its own Hyper-V host. </a:t>
            </a:r>
            <a:r>
              <a:rPr lang="en-US" sz="900" kern="1200" dirty="0" smtClean="0">
                <a:solidFill>
                  <a:schemeClr val="tx1"/>
                </a:solidFill>
                <a:effectLst/>
                <a:latin typeface="Segoe UI Light" pitchFamily="34" charset="0"/>
                <a:ea typeface="+mn-ea"/>
                <a:cs typeface="+mn-cs"/>
              </a:rPr>
              <a:t>Previous versions of Windows Server Essentials did not include the Hyper-V role. This meant that you had to obtain a hypervisor separately in order to run it a virtual machine. With Windows Server 2012 R2 Essentials, the product licensing terms have been expanded, making the Hyper-V role available as part of Windows Server 2012 R2 Essentials. Installation wizards are provided via select OEM partners to simplify deployment as a virtual machine by automating the steps necessary to set up and configure the parent partition. This capability helps you take advantage of Hyper-V and its features, such as Live Migration and Hyper-V Replica. Volume License and retail</a:t>
            </a:r>
            <a:r>
              <a:rPr lang="en-US" sz="900" kern="1200" baseline="0" dirty="0" smtClean="0">
                <a:solidFill>
                  <a:schemeClr val="tx1"/>
                </a:solidFill>
                <a:effectLst/>
                <a:latin typeface="Segoe UI Light" pitchFamily="34" charset="0"/>
                <a:ea typeface="+mn-ea"/>
                <a:cs typeface="+mn-cs"/>
              </a:rPr>
              <a:t> customers can also perform a virtualized deployment using steps similar to those used when deploying the Standard or Datacenter editions.</a:t>
            </a:r>
            <a:endParaRPr lang="en-US" sz="900" kern="1200" dirty="0" smtClean="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kern="1200" dirty="0" smtClean="0">
              <a:solidFill>
                <a:schemeClr val="tx1"/>
              </a:solidFill>
              <a:effectLst/>
              <a:latin typeface="Segoe UI Light" pitchFamily="34" charset="0"/>
              <a:ea typeface="+mn-ea"/>
              <a:cs typeface="+mn-cs"/>
            </a:endParaRPr>
          </a:p>
          <a:p>
            <a:r>
              <a:rPr lang="en-US" sz="900" b="0" kern="1200" dirty="0" smtClean="0">
                <a:solidFill>
                  <a:schemeClr val="tx1"/>
                </a:solidFill>
                <a:effectLst/>
                <a:latin typeface="Segoe UI Light" pitchFamily="34" charset="0"/>
                <a:ea typeface="+mn-ea"/>
                <a:cs typeface="+mn-cs"/>
              </a:rPr>
              <a:t>The second new option is to implement the </a:t>
            </a:r>
            <a:r>
              <a:rPr lang="en-US" sz="900" b="1" kern="1200" dirty="0" smtClean="0">
                <a:solidFill>
                  <a:schemeClr val="tx1"/>
                </a:solidFill>
                <a:effectLst/>
                <a:latin typeface="Segoe UI Light" pitchFamily="34" charset="0"/>
                <a:ea typeface="+mn-ea"/>
                <a:cs typeface="+mn-cs"/>
              </a:rPr>
              <a:t>Windows Server Essentials Experience</a:t>
            </a:r>
            <a:r>
              <a:rPr lang="en-US" sz="900" kern="1200" dirty="0" smtClean="0">
                <a:solidFill>
                  <a:schemeClr val="tx1"/>
                </a:solidFill>
                <a:effectLst/>
                <a:latin typeface="Segoe UI Light" pitchFamily="34" charset="0"/>
                <a:ea typeface="+mn-ea"/>
                <a:cs typeface="+mn-cs"/>
              </a:rPr>
              <a:t> role on</a:t>
            </a:r>
            <a:r>
              <a:rPr lang="en-US" sz="900" kern="1200" baseline="0" dirty="0" smtClean="0">
                <a:solidFill>
                  <a:schemeClr val="tx1"/>
                </a:solidFill>
                <a:effectLst/>
                <a:latin typeface="Segoe UI Light" pitchFamily="34" charset="0"/>
                <a:ea typeface="+mn-ea"/>
                <a:cs typeface="+mn-cs"/>
              </a:rPr>
              <a:t> </a:t>
            </a:r>
            <a:r>
              <a:rPr lang="en-US" sz="900" kern="1200" dirty="0" smtClean="0">
                <a:solidFill>
                  <a:schemeClr val="tx1"/>
                </a:solidFill>
                <a:effectLst/>
                <a:latin typeface="Segoe UI Light" pitchFamily="34" charset="0"/>
                <a:ea typeface="+mn-ea"/>
                <a:cs typeface="+mn-cs"/>
              </a:rPr>
              <a:t>Windows</a:t>
            </a:r>
            <a:r>
              <a:rPr lang="en-US" sz="900" kern="1200" baseline="0" dirty="0" smtClean="0">
                <a:solidFill>
                  <a:schemeClr val="tx1"/>
                </a:solidFill>
                <a:effectLst/>
                <a:latin typeface="Segoe UI Light" pitchFamily="34" charset="0"/>
                <a:ea typeface="+mn-ea"/>
                <a:cs typeface="+mn-cs"/>
              </a:rPr>
              <a:t> Server 2012 R2 Standard or Datacenter. </a:t>
            </a:r>
            <a:r>
              <a:rPr lang="en-US" sz="900" b="0" kern="1200" dirty="0" smtClean="0">
                <a:solidFill>
                  <a:schemeClr val="tx1"/>
                </a:solidFill>
                <a:effectLst/>
                <a:latin typeface="Segoe UI Light" pitchFamily="34" charset="0"/>
                <a:ea typeface="+mn-ea"/>
                <a:cs typeface="+mn-cs"/>
              </a:rPr>
              <a:t>The Windows Server Essentials Experience role offers the </a:t>
            </a:r>
            <a:r>
              <a:rPr lang="en-US" sz="900" kern="1200" dirty="0" smtClean="0">
                <a:solidFill>
                  <a:schemeClr val="tx1"/>
                </a:solidFill>
                <a:effectLst/>
                <a:latin typeface="Segoe UI Light" pitchFamily="34" charset="0"/>
                <a:ea typeface="+mn-ea"/>
                <a:cs typeface="+mn-cs"/>
              </a:rPr>
              <a:t>value-added features that were previously only found in the Essentials edition of Windows Server. Now however, those</a:t>
            </a:r>
            <a:r>
              <a:rPr lang="en-US" sz="900" kern="1200" baseline="0" dirty="0" smtClean="0">
                <a:solidFill>
                  <a:schemeClr val="tx1"/>
                </a:solidFill>
                <a:effectLst/>
                <a:latin typeface="Segoe UI Light" pitchFamily="34" charset="0"/>
                <a:ea typeface="+mn-ea"/>
                <a:cs typeface="+mn-cs"/>
              </a:rPr>
              <a:t> features have</a:t>
            </a:r>
            <a:r>
              <a:rPr lang="en-US" sz="900" kern="1200" dirty="0" smtClean="0">
                <a:solidFill>
                  <a:schemeClr val="tx1"/>
                </a:solidFill>
                <a:effectLst/>
                <a:latin typeface="Segoe UI Light" pitchFamily="34" charset="0"/>
                <a:ea typeface="+mn-ea"/>
                <a:cs typeface="+mn-cs"/>
              </a:rPr>
              <a:t> been encapsulated into a new server role. The Windows Server Essentials Experience role and its</a:t>
            </a:r>
            <a:r>
              <a:rPr lang="en-US" sz="900" kern="1200" baseline="0" dirty="0" smtClean="0">
                <a:solidFill>
                  <a:schemeClr val="tx1"/>
                </a:solidFill>
                <a:effectLst/>
                <a:latin typeface="Segoe UI Light" pitchFamily="34" charset="0"/>
                <a:ea typeface="+mn-ea"/>
                <a:cs typeface="+mn-cs"/>
              </a:rPr>
              <a:t> availability across the Windows Server family</a:t>
            </a:r>
            <a:r>
              <a:rPr lang="en-US" sz="900" kern="1200" dirty="0" smtClean="0">
                <a:solidFill>
                  <a:schemeClr val="tx1"/>
                </a:solidFill>
                <a:effectLst/>
                <a:latin typeface="Segoe UI Light" pitchFamily="34" charset="0"/>
                <a:ea typeface="+mn-ea"/>
                <a:cs typeface="+mn-cs"/>
              </a:rPr>
              <a:t> greatly increases the number of deployment scenarios that can now take advantage of these features, including in larger organizations and those with branch locations.</a:t>
            </a:r>
          </a:p>
          <a:p>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From a licensing perspective, there are two important points to keep in mind:</a:t>
            </a:r>
          </a:p>
          <a:p>
            <a:pPr marL="228600" lvl="0" indent="-228600">
              <a:buFont typeface="+mj-lt"/>
              <a:buAutoNum type="arabicPeriod"/>
            </a:pPr>
            <a:r>
              <a:rPr lang="en-US" sz="900" kern="1200" dirty="0" smtClean="0">
                <a:solidFill>
                  <a:schemeClr val="tx1"/>
                </a:solidFill>
                <a:effectLst/>
                <a:latin typeface="Segoe UI Light" pitchFamily="34" charset="0"/>
                <a:ea typeface="+mn-ea"/>
                <a:cs typeface="+mn-cs"/>
              </a:rPr>
              <a:t>When you purchase the Standard or Datacenter editions of Windows Server 2012 R2 and use them to run the Windows</a:t>
            </a:r>
            <a:r>
              <a:rPr lang="en-US" sz="900" kern="1200" baseline="0" dirty="0" smtClean="0">
                <a:solidFill>
                  <a:schemeClr val="tx1"/>
                </a:solidFill>
                <a:effectLst/>
                <a:latin typeface="Segoe UI Light" pitchFamily="34" charset="0"/>
                <a:ea typeface="+mn-ea"/>
                <a:cs typeface="+mn-cs"/>
              </a:rPr>
              <a:t> Server </a:t>
            </a:r>
            <a:r>
              <a:rPr lang="en-US" sz="900" kern="1200" dirty="0" smtClean="0">
                <a:solidFill>
                  <a:schemeClr val="tx1"/>
                </a:solidFill>
                <a:effectLst/>
                <a:latin typeface="Segoe UI Light" pitchFamily="34" charset="0"/>
                <a:ea typeface="+mn-ea"/>
                <a:cs typeface="+mn-cs"/>
              </a:rPr>
              <a:t>Essentials Experience role, you need Windows Server CALs for each end user.  You also need Remote Desktop Service CALs (RDS CALs) for each end user that connects remotely to client computers or uses the Remote Dashboard, which are capabilities of Remote Web Access</a:t>
            </a:r>
            <a:r>
              <a:rPr lang="en-US" sz="900" kern="1200" baseline="0" dirty="0" smtClean="0">
                <a:solidFill>
                  <a:schemeClr val="tx1"/>
                </a:solidFill>
                <a:effectLst/>
                <a:latin typeface="Segoe UI Light" pitchFamily="34" charset="0"/>
                <a:ea typeface="+mn-ea"/>
                <a:cs typeface="+mn-cs"/>
              </a:rPr>
              <a:t> that leverage RDS functionality.</a:t>
            </a:r>
            <a:endParaRPr lang="en-US" sz="900" kern="1200" dirty="0" smtClean="0">
              <a:solidFill>
                <a:schemeClr val="tx1"/>
              </a:solidFill>
              <a:effectLst/>
              <a:latin typeface="Segoe UI Light" pitchFamily="34" charset="0"/>
              <a:ea typeface="+mn-ea"/>
              <a:cs typeface="+mn-cs"/>
            </a:endParaRPr>
          </a:p>
          <a:p>
            <a:pPr marL="228600" lvl="0" indent="-228600">
              <a:buFont typeface="+mj-lt"/>
              <a:buAutoNum type="arabicPeriod"/>
            </a:pPr>
            <a:r>
              <a:rPr lang="en-US" sz="900" kern="1200" dirty="0" smtClean="0">
                <a:solidFill>
                  <a:schemeClr val="tx1"/>
                </a:solidFill>
                <a:effectLst/>
                <a:latin typeface="Segoe UI Light" pitchFamily="34" charset="0"/>
                <a:ea typeface="+mn-ea"/>
                <a:cs typeface="+mn-cs"/>
              </a:rPr>
              <a:t>The Standard or Datacenter editions of Windows Server 2012 R2 enable downgrade rights to the Essentials edition. However, the licensing terms of the edition you purchase are the ones that apply, regardless of whether or not you choose to exercise downgrade rights.</a:t>
            </a:r>
          </a:p>
          <a:p>
            <a:pPr lvl="0"/>
            <a:endParaRPr lang="en-US" sz="900" kern="1200" dirty="0" smtClean="0">
              <a:solidFill>
                <a:schemeClr val="tx1"/>
              </a:solidFill>
              <a:effectLst/>
              <a:latin typeface="Segoe UI Light" pitchFamily="34" charset="0"/>
              <a:ea typeface="+mn-ea"/>
              <a:cs typeface="+mn-cs"/>
            </a:endParaRPr>
          </a:p>
          <a:p>
            <a:endParaRPr lang="en-US" sz="900" kern="1200" dirty="0" smtClean="0">
              <a:solidFill>
                <a:schemeClr val="tx1"/>
              </a:solidFill>
              <a:effectLst/>
              <a:latin typeface="Segoe UI Light" pitchFamily="34" charset="0"/>
              <a:ea typeface="+mn-ea"/>
              <a:cs typeface="+mn-cs"/>
            </a:endParaRPr>
          </a:p>
          <a:p>
            <a:endParaRPr lang="en-US" sz="900" kern="1200" dirty="0" smtClean="0">
              <a:solidFill>
                <a:schemeClr val="tx1"/>
              </a:solidFill>
              <a:effectLst/>
              <a:latin typeface="Segoe UI Light" pitchFamily="34" charset="0"/>
              <a:ea typeface="+mn-ea"/>
              <a:cs typeface="+mn-cs"/>
            </a:endParaRPr>
          </a:p>
          <a:p>
            <a:endParaRPr lang="en-US" sz="9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dirty="0" smtClean="0">
                <a:solidFill>
                  <a:prstClr val="black"/>
                </a:solidFill>
              </a:rPr>
              <a:t>Windows Server 2012 R2 Essentials Overview</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78340E-64AB-4634-833A-7C1C6C5AE2FF}" type="datetime1">
              <a:rPr lang="en-US" smtClean="0">
                <a:solidFill>
                  <a:prstClr val="black"/>
                </a:solidFill>
              </a:rPr>
              <a:pPr/>
              <a:t>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04015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smtClean="0"/>
              <a:t>Key Message:</a:t>
            </a:r>
            <a:r>
              <a:rPr lang="en-US" dirty="0" smtClean="0"/>
              <a:t>  For many small customers,</a:t>
            </a:r>
            <a:r>
              <a:rPr lang="en-US" baseline="0" dirty="0" smtClean="0"/>
              <a:t> </a:t>
            </a:r>
            <a:r>
              <a:rPr lang="en-US" dirty="0" smtClean="0"/>
              <a:t>Windows Server 2012 R2 Essentials is typically deployed pre-installed</a:t>
            </a:r>
            <a:r>
              <a:rPr lang="en-US" baseline="0" dirty="0" smtClean="0"/>
              <a:t> </a:t>
            </a:r>
            <a:r>
              <a:rPr lang="en-US" dirty="0" smtClean="0"/>
              <a:t>on a physical</a:t>
            </a:r>
            <a:r>
              <a:rPr lang="en-US" baseline="0" dirty="0" smtClean="0"/>
              <a:t> server and combined with cloud-based apps and services.  This traditional deployment option remains as a completely supported, viable option; but it does give up all the advantages of virtualization.</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aseline="0" dirty="0" smtClean="0"/>
          </a:p>
        </p:txBody>
      </p:sp>
      <p:sp>
        <p:nvSpPr>
          <p:cNvPr id="4" name="Header Placeholder 3"/>
          <p:cNvSpPr>
            <a:spLocks noGrp="1"/>
          </p:cNvSpPr>
          <p:nvPr>
            <p:ph type="hdr" sz="quarter" idx="10"/>
          </p:nvPr>
        </p:nvSpPr>
        <p:spPr/>
        <p:txBody>
          <a:bodyPr/>
          <a:lstStyle/>
          <a:p>
            <a:r>
              <a:rPr lang="en-US" dirty="0" smtClean="0"/>
              <a:t>Windows Server 2012 R2 Essentials Overview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78340E-64AB-4634-833A-7C1C6C5AE2FF}" type="datetime1">
              <a:rPr lang="en-US" smtClean="0"/>
              <a:t>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528402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smtClean="0"/>
              <a:t>Key Message:</a:t>
            </a:r>
            <a:r>
              <a:rPr lang="en-US" dirty="0" smtClean="0"/>
              <a:t>  Windows Server 2012 R2 Essentials can be deployed as a virtual machine without having to obtain a hypervisor separately.</a:t>
            </a:r>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a:p>
            <a:r>
              <a:rPr lang="en-US" sz="900" b="1" kern="1200" dirty="0" smtClean="0">
                <a:solidFill>
                  <a:schemeClr val="tx1"/>
                </a:solidFill>
                <a:effectLst/>
                <a:latin typeface="Segoe UI Light" pitchFamily="34" charset="0"/>
                <a:ea typeface="+mn-ea"/>
                <a:cs typeface="+mn-cs"/>
              </a:rPr>
              <a:t>Windows Server 2012 R2 Essentials as its own Hyper-V host.</a:t>
            </a:r>
            <a:r>
              <a:rPr lang="en-US" sz="900" kern="1200" dirty="0" smtClean="0">
                <a:solidFill>
                  <a:schemeClr val="tx1"/>
                </a:solidFill>
                <a:effectLst/>
                <a:latin typeface="Segoe UI Light" pitchFamily="34" charset="0"/>
                <a:ea typeface="+mn-ea"/>
                <a:cs typeface="+mn-cs"/>
              </a:rPr>
              <a:t> Unlike previous versions of the Windows Server Essentials edition that did</a:t>
            </a:r>
            <a:r>
              <a:rPr lang="en-US" sz="900" kern="1200" baseline="0" dirty="0" smtClean="0">
                <a:solidFill>
                  <a:schemeClr val="tx1"/>
                </a:solidFill>
                <a:effectLst/>
                <a:latin typeface="Segoe UI Light" pitchFamily="34" charset="0"/>
                <a:ea typeface="+mn-ea"/>
                <a:cs typeface="+mn-cs"/>
              </a:rPr>
              <a:t> not have the Hyper-V role</a:t>
            </a:r>
            <a:r>
              <a:rPr lang="en-US" sz="900" kern="1200" dirty="0" smtClean="0">
                <a:solidFill>
                  <a:schemeClr val="tx1"/>
                </a:solidFill>
                <a:effectLst/>
                <a:latin typeface="Segoe UI Light" pitchFamily="34" charset="0"/>
                <a:ea typeface="+mn-ea"/>
                <a:cs typeface="+mn-cs"/>
              </a:rPr>
              <a:t>, now the Hyper-V role is included</a:t>
            </a:r>
            <a:r>
              <a:rPr lang="en-US" sz="900" kern="1200" baseline="0" dirty="0" smtClean="0">
                <a:solidFill>
                  <a:schemeClr val="tx1"/>
                </a:solidFill>
                <a:effectLst/>
                <a:latin typeface="Segoe UI Light" pitchFamily="34" charset="0"/>
                <a:ea typeface="+mn-ea"/>
                <a:cs typeface="+mn-cs"/>
              </a:rPr>
              <a:t> with Essentials and the licensing terms have been expanded to allow for one virtual instance running Essentials.</a:t>
            </a:r>
          </a:p>
          <a:p>
            <a:endParaRPr lang="en-US" sz="900" kern="1200" baseline="0" dirty="0" smtClean="0">
              <a:solidFill>
                <a:schemeClr val="tx1"/>
              </a:solidFill>
              <a:effectLst/>
              <a:latin typeface="Segoe UI Light" pitchFamily="34" charset="0"/>
              <a:ea typeface="+mn-ea"/>
              <a:cs typeface="+mn-cs"/>
            </a:endParaRPr>
          </a:p>
          <a:p>
            <a:r>
              <a:rPr lang="en-US" sz="900" kern="1200" baseline="0" dirty="0" smtClean="0">
                <a:solidFill>
                  <a:schemeClr val="tx1"/>
                </a:solidFill>
                <a:effectLst/>
                <a:latin typeface="Segoe UI Light" pitchFamily="34" charset="0"/>
                <a:ea typeface="+mn-ea"/>
                <a:cs typeface="+mn-cs"/>
              </a:rPr>
              <a:t>Choose to use Hyper-V is simple with offerings from select OEM partners:  the setup process can install Windows Server and Hyper-V on the server, create a virtual machine for you, create the networking based on your hardware configuration, and then roll into setup of the Essentials edition as a virtual machine. As previously mentioned, no additional purchases are necessary for this functionality. You end up with Hyper-V on the host and a virtual machine that is running Essentials, with the result being a very transparent experience that makes it easy to get up and running with a virtual environment.</a:t>
            </a: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kern="1200" dirty="0" smtClean="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kern="1200" dirty="0" smtClean="0">
                <a:solidFill>
                  <a:schemeClr val="tx1"/>
                </a:solidFill>
                <a:effectLst/>
                <a:latin typeface="Segoe UI Light" pitchFamily="34" charset="0"/>
                <a:ea typeface="+mn-ea"/>
                <a:cs typeface="+mn-cs"/>
              </a:rPr>
              <a:t>Volume License and retail</a:t>
            </a:r>
            <a:r>
              <a:rPr lang="en-US" sz="900" kern="1200" baseline="0" dirty="0" smtClean="0">
                <a:solidFill>
                  <a:schemeClr val="tx1"/>
                </a:solidFill>
                <a:effectLst/>
                <a:latin typeface="Segoe UI Light" pitchFamily="34" charset="0"/>
                <a:ea typeface="+mn-ea"/>
                <a:cs typeface="+mn-cs"/>
              </a:rPr>
              <a:t> customers can also perform a virtualized deployment using steps similar to those used when deploying the Standard or Datacenter editions.</a:t>
            </a:r>
            <a:endParaRPr lang="en-US" sz="900" kern="1200" dirty="0" smtClean="0">
              <a:solidFill>
                <a:schemeClr val="tx1"/>
              </a:solidFill>
              <a:effectLst/>
              <a:latin typeface="Segoe UI Light" pitchFamily="34" charset="0"/>
              <a:ea typeface="+mn-ea"/>
              <a:cs typeface="+mn-cs"/>
            </a:endParaRPr>
          </a:p>
        </p:txBody>
      </p:sp>
      <p:sp>
        <p:nvSpPr>
          <p:cNvPr id="5" name="Date Placeholder 4"/>
          <p:cNvSpPr>
            <a:spLocks noGrp="1"/>
          </p:cNvSpPr>
          <p:nvPr>
            <p:ph type="dt" idx="10"/>
          </p:nvPr>
        </p:nvSpPr>
        <p:spPr/>
        <p:txBody>
          <a:bodyPr/>
          <a:lstStyle/>
          <a:p>
            <a:fld id="{AC07AC40-C56E-441D-B54B-0505FC2E3328}" type="datetime1">
              <a:rPr lang="en-US" smtClean="0"/>
              <a:t>1/5/2014</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2"/>
          </p:nvPr>
        </p:nvSpPr>
        <p:spPr/>
        <p:txBody>
          <a:bodyPr/>
          <a:lstStyle/>
          <a:p>
            <a:fld id="{B4008EB6-D09E-4580-8CD6-DDB14511944F}" type="slidenum">
              <a:rPr lang="en-US" smtClean="0"/>
              <a:pPr/>
              <a:t>7</a:t>
            </a:fld>
            <a:endParaRPr lang="en-US" dirty="0"/>
          </a:p>
        </p:txBody>
      </p:sp>
      <p:sp>
        <p:nvSpPr>
          <p:cNvPr id="8" name="Header Placeholder 7"/>
          <p:cNvSpPr>
            <a:spLocks noGrp="1"/>
          </p:cNvSpPr>
          <p:nvPr>
            <p:ph type="hdr" sz="quarter" idx="13"/>
          </p:nvPr>
        </p:nvSpPr>
        <p:spPr/>
        <p:txBody>
          <a:bodyPr/>
          <a:lstStyle/>
          <a:p>
            <a:r>
              <a:rPr lang="en-US" dirty="0" smtClean="0"/>
              <a:t>Windows Server 2012 R2 Essentials Overview</a:t>
            </a:r>
            <a:endParaRPr lang="en-US" dirty="0"/>
          </a:p>
        </p:txBody>
      </p:sp>
    </p:spTree>
    <p:extLst>
      <p:ext uri="{BB962C8B-B14F-4D97-AF65-F5344CB8AC3E}">
        <p14:creationId xmlns:p14="http://schemas.microsoft.com/office/powerpoint/2010/main" val="38312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Full case study at http://www.microsoft.com/casestudies/Windows-Server-2012-Datacenter/Law-Offices-of-Aaron-I.-Katsman-P.C/New-York-Law-Firm-Avoids-Disaster-During-Hurricane-by-Using-Failover-System/710000001728</a:t>
            </a:r>
          </a:p>
          <a:p>
            <a:endParaRPr lang="en-US" sz="900" dirty="0" smtClean="0"/>
          </a:p>
          <a:p>
            <a:r>
              <a:rPr lang="en-US" sz="900" dirty="0" smtClean="0"/>
              <a:t>Partner: </a:t>
            </a:r>
            <a:r>
              <a:rPr lang="en-US" sz="900" dirty="0" err="1" smtClean="0"/>
              <a:t>WorkITSafe</a:t>
            </a:r>
            <a:r>
              <a:rPr lang="en-US" sz="900" dirty="0" smtClean="0"/>
              <a:t>, Steve Rubin</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dirty="0" smtClean="0">
              <a:ln>
                <a:solidFill>
                  <a:schemeClr val="accent1">
                    <a:alpha val="0"/>
                  </a:schemeClr>
                </a:solidFill>
              </a:ln>
              <a:solidFill>
                <a:srgbClr val="00188F"/>
              </a:solidFill>
              <a:latin typeface="Segoe UI" pitchFamily="34" charset="0"/>
              <a:cs typeface="Segoe UI" pitchFamily="34"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smtClean="0">
                <a:ln>
                  <a:solidFill>
                    <a:schemeClr val="accent1">
                      <a:alpha val="0"/>
                    </a:schemeClr>
                  </a:solidFill>
                </a:ln>
                <a:solidFill>
                  <a:srgbClr val="00188F"/>
                </a:solidFill>
                <a:latin typeface="Segoe UI" pitchFamily="34" charset="0"/>
                <a:cs typeface="Segoe UI" pitchFamily="34" charset="0"/>
              </a:rPr>
              <a:t>Customer:</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smtClean="0">
                <a:ln>
                  <a:solidFill>
                    <a:schemeClr val="accent1">
                      <a:alpha val="0"/>
                    </a:schemeClr>
                  </a:solidFill>
                </a:ln>
                <a:solidFill>
                  <a:srgbClr val="00188F"/>
                </a:solidFill>
                <a:latin typeface="Segoe UI" pitchFamily="34" charset="0"/>
                <a:cs typeface="Segoe UI" pitchFamily="34" charset="0"/>
              </a:rPr>
              <a:t>45</a:t>
            </a:r>
            <a:r>
              <a:rPr lang="en-US" sz="900" dirty="0" smtClean="0">
                <a:ln>
                  <a:solidFill>
                    <a:srgbClr val="FFFFFF">
                      <a:alpha val="0"/>
                    </a:srgbClr>
                  </a:solidFill>
                </a:ln>
                <a:solidFill>
                  <a:srgbClr val="00188F"/>
                </a:solidFill>
                <a:latin typeface="Segoe UI" pitchFamily="34" charset="0"/>
                <a:ea typeface="Segoe UI" pitchFamily="34" charset="0"/>
                <a:cs typeface="Segoe UI" pitchFamily="34" charset="0"/>
              </a:rPr>
              <a:t> employees, Valley Stream, NY</a:t>
            </a:r>
          </a:p>
          <a:p>
            <a:endParaRPr lang="en-US" sz="900" dirty="0" smtClean="0"/>
          </a:p>
          <a:p>
            <a:pPr lvl="0">
              <a:spcBef>
                <a:spcPts val="600"/>
              </a:spcBef>
              <a:spcAft>
                <a:spcPts val="600"/>
              </a:spcAft>
            </a:pPr>
            <a:r>
              <a:rPr lang="en-US" sz="900" dirty="0" smtClean="0">
                <a:ln>
                  <a:solidFill>
                    <a:prstClr val="white">
                      <a:alpha val="0"/>
                    </a:prstClr>
                  </a:solidFill>
                </a:ln>
                <a:solidFill>
                  <a:prstClr val="white"/>
                </a:solidFill>
              </a:rPr>
              <a:t>During Hurricane Sandy the New</a:t>
            </a:r>
            <a:r>
              <a:rPr lang="en-US" sz="900" baseline="0" dirty="0" smtClean="0">
                <a:ln>
                  <a:solidFill>
                    <a:prstClr val="white">
                      <a:alpha val="0"/>
                    </a:prstClr>
                  </a:solidFill>
                </a:ln>
                <a:solidFill>
                  <a:prstClr val="white"/>
                </a:solidFill>
              </a:rPr>
              <a:t> York L</a:t>
            </a:r>
            <a:r>
              <a:rPr lang="en-US" sz="900" dirty="0" smtClean="0">
                <a:ln>
                  <a:solidFill>
                    <a:prstClr val="white">
                      <a:alpha val="0"/>
                    </a:prstClr>
                  </a:solidFill>
                </a:ln>
                <a:solidFill>
                  <a:prstClr val="white"/>
                </a:solidFill>
              </a:rPr>
              <a:t>aw Offices of Aaron I. </a:t>
            </a:r>
            <a:r>
              <a:rPr lang="en-US" sz="900" dirty="0" err="1" smtClean="0">
                <a:ln>
                  <a:solidFill>
                    <a:prstClr val="white">
                      <a:alpha val="0"/>
                    </a:prstClr>
                  </a:solidFill>
                </a:ln>
                <a:solidFill>
                  <a:prstClr val="white"/>
                </a:solidFill>
              </a:rPr>
              <a:t>Katsman</a:t>
            </a:r>
            <a:r>
              <a:rPr lang="en-US" sz="900" dirty="0" smtClean="0">
                <a:ln>
                  <a:solidFill>
                    <a:prstClr val="white">
                      <a:alpha val="0"/>
                    </a:prstClr>
                  </a:solidFill>
                </a:ln>
                <a:solidFill>
                  <a:prstClr val="white"/>
                </a:solidFill>
              </a:rPr>
              <a:t>, P.C. continued to operate, even after losing power. The hurricane knocked out power to the firm’s offices and the homes of many employees. But employees who weren’t as severely affected and still had power at home logged on to their applications and continued to work. The firm</a:t>
            </a:r>
            <a:r>
              <a:rPr lang="en-US" sz="900" baseline="0" dirty="0" smtClean="0">
                <a:ln>
                  <a:solidFill>
                    <a:prstClr val="white">
                      <a:alpha val="0"/>
                    </a:prstClr>
                  </a:solidFill>
                </a:ln>
                <a:solidFill>
                  <a:prstClr val="white"/>
                </a:solidFill>
              </a:rPr>
              <a:t> says that instead of losing a week’s worth of business, with Windows Server 2012, they were back up and running within 20 minutes.</a:t>
            </a:r>
            <a:endParaRPr lang="en-US" sz="900" dirty="0" smtClean="0">
              <a:ln>
                <a:solidFill>
                  <a:prstClr val="white">
                    <a:alpha val="0"/>
                  </a:prstClr>
                </a:solidFill>
              </a:ln>
              <a:solidFill>
                <a:prstClr val="white"/>
              </a:solidFill>
            </a:endParaRPr>
          </a:p>
          <a:p>
            <a:endParaRPr lang="en-US" sz="90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Windows Server 2012 R2 Essentials Overview</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39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D85BC1-539B-4568-A50E-7113DE7701F2}" type="datetime1">
              <a:rPr lang="en-US" smtClean="0">
                <a:solidFill>
                  <a:prstClr val="black"/>
                </a:solidFill>
              </a:rPr>
              <a:pPr/>
              <a:t>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80244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dirty="0" smtClean="0"/>
              <a:t>Key Message:</a:t>
            </a:r>
            <a:r>
              <a:rPr lang="en-US" dirty="0" smtClean="0"/>
              <a:t>  The Windows Server Essentials Experience</a:t>
            </a:r>
            <a:r>
              <a:rPr lang="en-US" baseline="0" dirty="0" smtClean="0"/>
              <a:t> </a:t>
            </a:r>
            <a:r>
              <a:rPr lang="en-US" dirty="0" smtClean="0"/>
              <a:t>can be deployed as a role in both the Standard and Datacenter editions of Windows Server 2012 R2</a:t>
            </a:r>
            <a:r>
              <a:rPr lang="en-US" baseline="0" dirty="0" smtClean="0"/>
              <a:t>.</a:t>
            </a:r>
            <a:endParaRPr lang="en-US" dirty="0" smtClean="0"/>
          </a:p>
          <a:p>
            <a:endParaRPr lang="en-US" dirty="0" smtClean="0"/>
          </a:p>
          <a:p>
            <a:r>
              <a:rPr lang="en-US" dirty="0" smtClean="0"/>
              <a:t>We have taken and encapsulated the Essentials experience into a role. What that means is</a:t>
            </a:r>
            <a:r>
              <a:rPr lang="en-US" baseline="0" dirty="0" smtClean="0"/>
              <a:t> this role is now available across the entire family of Windows Server 2012 R2 (except for Foundation edition). The Essentials edition has this turned on by default. If you buy Standard or Datacenter, you can choose to turn on the Windows Server Essentials Experience role and get access to the set of features which previously were only available in the Essentials edition.  While it was possible to exercise downgrade rights from Windows Server 2012 Standard to Essentials, this was far more cumbersome to deploy—and now much, much easier with R2!</a:t>
            </a:r>
          </a:p>
          <a:p>
            <a:endParaRPr lang="en-US" baseline="0" dirty="0" smtClean="0"/>
          </a:p>
          <a:p>
            <a:r>
              <a:rPr lang="en-US" baseline="0" dirty="0" smtClean="0"/>
              <a:t>Just like any other server role, during setup (or later) the admin can add the Windows Server Essentials Experience role and effectively “turn on” the great features that Windows Server Essentials provides without changing their topology or hardware setup. </a:t>
            </a:r>
            <a:r>
              <a:rPr lang="en-US" sz="900" kern="1200" dirty="0" smtClean="0">
                <a:solidFill>
                  <a:schemeClr val="tx1"/>
                </a:solidFill>
                <a:effectLst/>
                <a:latin typeface="Segoe UI Light" pitchFamily="34" charset="0"/>
                <a:ea typeface="+mn-ea"/>
                <a:cs typeface="+mn-cs"/>
              </a:rPr>
              <a:t>The Windows Server Essentials Experience role also supports remote and batch deployment via PowerShell and the Server Manager console, which can significantly help to simplify IT management for </a:t>
            </a:r>
            <a:r>
              <a:rPr lang="en-US" sz="900" kern="1200" dirty="0" err="1" smtClean="0">
                <a:solidFill>
                  <a:schemeClr val="tx1"/>
                </a:solidFill>
                <a:effectLst/>
                <a:latin typeface="Segoe UI Light" pitchFamily="34" charset="0"/>
                <a:ea typeface="+mn-ea"/>
                <a:cs typeface="+mn-cs"/>
              </a:rPr>
              <a:t>hosters</a:t>
            </a:r>
            <a:r>
              <a:rPr lang="en-US" sz="900" kern="1200" dirty="0" smtClean="0">
                <a:solidFill>
                  <a:schemeClr val="tx1"/>
                </a:solidFill>
                <a:effectLst/>
                <a:latin typeface="Segoe UI Light" pitchFamily="34" charset="0"/>
                <a:ea typeface="+mn-ea"/>
                <a:cs typeface="+mn-cs"/>
              </a:rPr>
              <a:t> and larger IT organizations.</a:t>
            </a:r>
            <a:endParaRPr lang="en-US" baseline="0" dirty="0" smtClean="0"/>
          </a:p>
          <a:p>
            <a:endParaRPr lang="en-US" baseline="0" dirty="0" smtClean="0"/>
          </a:p>
          <a:p>
            <a:r>
              <a:rPr lang="en-US" baseline="0" dirty="0" smtClean="0"/>
              <a:t>In terms of scalability of Essentials Experience, there are maximum technical supportability limits for the features. For example, the client PC backup will not scale indefinitely, and the guideline is use the Essentials Experience features for up to 100 users and 200 devices.  Once you scale beyond that, we recommend you transition over to using the native tools, such as using Active Directory Users and Computers vs. using the Dashboard.  More information on the scalability limits is available on TechNet, http://technet.microsoft.com/en-US/sbs/jj159331.</a:t>
            </a:r>
          </a:p>
          <a:p>
            <a:endParaRPr lang="en-US" baseline="0" dirty="0" smtClean="0"/>
          </a:p>
          <a:p>
            <a:endParaRPr lang="en-US" dirty="0"/>
          </a:p>
        </p:txBody>
      </p:sp>
      <p:sp>
        <p:nvSpPr>
          <p:cNvPr id="5" name="Date Placeholder 4"/>
          <p:cNvSpPr>
            <a:spLocks noGrp="1"/>
          </p:cNvSpPr>
          <p:nvPr>
            <p:ph type="dt" idx="10"/>
          </p:nvPr>
        </p:nvSpPr>
        <p:spPr/>
        <p:txBody>
          <a:bodyPr/>
          <a:lstStyle/>
          <a:p>
            <a:fld id="{95C97FF9-C1B7-44D3-B5B4-422534AC4729}" type="datetime1">
              <a:rPr lang="en-US" smtClean="0"/>
              <a:t>1/5/2014</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2"/>
          </p:nvPr>
        </p:nvSpPr>
        <p:spPr/>
        <p:txBody>
          <a:bodyPr/>
          <a:lstStyle/>
          <a:p>
            <a:fld id="{B4008EB6-D09E-4580-8CD6-DDB14511944F}" type="slidenum">
              <a:rPr lang="en-US" smtClean="0"/>
              <a:pPr/>
              <a:t>9</a:t>
            </a:fld>
            <a:endParaRPr lang="en-US" dirty="0"/>
          </a:p>
        </p:txBody>
      </p:sp>
      <p:sp>
        <p:nvSpPr>
          <p:cNvPr id="8" name="Header Placeholder 7"/>
          <p:cNvSpPr>
            <a:spLocks noGrp="1"/>
          </p:cNvSpPr>
          <p:nvPr>
            <p:ph type="hdr" sz="quarter" idx="13"/>
          </p:nvPr>
        </p:nvSpPr>
        <p:spPr/>
        <p:txBody>
          <a:bodyPr/>
          <a:lstStyle/>
          <a:p>
            <a:r>
              <a:rPr lang="en-US" dirty="0" smtClean="0"/>
              <a:t>Windows Server 2012 R2 Essentials Overview</a:t>
            </a:r>
            <a:endParaRPr lang="en-US" dirty="0"/>
          </a:p>
        </p:txBody>
      </p:sp>
    </p:spTree>
    <p:extLst>
      <p:ext uri="{BB962C8B-B14F-4D97-AF65-F5344CB8AC3E}">
        <p14:creationId xmlns:p14="http://schemas.microsoft.com/office/powerpoint/2010/main" val="1190396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6_Red Tile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059"/>
            <a:ext cx="12436090" cy="7017916"/>
          </a:xfrm>
          <a:prstGeom prst="rect">
            <a:avLst/>
          </a:prstGeom>
        </p:spPr>
      </p:pic>
      <p:sp>
        <p:nvSpPr>
          <p:cNvPr id="7" name="Rectangle 6"/>
          <p:cNvSpPr/>
          <p:nvPr userDrawn="1"/>
        </p:nvSpPr>
        <p:spPr bwMode="auto">
          <a:xfrm>
            <a:off x="274638" y="296863"/>
            <a:ext cx="5486400" cy="5486400"/>
          </a:xfrm>
          <a:prstGeom prst="rect">
            <a:avLst/>
          </a:prstGeom>
          <a:solidFill>
            <a:srgbClr val="1B54A5">
              <a:alpha val="9098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74639" y="2142636"/>
            <a:ext cx="5303526" cy="1720381"/>
          </a:xfrm>
          <a:prstGeom prst="rect">
            <a:avLst/>
          </a:prstGeom>
        </p:spPr>
        <p:txBody>
          <a:bodyPr lIns="146304" tIns="91440" rIns="146304" bIns="91440"/>
          <a:lstStyle>
            <a:lvl1pPr algn="l">
              <a:defRPr sz="6000">
                <a:solidFill>
                  <a:schemeClr val="bg1"/>
                </a:solidFill>
              </a:defRPr>
            </a:lvl1pPr>
          </a:lstStyle>
          <a:p>
            <a:r>
              <a:rPr lang="en-US" smtClean="0"/>
              <a:t>Lorem ipsum</a:t>
            </a:r>
            <a:br>
              <a:rPr lang="en-US" smtClean="0"/>
            </a:br>
            <a:r>
              <a:rPr lang="en-US" smtClean="0"/>
              <a:t>dolor amet</a:t>
            </a:r>
            <a:endParaRPr lang="en-US"/>
          </a:p>
        </p:txBody>
      </p:sp>
      <p:sp>
        <p:nvSpPr>
          <p:cNvPr id="3" name="Subtitle 2"/>
          <p:cNvSpPr>
            <a:spLocks noGrp="1"/>
          </p:cNvSpPr>
          <p:nvPr>
            <p:ph type="subTitle" idx="1" hasCustomPrompt="1"/>
          </p:nvPr>
        </p:nvSpPr>
        <p:spPr>
          <a:xfrm>
            <a:off x="274702" y="3954463"/>
            <a:ext cx="5303462" cy="1055382"/>
          </a:xfrm>
          <a:prstGeom prst="rect">
            <a:avLst/>
          </a:prstGeom>
        </p:spPr>
        <p:txBody>
          <a:bodyPr lIns="182880" tIns="146304" rIns="182880" bIns="146304"/>
          <a:lstStyle>
            <a:lvl1pPr marL="0" indent="0" algn="l">
              <a:lnSpc>
                <a:spcPct val="90000"/>
              </a:lnSpc>
              <a:buNone/>
              <a:defRPr sz="22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3324" y="479775"/>
            <a:ext cx="1304123" cy="285764"/>
          </a:xfrm>
          <a:prstGeom prst="rect">
            <a:avLst/>
          </a:prstGeom>
        </p:spPr>
      </p:pic>
    </p:spTree>
    <p:extLst>
      <p:ext uri="{BB962C8B-B14F-4D97-AF65-F5344CB8AC3E}">
        <p14:creationId xmlns:p14="http://schemas.microsoft.com/office/powerpoint/2010/main" val="4251970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17" y="0"/>
            <a:ext cx="12394639" cy="6994525"/>
          </a:xfrm>
          <a:prstGeom prst="rect">
            <a:avLst/>
          </a:prstGeom>
        </p:spPr>
      </p:pic>
      <p:sp>
        <p:nvSpPr>
          <p:cNvPr id="3" name="Text Placeholder 2"/>
          <p:cNvSpPr>
            <a:spLocks noGrp="1"/>
          </p:cNvSpPr>
          <p:nvPr>
            <p:ph type="body" sz="quarter" idx="11" hasCustomPrompt="1"/>
          </p:nvPr>
        </p:nvSpPr>
        <p:spPr>
          <a:xfrm>
            <a:off x="274638" y="2125663"/>
            <a:ext cx="4572000" cy="3383257"/>
          </a:xfrm>
        </p:spPr>
        <p:txBody>
          <a:bodyPr lIns="146304" tIns="91440" rIns="146304" bIns="91440" anchor="ctr">
            <a:noAutofit/>
          </a:bodyPr>
          <a:lstStyle>
            <a:lvl1pPr marL="0" indent="0" algn="l">
              <a:lnSpc>
                <a:spcPts val="6000"/>
              </a:lnSpc>
              <a:spcBef>
                <a:spcPts val="0"/>
              </a:spcBef>
              <a:buNone/>
              <a:defRPr sz="6000" baseline="0">
                <a:solidFill>
                  <a:schemeClr val="tx2"/>
                </a:solidFill>
              </a:defRPr>
            </a:lvl1pPr>
            <a:lvl2pPr marL="342867" indent="0" algn="l">
              <a:buNone/>
              <a:defRPr sz="4800"/>
            </a:lvl2pPr>
            <a:lvl3pPr marL="571444" indent="0" algn="l">
              <a:buNone/>
              <a:defRPr sz="4800"/>
            </a:lvl3pPr>
            <a:lvl4pPr marL="800021" indent="0" algn="l">
              <a:buNone/>
              <a:defRPr sz="4800"/>
            </a:lvl4pPr>
            <a:lvl5pPr marL="1028598" indent="0" algn="l">
              <a:buNone/>
              <a:defRPr sz="4800"/>
            </a:lvl5pPr>
          </a:lstStyle>
          <a:p>
            <a:pPr lvl="0"/>
            <a:r>
              <a:rPr lang="en-US" smtClean="0"/>
              <a:t>Pull quote</a:t>
            </a:r>
            <a:br>
              <a:rPr lang="en-US" smtClean="0"/>
            </a:br>
            <a:r>
              <a:rPr lang="en-US" smtClean="0"/>
              <a:t>text goes</a:t>
            </a:r>
            <a:br>
              <a:rPr lang="en-US" smtClean="0"/>
            </a:br>
            <a:r>
              <a:rPr lang="en-US" smtClean="0"/>
              <a:t>here</a:t>
            </a:r>
          </a:p>
        </p:txBody>
      </p:sp>
      <p:sp>
        <p:nvSpPr>
          <p:cNvPr id="5" name="Slide Number Placeholder 4"/>
          <p:cNvSpPr>
            <a:spLocks noGrp="1"/>
          </p:cNvSpPr>
          <p:nvPr>
            <p:ph type="sldNum" sz="quarter" idx="13"/>
          </p:nvPr>
        </p:nvSpPr>
        <p:spPr/>
        <p:txBody>
          <a:bodyPr/>
          <a:lstStyle>
            <a:lvl1pPr>
              <a:defRPr>
                <a:solidFill>
                  <a:schemeClr val="bg1"/>
                </a:solidFill>
              </a:defRPr>
            </a:lvl1pPr>
          </a:lstStyle>
          <a:p>
            <a:fld id="{27258FFF-F925-446B-8502-81C933981705}" type="slidenum">
              <a:rPr smtClean="0">
                <a:solidFill>
                  <a:srgbClr val="FFFFFF"/>
                </a:solidFill>
              </a:rPr>
              <a:pPr/>
              <a:t>‹#›</a:t>
            </a:fld>
            <a:endParaRPr>
              <a:solidFill>
                <a:srgbClr val="FFFFFF"/>
              </a:solidFill>
            </a:endParaRPr>
          </a:p>
        </p:txBody>
      </p:sp>
    </p:spTree>
    <p:extLst>
      <p:ext uri="{BB962C8B-B14F-4D97-AF65-F5344CB8AC3E}">
        <p14:creationId xmlns:p14="http://schemas.microsoft.com/office/powerpoint/2010/main" val="2240934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ull Quo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 y="0"/>
            <a:ext cx="12435840" cy="7017775"/>
          </a:xfrm>
          <a:prstGeom prst="rect">
            <a:avLst/>
          </a:prstGeom>
          <a:noFill/>
          <a:ln>
            <a:noFill/>
          </a:ln>
        </p:spPr>
      </p:pic>
      <p:sp>
        <p:nvSpPr>
          <p:cNvPr id="3" name="Text Placeholder 2"/>
          <p:cNvSpPr>
            <a:spLocks noGrp="1"/>
          </p:cNvSpPr>
          <p:nvPr>
            <p:ph type="body" sz="quarter" idx="11" hasCustomPrompt="1"/>
          </p:nvPr>
        </p:nvSpPr>
        <p:spPr>
          <a:xfrm>
            <a:off x="274638" y="2125663"/>
            <a:ext cx="4572000" cy="3383257"/>
          </a:xfrm>
        </p:spPr>
        <p:txBody>
          <a:bodyPr lIns="146304" tIns="91440" rIns="146304" bIns="91440" anchor="ctr">
            <a:noAutofit/>
          </a:bodyPr>
          <a:lstStyle>
            <a:lvl1pPr marL="0" indent="0" algn="l">
              <a:lnSpc>
                <a:spcPts val="6000"/>
              </a:lnSpc>
              <a:spcBef>
                <a:spcPts val="0"/>
              </a:spcBef>
              <a:buNone/>
              <a:defRPr sz="6000" baseline="0">
                <a:solidFill>
                  <a:schemeClr val="tx2"/>
                </a:solidFill>
              </a:defRPr>
            </a:lvl1pPr>
            <a:lvl2pPr marL="342867" indent="0" algn="l">
              <a:buNone/>
              <a:defRPr sz="4800"/>
            </a:lvl2pPr>
            <a:lvl3pPr marL="571444" indent="0" algn="l">
              <a:buNone/>
              <a:defRPr sz="4800"/>
            </a:lvl3pPr>
            <a:lvl4pPr marL="800021" indent="0" algn="l">
              <a:buNone/>
              <a:defRPr sz="4800"/>
            </a:lvl4pPr>
            <a:lvl5pPr marL="1028598" indent="0" algn="l">
              <a:buNone/>
              <a:defRPr sz="4800"/>
            </a:lvl5pPr>
          </a:lstStyle>
          <a:p>
            <a:pPr lvl="0"/>
            <a:r>
              <a:rPr lang="en-US" smtClean="0"/>
              <a:t>Pull quote</a:t>
            </a:r>
            <a:br>
              <a:rPr lang="en-US" smtClean="0"/>
            </a:br>
            <a:r>
              <a:rPr lang="en-US" smtClean="0"/>
              <a:t>text goes</a:t>
            </a:r>
            <a:br>
              <a:rPr lang="en-US" smtClean="0"/>
            </a:br>
            <a:r>
              <a:rPr lang="en-US" smtClean="0"/>
              <a:t>here</a:t>
            </a:r>
          </a:p>
        </p:txBody>
      </p:sp>
      <p:sp>
        <p:nvSpPr>
          <p:cNvPr id="5" name="Slide Number Placeholder 4"/>
          <p:cNvSpPr>
            <a:spLocks noGrp="1"/>
          </p:cNvSpPr>
          <p:nvPr>
            <p:ph type="sldNum" sz="quarter" idx="13"/>
          </p:nvPr>
        </p:nvSpPr>
        <p:spPr/>
        <p:txBody>
          <a:bodyPr/>
          <a:lstStyle>
            <a:lvl1pPr>
              <a:defRPr>
                <a:solidFill>
                  <a:schemeClr val="bg1"/>
                </a:solidFill>
              </a:defRPr>
            </a:lvl1pPr>
          </a:lstStyle>
          <a:p>
            <a:fld id="{27258FFF-F925-446B-8502-81C933981705}" type="slidenum">
              <a:rPr smtClean="0">
                <a:solidFill>
                  <a:srgbClr val="FFFFFF"/>
                </a:solidFill>
              </a:rPr>
              <a:pPr/>
              <a:t>‹#›</a:t>
            </a:fld>
            <a:endParaRPr>
              <a:solidFill>
                <a:srgbClr val="FFFFFF"/>
              </a:solidFill>
            </a:endParaRPr>
          </a:p>
        </p:txBody>
      </p:sp>
    </p:spTree>
    <p:extLst>
      <p:ext uri="{BB962C8B-B14F-4D97-AF65-F5344CB8AC3E}">
        <p14:creationId xmlns:p14="http://schemas.microsoft.com/office/powerpoint/2010/main" val="1937597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ull Quo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 y="1"/>
            <a:ext cx="12435840" cy="7017775"/>
          </a:xfrm>
          <a:prstGeom prst="rect">
            <a:avLst/>
          </a:prstGeom>
        </p:spPr>
      </p:pic>
      <p:sp>
        <p:nvSpPr>
          <p:cNvPr id="3" name="Text Placeholder 2"/>
          <p:cNvSpPr>
            <a:spLocks noGrp="1"/>
          </p:cNvSpPr>
          <p:nvPr>
            <p:ph type="body" sz="quarter" idx="11" hasCustomPrompt="1"/>
          </p:nvPr>
        </p:nvSpPr>
        <p:spPr>
          <a:xfrm>
            <a:off x="274638" y="2125663"/>
            <a:ext cx="4572000" cy="3383257"/>
          </a:xfrm>
        </p:spPr>
        <p:txBody>
          <a:bodyPr lIns="146304" tIns="91440" rIns="146304" bIns="91440" anchor="ctr">
            <a:noAutofit/>
          </a:bodyPr>
          <a:lstStyle>
            <a:lvl1pPr marL="0" indent="0" algn="l">
              <a:lnSpc>
                <a:spcPts val="6000"/>
              </a:lnSpc>
              <a:spcBef>
                <a:spcPts val="0"/>
              </a:spcBef>
              <a:buNone/>
              <a:defRPr sz="6000" baseline="0">
                <a:solidFill>
                  <a:schemeClr val="tx2"/>
                </a:solidFill>
              </a:defRPr>
            </a:lvl1pPr>
            <a:lvl2pPr marL="342867" indent="0" algn="l">
              <a:buNone/>
              <a:defRPr sz="4800"/>
            </a:lvl2pPr>
            <a:lvl3pPr marL="571444" indent="0" algn="l">
              <a:buNone/>
              <a:defRPr sz="4800"/>
            </a:lvl3pPr>
            <a:lvl4pPr marL="800021" indent="0" algn="l">
              <a:buNone/>
              <a:defRPr sz="4800"/>
            </a:lvl4pPr>
            <a:lvl5pPr marL="1028598" indent="0" algn="l">
              <a:buNone/>
              <a:defRPr sz="4800"/>
            </a:lvl5pPr>
          </a:lstStyle>
          <a:p>
            <a:pPr lvl="0"/>
            <a:r>
              <a:rPr lang="en-US" dirty="0" smtClean="0"/>
              <a:t>Pull quote</a:t>
            </a:r>
            <a:br>
              <a:rPr lang="en-US" dirty="0" smtClean="0"/>
            </a:br>
            <a:r>
              <a:rPr lang="en-US" dirty="0" smtClean="0"/>
              <a:t>text goes</a:t>
            </a:r>
            <a:br>
              <a:rPr lang="en-US" dirty="0" smtClean="0"/>
            </a:br>
            <a:r>
              <a:rPr lang="en-US" dirty="0" smtClean="0"/>
              <a:t>here</a:t>
            </a:r>
          </a:p>
        </p:txBody>
      </p:sp>
      <p:sp>
        <p:nvSpPr>
          <p:cNvPr id="5" name="Slide Number Placeholder 4"/>
          <p:cNvSpPr>
            <a:spLocks noGrp="1"/>
          </p:cNvSpPr>
          <p:nvPr>
            <p:ph type="sldNum" sz="quarter" idx="13"/>
          </p:nvPr>
        </p:nvSpPr>
        <p:spPr/>
        <p:txBody>
          <a:bodyPr/>
          <a:lstStyle>
            <a:lvl1pPr>
              <a:defRPr>
                <a:solidFill>
                  <a:schemeClr val="bg1"/>
                </a:solidFill>
              </a:defRPr>
            </a:lvl1pPr>
          </a:lstStyle>
          <a:p>
            <a:fld id="{27258FFF-F925-446B-8502-81C933981705}" type="slidenum">
              <a:rPr smtClean="0">
                <a:solidFill>
                  <a:srgbClr val="FFFFFF"/>
                </a:solidFill>
              </a:rPr>
              <a:pPr/>
              <a:t>‹#›</a:t>
            </a:fld>
            <a:endParaRPr>
              <a:solidFill>
                <a:srgbClr val="FFFFFF"/>
              </a:solidFill>
            </a:endParaRPr>
          </a:p>
        </p:txBody>
      </p:sp>
    </p:spTree>
    <p:extLst>
      <p:ext uri="{BB962C8B-B14F-4D97-AF65-F5344CB8AC3E}">
        <p14:creationId xmlns:p14="http://schemas.microsoft.com/office/powerpoint/2010/main" val="3837810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48pt Title/26pt Bullet Tex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11887199" cy="1097302"/>
          </a:xfrm>
        </p:spPr>
        <p:txBody>
          <a:bodyPr lIns="146304" tIns="91440" rIns="146304" bIns="91440"/>
          <a:lstStyle>
            <a:lvl1pPr>
              <a:lnSpc>
                <a:spcPts val="6300"/>
              </a:lnSpc>
              <a:defRPr sz="4800" baseline="0">
                <a:solidFill>
                  <a:srgbClr val="505050"/>
                </a:solidFill>
              </a:defRPr>
            </a:lvl1pPr>
          </a:lstStyle>
          <a:p>
            <a:r>
              <a:rPr lang="en-US" dirty="0" err="1" smtClean="0"/>
              <a:t>Lorem</a:t>
            </a:r>
            <a:r>
              <a:rPr lang="en-US" dirty="0" smtClean="0"/>
              <a:t> </a:t>
            </a:r>
            <a:r>
              <a:rPr lang="en-US" dirty="0" err="1" smtClean="0"/>
              <a:t>ipsum</a:t>
            </a:r>
            <a:r>
              <a:rPr lang="en-US" dirty="0" smtClean="0"/>
              <a:t> dolor sit.</a:t>
            </a:r>
            <a:endParaRPr lang="en-US" dirty="0"/>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a:solidFill>
                <a:srgbClr val="505050"/>
              </a:solidFill>
            </a:endParaRPr>
          </a:p>
        </p:txBody>
      </p:sp>
      <p:sp>
        <p:nvSpPr>
          <p:cNvPr id="8" name="Text Placeholder 7"/>
          <p:cNvSpPr>
            <a:spLocks noGrp="1"/>
          </p:cNvSpPr>
          <p:nvPr>
            <p:ph type="body" sz="quarter" idx="13" hasCustomPrompt="1"/>
          </p:nvPr>
        </p:nvSpPr>
        <p:spPr>
          <a:xfrm>
            <a:off x="274638" y="1577042"/>
            <a:ext cx="9144000" cy="5125509"/>
          </a:xfrm>
        </p:spPr>
        <p:txBody>
          <a:bodyPr/>
          <a:lstStyle>
            <a:lvl1pPr marL="233363" indent="-233363">
              <a:spcBef>
                <a:spcPts val="1200"/>
              </a:spcBef>
              <a:defRPr sz="2600">
                <a:latin typeface="+mn-lt"/>
              </a:defRPr>
            </a:lvl1pPr>
            <a:lvl2pPr marL="690563" indent="-233363">
              <a:spcBef>
                <a:spcPts val="1200"/>
              </a:spcBef>
              <a:buSzPct val="100000"/>
              <a:buFont typeface="Segoe UI" pitchFamily="34" charset="0"/>
              <a:buChar char="‐"/>
              <a:defRPr/>
            </a:lvl2pPr>
            <a:lvl3pPr marL="1147763" indent="-233363">
              <a:spcBef>
                <a:spcPts val="1200"/>
              </a:spcBef>
              <a:buFont typeface="Wingdings" pitchFamily="2" charset="2"/>
              <a:buChar char="§"/>
              <a:defRPr/>
            </a:lvl3pPr>
            <a:lvl4pPr marL="1600200" indent="-342900">
              <a:spcBef>
                <a:spcPts val="1200"/>
              </a:spcBef>
              <a:buFont typeface="+mj-lt"/>
              <a:buAutoNum type="arabicPeriod"/>
              <a:defRPr/>
            </a:lvl4pPr>
            <a:lvl5pPr marL="1946275" indent="-342900">
              <a:spcBef>
                <a:spcPts val="1200"/>
              </a:spcBef>
              <a:buFont typeface="+mj-lt"/>
              <a:buAutoNum type="alphaLcParenR"/>
              <a:defRPr/>
            </a:lvl5pPr>
          </a:lstStyle>
          <a:p>
            <a:pPr lvl="0"/>
            <a:r>
              <a:rPr lang="en-US" smtClean="0"/>
              <a:t>Lorem ipsum dolor sit amet, consectetur adipiscing </a:t>
            </a:r>
            <a:br>
              <a:rPr lang="en-US" smtClean="0"/>
            </a:br>
            <a:r>
              <a:rPr lang="en-US" smtClean="0"/>
              <a:t>elit. Nunc et sagittis ligula</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297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48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11887199" cy="1097302"/>
          </a:xfrm>
        </p:spPr>
        <p:txBody>
          <a:bodyPr lIns="146304" tIns="91440" rIns="146304" bIns="91440"/>
          <a:lstStyle>
            <a:lvl1pPr>
              <a:lnSpc>
                <a:spcPts val="6300"/>
              </a:lnSpc>
              <a:defRPr sz="4800" baseline="0">
                <a:solidFill>
                  <a:srgbClr val="505050"/>
                </a:solidFill>
              </a:defRPr>
            </a:lvl1pPr>
          </a:lstStyle>
          <a:p>
            <a:r>
              <a:rPr lang="en-US" dirty="0" err="1" smtClean="0"/>
              <a:t>Lorem</a:t>
            </a:r>
            <a:r>
              <a:rPr lang="en-US" dirty="0" smtClean="0"/>
              <a:t> </a:t>
            </a:r>
            <a:r>
              <a:rPr lang="en-US" dirty="0" err="1" smtClean="0"/>
              <a:t>ipsum</a:t>
            </a:r>
            <a:r>
              <a:rPr lang="en-US" dirty="0" smtClean="0"/>
              <a:t> dolor sit.</a:t>
            </a:r>
            <a:endParaRPr lang="en-US" dirty="0"/>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lvl1pPr algn="r">
              <a:defRPr/>
            </a:lvl1pPr>
          </a:lstStyle>
          <a:p>
            <a:fld id="{27258FFF-F925-446B-8502-81C933981705}" type="slidenum">
              <a:rPr smtClean="0">
                <a:solidFill>
                  <a:srgbClr val="505050">
                    <a:tint val="75000"/>
                  </a:srgbClr>
                </a:solidFill>
              </a:rPr>
              <a:pPr/>
              <a:t>‹#›</a:t>
            </a:fld>
            <a:endParaRPr>
              <a:solidFill>
                <a:srgbClr val="505050">
                  <a:tint val="75000"/>
                </a:srgbClr>
              </a:solidFill>
            </a:endParaRPr>
          </a:p>
        </p:txBody>
      </p:sp>
    </p:spTree>
    <p:extLst>
      <p:ext uri="{BB962C8B-B14F-4D97-AF65-F5344CB8AC3E}">
        <p14:creationId xmlns:p14="http://schemas.microsoft.com/office/powerpoint/2010/main" val="1736197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11887199" cy="1097302"/>
          </a:xfrm>
        </p:spPr>
        <p:txBody>
          <a:bodyPr lIns="146304" tIns="91440" rIns="146304" bIns="91440"/>
          <a:lstStyle>
            <a:lvl1pPr>
              <a:lnSpc>
                <a:spcPts val="6300"/>
              </a:lnSpc>
              <a:defRPr sz="4800" baseline="0">
                <a:solidFill>
                  <a:srgbClr val="505050"/>
                </a:solidFill>
              </a:defRPr>
            </a:lvl1pPr>
          </a:lstStyle>
          <a:p>
            <a:r>
              <a:rPr lang="en-US" dirty="0" err="1" smtClean="0"/>
              <a:t>Lorem</a:t>
            </a:r>
            <a:r>
              <a:rPr lang="en-US" dirty="0" smtClean="0"/>
              <a:t> </a:t>
            </a:r>
            <a:r>
              <a:rPr lang="en-US" dirty="0" err="1" smtClean="0"/>
              <a:t>ipsum</a:t>
            </a:r>
            <a:r>
              <a:rPr lang="en-US" dirty="0" smtClean="0"/>
              <a:t> dolor sit.</a:t>
            </a:r>
            <a:endParaRPr lang="en-US" dirty="0"/>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a:solidFill>
                <a:srgbClr val="505050"/>
              </a:solidFill>
            </a:endParaRPr>
          </a:p>
        </p:txBody>
      </p:sp>
      <p:sp>
        <p:nvSpPr>
          <p:cNvPr id="8" name="Text Placeholder 7"/>
          <p:cNvSpPr>
            <a:spLocks noGrp="1"/>
          </p:cNvSpPr>
          <p:nvPr>
            <p:ph type="body" sz="quarter" idx="13" hasCustomPrompt="1"/>
          </p:nvPr>
        </p:nvSpPr>
        <p:spPr>
          <a:xfrm>
            <a:off x="274638" y="1485604"/>
            <a:ext cx="11887200" cy="5216948"/>
          </a:xfrm>
        </p:spPr>
        <p:txBody>
          <a:bodyPr/>
          <a:lstStyle>
            <a:lvl1pPr marL="233363" indent="-233363">
              <a:spcBef>
                <a:spcPts val="1200"/>
              </a:spcBef>
              <a:defRPr sz="2600">
                <a:latin typeface="+mn-lt"/>
              </a:defRPr>
            </a:lvl1pPr>
            <a:lvl2pPr marL="690563" indent="-233363">
              <a:spcBef>
                <a:spcPts val="1200"/>
              </a:spcBef>
              <a:buSzPct val="100000"/>
              <a:buFont typeface="Segoe UI" pitchFamily="34" charset="0"/>
              <a:buChar char="‐"/>
              <a:defRPr/>
            </a:lvl2pPr>
            <a:lvl3pPr marL="1147763" indent="-233363">
              <a:spcBef>
                <a:spcPts val="1200"/>
              </a:spcBef>
              <a:buFont typeface="Wingdings" pitchFamily="2" charset="2"/>
              <a:buChar char="§"/>
              <a:defRPr/>
            </a:lvl3pPr>
            <a:lvl4pPr marL="1600200" indent="-342900">
              <a:spcBef>
                <a:spcPts val="1200"/>
              </a:spcBef>
              <a:buFont typeface="+mj-lt"/>
              <a:buAutoNum type="arabicPeriod"/>
              <a:defRPr/>
            </a:lvl4pPr>
            <a:lvl5pPr marL="1946275" indent="-342900">
              <a:spcBef>
                <a:spcPts val="1200"/>
              </a:spcBef>
              <a:buFont typeface="+mj-lt"/>
              <a:buAutoNum type="alphaLcParenR"/>
              <a:defRPr/>
            </a:lvl5pPr>
          </a:lstStyle>
          <a:p>
            <a:pPr lvl="0"/>
            <a:r>
              <a:rPr lang="en-US" smtClean="0"/>
              <a:t>Lorem ipsum dolor sit amet, consectetur adipiscing </a:t>
            </a:r>
            <a:br>
              <a:rPr lang="en-US" smtClean="0"/>
            </a:br>
            <a:r>
              <a:rPr lang="en-US" smtClean="0"/>
              <a:t>elit. Nunc et sagittis ligula</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6342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64068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p:cNvSpPr/>
          <p:nvPr userDrawn="1"/>
        </p:nvSpPr>
        <p:spPr>
          <a:xfrm>
            <a:off x="178317" y="2790663"/>
            <a:ext cx="5980482" cy="3079252"/>
          </a:xfrm>
          <a:prstGeom prst="rect">
            <a:avLst/>
          </a:prstGeom>
          <a:solidFill>
            <a:srgbClr val="0221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52" tIns="46624" rIns="93252" bIns="46624" rtlCol="0" anchor="ctr"/>
          <a:lstStyle/>
          <a:p>
            <a:pPr algn="ctr" defTabSz="932513"/>
            <a:endParaRPr lang="en-US">
              <a:solidFill>
                <a:prstClr val="white"/>
              </a:solidFill>
            </a:endParaRPr>
          </a:p>
        </p:txBody>
      </p:sp>
      <p:sp>
        <p:nvSpPr>
          <p:cNvPr id="15" name="Rectangle 14"/>
          <p:cNvSpPr/>
          <p:nvPr userDrawn="1"/>
        </p:nvSpPr>
        <p:spPr>
          <a:xfrm>
            <a:off x="6153586" y="2790663"/>
            <a:ext cx="3091473" cy="3079252"/>
          </a:xfrm>
          <a:prstGeom prst="rect">
            <a:avLst/>
          </a:prstGeom>
          <a:solidFill>
            <a:srgbClr val="1074C2"/>
          </a:solidFill>
          <a:ln>
            <a:noFill/>
          </a:ln>
        </p:spPr>
        <p:style>
          <a:lnRef idx="2">
            <a:schemeClr val="accent1">
              <a:shade val="50000"/>
            </a:schemeClr>
          </a:lnRef>
          <a:fillRef idx="1">
            <a:schemeClr val="accent1"/>
          </a:fillRef>
          <a:effectRef idx="0">
            <a:schemeClr val="accent1"/>
          </a:effectRef>
          <a:fontRef idx="minor">
            <a:schemeClr val="lt1"/>
          </a:fontRef>
        </p:style>
        <p:txBody>
          <a:bodyPr lIns="93252" tIns="46624" rIns="93252" bIns="46624" rtlCol="0" anchor="ctr"/>
          <a:lstStyle/>
          <a:p>
            <a:pPr algn="ctr" defTabSz="932513"/>
            <a:endParaRPr lang="en-US">
              <a:solidFill>
                <a:prstClr val="white"/>
              </a:solidFill>
            </a:endParaRPr>
          </a:p>
        </p:txBody>
      </p:sp>
      <p:sp>
        <p:nvSpPr>
          <p:cNvPr id="16" name="Rectangle 15"/>
          <p:cNvSpPr/>
          <p:nvPr userDrawn="1"/>
        </p:nvSpPr>
        <p:spPr>
          <a:xfrm>
            <a:off x="9235271" y="2790663"/>
            <a:ext cx="3096045" cy="3079252"/>
          </a:xfrm>
          <a:prstGeom prst="rect">
            <a:avLst/>
          </a:prstGeom>
          <a:solidFill>
            <a:srgbClr val="20BDF0"/>
          </a:solidFill>
          <a:ln>
            <a:noFill/>
          </a:ln>
        </p:spPr>
        <p:style>
          <a:lnRef idx="2">
            <a:schemeClr val="accent1">
              <a:shade val="50000"/>
            </a:schemeClr>
          </a:lnRef>
          <a:fillRef idx="1">
            <a:schemeClr val="accent1"/>
          </a:fillRef>
          <a:effectRef idx="0">
            <a:schemeClr val="accent1"/>
          </a:effectRef>
          <a:fontRef idx="minor">
            <a:schemeClr val="lt1"/>
          </a:fontRef>
        </p:style>
        <p:txBody>
          <a:bodyPr lIns="93252" tIns="46624" rIns="93252" bIns="46624" rtlCol="0" anchor="ctr"/>
          <a:lstStyle/>
          <a:p>
            <a:pPr algn="ctr" defTabSz="932513"/>
            <a:endParaRPr lang="en-US">
              <a:solidFill>
                <a:prstClr val="white"/>
              </a:solidFill>
            </a:endParaRPr>
          </a:p>
        </p:txBody>
      </p:sp>
      <p:sp>
        <p:nvSpPr>
          <p:cNvPr id="2" name="Title 1"/>
          <p:cNvSpPr>
            <a:spLocks noGrp="1"/>
          </p:cNvSpPr>
          <p:nvPr>
            <p:ph type="ctrTitle"/>
          </p:nvPr>
        </p:nvSpPr>
        <p:spPr>
          <a:xfrm>
            <a:off x="274319" y="265176"/>
            <a:ext cx="11258533" cy="1097280"/>
          </a:xfrm>
        </p:spPr>
        <p:txBody>
          <a:bodyPr anchor="t">
            <a:normAutofit/>
          </a:bodyPr>
          <a:lstStyle>
            <a:lvl1pPr algn="l">
              <a:defRPr sz="5200">
                <a:solidFill>
                  <a:srgbClr val="50505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8317" y="2790663"/>
            <a:ext cx="5975269" cy="3079251"/>
          </a:xfrm>
        </p:spPr>
        <p:txBody>
          <a:bodyPr lIns="91440" tIns="45720" rIns="91440" bIns="45720">
            <a:normAutofit/>
          </a:bodyPr>
          <a:lstStyle>
            <a:lvl1pPr marL="0" indent="0" algn="l">
              <a:buNone/>
              <a:defRPr sz="3000">
                <a:solidFill>
                  <a:schemeClr val="bg1"/>
                </a:solidFill>
                <a:latin typeface="+mj-lt"/>
              </a:defRPr>
            </a:lvl1pPr>
            <a:lvl2pPr marL="466256" indent="0" algn="ctr">
              <a:buNone/>
              <a:defRPr sz="2000"/>
            </a:lvl2pPr>
            <a:lvl3pPr marL="932513" indent="0" algn="ctr">
              <a:buNone/>
              <a:defRPr sz="1800"/>
            </a:lvl3pPr>
            <a:lvl4pPr marL="1398769" indent="0" algn="ctr">
              <a:buNone/>
              <a:defRPr sz="1600"/>
            </a:lvl4pPr>
            <a:lvl5pPr marL="1865026" indent="0" algn="ctr">
              <a:buNone/>
              <a:defRPr sz="1600"/>
            </a:lvl5pPr>
            <a:lvl6pPr marL="2331281" indent="0" algn="ctr">
              <a:buNone/>
              <a:defRPr sz="1600"/>
            </a:lvl6pPr>
            <a:lvl7pPr marL="2797538" indent="0" algn="ctr">
              <a:buNone/>
              <a:defRPr sz="1600"/>
            </a:lvl7pPr>
            <a:lvl8pPr marL="3263794" indent="0" algn="ctr">
              <a:buNone/>
              <a:defRPr sz="1600"/>
            </a:lvl8pPr>
            <a:lvl9pPr marL="373005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0589DC-BE24-48EF-A5BA-15457B71161D}" type="slidenum">
              <a:rPr>
                <a:solidFill>
                  <a:prstClr val="black">
                    <a:tint val="75000"/>
                  </a:prstClr>
                </a:solidFill>
              </a:rPr>
              <a:pPr/>
              <a:t>‹#›</a:t>
            </a:fld>
            <a:endParaRPr>
              <a:solidFill>
                <a:prstClr val="black">
                  <a:tint val="75000"/>
                </a:prstClr>
              </a:solidFill>
            </a:endParaRPr>
          </a:p>
        </p:txBody>
      </p:sp>
      <p:sp>
        <p:nvSpPr>
          <p:cNvPr id="8" name="Text Placeholder 7"/>
          <p:cNvSpPr>
            <a:spLocks noGrp="1"/>
          </p:cNvSpPr>
          <p:nvPr>
            <p:ph type="body" sz="quarter" idx="13"/>
          </p:nvPr>
        </p:nvSpPr>
        <p:spPr>
          <a:xfrm>
            <a:off x="6158799" y="2790663"/>
            <a:ext cx="3076471" cy="3079252"/>
          </a:xfrm>
        </p:spPr>
        <p:txBody>
          <a:bodyPr lIns="91440" tIns="45720" bIns="45720"/>
          <a:lstStyle>
            <a:lvl1pPr marL="0" indent="0">
              <a:lnSpc>
                <a:spcPct val="95000"/>
              </a:lnSpc>
              <a:spcBef>
                <a:spcPts val="0"/>
              </a:spcBef>
              <a:spcAft>
                <a:spcPts val="800"/>
              </a:spcAft>
              <a:buFontTx/>
              <a:buNone/>
              <a:defRPr sz="2000" b="0" baseline="0">
                <a:solidFill>
                  <a:schemeClr val="bg1"/>
                </a:solidFill>
                <a:latin typeface="+mj-lt"/>
              </a:defRPr>
            </a:lvl1pPr>
            <a:lvl2pPr marL="342772" indent="0">
              <a:buFontTx/>
              <a:buNone/>
              <a:defRPr sz="1800">
                <a:solidFill>
                  <a:schemeClr val="bg1"/>
                </a:solidFill>
                <a:latin typeface="+mj-lt"/>
              </a:defRPr>
            </a:lvl2pPr>
            <a:lvl3pPr marL="571284" indent="0">
              <a:buFontTx/>
              <a:buNone/>
              <a:defRPr sz="1800">
                <a:solidFill>
                  <a:schemeClr val="bg1"/>
                </a:solidFill>
                <a:latin typeface="+mj-lt"/>
              </a:defRPr>
            </a:lvl3pPr>
            <a:lvl4pPr marL="799799" indent="0">
              <a:buFontTx/>
              <a:buNone/>
              <a:defRPr sz="1800">
                <a:solidFill>
                  <a:schemeClr val="bg1"/>
                </a:solidFill>
                <a:latin typeface="+mj-lt"/>
              </a:defRPr>
            </a:lvl4pPr>
            <a:lvl5pPr marL="1028313" indent="0">
              <a:buFontTx/>
              <a:buNone/>
              <a:defRPr sz="1800">
                <a:solidFill>
                  <a:schemeClr val="bg1"/>
                </a:solidFill>
                <a:latin typeface="+mj-lt"/>
              </a:defRPr>
            </a:lvl5pPr>
          </a:lstStyle>
          <a:p>
            <a:pPr lvl="0"/>
            <a:endParaRPr lang="en-US" dirty="0"/>
          </a:p>
        </p:txBody>
      </p:sp>
      <p:sp>
        <p:nvSpPr>
          <p:cNvPr id="10" name="Text Placeholder 9"/>
          <p:cNvSpPr>
            <a:spLocks noGrp="1"/>
          </p:cNvSpPr>
          <p:nvPr>
            <p:ph type="body" sz="quarter" idx="14"/>
          </p:nvPr>
        </p:nvSpPr>
        <p:spPr>
          <a:xfrm>
            <a:off x="9235271" y="2790663"/>
            <a:ext cx="3096045" cy="3079252"/>
          </a:xfrm>
        </p:spPr>
        <p:txBody>
          <a:bodyPr lIns="91440" tIns="45720" rIns="91440" bIns="45720"/>
          <a:lstStyle>
            <a:lvl1pPr marL="0" indent="0">
              <a:lnSpc>
                <a:spcPct val="95000"/>
              </a:lnSpc>
              <a:spcBef>
                <a:spcPts val="0"/>
              </a:spcBef>
              <a:spcAft>
                <a:spcPts val="800"/>
              </a:spcAft>
              <a:buFontTx/>
              <a:buNone/>
              <a:defRPr sz="2000" b="0" baseline="0">
                <a:solidFill>
                  <a:schemeClr val="bg1"/>
                </a:solidFill>
                <a:latin typeface="+mj-lt"/>
              </a:defRPr>
            </a:lvl1pPr>
            <a:lvl2pPr marL="342772" indent="0">
              <a:buFontTx/>
              <a:buNone/>
              <a:defRPr sz="1800">
                <a:solidFill>
                  <a:schemeClr val="bg1"/>
                </a:solidFill>
                <a:latin typeface="+mj-lt"/>
              </a:defRPr>
            </a:lvl2pPr>
            <a:lvl3pPr marL="571284" indent="0">
              <a:buFontTx/>
              <a:buNone/>
              <a:defRPr sz="1800">
                <a:solidFill>
                  <a:schemeClr val="bg1"/>
                </a:solidFill>
                <a:latin typeface="+mj-lt"/>
              </a:defRPr>
            </a:lvl3pPr>
            <a:lvl4pPr marL="799799" indent="0">
              <a:buFontTx/>
              <a:buNone/>
              <a:defRPr sz="1800">
                <a:solidFill>
                  <a:schemeClr val="bg1"/>
                </a:solidFill>
                <a:latin typeface="+mj-lt"/>
              </a:defRPr>
            </a:lvl4pPr>
            <a:lvl5pPr marL="1028313" indent="0">
              <a:buFontTx/>
              <a:buNone/>
              <a:defRPr sz="1800">
                <a:solidFill>
                  <a:schemeClr val="bg1"/>
                </a:solidFill>
                <a:latin typeface="+mj-lt"/>
              </a:defRPr>
            </a:lvl5pPr>
          </a:lstStyle>
          <a:p>
            <a:pPr lvl="0"/>
            <a:endParaRPr lang="en-US" dirty="0"/>
          </a:p>
        </p:txBody>
      </p:sp>
      <p:sp>
        <p:nvSpPr>
          <p:cNvPr id="12" name="Text Placeholder 11"/>
          <p:cNvSpPr>
            <a:spLocks noGrp="1"/>
          </p:cNvSpPr>
          <p:nvPr>
            <p:ph type="body" sz="quarter" idx="15"/>
          </p:nvPr>
        </p:nvSpPr>
        <p:spPr>
          <a:xfrm>
            <a:off x="274320" y="972943"/>
            <a:ext cx="11258533" cy="625475"/>
          </a:xfrm>
        </p:spPr>
        <p:txBody>
          <a:bodyPr/>
          <a:lstStyle>
            <a:lvl1pPr marL="0" indent="0">
              <a:buFontTx/>
              <a:buNone/>
              <a:defRPr sz="2400">
                <a:solidFill>
                  <a:srgbClr val="505050"/>
                </a:solidFill>
                <a:latin typeface="+mj-lt"/>
              </a:defRPr>
            </a:lvl1pPr>
            <a:lvl2pPr marL="342772" indent="0">
              <a:buFontTx/>
              <a:buNone/>
              <a:defRPr sz="2400">
                <a:latin typeface="+mj-lt"/>
              </a:defRPr>
            </a:lvl2pPr>
            <a:lvl3pPr marL="571284" indent="0">
              <a:buFontTx/>
              <a:buNone/>
              <a:defRPr sz="2400">
                <a:latin typeface="+mj-lt"/>
              </a:defRPr>
            </a:lvl3pPr>
            <a:lvl4pPr marL="799799" indent="0">
              <a:buFontTx/>
              <a:buNone/>
              <a:defRPr sz="2400">
                <a:latin typeface="+mj-lt"/>
              </a:defRPr>
            </a:lvl4pPr>
            <a:lvl5pPr marL="1028313" indent="0">
              <a:buFontTx/>
              <a:buNone/>
              <a:defRPr sz="2400">
                <a:latin typeface="+mj-lt"/>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919301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301752"/>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11595101" y="6565392"/>
            <a:ext cx="566737" cy="137160"/>
          </a:xfrm>
          <a:prstGeom prst="rect">
            <a:avLst/>
          </a:prstGeom>
        </p:spPr>
        <p:txBody>
          <a:bodyPr vert="horz" lIns="91440" tIns="0" rIns="0" bIns="0" rtlCol="0" anchor="ctr"/>
          <a:lstStyle>
            <a:lvl1pPr algn="r">
              <a:defRPr lang="en-US" sz="900" b="0" kern="1200" smtClean="0">
                <a:solidFill>
                  <a:schemeClr val="tx2"/>
                </a:solidFill>
                <a:latin typeface="+mn-lt"/>
                <a:ea typeface="+mn-ea"/>
                <a:cs typeface="+mn-cs"/>
              </a:defRPr>
            </a:lvl1pPr>
          </a:lstStyle>
          <a:p>
            <a:fld id="{27258FFF-F925-446B-8502-81C933981705}" type="slidenum">
              <a:rPr>
                <a:solidFill>
                  <a:srgbClr val="505050"/>
                </a:solidFill>
              </a:rPr>
              <a:pPr/>
              <a:t>‹#›</a:t>
            </a:fld>
            <a:endParaRPr>
              <a:solidFill>
                <a:srgbClr val="505050"/>
              </a:solidFill>
            </a:endParaRPr>
          </a:p>
        </p:txBody>
      </p:sp>
    </p:spTree>
    <p:extLst>
      <p:ext uri="{BB962C8B-B14F-4D97-AF65-F5344CB8AC3E}">
        <p14:creationId xmlns:p14="http://schemas.microsoft.com/office/powerpoint/2010/main" val="2225546102"/>
      </p:ext>
    </p:extLst>
  </p:cSld>
  <p:clrMap bg1="lt1" tx1="dk1" bg2="lt2" tx2="dk2" accent1="accent1" accent2="accent2" accent3="accent3" accent4="accent4" accent5="accent5" accent6="accent6" hlink="hlink" folHlink="folHlink"/>
  <p:sldLayoutIdLst>
    <p:sldLayoutId id="2147484488" r:id="rId1"/>
    <p:sldLayoutId id="2147484323" r:id="rId2"/>
    <p:sldLayoutId id="2147484447" r:id="rId3"/>
    <p:sldLayoutId id="2147484451" r:id="rId4"/>
    <p:sldLayoutId id="2147484494" r:id="rId5"/>
    <p:sldLayoutId id="2147484350" r:id="rId6"/>
    <p:sldLayoutId id="2147484493" r:id="rId7"/>
    <p:sldLayoutId id="2147484348" r:id="rId8"/>
    <p:sldLayoutId id="2147484496" r:id="rId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solidFill>
            <a:schemeClr val="tx2"/>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blogs.technet.com/b/sbs/archive/2012/12/12/using-windows-server-2012-essentials-with-more-than-25-users.aspx"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image" Target="../media/image19.wmf"/><Relationship Id="rId3" Type="http://schemas.openxmlformats.org/officeDocument/2006/relationships/tags" Target="../tags/tag4.xml"/><Relationship Id="rId21" Type="http://schemas.openxmlformats.org/officeDocument/2006/relationships/notesSlide" Target="../notesSlides/notesSlide17.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image" Target="../media/image18.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slideLayout" Target="../slideLayouts/slideLayout6.xml"/><Relationship Id="rId29" Type="http://schemas.openxmlformats.org/officeDocument/2006/relationships/image" Target="../media/image22.wmf"/><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17.png"/><Relationship Id="rId32" Type="http://schemas.openxmlformats.org/officeDocument/2006/relationships/hyperlink" Target="http://www.microsoft.com/licensing/licensing-options/spla-program.aspx" TargetMode="Externa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16.png"/><Relationship Id="rId28" Type="http://schemas.openxmlformats.org/officeDocument/2006/relationships/image" Target="../media/image21.wmf"/><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image" Target="../media/image24.wmf"/><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15.png"/><Relationship Id="rId27" Type="http://schemas.openxmlformats.org/officeDocument/2006/relationships/image" Target="../media/image20.wmf"/><Relationship Id="rId30"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www.microsoft.com/licensing/software-assurance/license-mobility.aspx" TargetMode="External"/><Relationship Id="rId3" Type="http://schemas.openxmlformats.org/officeDocument/2006/relationships/hyperlink" Target="http://www.microsoft.com/en-us/server-cloud/products/windows-server-2012-r2" TargetMode="External"/><Relationship Id="rId7" Type="http://schemas.openxmlformats.org/officeDocument/2006/relationships/hyperlink" Target="https://mspartner.microsoft.com/en/us/Pages/Membership/hosting-community.aspx" TargetMode="External"/><Relationship Id="rId12" Type="http://schemas.openxmlformats.org/officeDocument/2006/relationships/hyperlink" Target="http://www.microsoft.com/hosting/en/us/licensing/default.aspx"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www.microsoft.com/hosting" TargetMode="External"/><Relationship Id="rId11" Type="http://schemas.openxmlformats.org/officeDocument/2006/relationships/image" Target="../media/image28.png"/><Relationship Id="rId5" Type="http://schemas.openxmlformats.org/officeDocument/2006/relationships/hyperlink" Target="http://www.microsoft.com/en-us/server-cloud/products/windows-azure-pack" TargetMode="External"/><Relationship Id="rId15" Type="http://schemas.openxmlformats.org/officeDocument/2006/relationships/hyperlink" Target="https://readytogo.microsoft.com/global/_layouts/RTG/CampaignViewer.aspx?CampaignUrl=https://readytogo.microsoft.com/global/campaign/pages/hosting%20service%20provider%20(global).aspx" TargetMode="External"/><Relationship Id="rId10" Type="http://schemas.openxmlformats.org/officeDocument/2006/relationships/image" Target="../media/image27.png"/><Relationship Id="rId4" Type="http://schemas.openxmlformats.org/officeDocument/2006/relationships/hyperlink" Target="http://www.microsoft.com/en-us/server-cloud/products/system-center-2012-r2" TargetMode="External"/><Relationship Id="rId9" Type="http://schemas.openxmlformats.org/officeDocument/2006/relationships/image" Target="../media/image26.png"/><Relationship Id="rId14" Type="http://schemas.openxmlformats.org/officeDocument/2006/relationships/hyperlink" Target="https://mspartner.microsoft.com/en/us/Pages/solutions/hosting-service-provider-resources.aspx"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technet.microsoft.com/en-US/sbs/jj159331" TargetMode="External"/><Relationship Id="rId7" Type="http://schemas.openxmlformats.org/officeDocument/2006/relationships/hyperlink" Target="http://www.microsoft.com/en-us/server-cloud/products/windows-server-2012-r2-essentials/default.aspx"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www.microsoft.com/en-us/server-cloud/products/windows-server-2012-r2/default.aspx" TargetMode="External"/><Relationship Id="rId5" Type="http://schemas.openxmlformats.org/officeDocument/2006/relationships/hyperlink" Target="http://social.technet.microsoft.com/Forums/en-US/winserveressentials/threads" TargetMode="External"/><Relationship Id="rId4" Type="http://schemas.openxmlformats.org/officeDocument/2006/relationships/hyperlink" Target="http://blogs.technet.com/b/sb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aka.ms/AheadoftheGame" TargetMode="External"/><Relationship Id="rId5" Type="http://schemas.openxmlformats.org/officeDocument/2006/relationships/hyperlink" Target="http://aka.ms/pmcAheadoftheGame" TargetMode="Externa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hyperlink" Target="mailto:isvupgrade@microsoft.com" TargetMode="External"/><Relationship Id="rId3" Type="http://schemas.openxmlformats.org/officeDocument/2006/relationships/image" Target="../media/image29.jpeg"/><Relationship Id="rId7" Type="http://schemas.openxmlformats.org/officeDocument/2006/relationships/hyperlink" Target="https://mspartner.microsoft.com/en/us/Pages/Training/partner-learning-center.aspx"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www.microsoftvirtualacademy.com/" TargetMode="External"/><Relationship Id="rId5" Type="http://schemas.openxmlformats.org/officeDocument/2006/relationships/hyperlink" Target="http://partner.microsoft.com/" TargetMode="External"/><Relationship Id="rId4" Type="http://schemas.openxmlformats.org/officeDocument/2006/relationships/hyperlink" Target="http://aka.ms/AheadoftheGam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licensing/about-licensing/product-licensing.aspx"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mla.microsoft.com/" TargetMode="External"/><Relationship Id="rId3" Type="http://schemas.openxmlformats.org/officeDocument/2006/relationships/hyperlink" Target="https://mspartner.microsoft.com/en/us/Pages/Solutions/microsoft-windows-server.aspx" TargetMode="External"/><Relationship Id="rId7" Type="http://schemas.openxmlformats.org/officeDocument/2006/relationships/hyperlink" Target="http://www.microsoft.com/licensing/"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msdn.microsoft.com/en-us/library/windowsazure/" TargetMode="External"/><Relationship Id="rId5" Type="http://schemas.openxmlformats.org/officeDocument/2006/relationships/hyperlink" Target="https://mspartner.microsoft.com/en/us/pages/solutions/windows-azure-platform.aspx" TargetMode="External"/><Relationship Id="rId4" Type="http://schemas.openxmlformats.org/officeDocument/2006/relationships/hyperlink" Target="http://technet.microsoft.com/en-us/windowsserve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hyperlink" Target="http://www.microsoft.com/casestudies" TargetMode="External"/><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638" y="1668482"/>
            <a:ext cx="5486403" cy="3291804"/>
          </a:xfrm>
        </p:spPr>
        <p:txBody>
          <a:bodyPr/>
          <a:lstStyle/>
          <a:p>
            <a:pPr>
              <a:spcBef>
                <a:spcPts val="1200"/>
              </a:spcBef>
              <a:spcAft>
                <a:spcPts val="1200"/>
              </a:spcAft>
            </a:pPr>
            <a:r>
              <a:rPr lang="en-US" sz="4800" dirty="0"/>
              <a:t>Windows Server </a:t>
            </a:r>
            <a:r>
              <a:rPr lang="en-US" sz="4800" dirty="0" smtClean="0"/>
              <a:t>2012 R2</a:t>
            </a:r>
            <a:br>
              <a:rPr lang="en-US" sz="4800" dirty="0" smtClean="0"/>
            </a:br>
            <a:r>
              <a:rPr lang="en-US" sz="1600" dirty="0" smtClean="0"/>
              <a:t/>
            </a:r>
            <a:br>
              <a:rPr lang="en-US" sz="1600" dirty="0" smtClean="0"/>
            </a:br>
            <a:r>
              <a:rPr lang="en-US" sz="3600" dirty="0"/>
              <a:t>The Essentials Experience</a:t>
            </a:r>
            <a:br>
              <a:rPr lang="en-US" sz="3600" dirty="0"/>
            </a:br>
            <a:r>
              <a:rPr lang="en-US" sz="3600" dirty="0" smtClean="0"/>
              <a:t/>
            </a:r>
            <a:br>
              <a:rPr lang="en-US" sz="3600" dirty="0" smtClean="0"/>
            </a:br>
            <a:r>
              <a:rPr lang="en-US" sz="3200" dirty="0" smtClean="0"/>
              <a:t>Part 2 </a:t>
            </a:r>
            <a:r>
              <a:rPr lang="en-US" sz="3200" dirty="0"/>
              <a:t>of </a:t>
            </a:r>
            <a:r>
              <a:rPr lang="en-US" sz="3200" dirty="0" smtClean="0"/>
              <a:t>7</a:t>
            </a:r>
            <a:br>
              <a:rPr lang="en-US" sz="3200" dirty="0" smtClean="0"/>
            </a:br>
            <a:r>
              <a:rPr lang="en-US" sz="3200" dirty="0" smtClean="0"/>
              <a:t>Deployment Options and</a:t>
            </a:r>
            <a:br>
              <a:rPr lang="en-US" sz="3200" dirty="0" smtClean="0"/>
            </a:br>
            <a:r>
              <a:rPr lang="en-US" sz="3200" dirty="0" smtClean="0"/>
              <a:t>Licensing Overview</a:t>
            </a:r>
            <a:br>
              <a:rPr lang="en-US" sz="3200" dirty="0" smtClean="0"/>
            </a:br>
            <a:endParaRPr lang="en-US" sz="3200" dirty="0"/>
          </a:p>
        </p:txBody>
      </p:sp>
    </p:spTree>
    <p:extLst>
      <p:ext uri="{BB962C8B-B14F-4D97-AF65-F5344CB8AC3E}">
        <p14:creationId xmlns:p14="http://schemas.microsoft.com/office/powerpoint/2010/main" val="3577617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64964"/>
            <a:ext cx="11704255" cy="1097302"/>
          </a:xfrm>
        </p:spPr>
        <p:txBody>
          <a:bodyPr/>
          <a:lstStyle/>
          <a:p>
            <a:r>
              <a:rPr lang="en-US" altLang="zh-CN" dirty="0" smtClean="0"/>
              <a:t>Standard or Datacenter editions help you scale</a:t>
            </a:r>
            <a:endParaRPr lang="zh-CN" altLang="en-US" dirty="0"/>
          </a:p>
        </p:txBody>
      </p:sp>
      <p:sp>
        <p:nvSpPr>
          <p:cNvPr id="3" name="Content Placeholder 2"/>
          <p:cNvSpPr>
            <a:spLocks noGrp="1"/>
          </p:cNvSpPr>
          <p:nvPr>
            <p:ph type="body" sz="quarter" idx="13"/>
          </p:nvPr>
        </p:nvSpPr>
        <p:spPr>
          <a:xfrm>
            <a:off x="274638" y="1490472"/>
            <a:ext cx="4572014" cy="5215030"/>
          </a:xfrm>
        </p:spPr>
        <p:txBody>
          <a:bodyPr/>
          <a:lstStyle/>
          <a:p>
            <a:pPr marL="233363" lvl="1">
              <a:buSzPct val="90000"/>
              <a:buFont typeface="Arial" pitchFamily="34" charset="0"/>
              <a:buChar char="•"/>
            </a:pPr>
            <a:r>
              <a:rPr lang="en-US" altLang="zh-CN" sz="2800" dirty="0" smtClean="0">
                <a:solidFill>
                  <a:srgbClr val="505050"/>
                </a:solidFill>
              </a:rPr>
              <a:t>Deployment </a:t>
            </a:r>
            <a:r>
              <a:rPr lang="en-US" altLang="zh-CN" sz="2800" dirty="0">
                <a:solidFill>
                  <a:srgbClr val="505050"/>
                </a:solidFill>
              </a:rPr>
              <a:t>model </a:t>
            </a:r>
            <a:r>
              <a:rPr lang="en-US" altLang="zh-CN" sz="2800" dirty="0" smtClean="0">
                <a:solidFill>
                  <a:srgbClr val="505050"/>
                </a:solidFill>
              </a:rPr>
              <a:t>uses Windows Server 2012 R2 Standard or Datacenter license</a:t>
            </a:r>
            <a:endParaRPr lang="en-US" altLang="zh-CN" sz="2800" dirty="0">
              <a:solidFill>
                <a:srgbClr val="505050"/>
              </a:solidFill>
            </a:endParaRPr>
          </a:p>
          <a:p>
            <a:pPr defTabSz="932290">
              <a:spcBef>
                <a:spcPts val="1000"/>
              </a:spcBef>
            </a:pPr>
            <a:r>
              <a:rPr lang="en-US" sz="2800" dirty="0" smtClean="0">
                <a:solidFill>
                  <a:srgbClr val="505050"/>
                </a:solidFill>
              </a:rPr>
              <a:t>You can enable </a:t>
            </a:r>
            <a:r>
              <a:rPr lang="en-US" sz="2800" dirty="0">
                <a:solidFill>
                  <a:srgbClr val="505050"/>
                </a:solidFill>
              </a:rPr>
              <a:t>the new Windows Server Essentials Experience (WSEE) </a:t>
            </a:r>
            <a:r>
              <a:rPr lang="en-US" sz="2800" dirty="0" smtClean="0">
                <a:solidFill>
                  <a:srgbClr val="505050"/>
                </a:solidFill>
              </a:rPr>
              <a:t>role</a:t>
            </a:r>
            <a:endParaRPr lang="en-US" sz="2800" dirty="0">
              <a:solidFill>
                <a:srgbClr val="505050"/>
              </a:solidFill>
            </a:endParaRPr>
          </a:p>
          <a:p>
            <a:pPr defTabSz="932290">
              <a:spcBef>
                <a:spcPts val="1000"/>
              </a:spcBef>
            </a:pPr>
            <a:r>
              <a:rPr lang="en-US" sz="2800" dirty="0">
                <a:solidFill>
                  <a:srgbClr val="505050"/>
                </a:solidFill>
              </a:rPr>
              <a:t>New deployment scenarios are now </a:t>
            </a:r>
            <a:r>
              <a:rPr lang="en-US" sz="2800" dirty="0" smtClean="0">
                <a:solidFill>
                  <a:srgbClr val="505050"/>
                </a:solidFill>
              </a:rPr>
              <a:t>possible, for example multiple </a:t>
            </a:r>
            <a:r>
              <a:rPr lang="en-US" sz="2800" dirty="0">
                <a:solidFill>
                  <a:srgbClr val="505050"/>
                </a:solidFill>
              </a:rPr>
              <a:t>servers </a:t>
            </a:r>
            <a:r>
              <a:rPr lang="en-US" sz="2800" dirty="0" smtClean="0">
                <a:solidFill>
                  <a:srgbClr val="505050"/>
                </a:solidFill>
              </a:rPr>
              <a:t>can run </a:t>
            </a:r>
            <a:r>
              <a:rPr lang="en-US" sz="2800" dirty="0">
                <a:solidFill>
                  <a:srgbClr val="505050"/>
                </a:solidFill>
              </a:rPr>
              <a:t>the WSEE </a:t>
            </a:r>
            <a:r>
              <a:rPr lang="en-US" sz="2800" dirty="0" smtClean="0">
                <a:solidFill>
                  <a:srgbClr val="505050"/>
                </a:solidFill>
              </a:rPr>
              <a:t>role</a:t>
            </a:r>
            <a:endParaRPr lang="en-US" sz="2800" dirty="0">
              <a:solidFill>
                <a:srgbClr val="505050"/>
              </a:solidFill>
            </a:endParaRPr>
          </a:p>
        </p:txBody>
      </p:sp>
      <p:sp>
        <p:nvSpPr>
          <p:cNvPr id="13" name="Rectangle 12"/>
          <p:cNvSpPr/>
          <p:nvPr/>
        </p:nvSpPr>
        <p:spPr bwMode="auto">
          <a:xfrm>
            <a:off x="5130021" y="3637112"/>
            <a:ext cx="6800973" cy="4928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 hypervisor</a:t>
            </a:r>
          </a:p>
        </p:txBody>
      </p:sp>
      <p:sp>
        <p:nvSpPr>
          <p:cNvPr id="14" name="Rectangle 13"/>
          <p:cNvSpPr/>
          <p:nvPr/>
        </p:nvSpPr>
        <p:spPr bwMode="auto">
          <a:xfrm>
            <a:off x="5130022" y="1343766"/>
            <a:ext cx="2194560" cy="21945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smtClean="0">
                <a:gradFill>
                  <a:gsLst>
                    <a:gs pos="0">
                      <a:srgbClr val="FFFFFF"/>
                    </a:gs>
                    <a:gs pos="100000">
                      <a:srgbClr val="FFFFFF"/>
                    </a:gs>
                  </a:gsLst>
                  <a:lin ang="5400000" scaled="0"/>
                </a:gradFill>
                <a:ea typeface="Segoe UI" pitchFamily="34" charset="0"/>
                <a:cs typeface="Segoe UI" pitchFamily="34" charset="0"/>
              </a:rPr>
              <a:t>Windows Server 2012 R2 Standard</a:t>
            </a:r>
          </a:p>
          <a:p>
            <a:pPr defTabSz="932472" fontAlgn="base">
              <a:lnSpc>
                <a:spcPct val="90000"/>
              </a:lnSpc>
              <a:spcBef>
                <a:spcPct val="0"/>
              </a:spcBef>
              <a:spcAft>
                <a:spcPts val="600"/>
              </a:spcAft>
            </a:pPr>
            <a:r>
              <a:rPr lang="en-US" dirty="0" smtClean="0">
                <a:gradFill>
                  <a:gsLst>
                    <a:gs pos="0">
                      <a:srgbClr val="FFFFFF"/>
                    </a:gs>
                    <a:gs pos="100000">
                      <a:srgbClr val="FFFFFF"/>
                    </a:gs>
                  </a:gsLst>
                  <a:lin ang="5400000" scaled="0"/>
                </a:gradFill>
                <a:ea typeface="Segoe UI" pitchFamily="34" charset="0"/>
                <a:cs typeface="Segoe UI" pitchFamily="34" charset="0"/>
              </a:rPr>
              <a:t>Parent partition to run and manage the Hyper-V role</a:t>
            </a:r>
          </a:p>
        </p:txBody>
      </p:sp>
      <p:sp>
        <p:nvSpPr>
          <p:cNvPr id="16" name="Rectangle 15"/>
          <p:cNvSpPr/>
          <p:nvPr/>
        </p:nvSpPr>
        <p:spPr bwMode="auto">
          <a:xfrm>
            <a:off x="7436522" y="1343766"/>
            <a:ext cx="2194560" cy="21945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smtClean="0">
                <a:gradFill>
                  <a:gsLst>
                    <a:gs pos="0">
                      <a:srgbClr val="FFFFFF"/>
                    </a:gs>
                    <a:gs pos="100000">
                      <a:srgbClr val="FFFFFF"/>
                    </a:gs>
                  </a:gsLst>
                  <a:lin ang="5400000" scaled="0"/>
                </a:gradFill>
                <a:ea typeface="Segoe UI" pitchFamily="34" charset="0"/>
                <a:cs typeface="Segoe UI" pitchFamily="34" charset="0"/>
              </a:rPr>
              <a:t>Windows Server 2012 R2 Standard with WSEE role</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Child partition running a virtual machine</a:t>
            </a:r>
            <a:endParaRPr lang="en-US"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Snip Same Side Corner Rectangle 16"/>
          <p:cNvSpPr/>
          <p:nvPr/>
        </p:nvSpPr>
        <p:spPr bwMode="auto">
          <a:xfrm>
            <a:off x="5092506" y="1302726"/>
            <a:ext cx="6867915" cy="3442181"/>
          </a:xfrm>
          <a:prstGeom prst="snip2SameRect">
            <a:avLst>
              <a:gd name="adj1" fmla="val 931"/>
              <a:gd name="adj2" fmla="val 0"/>
            </a:avLst>
          </a:prstGeom>
          <a:noFill/>
          <a:ln w="19050">
            <a:solidFill>
              <a:schemeClr val="accent3"/>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5130021" y="4228774"/>
            <a:ext cx="6800973" cy="46978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Hardware</a:t>
            </a:r>
          </a:p>
        </p:txBody>
      </p:sp>
      <p:sp>
        <p:nvSpPr>
          <p:cNvPr id="28" name="Rectangle 27"/>
          <p:cNvSpPr/>
          <p:nvPr/>
        </p:nvSpPr>
        <p:spPr bwMode="auto">
          <a:xfrm>
            <a:off x="9736435" y="1343766"/>
            <a:ext cx="2194560" cy="21945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smtClean="0">
                <a:gradFill>
                  <a:gsLst>
                    <a:gs pos="0">
                      <a:srgbClr val="FFFFFF"/>
                    </a:gs>
                    <a:gs pos="100000">
                      <a:srgbClr val="FFFFFF"/>
                    </a:gs>
                  </a:gsLst>
                  <a:lin ang="5400000" scaled="0"/>
                </a:gradFill>
                <a:ea typeface="Segoe UI" pitchFamily="34" charset="0"/>
                <a:cs typeface="Segoe UI" pitchFamily="34" charset="0"/>
              </a:rPr>
              <a:t>Windows Server 2012 R2 Standard</a:t>
            </a:r>
          </a:p>
          <a:p>
            <a:pPr defTabSz="932472" fontAlgn="base">
              <a:lnSpc>
                <a:spcPct val="90000"/>
              </a:lnSpc>
              <a:spcBef>
                <a:spcPct val="0"/>
              </a:spcBef>
              <a:spcAft>
                <a:spcPts val="60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ts val="600"/>
              </a:spcAft>
            </a:pPr>
            <a:r>
              <a:rPr lang="en-US" dirty="0" smtClean="0">
                <a:gradFill>
                  <a:gsLst>
                    <a:gs pos="0">
                      <a:srgbClr val="FFFFFF"/>
                    </a:gs>
                    <a:gs pos="100000">
                      <a:srgbClr val="FFFFFF"/>
                    </a:gs>
                  </a:gsLst>
                  <a:lin ang="5400000" scaled="0"/>
                </a:gradFill>
                <a:ea typeface="Segoe UI" pitchFamily="34" charset="0"/>
                <a:cs typeface="Segoe UI" pitchFamily="34" charset="0"/>
              </a:rPr>
              <a:t>Child </a:t>
            </a:r>
            <a:r>
              <a:rPr lang="en-US" dirty="0">
                <a:gradFill>
                  <a:gsLst>
                    <a:gs pos="0">
                      <a:srgbClr val="FFFFFF"/>
                    </a:gs>
                    <a:gs pos="100000">
                      <a:srgbClr val="FFFFFF"/>
                    </a:gs>
                  </a:gsLst>
                  <a:lin ang="5400000" scaled="0"/>
                </a:gradFill>
                <a:ea typeface="Segoe UI" pitchFamily="34" charset="0"/>
                <a:cs typeface="Segoe UI" pitchFamily="34" charset="0"/>
              </a:rPr>
              <a:t>partition running a virtual machine</a:t>
            </a:r>
            <a:endParaRPr lang="en-US" b="1"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0" name="Group 29"/>
          <p:cNvGrpSpPr/>
          <p:nvPr/>
        </p:nvGrpSpPr>
        <p:grpSpPr>
          <a:xfrm>
            <a:off x="8471570" y="4829302"/>
            <a:ext cx="2926080" cy="2103120"/>
            <a:chOff x="8699446" y="3450919"/>
            <a:chExt cx="3275197" cy="2354047"/>
          </a:xfrm>
        </p:grpSpPr>
        <p:sp>
          <p:nvSpPr>
            <p:cNvPr id="31" name="Freeform 9"/>
            <p:cNvSpPr>
              <a:spLocks/>
            </p:cNvSpPr>
            <p:nvPr/>
          </p:nvSpPr>
          <p:spPr bwMode="auto">
            <a:xfrm>
              <a:off x="8699446" y="3450919"/>
              <a:ext cx="3275197" cy="2354047"/>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endParaRPr lang="en-GB" sz="1836" dirty="0"/>
            </a:p>
          </p:txBody>
        </p:sp>
        <p:grpSp>
          <p:nvGrpSpPr>
            <p:cNvPr id="32" name="Group 31"/>
            <p:cNvGrpSpPr>
              <a:grpSpLocks noChangeAspect="1"/>
            </p:cNvGrpSpPr>
            <p:nvPr/>
          </p:nvGrpSpPr>
          <p:grpSpPr>
            <a:xfrm>
              <a:off x="9338948" y="3989345"/>
              <a:ext cx="2059413" cy="1188720"/>
              <a:chOff x="9209776" y="3767812"/>
              <a:chExt cx="2618072" cy="1511186"/>
            </a:xfrm>
          </p:grpSpPr>
          <p:sp>
            <p:nvSpPr>
              <p:cNvPr id="33" name="Freeform 26"/>
              <p:cNvSpPr>
                <a:spLocks noChangeAspect="1" noEditPoints="1"/>
              </p:cNvSpPr>
              <p:nvPr/>
            </p:nvSpPr>
            <p:spPr bwMode="black">
              <a:xfrm>
                <a:off x="9209776" y="3767812"/>
                <a:ext cx="1658239" cy="365760"/>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rgbClr val="FFFFFF"/>
              </a:solidFill>
              <a:ln>
                <a:noFill/>
              </a:ln>
            </p:spPr>
            <p:txBody>
              <a:bodyPr vert="horz" wrap="square" lIns="93248" tIns="46624" rIns="93248" bIns="46624" numCol="1" anchor="t" anchorCtr="0" compatLnSpc="1">
                <a:prstTxWarp prst="textNoShape">
                  <a:avLst/>
                </a:prstTxWarp>
              </a:bodyPr>
              <a:lstStyle/>
              <a:p>
                <a:endParaRPr lang="en-US" sz="1836" dirty="0">
                  <a:solidFill>
                    <a:srgbClr val="505050"/>
                  </a:solidFill>
                </a:endParaRPr>
              </a:p>
            </p:txBody>
          </p:sp>
          <p:pic>
            <p:nvPicPr>
              <p:cNvPr id="34" name="Picture 33"/>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209776" y="4340525"/>
                <a:ext cx="2618072" cy="365760"/>
              </a:xfrm>
              <a:prstGeom prst="rect">
                <a:avLst/>
              </a:prstGeom>
            </p:spPr>
          </p:pic>
          <p:sp>
            <p:nvSpPr>
              <p:cNvPr id="35" name="Freeform 86"/>
              <p:cNvSpPr>
                <a:spLocks noChangeAspect="1" noEditPoints="1"/>
              </p:cNvSpPr>
              <p:nvPr/>
            </p:nvSpPr>
            <p:spPr bwMode="black">
              <a:xfrm>
                <a:off x="9209776" y="4913238"/>
                <a:ext cx="2487534" cy="365760"/>
              </a:xfrm>
              <a:custGeom>
                <a:avLst/>
                <a:gdLst>
                  <a:gd name="T0" fmla="*/ 197 w 790"/>
                  <a:gd name="T1" fmla="*/ 42 h 116"/>
                  <a:gd name="T2" fmla="*/ 180 w 790"/>
                  <a:gd name="T3" fmla="*/ 93 h 116"/>
                  <a:gd name="T4" fmla="*/ 174 w 790"/>
                  <a:gd name="T5" fmla="*/ 77 h 116"/>
                  <a:gd name="T6" fmla="*/ 193 w 790"/>
                  <a:gd name="T7" fmla="*/ 23 h 116"/>
                  <a:gd name="T8" fmla="*/ 217 w 790"/>
                  <a:gd name="T9" fmla="*/ 84 h 116"/>
                  <a:gd name="T10" fmla="*/ 257 w 790"/>
                  <a:gd name="T11" fmla="*/ 25 h 116"/>
                  <a:gd name="T12" fmla="*/ 246 w 790"/>
                  <a:gd name="T13" fmla="*/ 25 h 116"/>
                  <a:gd name="T14" fmla="*/ 257 w 790"/>
                  <a:gd name="T15" fmla="*/ 25 h 116"/>
                  <a:gd name="T16" fmla="*/ 255 w 790"/>
                  <a:gd name="T17" fmla="*/ 43 h 116"/>
                  <a:gd name="T18" fmla="*/ 302 w 790"/>
                  <a:gd name="T19" fmla="*/ 65 h 116"/>
                  <a:gd name="T20" fmla="*/ 276 w 790"/>
                  <a:gd name="T21" fmla="*/ 93 h 116"/>
                  <a:gd name="T22" fmla="*/ 276 w 790"/>
                  <a:gd name="T23" fmla="*/ 51 h 116"/>
                  <a:gd name="T24" fmla="*/ 310 w 790"/>
                  <a:gd name="T25" fmla="*/ 63 h 116"/>
                  <a:gd name="T26" fmla="*/ 356 w 790"/>
                  <a:gd name="T27" fmla="*/ 85 h 116"/>
                  <a:gd name="T28" fmla="*/ 318 w 790"/>
                  <a:gd name="T29" fmla="*/ 69 h 116"/>
                  <a:gd name="T30" fmla="*/ 356 w 790"/>
                  <a:gd name="T31" fmla="*/ 50 h 116"/>
                  <a:gd name="T32" fmla="*/ 356 w 790"/>
                  <a:gd name="T33" fmla="*/ 71 h 116"/>
                  <a:gd name="T34" fmla="*/ 330 w 790"/>
                  <a:gd name="T35" fmla="*/ 54 h 116"/>
                  <a:gd name="T36" fmla="*/ 352 w 790"/>
                  <a:gd name="T37" fmla="*/ 83 h 116"/>
                  <a:gd name="T38" fmla="*/ 399 w 790"/>
                  <a:gd name="T39" fmla="*/ 95 h 116"/>
                  <a:gd name="T40" fmla="*/ 400 w 790"/>
                  <a:gd name="T41" fmla="*/ 42 h 116"/>
                  <a:gd name="T42" fmla="*/ 412 w 790"/>
                  <a:gd name="T43" fmla="*/ 54 h 116"/>
                  <a:gd name="T44" fmla="*/ 387 w 790"/>
                  <a:gd name="T45" fmla="*/ 83 h 116"/>
                  <a:gd name="T46" fmla="*/ 496 w 790"/>
                  <a:gd name="T47" fmla="*/ 43 h 116"/>
                  <a:gd name="T48" fmla="*/ 462 w 790"/>
                  <a:gd name="T49" fmla="*/ 53 h 116"/>
                  <a:gd name="T50" fmla="*/ 441 w 790"/>
                  <a:gd name="T51" fmla="*/ 93 h 116"/>
                  <a:gd name="T52" fmla="*/ 445 w 790"/>
                  <a:gd name="T53" fmla="*/ 85 h 116"/>
                  <a:gd name="T54" fmla="*/ 466 w 790"/>
                  <a:gd name="T55" fmla="*/ 43 h 116"/>
                  <a:gd name="T56" fmla="*/ 478 w 790"/>
                  <a:gd name="T57" fmla="*/ 81 h 116"/>
                  <a:gd name="T58" fmla="*/ 526 w 790"/>
                  <a:gd name="T59" fmla="*/ 90 h 116"/>
                  <a:gd name="T60" fmla="*/ 512 w 790"/>
                  <a:gd name="T61" fmla="*/ 88 h 116"/>
                  <a:gd name="T62" fmla="*/ 503 w 790"/>
                  <a:gd name="T63" fmla="*/ 66 h 116"/>
                  <a:gd name="T64" fmla="*/ 528 w 790"/>
                  <a:gd name="T65" fmla="*/ 44 h 116"/>
                  <a:gd name="T66" fmla="*/ 508 w 790"/>
                  <a:gd name="T67" fmla="*/ 56 h 116"/>
                  <a:gd name="T68" fmla="*/ 530 w 790"/>
                  <a:gd name="T69" fmla="*/ 80 h 116"/>
                  <a:gd name="T70" fmla="*/ 568 w 790"/>
                  <a:gd name="T71" fmla="*/ 74 h 116"/>
                  <a:gd name="T72" fmla="*/ 587 w 790"/>
                  <a:gd name="T73" fmla="*/ 23 h 116"/>
                  <a:gd name="T74" fmla="*/ 583 w 790"/>
                  <a:gd name="T75" fmla="*/ 31 h 116"/>
                  <a:gd name="T76" fmla="*/ 595 w 790"/>
                  <a:gd name="T77" fmla="*/ 66 h 116"/>
                  <a:gd name="T78" fmla="*/ 659 w 790"/>
                  <a:gd name="T79" fmla="*/ 93 h 116"/>
                  <a:gd name="T80" fmla="*/ 620 w 790"/>
                  <a:gd name="T81" fmla="*/ 50 h 116"/>
                  <a:gd name="T82" fmla="*/ 706 w 790"/>
                  <a:gd name="T83" fmla="*/ 93 h 116"/>
                  <a:gd name="T84" fmla="*/ 682 w 790"/>
                  <a:gd name="T85" fmla="*/ 95 h 116"/>
                  <a:gd name="T86" fmla="*/ 672 w 790"/>
                  <a:gd name="T87" fmla="*/ 72 h 116"/>
                  <a:gd name="T88" fmla="*/ 698 w 790"/>
                  <a:gd name="T89" fmla="*/ 43 h 116"/>
                  <a:gd name="T90" fmla="*/ 739 w 790"/>
                  <a:gd name="T91" fmla="*/ 50 h 116"/>
                  <a:gd name="T92" fmla="*/ 718 w 790"/>
                  <a:gd name="T93" fmla="*/ 93 h 116"/>
                  <a:gd name="T94" fmla="*/ 727 w 790"/>
                  <a:gd name="T95" fmla="*/ 53 h 116"/>
                  <a:gd name="T96" fmla="*/ 745 w 790"/>
                  <a:gd name="T97" fmla="*/ 51 h 116"/>
                  <a:gd name="T98" fmla="*/ 771 w 790"/>
                  <a:gd name="T99" fmla="*/ 88 h 116"/>
                  <a:gd name="T100" fmla="*/ 753 w 790"/>
                  <a:gd name="T101" fmla="*/ 88 h 116"/>
                  <a:gd name="T102" fmla="*/ 785 w 790"/>
                  <a:gd name="T103" fmla="*/ 49 h 116"/>
                  <a:gd name="T104" fmla="*/ 779 w 790"/>
                  <a:gd name="T105" fmla="*/ 53 h 116"/>
                  <a:gd name="T106" fmla="*/ 782 w 790"/>
                  <a:gd name="T107" fmla="*/ 63 h 116"/>
                  <a:gd name="T108" fmla="*/ 0 w 790"/>
                  <a:gd name="T109" fmla="*/ 57 h 116"/>
                  <a:gd name="T110" fmla="*/ 116 w 790"/>
                  <a:gd name="T111" fmla="*/ 0 h 116"/>
                  <a:gd name="T112" fmla="*/ 0 w 790"/>
                  <a:gd name="T113" fmla="*/ 59 h 116"/>
                  <a:gd name="T114" fmla="*/ 52 w 790"/>
                  <a:gd name="T115" fmla="*/ 59 h 116"/>
                  <a:gd name="T116" fmla="*/ 52 w 790"/>
                  <a:gd name="T1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0" h="116">
                    <a:moveTo>
                      <a:pt x="242" y="23"/>
                    </a:moveTo>
                    <a:cubicBezTo>
                      <a:pt x="222" y="93"/>
                      <a:pt x="222" y="93"/>
                      <a:pt x="222" y="93"/>
                    </a:cubicBezTo>
                    <a:cubicBezTo>
                      <a:pt x="212" y="93"/>
                      <a:pt x="212" y="93"/>
                      <a:pt x="212" y="93"/>
                    </a:cubicBezTo>
                    <a:cubicBezTo>
                      <a:pt x="197" y="42"/>
                      <a:pt x="197" y="42"/>
                      <a:pt x="197" y="42"/>
                    </a:cubicBezTo>
                    <a:cubicBezTo>
                      <a:pt x="197" y="40"/>
                      <a:pt x="196" y="37"/>
                      <a:pt x="196" y="35"/>
                    </a:cubicBezTo>
                    <a:cubicBezTo>
                      <a:pt x="196" y="35"/>
                      <a:pt x="196" y="35"/>
                      <a:pt x="196" y="35"/>
                    </a:cubicBezTo>
                    <a:cubicBezTo>
                      <a:pt x="196" y="37"/>
                      <a:pt x="195" y="39"/>
                      <a:pt x="195" y="42"/>
                    </a:cubicBezTo>
                    <a:cubicBezTo>
                      <a:pt x="180" y="93"/>
                      <a:pt x="180" y="93"/>
                      <a:pt x="180" y="93"/>
                    </a:cubicBezTo>
                    <a:cubicBezTo>
                      <a:pt x="171" y="93"/>
                      <a:pt x="171" y="93"/>
                      <a:pt x="171" y="93"/>
                    </a:cubicBezTo>
                    <a:cubicBezTo>
                      <a:pt x="150" y="23"/>
                      <a:pt x="150" y="23"/>
                      <a:pt x="150" y="23"/>
                    </a:cubicBezTo>
                    <a:cubicBezTo>
                      <a:pt x="159" y="23"/>
                      <a:pt x="159" y="23"/>
                      <a:pt x="159" y="23"/>
                    </a:cubicBezTo>
                    <a:cubicBezTo>
                      <a:pt x="174" y="77"/>
                      <a:pt x="174" y="77"/>
                      <a:pt x="174" y="77"/>
                    </a:cubicBezTo>
                    <a:cubicBezTo>
                      <a:pt x="175" y="79"/>
                      <a:pt x="175" y="82"/>
                      <a:pt x="175" y="84"/>
                    </a:cubicBezTo>
                    <a:cubicBezTo>
                      <a:pt x="175" y="84"/>
                      <a:pt x="175" y="84"/>
                      <a:pt x="175" y="84"/>
                    </a:cubicBezTo>
                    <a:cubicBezTo>
                      <a:pt x="176" y="82"/>
                      <a:pt x="176" y="80"/>
                      <a:pt x="177" y="77"/>
                    </a:cubicBezTo>
                    <a:cubicBezTo>
                      <a:pt x="193" y="23"/>
                      <a:pt x="193" y="23"/>
                      <a:pt x="193" y="23"/>
                    </a:cubicBezTo>
                    <a:cubicBezTo>
                      <a:pt x="201" y="23"/>
                      <a:pt x="201" y="23"/>
                      <a:pt x="201" y="23"/>
                    </a:cubicBezTo>
                    <a:cubicBezTo>
                      <a:pt x="215" y="77"/>
                      <a:pt x="215" y="77"/>
                      <a:pt x="215" y="77"/>
                    </a:cubicBezTo>
                    <a:cubicBezTo>
                      <a:pt x="216" y="79"/>
                      <a:pt x="216" y="82"/>
                      <a:pt x="217" y="84"/>
                    </a:cubicBezTo>
                    <a:cubicBezTo>
                      <a:pt x="217" y="84"/>
                      <a:pt x="217" y="84"/>
                      <a:pt x="217" y="84"/>
                    </a:cubicBezTo>
                    <a:cubicBezTo>
                      <a:pt x="217" y="82"/>
                      <a:pt x="217" y="80"/>
                      <a:pt x="218" y="77"/>
                    </a:cubicBezTo>
                    <a:cubicBezTo>
                      <a:pt x="233" y="23"/>
                      <a:pt x="233" y="23"/>
                      <a:pt x="233" y="23"/>
                    </a:cubicBezTo>
                    <a:lnTo>
                      <a:pt x="242" y="23"/>
                    </a:lnTo>
                    <a:close/>
                    <a:moveTo>
                      <a:pt x="257" y="25"/>
                    </a:moveTo>
                    <a:cubicBezTo>
                      <a:pt x="257" y="26"/>
                      <a:pt x="256" y="28"/>
                      <a:pt x="255" y="29"/>
                    </a:cubicBezTo>
                    <a:cubicBezTo>
                      <a:pt x="254" y="30"/>
                      <a:pt x="253" y="30"/>
                      <a:pt x="252" y="30"/>
                    </a:cubicBezTo>
                    <a:cubicBezTo>
                      <a:pt x="250" y="30"/>
                      <a:pt x="249" y="30"/>
                      <a:pt x="248" y="29"/>
                    </a:cubicBezTo>
                    <a:cubicBezTo>
                      <a:pt x="247" y="28"/>
                      <a:pt x="246" y="27"/>
                      <a:pt x="246" y="25"/>
                    </a:cubicBezTo>
                    <a:cubicBezTo>
                      <a:pt x="246" y="24"/>
                      <a:pt x="247" y="22"/>
                      <a:pt x="248" y="21"/>
                    </a:cubicBezTo>
                    <a:cubicBezTo>
                      <a:pt x="249" y="20"/>
                      <a:pt x="250" y="20"/>
                      <a:pt x="252" y="20"/>
                    </a:cubicBezTo>
                    <a:cubicBezTo>
                      <a:pt x="253" y="20"/>
                      <a:pt x="254" y="20"/>
                      <a:pt x="255" y="21"/>
                    </a:cubicBezTo>
                    <a:cubicBezTo>
                      <a:pt x="256" y="22"/>
                      <a:pt x="257" y="24"/>
                      <a:pt x="257" y="25"/>
                    </a:cubicBezTo>
                    <a:close/>
                    <a:moveTo>
                      <a:pt x="255" y="93"/>
                    </a:moveTo>
                    <a:cubicBezTo>
                      <a:pt x="247" y="93"/>
                      <a:pt x="247" y="93"/>
                      <a:pt x="247" y="93"/>
                    </a:cubicBezTo>
                    <a:cubicBezTo>
                      <a:pt x="247" y="43"/>
                      <a:pt x="247" y="43"/>
                      <a:pt x="247" y="43"/>
                    </a:cubicBezTo>
                    <a:cubicBezTo>
                      <a:pt x="255" y="43"/>
                      <a:pt x="255" y="43"/>
                      <a:pt x="255" y="43"/>
                    </a:cubicBezTo>
                    <a:lnTo>
                      <a:pt x="255" y="93"/>
                    </a:lnTo>
                    <a:close/>
                    <a:moveTo>
                      <a:pt x="310" y="93"/>
                    </a:moveTo>
                    <a:cubicBezTo>
                      <a:pt x="302" y="93"/>
                      <a:pt x="302" y="93"/>
                      <a:pt x="302" y="93"/>
                    </a:cubicBezTo>
                    <a:cubicBezTo>
                      <a:pt x="302" y="65"/>
                      <a:pt x="302" y="65"/>
                      <a:pt x="302" y="65"/>
                    </a:cubicBezTo>
                    <a:cubicBezTo>
                      <a:pt x="302" y="54"/>
                      <a:pt x="298" y="49"/>
                      <a:pt x="290" y="49"/>
                    </a:cubicBezTo>
                    <a:cubicBezTo>
                      <a:pt x="286" y="49"/>
                      <a:pt x="282" y="50"/>
                      <a:pt x="280" y="53"/>
                    </a:cubicBezTo>
                    <a:cubicBezTo>
                      <a:pt x="277" y="56"/>
                      <a:pt x="276" y="60"/>
                      <a:pt x="276" y="65"/>
                    </a:cubicBezTo>
                    <a:cubicBezTo>
                      <a:pt x="276" y="93"/>
                      <a:pt x="276" y="93"/>
                      <a:pt x="276" y="93"/>
                    </a:cubicBezTo>
                    <a:cubicBezTo>
                      <a:pt x="268" y="93"/>
                      <a:pt x="268" y="93"/>
                      <a:pt x="268" y="93"/>
                    </a:cubicBezTo>
                    <a:cubicBezTo>
                      <a:pt x="268" y="43"/>
                      <a:pt x="268" y="43"/>
                      <a:pt x="268" y="43"/>
                    </a:cubicBezTo>
                    <a:cubicBezTo>
                      <a:pt x="276" y="43"/>
                      <a:pt x="276" y="43"/>
                      <a:pt x="276" y="43"/>
                    </a:cubicBezTo>
                    <a:cubicBezTo>
                      <a:pt x="276" y="51"/>
                      <a:pt x="276" y="51"/>
                      <a:pt x="276" y="51"/>
                    </a:cubicBezTo>
                    <a:cubicBezTo>
                      <a:pt x="276" y="51"/>
                      <a:pt x="276" y="51"/>
                      <a:pt x="276" y="51"/>
                    </a:cubicBezTo>
                    <a:cubicBezTo>
                      <a:pt x="280" y="45"/>
                      <a:pt x="285" y="42"/>
                      <a:pt x="293" y="42"/>
                    </a:cubicBezTo>
                    <a:cubicBezTo>
                      <a:pt x="298" y="42"/>
                      <a:pt x="302" y="44"/>
                      <a:pt x="305" y="47"/>
                    </a:cubicBezTo>
                    <a:cubicBezTo>
                      <a:pt x="308" y="51"/>
                      <a:pt x="310" y="56"/>
                      <a:pt x="310" y="63"/>
                    </a:cubicBezTo>
                    <a:lnTo>
                      <a:pt x="310" y="93"/>
                    </a:lnTo>
                    <a:close/>
                    <a:moveTo>
                      <a:pt x="364" y="93"/>
                    </a:moveTo>
                    <a:cubicBezTo>
                      <a:pt x="356" y="93"/>
                      <a:pt x="356" y="93"/>
                      <a:pt x="356" y="93"/>
                    </a:cubicBezTo>
                    <a:cubicBezTo>
                      <a:pt x="356" y="85"/>
                      <a:pt x="356" y="85"/>
                      <a:pt x="356" y="85"/>
                    </a:cubicBezTo>
                    <a:cubicBezTo>
                      <a:pt x="356" y="85"/>
                      <a:pt x="356" y="85"/>
                      <a:pt x="356" y="85"/>
                    </a:cubicBezTo>
                    <a:cubicBezTo>
                      <a:pt x="352" y="91"/>
                      <a:pt x="346" y="95"/>
                      <a:pt x="339" y="95"/>
                    </a:cubicBezTo>
                    <a:cubicBezTo>
                      <a:pt x="332" y="95"/>
                      <a:pt x="327" y="92"/>
                      <a:pt x="324" y="88"/>
                    </a:cubicBezTo>
                    <a:cubicBezTo>
                      <a:pt x="320" y="84"/>
                      <a:pt x="318" y="77"/>
                      <a:pt x="318" y="69"/>
                    </a:cubicBezTo>
                    <a:cubicBezTo>
                      <a:pt x="318" y="61"/>
                      <a:pt x="320" y="54"/>
                      <a:pt x="324" y="49"/>
                    </a:cubicBezTo>
                    <a:cubicBezTo>
                      <a:pt x="328" y="44"/>
                      <a:pt x="334" y="42"/>
                      <a:pt x="341" y="42"/>
                    </a:cubicBezTo>
                    <a:cubicBezTo>
                      <a:pt x="348" y="42"/>
                      <a:pt x="353" y="45"/>
                      <a:pt x="356" y="50"/>
                    </a:cubicBezTo>
                    <a:cubicBezTo>
                      <a:pt x="356" y="50"/>
                      <a:pt x="356" y="50"/>
                      <a:pt x="356" y="50"/>
                    </a:cubicBezTo>
                    <a:cubicBezTo>
                      <a:pt x="356" y="19"/>
                      <a:pt x="356" y="19"/>
                      <a:pt x="356" y="19"/>
                    </a:cubicBezTo>
                    <a:cubicBezTo>
                      <a:pt x="364" y="19"/>
                      <a:pt x="364" y="19"/>
                      <a:pt x="364" y="19"/>
                    </a:cubicBezTo>
                    <a:lnTo>
                      <a:pt x="364" y="93"/>
                    </a:lnTo>
                    <a:close/>
                    <a:moveTo>
                      <a:pt x="356" y="71"/>
                    </a:moveTo>
                    <a:cubicBezTo>
                      <a:pt x="356" y="63"/>
                      <a:pt x="356" y="63"/>
                      <a:pt x="356" y="63"/>
                    </a:cubicBezTo>
                    <a:cubicBezTo>
                      <a:pt x="356" y="59"/>
                      <a:pt x="355" y="56"/>
                      <a:pt x="352" y="53"/>
                    </a:cubicBezTo>
                    <a:cubicBezTo>
                      <a:pt x="349" y="50"/>
                      <a:pt x="346" y="49"/>
                      <a:pt x="342" y="49"/>
                    </a:cubicBezTo>
                    <a:cubicBezTo>
                      <a:pt x="337" y="49"/>
                      <a:pt x="333" y="51"/>
                      <a:pt x="330" y="54"/>
                    </a:cubicBezTo>
                    <a:cubicBezTo>
                      <a:pt x="327" y="58"/>
                      <a:pt x="326" y="63"/>
                      <a:pt x="326" y="69"/>
                    </a:cubicBezTo>
                    <a:cubicBezTo>
                      <a:pt x="326" y="75"/>
                      <a:pt x="327" y="80"/>
                      <a:pt x="330" y="83"/>
                    </a:cubicBezTo>
                    <a:cubicBezTo>
                      <a:pt x="333" y="86"/>
                      <a:pt x="337" y="88"/>
                      <a:pt x="341" y="88"/>
                    </a:cubicBezTo>
                    <a:cubicBezTo>
                      <a:pt x="345" y="88"/>
                      <a:pt x="349" y="86"/>
                      <a:pt x="352" y="83"/>
                    </a:cubicBezTo>
                    <a:cubicBezTo>
                      <a:pt x="355" y="80"/>
                      <a:pt x="356" y="76"/>
                      <a:pt x="356" y="71"/>
                    </a:cubicBezTo>
                    <a:close/>
                    <a:moveTo>
                      <a:pt x="424" y="68"/>
                    </a:moveTo>
                    <a:cubicBezTo>
                      <a:pt x="424" y="76"/>
                      <a:pt x="422" y="83"/>
                      <a:pt x="417" y="87"/>
                    </a:cubicBezTo>
                    <a:cubicBezTo>
                      <a:pt x="413" y="92"/>
                      <a:pt x="407" y="95"/>
                      <a:pt x="399" y="95"/>
                    </a:cubicBezTo>
                    <a:cubicBezTo>
                      <a:pt x="392" y="95"/>
                      <a:pt x="386" y="92"/>
                      <a:pt x="381" y="87"/>
                    </a:cubicBezTo>
                    <a:cubicBezTo>
                      <a:pt x="377" y="83"/>
                      <a:pt x="375" y="77"/>
                      <a:pt x="375" y="69"/>
                    </a:cubicBezTo>
                    <a:cubicBezTo>
                      <a:pt x="375" y="60"/>
                      <a:pt x="377" y="53"/>
                      <a:pt x="382" y="49"/>
                    </a:cubicBezTo>
                    <a:cubicBezTo>
                      <a:pt x="387" y="44"/>
                      <a:pt x="393" y="42"/>
                      <a:pt x="400" y="42"/>
                    </a:cubicBezTo>
                    <a:cubicBezTo>
                      <a:pt x="408" y="42"/>
                      <a:pt x="414" y="44"/>
                      <a:pt x="418" y="49"/>
                    </a:cubicBezTo>
                    <a:cubicBezTo>
                      <a:pt x="422" y="53"/>
                      <a:pt x="424" y="60"/>
                      <a:pt x="424" y="68"/>
                    </a:cubicBezTo>
                    <a:close/>
                    <a:moveTo>
                      <a:pt x="416" y="68"/>
                    </a:moveTo>
                    <a:cubicBezTo>
                      <a:pt x="416" y="62"/>
                      <a:pt x="415" y="57"/>
                      <a:pt x="412" y="54"/>
                    </a:cubicBezTo>
                    <a:cubicBezTo>
                      <a:pt x="409" y="50"/>
                      <a:pt x="405" y="49"/>
                      <a:pt x="400" y="49"/>
                    </a:cubicBezTo>
                    <a:cubicBezTo>
                      <a:pt x="395" y="49"/>
                      <a:pt x="391" y="50"/>
                      <a:pt x="388" y="54"/>
                    </a:cubicBezTo>
                    <a:cubicBezTo>
                      <a:pt x="384" y="57"/>
                      <a:pt x="383" y="62"/>
                      <a:pt x="383" y="69"/>
                    </a:cubicBezTo>
                    <a:cubicBezTo>
                      <a:pt x="383" y="75"/>
                      <a:pt x="384" y="79"/>
                      <a:pt x="387" y="83"/>
                    </a:cubicBezTo>
                    <a:cubicBezTo>
                      <a:pt x="391" y="86"/>
                      <a:pt x="395" y="88"/>
                      <a:pt x="400" y="88"/>
                    </a:cubicBezTo>
                    <a:cubicBezTo>
                      <a:pt x="405" y="88"/>
                      <a:pt x="409" y="86"/>
                      <a:pt x="412" y="83"/>
                    </a:cubicBezTo>
                    <a:cubicBezTo>
                      <a:pt x="415" y="79"/>
                      <a:pt x="416" y="75"/>
                      <a:pt x="416" y="68"/>
                    </a:cubicBezTo>
                    <a:close/>
                    <a:moveTo>
                      <a:pt x="496" y="43"/>
                    </a:moveTo>
                    <a:cubicBezTo>
                      <a:pt x="481" y="93"/>
                      <a:pt x="481" y="93"/>
                      <a:pt x="481" y="93"/>
                    </a:cubicBezTo>
                    <a:cubicBezTo>
                      <a:pt x="473" y="93"/>
                      <a:pt x="473" y="93"/>
                      <a:pt x="473" y="93"/>
                    </a:cubicBezTo>
                    <a:cubicBezTo>
                      <a:pt x="462" y="57"/>
                      <a:pt x="462" y="57"/>
                      <a:pt x="462" y="57"/>
                    </a:cubicBezTo>
                    <a:cubicBezTo>
                      <a:pt x="462" y="56"/>
                      <a:pt x="462" y="55"/>
                      <a:pt x="462" y="53"/>
                    </a:cubicBezTo>
                    <a:cubicBezTo>
                      <a:pt x="461" y="53"/>
                      <a:pt x="461" y="53"/>
                      <a:pt x="461" y="53"/>
                    </a:cubicBezTo>
                    <a:cubicBezTo>
                      <a:pt x="461" y="54"/>
                      <a:pt x="461" y="55"/>
                      <a:pt x="460" y="57"/>
                    </a:cubicBezTo>
                    <a:cubicBezTo>
                      <a:pt x="449" y="93"/>
                      <a:pt x="449" y="93"/>
                      <a:pt x="449" y="93"/>
                    </a:cubicBezTo>
                    <a:cubicBezTo>
                      <a:pt x="441" y="93"/>
                      <a:pt x="441" y="93"/>
                      <a:pt x="441" y="93"/>
                    </a:cubicBezTo>
                    <a:cubicBezTo>
                      <a:pt x="426" y="43"/>
                      <a:pt x="426" y="43"/>
                      <a:pt x="426" y="43"/>
                    </a:cubicBezTo>
                    <a:cubicBezTo>
                      <a:pt x="434" y="43"/>
                      <a:pt x="434" y="43"/>
                      <a:pt x="434" y="43"/>
                    </a:cubicBezTo>
                    <a:cubicBezTo>
                      <a:pt x="445" y="81"/>
                      <a:pt x="445" y="81"/>
                      <a:pt x="445" y="81"/>
                    </a:cubicBezTo>
                    <a:cubicBezTo>
                      <a:pt x="445" y="82"/>
                      <a:pt x="445" y="84"/>
                      <a:pt x="445" y="85"/>
                    </a:cubicBezTo>
                    <a:cubicBezTo>
                      <a:pt x="446" y="85"/>
                      <a:pt x="446" y="85"/>
                      <a:pt x="446" y="85"/>
                    </a:cubicBezTo>
                    <a:cubicBezTo>
                      <a:pt x="446" y="84"/>
                      <a:pt x="446" y="83"/>
                      <a:pt x="447" y="81"/>
                    </a:cubicBezTo>
                    <a:cubicBezTo>
                      <a:pt x="458" y="43"/>
                      <a:pt x="458" y="43"/>
                      <a:pt x="458" y="43"/>
                    </a:cubicBezTo>
                    <a:cubicBezTo>
                      <a:pt x="466" y="43"/>
                      <a:pt x="466" y="43"/>
                      <a:pt x="466" y="43"/>
                    </a:cubicBezTo>
                    <a:cubicBezTo>
                      <a:pt x="476" y="81"/>
                      <a:pt x="476" y="81"/>
                      <a:pt x="476" y="81"/>
                    </a:cubicBezTo>
                    <a:cubicBezTo>
                      <a:pt x="476" y="82"/>
                      <a:pt x="477" y="84"/>
                      <a:pt x="477" y="86"/>
                    </a:cubicBezTo>
                    <a:cubicBezTo>
                      <a:pt x="477" y="86"/>
                      <a:pt x="477" y="86"/>
                      <a:pt x="477" y="86"/>
                    </a:cubicBezTo>
                    <a:cubicBezTo>
                      <a:pt x="477" y="84"/>
                      <a:pt x="477" y="83"/>
                      <a:pt x="478" y="81"/>
                    </a:cubicBezTo>
                    <a:cubicBezTo>
                      <a:pt x="488" y="43"/>
                      <a:pt x="488" y="43"/>
                      <a:pt x="488" y="43"/>
                    </a:cubicBezTo>
                    <a:lnTo>
                      <a:pt x="496" y="43"/>
                    </a:lnTo>
                    <a:close/>
                    <a:moveTo>
                      <a:pt x="530" y="80"/>
                    </a:moveTo>
                    <a:cubicBezTo>
                      <a:pt x="530" y="84"/>
                      <a:pt x="529" y="88"/>
                      <a:pt x="526" y="90"/>
                    </a:cubicBezTo>
                    <a:cubicBezTo>
                      <a:pt x="522" y="93"/>
                      <a:pt x="518" y="95"/>
                      <a:pt x="512" y="95"/>
                    </a:cubicBezTo>
                    <a:cubicBezTo>
                      <a:pt x="507" y="95"/>
                      <a:pt x="503" y="94"/>
                      <a:pt x="499" y="92"/>
                    </a:cubicBezTo>
                    <a:cubicBezTo>
                      <a:pt x="499" y="83"/>
                      <a:pt x="499" y="83"/>
                      <a:pt x="499" y="83"/>
                    </a:cubicBezTo>
                    <a:cubicBezTo>
                      <a:pt x="503" y="86"/>
                      <a:pt x="508" y="88"/>
                      <a:pt x="512" y="88"/>
                    </a:cubicBezTo>
                    <a:cubicBezTo>
                      <a:pt x="519" y="88"/>
                      <a:pt x="522" y="85"/>
                      <a:pt x="522" y="81"/>
                    </a:cubicBezTo>
                    <a:cubicBezTo>
                      <a:pt x="522" y="79"/>
                      <a:pt x="521" y="77"/>
                      <a:pt x="520" y="76"/>
                    </a:cubicBezTo>
                    <a:cubicBezTo>
                      <a:pt x="518" y="75"/>
                      <a:pt x="516" y="73"/>
                      <a:pt x="512" y="71"/>
                    </a:cubicBezTo>
                    <a:cubicBezTo>
                      <a:pt x="507" y="69"/>
                      <a:pt x="504" y="68"/>
                      <a:pt x="503" y="66"/>
                    </a:cubicBezTo>
                    <a:cubicBezTo>
                      <a:pt x="500" y="63"/>
                      <a:pt x="499" y="60"/>
                      <a:pt x="499" y="56"/>
                    </a:cubicBezTo>
                    <a:cubicBezTo>
                      <a:pt x="499" y="52"/>
                      <a:pt x="501" y="49"/>
                      <a:pt x="504" y="46"/>
                    </a:cubicBezTo>
                    <a:cubicBezTo>
                      <a:pt x="508" y="43"/>
                      <a:pt x="512" y="42"/>
                      <a:pt x="517" y="42"/>
                    </a:cubicBezTo>
                    <a:cubicBezTo>
                      <a:pt x="521" y="42"/>
                      <a:pt x="525" y="43"/>
                      <a:pt x="528" y="44"/>
                    </a:cubicBezTo>
                    <a:cubicBezTo>
                      <a:pt x="528" y="52"/>
                      <a:pt x="528" y="52"/>
                      <a:pt x="528" y="52"/>
                    </a:cubicBezTo>
                    <a:cubicBezTo>
                      <a:pt x="525" y="50"/>
                      <a:pt x="521" y="49"/>
                      <a:pt x="517" y="49"/>
                    </a:cubicBezTo>
                    <a:cubicBezTo>
                      <a:pt x="514" y="49"/>
                      <a:pt x="512" y="49"/>
                      <a:pt x="510" y="51"/>
                    </a:cubicBezTo>
                    <a:cubicBezTo>
                      <a:pt x="509" y="52"/>
                      <a:pt x="508" y="54"/>
                      <a:pt x="508" y="56"/>
                    </a:cubicBezTo>
                    <a:cubicBezTo>
                      <a:pt x="508" y="58"/>
                      <a:pt x="508" y="60"/>
                      <a:pt x="510" y="61"/>
                    </a:cubicBezTo>
                    <a:cubicBezTo>
                      <a:pt x="511" y="62"/>
                      <a:pt x="513" y="64"/>
                      <a:pt x="517" y="65"/>
                    </a:cubicBezTo>
                    <a:cubicBezTo>
                      <a:pt x="522" y="67"/>
                      <a:pt x="525" y="69"/>
                      <a:pt x="527" y="71"/>
                    </a:cubicBezTo>
                    <a:cubicBezTo>
                      <a:pt x="529" y="73"/>
                      <a:pt x="530" y="76"/>
                      <a:pt x="530" y="80"/>
                    </a:cubicBezTo>
                    <a:close/>
                    <a:moveTo>
                      <a:pt x="615" y="93"/>
                    </a:moveTo>
                    <a:cubicBezTo>
                      <a:pt x="605" y="93"/>
                      <a:pt x="605" y="93"/>
                      <a:pt x="605" y="93"/>
                    </a:cubicBezTo>
                    <a:cubicBezTo>
                      <a:pt x="598" y="74"/>
                      <a:pt x="598" y="74"/>
                      <a:pt x="598" y="74"/>
                    </a:cubicBezTo>
                    <a:cubicBezTo>
                      <a:pt x="568" y="74"/>
                      <a:pt x="568" y="74"/>
                      <a:pt x="568" y="74"/>
                    </a:cubicBezTo>
                    <a:cubicBezTo>
                      <a:pt x="561" y="93"/>
                      <a:pt x="561" y="93"/>
                      <a:pt x="561" y="93"/>
                    </a:cubicBezTo>
                    <a:cubicBezTo>
                      <a:pt x="552" y="93"/>
                      <a:pt x="552" y="93"/>
                      <a:pt x="552" y="93"/>
                    </a:cubicBezTo>
                    <a:cubicBezTo>
                      <a:pt x="579" y="23"/>
                      <a:pt x="579" y="23"/>
                      <a:pt x="579" y="23"/>
                    </a:cubicBezTo>
                    <a:cubicBezTo>
                      <a:pt x="587" y="23"/>
                      <a:pt x="587" y="23"/>
                      <a:pt x="587" y="23"/>
                    </a:cubicBezTo>
                    <a:lnTo>
                      <a:pt x="615" y="93"/>
                    </a:lnTo>
                    <a:close/>
                    <a:moveTo>
                      <a:pt x="595" y="66"/>
                    </a:moveTo>
                    <a:cubicBezTo>
                      <a:pt x="584" y="36"/>
                      <a:pt x="584" y="36"/>
                      <a:pt x="584" y="36"/>
                    </a:cubicBezTo>
                    <a:cubicBezTo>
                      <a:pt x="584" y="35"/>
                      <a:pt x="583" y="34"/>
                      <a:pt x="583" y="31"/>
                    </a:cubicBezTo>
                    <a:cubicBezTo>
                      <a:pt x="583" y="31"/>
                      <a:pt x="583" y="31"/>
                      <a:pt x="583" y="31"/>
                    </a:cubicBezTo>
                    <a:cubicBezTo>
                      <a:pt x="582" y="33"/>
                      <a:pt x="582" y="35"/>
                      <a:pt x="582" y="36"/>
                    </a:cubicBezTo>
                    <a:cubicBezTo>
                      <a:pt x="571" y="66"/>
                      <a:pt x="571" y="66"/>
                      <a:pt x="571" y="66"/>
                    </a:cubicBezTo>
                    <a:lnTo>
                      <a:pt x="595" y="66"/>
                    </a:lnTo>
                    <a:close/>
                    <a:moveTo>
                      <a:pt x="659" y="45"/>
                    </a:moveTo>
                    <a:cubicBezTo>
                      <a:pt x="629" y="87"/>
                      <a:pt x="629" y="87"/>
                      <a:pt x="629" y="87"/>
                    </a:cubicBezTo>
                    <a:cubicBezTo>
                      <a:pt x="659" y="87"/>
                      <a:pt x="659" y="87"/>
                      <a:pt x="659" y="87"/>
                    </a:cubicBezTo>
                    <a:cubicBezTo>
                      <a:pt x="659" y="93"/>
                      <a:pt x="659" y="93"/>
                      <a:pt x="659" y="93"/>
                    </a:cubicBezTo>
                    <a:cubicBezTo>
                      <a:pt x="617" y="93"/>
                      <a:pt x="617" y="93"/>
                      <a:pt x="617" y="93"/>
                    </a:cubicBezTo>
                    <a:cubicBezTo>
                      <a:pt x="617" y="91"/>
                      <a:pt x="617" y="91"/>
                      <a:pt x="617" y="91"/>
                    </a:cubicBezTo>
                    <a:cubicBezTo>
                      <a:pt x="647" y="50"/>
                      <a:pt x="647" y="50"/>
                      <a:pt x="647" y="50"/>
                    </a:cubicBezTo>
                    <a:cubicBezTo>
                      <a:pt x="620" y="50"/>
                      <a:pt x="620" y="50"/>
                      <a:pt x="620" y="50"/>
                    </a:cubicBezTo>
                    <a:cubicBezTo>
                      <a:pt x="620" y="43"/>
                      <a:pt x="620" y="43"/>
                      <a:pt x="620" y="43"/>
                    </a:cubicBezTo>
                    <a:cubicBezTo>
                      <a:pt x="659" y="43"/>
                      <a:pt x="659" y="43"/>
                      <a:pt x="659" y="43"/>
                    </a:cubicBezTo>
                    <a:lnTo>
                      <a:pt x="659" y="45"/>
                    </a:lnTo>
                    <a:close/>
                    <a:moveTo>
                      <a:pt x="706" y="93"/>
                    </a:moveTo>
                    <a:cubicBezTo>
                      <a:pt x="698" y="93"/>
                      <a:pt x="698" y="93"/>
                      <a:pt x="698" y="93"/>
                    </a:cubicBezTo>
                    <a:cubicBezTo>
                      <a:pt x="698" y="85"/>
                      <a:pt x="698" y="85"/>
                      <a:pt x="698" y="85"/>
                    </a:cubicBezTo>
                    <a:cubicBezTo>
                      <a:pt x="698" y="85"/>
                      <a:pt x="698" y="85"/>
                      <a:pt x="698" y="85"/>
                    </a:cubicBezTo>
                    <a:cubicBezTo>
                      <a:pt x="694" y="92"/>
                      <a:pt x="689" y="95"/>
                      <a:pt x="682" y="95"/>
                    </a:cubicBezTo>
                    <a:cubicBezTo>
                      <a:pt x="670" y="95"/>
                      <a:pt x="664" y="88"/>
                      <a:pt x="664" y="73"/>
                    </a:cubicBezTo>
                    <a:cubicBezTo>
                      <a:pt x="664" y="43"/>
                      <a:pt x="664" y="43"/>
                      <a:pt x="664" y="43"/>
                    </a:cubicBezTo>
                    <a:cubicBezTo>
                      <a:pt x="672" y="43"/>
                      <a:pt x="672" y="43"/>
                      <a:pt x="672" y="43"/>
                    </a:cubicBezTo>
                    <a:cubicBezTo>
                      <a:pt x="672" y="72"/>
                      <a:pt x="672" y="72"/>
                      <a:pt x="672" y="72"/>
                    </a:cubicBezTo>
                    <a:cubicBezTo>
                      <a:pt x="672" y="83"/>
                      <a:pt x="676" y="88"/>
                      <a:pt x="685" y="88"/>
                    </a:cubicBezTo>
                    <a:cubicBezTo>
                      <a:pt x="688" y="88"/>
                      <a:pt x="692" y="86"/>
                      <a:pt x="694" y="84"/>
                    </a:cubicBezTo>
                    <a:cubicBezTo>
                      <a:pt x="697" y="81"/>
                      <a:pt x="698" y="77"/>
                      <a:pt x="698" y="72"/>
                    </a:cubicBezTo>
                    <a:cubicBezTo>
                      <a:pt x="698" y="43"/>
                      <a:pt x="698" y="43"/>
                      <a:pt x="698" y="43"/>
                    </a:cubicBezTo>
                    <a:cubicBezTo>
                      <a:pt x="706" y="43"/>
                      <a:pt x="706" y="43"/>
                      <a:pt x="706" y="43"/>
                    </a:cubicBezTo>
                    <a:lnTo>
                      <a:pt x="706" y="93"/>
                    </a:lnTo>
                    <a:close/>
                    <a:moveTo>
                      <a:pt x="745" y="51"/>
                    </a:moveTo>
                    <a:cubicBezTo>
                      <a:pt x="743" y="50"/>
                      <a:pt x="741" y="50"/>
                      <a:pt x="739" y="50"/>
                    </a:cubicBezTo>
                    <a:cubicBezTo>
                      <a:pt x="735" y="50"/>
                      <a:pt x="733" y="51"/>
                      <a:pt x="730" y="54"/>
                    </a:cubicBezTo>
                    <a:cubicBezTo>
                      <a:pt x="728" y="57"/>
                      <a:pt x="726" y="62"/>
                      <a:pt x="726" y="68"/>
                    </a:cubicBezTo>
                    <a:cubicBezTo>
                      <a:pt x="726" y="93"/>
                      <a:pt x="726" y="93"/>
                      <a:pt x="726" y="93"/>
                    </a:cubicBezTo>
                    <a:cubicBezTo>
                      <a:pt x="718" y="93"/>
                      <a:pt x="718" y="93"/>
                      <a:pt x="718" y="93"/>
                    </a:cubicBezTo>
                    <a:cubicBezTo>
                      <a:pt x="718" y="43"/>
                      <a:pt x="718" y="43"/>
                      <a:pt x="718" y="43"/>
                    </a:cubicBezTo>
                    <a:cubicBezTo>
                      <a:pt x="726" y="43"/>
                      <a:pt x="726" y="43"/>
                      <a:pt x="726" y="43"/>
                    </a:cubicBezTo>
                    <a:cubicBezTo>
                      <a:pt x="726" y="53"/>
                      <a:pt x="726" y="53"/>
                      <a:pt x="726" y="53"/>
                    </a:cubicBezTo>
                    <a:cubicBezTo>
                      <a:pt x="727" y="53"/>
                      <a:pt x="727" y="53"/>
                      <a:pt x="727" y="53"/>
                    </a:cubicBezTo>
                    <a:cubicBezTo>
                      <a:pt x="728" y="50"/>
                      <a:pt x="730" y="47"/>
                      <a:pt x="732" y="45"/>
                    </a:cubicBezTo>
                    <a:cubicBezTo>
                      <a:pt x="734" y="43"/>
                      <a:pt x="737" y="42"/>
                      <a:pt x="740" y="42"/>
                    </a:cubicBezTo>
                    <a:cubicBezTo>
                      <a:pt x="742" y="42"/>
                      <a:pt x="744" y="42"/>
                      <a:pt x="745" y="43"/>
                    </a:cubicBezTo>
                    <a:lnTo>
                      <a:pt x="745" y="51"/>
                    </a:lnTo>
                    <a:close/>
                    <a:moveTo>
                      <a:pt x="790" y="70"/>
                    </a:moveTo>
                    <a:cubicBezTo>
                      <a:pt x="755" y="70"/>
                      <a:pt x="755" y="70"/>
                      <a:pt x="755" y="70"/>
                    </a:cubicBezTo>
                    <a:cubicBezTo>
                      <a:pt x="755" y="76"/>
                      <a:pt x="756" y="80"/>
                      <a:pt x="759" y="83"/>
                    </a:cubicBezTo>
                    <a:cubicBezTo>
                      <a:pt x="762" y="86"/>
                      <a:pt x="766" y="88"/>
                      <a:pt x="771" y="88"/>
                    </a:cubicBezTo>
                    <a:cubicBezTo>
                      <a:pt x="777" y="88"/>
                      <a:pt x="782" y="86"/>
                      <a:pt x="787" y="82"/>
                    </a:cubicBezTo>
                    <a:cubicBezTo>
                      <a:pt x="787" y="90"/>
                      <a:pt x="787" y="90"/>
                      <a:pt x="787" y="90"/>
                    </a:cubicBezTo>
                    <a:cubicBezTo>
                      <a:pt x="782" y="93"/>
                      <a:pt x="777" y="95"/>
                      <a:pt x="769" y="95"/>
                    </a:cubicBezTo>
                    <a:cubicBezTo>
                      <a:pt x="762" y="95"/>
                      <a:pt x="757" y="93"/>
                      <a:pt x="753" y="88"/>
                    </a:cubicBezTo>
                    <a:cubicBezTo>
                      <a:pt x="748" y="84"/>
                      <a:pt x="746" y="77"/>
                      <a:pt x="746" y="68"/>
                    </a:cubicBezTo>
                    <a:cubicBezTo>
                      <a:pt x="746" y="60"/>
                      <a:pt x="749" y="54"/>
                      <a:pt x="753" y="49"/>
                    </a:cubicBezTo>
                    <a:cubicBezTo>
                      <a:pt x="758" y="44"/>
                      <a:pt x="763" y="42"/>
                      <a:pt x="770" y="42"/>
                    </a:cubicBezTo>
                    <a:cubicBezTo>
                      <a:pt x="776" y="42"/>
                      <a:pt x="782" y="44"/>
                      <a:pt x="785" y="49"/>
                    </a:cubicBezTo>
                    <a:cubicBezTo>
                      <a:pt x="789" y="53"/>
                      <a:pt x="790" y="59"/>
                      <a:pt x="790" y="66"/>
                    </a:cubicBezTo>
                    <a:lnTo>
                      <a:pt x="790" y="70"/>
                    </a:lnTo>
                    <a:close/>
                    <a:moveTo>
                      <a:pt x="782" y="63"/>
                    </a:moveTo>
                    <a:cubicBezTo>
                      <a:pt x="782" y="59"/>
                      <a:pt x="781" y="55"/>
                      <a:pt x="779" y="53"/>
                    </a:cubicBezTo>
                    <a:cubicBezTo>
                      <a:pt x="777" y="50"/>
                      <a:pt x="773" y="49"/>
                      <a:pt x="769" y="49"/>
                    </a:cubicBezTo>
                    <a:cubicBezTo>
                      <a:pt x="766" y="49"/>
                      <a:pt x="762" y="50"/>
                      <a:pt x="760" y="53"/>
                    </a:cubicBezTo>
                    <a:cubicBezTo>
                      <a:pt x="757" y="55"/>
                      <a:pt x="755" y="59"/>
                      <a:pt x="755" y="63"/>
                    </a:cubicBezTo>
                    <a:lnTo>
                      <a:pt x="782" y="63"/>
                    </a:lnTo>
                    <a:close/>
                    <a:moveTo>
                      <a:pt x="50" y="57"/>
                    </a:moveTo>
                    <a:cubicBezTo>
                      <a:pt x="50" y="9"/>
                      <a:pt x="50" y="9"/>
                      <a:pt x="50" y="9"/>
                    </a:cubicBezTo>
                    <a:cubicBezTo>
                      <a:pt x="0" y="16"/>
                      <a:pt x="0" y="16"/>
                      <a:pt x="0" y="16"/>
                    </a:cubicBezTo>
                    <a:cubicBezTo>
                      <a:pt x="0" y="57"/>
                      <a:pt x="0" y="57"/>
                      <a:pt x="0" y="57"/>
                    </a:cubicBezTo>
                    <a:lnTo>
                      <a:pt x="50" y="57"/>
                    </a:lnTo>
                    <a:close/>
                    <a:moveTo>
                      <a:pt x="52" y="57"/>
                    </a:moveTo>
                    <a:cubicBezTo>
                      <a:pt x="116" y="57"/>
                      <a:pt x="116" y="57"/>
                      <a:pt x="116" y="57"/>
                    </a:cubicBezTo>
                    <a:cubicBezTo>
                      <a:pt x="116" y="0"/>
                      <a:pt x="116" y="0"/>
                      <a:pt x="116" y="0"/>
                    </a:cubicBezTo>
                    <a:cubicBezTo>
                      <a:pt x="52" y="9"/>
                      <a:pt x="52" y="9"/>
                      <a:pt x="52" y="9"/>
                    </a:cubicBezTo>
                    <a:lnTo>
                      <a:pt x="52" y="57"/>
                    </a:lnTo>
                    <a:close/>
                    <a:moveTo>
                      <a:pt x="50" y="59"/>
                    </a:moveTo>
                    <a:cubicBezTo>
                      <a:pt x="0" y="59"/>
                      <a:pt x="0" y="59"/>
                      <a:pt x="0" y="59"/>
                    </a:cubicBezTo>
                    <a:cubicBezTo>
                      <a:pt x="0" y="100"/>
                      <a:pt x="0" y="100"/>
                      <a:pt x="0" y="100"/>
                    </a:cubicBezTo>
                    <a:cubicBezTo>
                      <a:pt x="50" y="107"/>
                      <a:pt x="50" y="107"/>
                      <a:pt x="50" y="107"/>
                    </a:cubicBezTo>
                    <a:lnTo>
                      <a:pt x="50" y="59"/>
                    </a:lnTo>
                    <a:close/>
                    <a:moveTo>
                      <a:pt x="52" y="59"/>
                    </a:moveTo>
                    <a:cubicBezTo>
                      <a:pt x="52" y="107"/>
                      <a:pt x="52" y="107"/>
                      <a:pt x="52" y="107"/>
                    </a:cubicBezTo>
                    <a:cubicBezTo>
                      <a:pt x="116" y="116"/>
                      <a:pt x="116" y="116"/>
                      <a:pt x="116" y="116"/>
                    </a:cubicBezTo>
                    <a:cubicBezTo>
                      <a:pt x="116" y="59"/>
                      <a:pt x="116" y="59"/>
                      <a:pt x="116" y="59"/>
                    </a:cubicBezTo>
                    <a:lnTo>
                      <a:pt x="5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78" tIns="46639" rIns="93278" bIns="46639" numCol="1" anchor="t" anchorCtr="0" compatLnSpc="1">
                <a:prstTxWarp prst="textNoShape">
                  <a:avLst/>
                </a:prstTxWarp>
              </a:bodyPr>
              <a:lstStyle/>
              <a:p>
                <a:endParaRPr lang="en-US">
                  <a:solidFill>
                    <a:srgbClr val="505050"/>
                  </a:solidFill>
                </a:endParaRPr>
              </a:p>
            </p:txBody>
          </p:sp>
        </p:grpSp>
      </p:grpSp>
      <p:sp>
        <p:nvSpPr>
          <p:cNvPr id="18" name="Rectangle 17"/>
          <p:cNvSpPr/>
          <p:nvPr/>
        </p:nvSpPr>
        <p:spPr>
          <a:xfrm>
            <a:off x="5936966" y="6022238"/>
            <a:ext cx="2841612" cy="683264"/>
          </a:xfrm>
          <a:prstGeom prst="rect">
            <a:avLst/>
          </a:prstGeom>
        </p:spPr>
        <p:txBody>
          <a:bodyPr vert="horz" wrap="square" lIns="146304" tIns="91440" rIns="146304" bIns="91440" rtlCol="0" anchor="b" anchorCtr="0">
            <a:spAutoFit/>
          </a:bodyPr>
          <a:lstStyle/>
          <a:p>
            <a:pPr>
              <a:lnSpc>
                <a:spcPct val="90000"/>
              </a:lnSpc>
              <a:spcBef>
                <a:spcPct val="20000"/>
              </a:spcBef>
              <a:buSzPct val="90000"/>
            </a:pPr>
            <a:r>
              <a:rPr lang="en-US" dirty="0" smtClean="0">
                <a:solidFill>
                  <a:srgbClr val="505050"/>
                </a:solidFill>
              </a:rPr>
              <a:t>Together with optional online apps and</a:t>
            </a:r>
            <a:r>
              <a:rPr lang="en-US" dirty="0">
                <a:solidFill>
                  <a:srgbClr val="505050"/>
                </a:solidFill>
              </a:rPr>
              <a:t> services</a:t>
            </a:r>
          </a:p>
        </p:txBody>
      </p:sp>
      <p:sp>
        <p:nvSpPr>
          <p:cNvPr id="19" name="Cross 18"/>
          <p:cNvSpPr/>
          <p:nvPr/>
        </p:nvSpPr>
        <p:spPr bwMode="auto">
          <a:xfrm>
            <a:off x="7544099" y="5206331"/>
            <a:ext cx="731512" cy="731512"/>
          </a:xfrm>
          <a:prstGeom prst="plus">
            <a:avLst>
              <a:gd name="adj" fmla="val 36993"/>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74622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6903972" y="2419783"/>
            <a:ext cx="5257800" cy="423218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lnSpc>
                <a:spcPct val="90000"/>
              </a:lnSpc>
              <a:spcBef>
                <a:spcPct val="20000"/>
              </a:spcBef>
              <a:buSzPct val="90000"/>
              <a:buFont typeface="Arial" pitchFamily="34" charset="0"/>
              <a:buNone/>
            </a:pPr>
            <a:endParaRPr lang="en-US" sz="1600" b="1" dirty="0" smtClean="0">
              <a:solidFill>
                <a:schemeClr val="bg1"/>
              </a:solidFill>
              <a:cs typeface="Segoe UI Light"/>
            </a:endParaRPr>
          </a:p>
          <a:p>
            <a:pPr algn="ctr">
              <a:lnSpc>
                <a:spcPct val="90000"/>
              </a:lnSpc>
              <a:spcBef>
                <a:spcPct val="20000"/>
              </a:spcBef>
              <a:buSzPct val="90000"/>
              <a:buFont typeface="Arial" pitchFamily="34" charset="0"/>
              <a:buNone/>
            </a:pPr>
            <a:r>
              <a:rPr lang="en-US" b="1" dirty="0" smtClean="0">
                <a:solidFill>
                  <a:schemeClr val="bg1"/>
                </a:solidFill>
                <a:cs typeface="Segoe UI Light"/>
              </a:rPr>
              <a:t>Second virtual machine</a:t>
            </a:r>
            <a:endParaRPr lang="en-US" b="1" dirty="0">
              <a:solidFill>
                <a:schemeClr val="bg1"/>
              </a:solidFill>
              <a:cs typeface="Segoe UI Light"/>
            </a:endParaRPr>
          </a:p>
        </p:txBody>
      </p:sp>
      <p:sp>
        <p:nvSpPr>
          <p:cNvPr id="21" name="Rectangle 20"/>
          <p:cNvSpPr/>
          <p:nvPr/>
        </p:nvSpPr>
        <p:spPr bwMode="auto">
          <a:xfrm>
            <a:off x="308832" y="2419783"/>
            <a:ext cx="5204589" cy="4283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ts val="600"/>
              </a:spcAft>
            </a:pPr>
            <a:endParaRPr lang="en-US" b="1" dirty="0" smtClean="0">
              <a:solidFill>
                <a:schemeClr val="bg1"/>
              </a:solidFill>
              <a:cs typeface="Segoe UI Light"/>
            </a:endParaRPr>
          </a:p>
          <a:p>
            <a:pPr algn="ctr" defTabSz="932472" fontAlgn="base">
              <a:lnSpc>
                <a:spcPct val="90000"/>
              </a:lnSpc>
              <a:spcBef>
                <a:spcPct val="0"/>
              </a:spcBef>
              <a:spcAft>
                <a:spcPts val="600"/>
              </a:spcAft>
            </a:pPr>
            <a:r>
              <a:rPr lang="en-US" b="1" dirty="0" smtClean="0">
                <a:solidFill>
                  <a:schemeClr val="bg1"/>
                </a:solidFill>
                <a:cs typeface="Segoe UI Light"/>
              </a:rPr>
              <a:t>First virtual machine</a:t>
            </a:r>
            <a:endParaRPr lang="en-US"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308832" y="3680140"/>
            <a:ext cx="11853006" cy="1423385"/>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grpSp>
        <p:nvGrpSpPr>
          <p:cNvPr id="38" name="Group 37"/>
          <p:cNvGrpSpPr>
            <a:grpSpLocks noChangeAspect="1"/>
          </p:cNvGrpSpPr>
          <p:nvPr/>
        </p:nvGrpSpPr>
        <p:grpSpPr>
          <a:xfrm>
            <a:off x="7315505" y="4157894"/>
            <a:ext cx="1280160" cy="436636"/>
            <a:chOff x="5328794" y="6305885"/>
            <a:chExt cx="1799616" cy="613810"/>
          </a:xfrm>
        </p:grpSpPr>
        <p:pic>
          <p:nvPicPr>
            <p:cNvPr id="40" name="Picture 2"/>
            <p:cNvPicPr>
              <a:picLocks noChangeAspect="1" noChangeArrowheads="1"/>
            </p:cNvPicPr>
            <p:nvPr/>
          </p:nvPicPr>
          <p:blipFill>
            <a:blip r:embed="rId3" cstate="email">
              <a:lum bright="-59000"/>
              <a:biLevel thresh="25000"/>
              <a:extLst>
                <a:ext uri="{28A0092B-C50C-407E-A947-70E740481C1C}">
                  <a14:useLocalDpi xmlns:a14="http://schemas.microsoft.com/office/drawing/2010/main"/>
                </a:ext>
              </a:extLst>
            </a:blip>
            <a:srcRect/>
            <a:stretch>
              <a:fillRect/>
            </a:stretch>
          </p:blipFill>
          <p:spPr bwMode="auto">
            <a:xfrm>
              <a:off x="5328794" y="6305885"/>
              <a:ext cx="1799616" cy="61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Freeform 469"/>
            <p:cNvSpPr>
              <a:spLocks noEditPoints="1"/>
            </p:cNvSpPr>
            <p:nvPr/>
          </p:nvSpPr>
          <p:spPr bwMode="auto">
            <a:xfrm>
              <a:off x="5396660" y="6368218"/>
              <a:ext cx="1639095" cy="483319"/>
            </a:xfrm>
            <a:custGeom>
              <a:avLst/>
              <a:gdLst>
                <a:gd name="T0" fmla="*/ 958 w 960"/>
                <a:gd name="T1" fmla="*/ 34 h 283"/>
                <a:gd name="T2" fmla="*/ 402 w 960"/>
                <a:gd name="T3" fmla="*/ 0 h 283"/>
                <a:gd name="T4" fmla="*/ 0 w 960"/>
                <a:gd name="T5" fmla="*/ 132 h 283"/>
                <a:gd name="T6" fmla="*/ 2 w 960"/>
                <a:gd name="T7" fmla="*/ 234 h 283"/>
                <a:gd name="T8" fmla="*/ 603 w 960"/>
                <a:gd name="T9" fmla="*/ 283 h 283"/>
                <a:gd name="T10" fmla="*/ 960 w 960"/>
                <a:gd name="T11" fmla="*/ 136 h 283"/>
                <a:gd name="T12" fmla="*/ 958 w 960"/>
                <a:gd name="T13" fmla="*/ 34 h 283"/>
                <a:gd name="T14" fmla="*/ 20 w 960"/>
                <a:gd name="T15" fmla="*/ 217 h 283"/>
                <a:gd name="T16" fmla="*/ 19 w 960"/>
                <a:gd name="T17" fmla="*/ 153 h 283"/>
                <a:gd name="T18" fmla="*/ 583 w 960"/>
                <a:gd name="T19" fmla="*/ 199 h 283"/>
                <a:gd name="T20" fmla="*/ 583 w 960"/>
                <a:gd name="T21" fmla="*/ 263 h 283"/>
                <a:gd name="T22" fmla="*/ 20 w 960"/>
                <a:gd name="T23" fmla="*/ 217 h 283"/>
                <a:gd name="T24" fmla="*/ 373 w 960"/>
                <a:gd name="T25" fmla="*/ 200 h 283"/>
                <a:gd name="T26" fmla="*/ 374 w 960"/>
                <a:gd name="T27" fmla="*/ 227 h 283"/>
                <a:gd name="T28" fmla="*/ 565 w 960"/>
                <a:gd name="T29" fmla="*/ 242 h 283"/>
                <a:gd name="T30" fmla="*/ 564 w 960"/>
                <a:gd name="T31" fmla="*/ 216 h 283"/>
                <a:gd name="T32" fmla="*/ 373 w 960"/>
                <a:gd name="T33" fmla="*/ 200 h 283"/>
                <a:gd name="T34" fmla="*/ 49 w 960"/>
                <a:gd name="T35" fmla="*/ 201 h 283"/>
                <a:gd name="T36" fmla="*/ 59 w 960"/>
                <a:gd name="T37" fmla="*/ 202 h 283"/>
                <a:gd name="T38" fmla="*/ 59 w 960"/>
                <a:gd name="T39" fmla="*/ 175 h 283"/>
                <a:gd name="T40" fmla="*/ 49 w 960"/>
                <a:gd name="T41" fmla="*/ 174 h 283"/>
                <a:gd name="T42" fmla="*/ 49 w 960"/>
                <a:gd name="T43" fmla="*/ 201 h 283"/>
                <a:gd name="T44" fmla="*/ 69 w 960"/>
                <a:gd name="T45" fmla="*/ 202 h 283"/>
                <a:gd name="T46" fmla="*/ 79 w 960"/>
                <a:gd name="T47" fmla="*/ 203 h 283"/>
                <a:gd name="T48" fmla="*/ 79 w 960"/>
                <a:gd name="T49" fmla="*/ 176 h 283"/>
                <a:gd name="T50" fmla="*/ 69 w 960"/>
                <a:gd name="T51" fmla="*/ 176 h 283"/>
                <a:gd name="T52" fmla="*/ 69 w 960"/>
                <a:gd name="T53" fmla="*/ 202 h 283"/>
                <a:gd name="T54" fmla="*/ 172 w 960"/>
                <a:gd name="T55" fmla="*/ 210 h 283"/>
                <a:gd name="T56" fmla="*/ 183 w 960"/>
                <a:gd name="T57" fmla="*/ 211 h 283"/>
                <a:gd name="T58" fmla="*/ 183 w 960"/>
                <a:gd name="T59" fmla="*/ 185 h 283"/>
                <a:gd name="T60" fmla="*/ 172 w 960"/>
                <a:gd name="T61" fmla="*/ 184 h 283"/>
                <a:gd name="T62" fmla="*/ 172 w 960"/>
                <a:gd name="T63" fmla="*/ 210 h 283"/>
                <a:gd name="T64" fmla="*/ 192 w 960"/>
                <a:gd name="T65" fmla="*/ 212 h 283"/>
                <a:gd name="T66" fmla="*/ 203 w 960"/>
                <a:gd name="T67" fmla="*/ 213 h 283"/>
                <a:gd name="T68" fmla="*/ 203 w 960"/>
                <a:gd name="T69" fmla="*/ 187 h 283"/>
                <a:gd name="T70" fmla="*/ 192 w 960"/>
                <a:gd name="T71" fmla="*/ 185 h 283"/>
                <a:gd name="T72" fmla="*/ 192 w 960"/>
                <a:gd name="T73" fmla="*/ 212 h 283"/>
                <a:gd name="T74" fmla="*/ 90 w 960"/>
                <a:gd name="T75" fmla="*/ 204 h 283"/>
                <a:gd name="T76" fmla="*/ 100 w 960"/>
                <a:gd name="T77" fmla="*/ 205 h 283"/>
                <a:gd name="T78" fmla="*/ 100 w 960"/>
                <a:gd name="T79" fmla="*/ 178 h 283"/>
                <a:gd name="T80" fmla="*/ 90 w 960"/>
                <a:gd name="T81" fmla="*/ 177 h 283"/>
                <a:gd name="T82" fmla="*/ 90 w 960"/>
                <a:gd name="T83" fmla="*/ 204 h 283"/>
                <a:gd name="T84" fmla="*/ 110 w 960"/>
                <a:gd name="T85" fmla="*/ 205 h 283"/>
                <a:gd name="T86" fmla="*/ 121 w 960"/>
                <a:gd name="T87" fmla="*/ 207 h 283"/>
                <a:gd name="T88" fmla="*/ 121 w 960"/>
                <a:gd name="T89" fmla="*/ 180 h 283"/>
                <a:gd name="T90" fmla="*/ 110 w 960"/>
                <a:gd name="T91" fmla="*/ 179 h 283"/>
                <a:gd name="T92" fmla="*/ 110 w 960"/>
                <a:gd name="T93" fmla="*/ 205 h 283"/>
                <a:gd name="T94" fmla="*/ 131 w 960"/>
                <a:gd name="T95" fmla="*/ 207 h 283"/>
                <a:gd name="T96" fmla="*/ 141 w 960"/>
                <a:gd name="T97" fmla="*/ 208 h 283"/>
                <a:gd name="T98" fmla="*/ 141 w 960"/>
                <a:gd name="T99" fmla="*/ 182 h 283"/>
                <a:gd name="T100" fmla="*/ 131 w 960"/>
                <a:gd name="T101" fmla="*/ 181 h 283"/>
                <a:gd name="T102" fmla="*/ 131 w 960"/>
                <a:gd name="T103" fmla="*/ 207 h 283"/>
                <a:gd name="T104" fmla="*/ 152 w 960"/>
                <a:gd name="T105" fmla="*/ 209 h 283"/>
                <a:gd name="T106" fmla="*/ 162 w 960"/>
                <a:gd name="T107" fmla="*/ 210 h 283"/>
                <a:gd name="T108" fmla="*/ 162 w 960"/>
                <a:gd name="T109" fmla="*/ 183 h 283"/>
                <a:gd name="T110" fmla="*/ 152 w 960"/>
                <a:gd name="T111" fmla="*/ 182 h 283"/>
                <a:gd name="T112" fmla="*/ 152 w 960"/>
                <a:gd name="T113" fmla="*/ 20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0" h="283">
                  <a:moveTo>
                    <a:pt x="958" y="34"/>
                  </a:moveTo>
                  <a:lnTo>
                    <a:pt x="402" y="0"/>
                  </a:lnTo>
                  <a:lnTo>
                    <a:pt x="0" y="132"/>
                  </a:lnTo>
                  <a:lnTo>
                    <a:pt x="2" y="234"/>
                  </a:lnTo>
                  <a:lnTo>
                    <a:pt x="603" y="283"/>
                  </a:lnTo>
                  <a:lnTo>
                    <a:pt x="960" y="136"/>
                  </a:lnTo>
                  <a:lnTo>
                    <a:pt x="958" y="34"/>
                  </a:lnTo>
                  <a:close/>
                  <a:moveTo>
                    <a:pt x="20" y="217"/>
                  </a:moveTo>
                  <a:lnTo>
                    <a:pt x="19" y="153"/>
                  </a:lnTo>
                  <a:lnTo>
                    <a:pt x="583" y="199"/>
                  </a:lnTo>
                  <a:lnTo>
                    <a:pt x="583" y="263"/>
                  </a:lnTo>
                  <a:lnTo>
                    <a:pt x="20" y="217"/>
                  </a:lnTo>
                  <a:close/>
                  <a:moveTo>
                    <a:pt x="373" y="200"/>
                  </a:moveTo>
                  <a:lnTo>
                    <a:pt x="374" y="227"/>
                  </a:lnTo>
                  <a:lnTo>
                    <a:pt x="565" y="242"/>
                  </a:lnTo>
                  <a:lnTo>
                    <a:pt x="564" y="216"/>
                  </a:lnTo>
                  <a:lnTo>
                    <a:pt x="373" y="200"/>
                  </a:lnTo>
                  <a:close/>
                  <a:moveTo>
                    <a:pt x="49" y="201"/>
                  </a:moveTo>
                  <a:lnTo>
                    <a:pt x="59" y="202"/>
                  </a:lnTo>
                  <a:lnTo>
                    <a:pt x="59" y="175"/>
                  </a:lnTo>
                  <a:lnTo>
                    <a:pt x="49" y="174"/>
                  </a:lnTo>
                  <a:lnTo>
                    <a:pt x="49" y="201"/>
                  </a:lnTo>
                  <a:close/>
                  <a:moveTo>
                    <a:pt x="69" y="202"/>
                  </a:moveTo>
                  <a:lnTo>
                    <a:pt x="79" y="203"/>
                  </a:lnTo>
                  <a:lnTo>
                    <a:pt x="79" y="176"/>
                  </a:lnTo>
                  <a:lnTo>
                    <a:pt x="69" y="176"/>
                  </a:lnTo>
                  <a:lnTo>
                    <a:pt x="69" y="202"/>
                  </a:lnTo>
                  <a:close/>
                  <a:moveTo>
                    <a:pt x="172" y="210"/>
                  </a:moveTo>
                  <a:lnTo>
                    <a:pt x="183" y="211"/>
                  </a:lnTo>
                  <a:lnTo>
                    <a:pt x="183" y="185"/>
                  </a:lnTo>
                  <a:lnTo>
                    <a:pt x="172" y="184"/>
                  </a:lnTo>
                  <a:lnTo>
                    <a:pt x="172" y="210"/>
                  </a:lnTo>
                  <a:close/>
                  <a:moveTo>
                    <a:pt x="192" y="212"/>
                  </a:moveTo>
                  <a:lnTo>
                    <a:pt x="203" y="213"/>
                  </a:lnTo>
                  <a:lnTo>
                    <a:pt x="203" y="187"/>
                  </a:lnTo>
                  <a:lnTo>
                    <a:pt x="192" y="185"/>
                  </a:lnTo>
                  <a:lnTo>
                    <a:pt x="192" y="212"/>
                  </a:lnTo>
                  <a:close/>
                  <a:moveTo>
                    <a:pt x="90" y="204"/>
                  </a:moveTo>
                  <a:lnTo>
                    <a:pt x="100" y="205"/>
                  </a:lnTo>
                  <a:lnTo>
                    <a:pt x="100" y="178"/>
                  </a:lnTo>
                  <a:lnTo>
                    <a:pt x="90" y="177"/>
                  </a:lnTo>
                  <a:lnTo>
                    <a:pt x="90" y="204"/>
                  </a:lnTo>
                  <a:close/>
                  <a:moveTo>
                    <a:pt x="110" y="205"/>
                  </a:moveTo>
                  <a:lnTo>
                    <a:pt x="121" y="207"/>
                  </a:lnTo>
                  <a:lnTo>
                    <a:pt x="121" y="180"/>
                  </a:lnTo>
                  <a:lnTo>
                    <a:pt x="110" y="179"/>
                  </a:lnTo>
                  <a:lnTo>
                    <a:pt x="110" y="205"/>
                  </a:lnTo>
                  <a:close/>
                  <a:moveTo>
                    <a:pt x="131" y="207"/>
                  </a:moveTo>
                  <a:lnTo>
                    <a:pt x="141" y="208"/>
                  </a:lnTo>
                  <a:lnTo>
                    <a:pt x="141" y="182"/>
                  </a:lnTo>
                  <a:lnTo>
                    <a:pt x="131" y="181"/>
                  </a:lnTo>
                  <a:lnTo>
                    <a:pt x="131" y="207"/>
                  </a:lnTo>
                  <a:close/>
                  <a:moveTo>
                    <a:pt x="152" y="209"/>
                  </a:moveTo>
                  <a:lnTo>
                    <a:pt x="162" y="210"/>
                  </a:lnTo>
                  <a:lnTo>
                    <a:pt x="162" y="183"/>
                  </a:lnTo>
                  <a:lnTo>
                    <a:pt x="152" y="182"/>
                  </a:lnTo>
                  <a:lnTo>
                    <a:pt x="152" y="209"/>
                  </a:lnTo>
                  <a:close/>
                </a:path>
              </a:pathLst>
            </a:custGeom>
            <a:solidFill>
              <a:srgbClr val="505050"/>
            </a:solidFill>
            <a:ln>
              <a:noFill/>
            </a:ln>
          </p:spPr>
          <p:txBody>
            <a:bodyPr vert="horz" wrap="square" lIns="93260" tIns="46630" rIns="93260" bIns="46630" numCol="1" anchor="t" anchorCtr="0" compatLnSpc="1">
              <a:prstTxWarp prst="textNoShape">
                <a:avLst/>
              </a:prstTxWarp>
            </a:bodyPr>
            <a:lstStyle/>
            <a:p>
              <a:endParaRPr lang="en-US" sz="1836" dirty="0">
                <a:solidFill>
                  <a:schemeClr val="accent1"/>
                </a:solidFill>
              </a:endParaRPr>
            </a:p>
          </p:txBody>
        </p:sp>
      </p:grpSp>
      <p:sp>
        <p:nvSpPr>
          <p:cNvPr id="39" name="Rectangle 38"/>
          <p:cNvSpPr/>
          <p:nvPr/>
        </p:nvSpPr>
        <p:spPr>
          <a:xfrm>
            <a:off x="8929555" y="3919017"/>
            <a:ext cx="2983306" cy="960263"/>
          </a:xfrm>
          <a:prstGeom prst="rect">
            <a:avLst/>
          </a:prstGeom>
        </p:spPr>
        <p:txBody>
          <a:bodyPr vert="horz" wrap="square" lIns="182880" tIns="146304" rIns="182880" bIns="146304" rtlCol="0" anchor="t" anchorCtr="0">
            <a:spAutoFit/>
          </a:bodyPr>
          <a:lstStyle/>
          <a:p>
            <a:pPr>
              <a:lnSpc>
                <a:spcPct val="90000"/>
              </a:lnSpc>
              <a:spcBef>
                <a:spcPct val="20000"/>
              </a:spcBef>
              <a:buSzPct val="90000"/>
              <a:buFont typeface="Arial" pitchFamily="34" charset="0"/>
              <a:buNone/>
            </a:pPr>
            <a:r>
              <a:rPr lang="en-US" sz="1600" dirty="0">
                <a:solidFill>
                  <a:srgbClr val="505050"/>
                </a:solidFill>
              </a:rPr>
              <a:t>Virtual instance </a:t>
            </a:r>
            <a:r>
              <a:rPr lang="en-US" sz="1600" dirty="0" smtClean="0">
                <a:solidFill>
                  <a:srgbClr val="505050"/>
                </a:solidFill>
              </a:rPr>
              <a:t>running</a:t>
            </a:r>
            <a:br>
              <a:rPr lang="en-US" sz="1600" dirty="0" smtClean="0">
                <a:solidFill>
                  <a:srgbClr val="505050"/>
                </a:solidFill>
              </a:rPr>
            </a:br>
            <a:r>
              <a:rPr lang="en-US" sz="1600" b="1" dirty="0" smtClean="0">
                <a:solidFill>
                  <a:srgbClr val="00188F"/>
                </a:solidFill>
              </a:rPr>
              <a:t>Windows</a:t>
            </a:r>
            <a:r>
              <a:rPr lang="en-US" sz="1600" b="1" dirty="0">
                <a:solidFill>
                  <a:srgbClr val="00188F"/>
                </a:solidFill>
              </a:rPr>
              <a:t> Server </a:t>
            </a:r>
            <a:r>
              <a:rPr lang="en-US" sz="1600" b="1" dirty="0" smtClean="0">
                <a:solidFill>
                  <a:srgbClr val="00188F"/>
                </a:solidFill>
              </a:rPr>
              <a:t>2012 R2 Standard</a:t>
            </a:r>
            <a:endParaRPr lang="en-US" sz="1600" dirty="0">
              <a:solidFill>
                <a:srgbClr val="00188F"/>
              </a:solidFill>
            </a:endParaRPr>
          </a:p>
        </p:txBody>
      </p:sp>
      <p:sp>
        <p:nvSpPr>
          <p:cNvPr id="27" name="Rectangle 26"/>
          <p:cNvSpPr/>
          <p:nvPr/>
        </p:nvSpPr>
        <p:spPr>
          <a:xfrm>
            <a:off x="6640906" y="5321843"/>
            <a:ext cx="5212080" cy="960263"/>
          </a:xfrm>
          <a:prstGeom prst="rect">
            <a:avLst/>
          </a:prstGeom>
        </p:spPr>
        <p:txBody>
          <a:bodyPr vert="horz" wrap="square" lIns="182880" tIns="146304" rIns="182880" bIns="146304" rtlCol="0" anchor="t" anchorCtr="0">
            <a:spAutoFit/>
          </a:bodyPr>
          <a:lstStyle/>
          <a:p>
            <a:pPr marL="285750" indent="-285750">
              <a:lnSpc>
                <a:spcPct val="90000"/>
              </a:lnSpc>
              <a:spcBef>
                <a:spcPct val="20000"/>
              </a:spcBef>
              <a:buSzPct val="90000"/>
              <a:buFont typeface="Arial" pitchFamily="34" charset="0"/>
              <a:buChar char="•"/>
            </a:pPr>
            <a:r>
              <a:rPr lang="en-US" sz="1600" dirty="0" smtClean="0">
                <a:solidFill>
                  <a:schemeClr val="bg1"/>
                </a:solidFill>
              </a:rPr>
              <a:t>Can </a:t>
            </a:r>
            <a:r>
              <a:rPr lang="en-US" sz="1600" dirty="0">
                <a:solidFill>
                  <a:schemeClr val="bg1"/>
                </a:solidFill>
              </a:rPr>
              <a:t>be used for additional workloads, such as Exchange Server, SharePoint, WSUS, SQL Server, Remote Desktop Services, </a:t>
            </a:r>
            <a:r>
              <a:rPr lang="en-US" sz="1600" dirty="0" smtClean="0">
                <a:solidFill>
                  <a:schemeClr val="bg1"/>
                </a:solidFill>
              </a:rPr>
              <a:t>etc.</a:t>
            </a:r>
            <a:endParaRPr lang="en-US" sz="1600" dirty="0">
              <a:solidFill>
                <a:schemeClr val="bg1"/>
              </a:solidFill>
            </a:endParaRPr>
          </a:p>
        </p:txBody>
      </p:sp>
      <p:grpSp>
        <p:nvGrpSpPr>
          <p:cNvPr id="2" name="Group 1"/>
          <p:cNvGrpSpPr>
            <a:grpSpLocks noChangeAspect="1"/>
          </p:cNvGrpSpPr>
          <p:nvPr/>
        </p:nvGrpSpPr>
        <p:grpSpPr>
          <a:xfrm>
            <a:off x="4115126" y="4106824"/>
            <a:ext cx="1280160" cy="436636"/>
            <a:chOff x="5328794" y="6305885"/>
            <a:chExt cx="1799616" cy="613810"/>
          </a:xfrm>
        </p:grpSpPr>
        <p:pic>
          <p:nvPicPr>
            <p:cNvPr id="13" name="Picture 2"/>
            <p:cNvPicPr>
              <a:picLocks noChangeAspect="1" noChangeArrowheads="1"/>
            </p:cNvPicPr>
            <p:nvPr/>
          </p:nvPicPr>
          <p:blipFill>
            <a:blip r:embed="rId3" cstate="email">
              <a:lum bright="-59000"/>
              <a:biLevel thresh="25000"/>
              <a:extLst>
                <a:ext uri="{28A0092B-C50C-407E-A947-70E740481C1C}">
                  <a14:useLocalDpi xmlns:a14="http://schemas.microsoft.com/office/drawing/2010/main"/>
                </a:ext>
              </a:extLst>
            </a:blip>
            <a:srcRect/>
            <a:stretch>
              <a:fillRect/>
            </a:stretch>
          </p:blipFill>
          <p:spPr bwMode="auto">
            <a:xfrm>
              <a:off x="5328794" y="6305885"/>
              <a:ext cx="1799616" cy="61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Freeform 469"/>
            <p:cNvSpPr>
              <a:spLocks noEditPoints="1"/>
            </p:cNvSpPr>
            <p:nvPr/>
          </p:nvSpPr>
          <p:spPr bwMode="auto">
            <a:xfrm>
              <a:off x="5396660" y="6368218"/>
              <a:ext cx="1639095" cy="483319"/>
            </a:xfrm>
            <a:custGeom>
              <a:avLst/>
              <a:gdLst>
                <a:gd name="T0" fmla="*/ 958 w 960"/>
                <a:gd name="T1" fmla="*/ 34 h 283"/>
                <a:gd name="T2" fmla="*/ 402 w 960"/>
                <a:gd name="T3" fmla="*/ 0 h 283"/>
                <a:gd name="T4" fmla="*/ 0 w 960"/>
                <a:gd name="T5" fmla="*/ 132 h 283"/>
                <a:gd name="T6" fmla="*/ 2 w 960"/>
                <a:gd name="T7" fmla="*/ 234 h 283"/>
                <a:gd name="T8" fmla="*/ 603 w 960"/>
                <a:gd name="T9" fmla="*/ 283 h 283"/>
                <a:gd name="T10" fmla="*/ 960 w 960"/>
                <a:gd name="T11" fmla="*/ 136 h 283"/>
                <a:gd name="T12" fmla="*/ 958 w 960"/>
                <a:gd name="T13" fmla="*/ 34 h 283"/>
                <a:gd name="T14" fmla="*/ 20 w 960"/>
                <a:gd name="T15" fmla="*/ 217 h 283"/>
                <a:gd name="T16" fmla="*/ 19 w 960"/>
                <a:gd name="T17" fmla="*/ 153 h 283"/>
                <a:gd name="T18" fmla="*/ 583 w 960"/>
                <a:gd name="T19" fmla="*/ 199 h 283"/>
                <a:gd name="T20" fmla="*/ 583 w 960"/>
                <a:gd name="T21" fmla="*/ 263 h 283"/>
                <a:gd name="T22" fmla="*/ 20 w 960"/>
                <a:gd name="T23" fmla="*/ 217 h 283"/>
                <a:gd name="T24" fmla="*/ 373 w 960"/>
                <a:gd name="T25" fmla="*/ 200 h 283"/>
                <a:gd name="T26" fmla="*/ 374 w 960"/>
                <a:gd name="T27" fmla="*/ 227 h 283"/>
                <a:gd name="T28" fmla="*/ 565 w 960"/>
                <a:gd name="T29" fmla="*/ 242 h 283"/>
                <a:gd name="T30" fmla="*/ 564 w 960"/>
                <a:gd name="T31" fmla="*/ 216 h 283"/>
                <a:gd name="T32" fmla="*/ 373 w 960"/>
                <a:gd name="T33" fmla="*/ 200 h 283"/>
                <a:gd name="T34" fmla="*/ 49 w 960"/>
                <a:gd name="T35" fmla="*/ 201 h 283"/>
                <a:gd name="T36" fmla="*/ 59 w 960"/>
                <a:gd name="T37" fmla="*/ 202 h 283"/>
                <a:gd name="T38" fmla="*/ 59 w 960"/>
                <a:gd name="T39" fmla="*/ 175 h 283"/>
                <a:gd name="T40" fmla="*/ 49 w 960"/>
                <a:gd name="T41" fmla="*/ 174 h 283"/>
                <a:gd name="T42" fmla="*/ 49 w 960"/>
                <a:gd name="T43" fmla="*/ 201 h 283"/>
                <a:gd name="T44" fmla="*/ 69 w 960"/>
                <a:gd name="T45" fmla="*/ 202 h 283"/>
                <a:gd name="T46" fmla="*/ 79 w 960"/>
                <a:gd name="T47" fmla="*/ 203 h 283"/>
                <a:gd name="T48" fmla="*/ 79 w 960"/>
                <a:gd name="T49" fmla="*/ 176 h 283"/>
                <a:gd name="T50" fmla="*/ 69 w 960"/>
                <a:gd name="T51" fmla="*/ 176 h 283"/>
                <a:gd name="T52" fmla="*/ 69 w 960"/>
                <a:gd name="T53" fmla="*/ 202 h 283"/>
                <a:gd name="T54" fmla="*/ 172 w 960"/>
                <a:gd name="T55" fmla="*/ 210 h 283"/>
                <a:gd name="T56" fmla="*/ 183 w 960"/>
                <a:gd name="T57" fmla="*/ 211 h 283"/>
                <a:gd name="T58" fmla="*/ 183 w 960"/>
                <a:gd name="T59" fmla="*/ 185 h 283"/>
                <a:gd name="T60" fmla="*/ 172 w 960"/>
                <a:gd name="T61" fmla="*/ 184 h 283"/>
                <a:gd name="T62" fmla="*/ 172 w 960"/>
                <a:gd name="T63" fmla="*/ 210 h 283"/>
                <a:gd name="T64" fmla="*/ 192 w 960"/>
                <a:gd name="T65" fmla="*/ 212 h 283"/>
                <a:gd name="T66" fmla="*/ 203 w 960"/>
                <a:gd name="T67" fmla="*/ 213 h 283"/>
                <a:gd name="T68" fmla="*/ 203 w 960"/>
                <a:gd name="T69" fmla="*/ 187 h 283"/>
                <a:gd name="T70" fmla="*/ 192 w 960"/>
                <a:gd name="T71" fmla="*/ 185 h 283"/>
                <a:gd name="T72" fmla="*/ 192 w 960"/>
                <a:gd name="T73" fmla="*/ 212 h 283"/>
                <a:gd name="T74" fmla="*/ 90 w 960"/>
                <a:gd name="T75" fmla="*/ 204 h 283"/>
                <a:gd name="T76" fmla="*/ 100 w 960"/>
                <a:gd name="T77" fmla="*/ 205 h 283"/>
                <a:gd name="T78" fmla="*/ 100 w 960"/>
                <a:gd name="T79" fmla="*/ 178 h 283"/>
                <a:gd name="T80" fmla="*/ 90 w 960"/>
                <a:gd name="T81" fmla="*/ 177 h 283"/>
                <a:gd name="T82" fmla="*/ 90 w 960"/>
                <a:gd name="T83" fmla="*/ 204 h 283"/>
                <a:gd name="T84" fmla="*/ 110 w 960"/>
                <a:gd name="T85" fmla="*/ 205 h 283"/>
                <a:gd name="T86" fmla="*/ 121 w 960"/>
                <a:gd name="T87" fmla="*/ 207 h 283"/>
                <a:gd name="T88" fmla="*/ 121 w 960"/>
                <a:gd name="T89" fmla="*/ 180 h 283"/>
                <a:gd name="T90" fmla="*/ 110 w 960"/>
                <a:gd name="T91" fmla="*/ 179 h 283"/>
                <a:gd name="T92" fmla="*/ 110 w 960"/>
                <a:gd name="T93" fmla="*/ 205 h 283"/>
                <a:gd name="T94" fmla="*/ 131 w 960"/>
                <a:gd name="T95" fmla="*/ 207 h 283"/>
                <a:gd name="T96" fmla="*/ 141 w 960"/>
                <a:gd name="T97" fmla="*/ 208 h 283"/>
                <a:gd name="T98" fmla="*/ 141 w 960"/>
                <a:gd name="T99" fmla="*/ 182 h 283"/>
                <a:gd name="T100" fmla="*/ 131 w 960"/>
                <a:gd name="T101" fmla="*/ 181 h 283"/>
                <a:gd name="T102" fmla="*/ 131 w 960"/>
                <a:gd name="T103" fmla="*/ 207 h 283"/>
                <a:gd name="T104" fmla="*/ 152 w 960"/>
                <a:gd name="T105" fmla="*/ 209 h 283"/>
                <a:gd name="T106" fmla="*/ 162 w 960"/>
                <a:gd name="T107" fmla="*/ 210 h 283"/>
                <a:gd name="T108" fmla="*/ 162 w 960"/>
                <a:gd name="T109" fmla="*/ 183 h 283"/>
                <a:gd name="T110" fmla="*/ 152 w 960"/>
                <a:gd name="T111" fmla="*/ 182 h 283"/>
                <a:gd name="T112" fmla="*/ 152 w 960"/>
                <a:gd name="T113" fmla="*/ 20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0" h="283">
                  <a:moveTo>
                    <a:pt x="958" y="34"/>
                  </a:moveTo>
                  <a:lnTo>
                    <a:pt x="402" y="0"/>
                  </a:lnTo>
                  <a:lnTo>
                    <a:pt x="0" y="132"/>
                  </a:lnTo>
                  <a:lnTo>
                    <a:pt x="2" y="234"/>
                  </a:lnTo>
                  <a:lnTo>
                    <a:pt x="603" y="283"/>
                  </a:lnTo>
                  <a:lnTo>
                    <a:pt x="960" y="136"/>
                  </a:lnTo>
                  <a:lnTo>
                    <a:pt x="958" y="34"/>
                  </a:lnTo>
                  <a:close/>
                  <a:moveTo>
                    <a:pt x="20" y="217"/>
                  </a:moveTo>
                  <a:lnTo>
                    <a:pt x="19" y="153"/>
                  </a:lnTo>
                  <a:lnTo>
                    <a:pt x="583" y="199"/>
                  </a:lnTo>
                  <a:lnTo>
                    <a:pt x="583" y="263"/>
                  </a:lnTo>
                  <a:lnTo>
                    <a:pt x="20" y="217"/>
                  </a:lnTo>
                  <a:close/>
                  <a:moveTo>
                    <a:pt x="373" y="200"/>
                  </a:moveTo>
                  <a:lnTo>
                    <a:pt x="374" y="227"/>
                  </a:lnTo>
                  <a:lnTo>
                    <a:pt x="565" y="242"/>
                  </a:lnTo>
                  <a:lnTo>
                    <a:pt x="564" y="216"/>
                  </a:lnTo>
                  <a:lnTo>
                    <a:pt x="373" y="200"/>
                  </a:lnTo>
                  <a:close/>
                  <a:moveTo>
                    <a:pt x="49" y="201"/>
                  </a:moveTo>
                  <a:lnTo>
                    <a:pt x="59" y="202"/>
                  </a:lnTo>
                  <a:lnTo>
                    <a:pt x="59" y="175"/>
                  </a:lnTo>
                  <a:lnTo>
                    <a:pt x="49" y="174"/>
                  </a:lnTo>
                  <a:lnTo>
                    <a:pt x="49" y="201"/>
                  </a:lnTo>
                  <a:close/>
                  <a:moveTo>
                    <a:pt x="69" y="202"/>
                  </a:moveTo>
                  <a:lnTo>
                    <a:pt x="79" y="203"/>
                  </a:lnTo>
                  <a:lnTo>
                    <a:pt x="79" y="176"/>
                  </a:lnTo>
                  <a:lnTo>
                    <a:pt x="69" y="176"/>
                  </a:lnTo>
                  <a:lnTo>
                    <a:pt x="69" y="202"/>
                  </a:lnTo>
                  <a:close/>
                  <a:moveTo>
                    <a:pt x="172" y="210"/>
                  </a:moveTo>
                  <a:lnTo>
                    <a:pt x="183" y="211"/>
                  </a:lnTo>
                  <a:lnTo>
                    <a:pt x="183" y="185"/>
                  </a:lnTo>
                  <a:lnTo>
                    <a:pt x="172" y="184"/>
                  </a:lnTo>
                  <a:lnTo>
                    <a:pt x="172" y="210"/>
                  </a:lnTo>
                  <a:close/>
                  <a:moveTo>
                    <a:pt x="192" y="212"/>
                  </a:moveTo>
                  <a:lnTo>
                    <a:pt x="203" y="213"/>
                  </a:lnTo>
                  <a:lnTo>
                    <a:pt x="203" y="187"/>
                  </a:lnTo>
                  <a:lnTo>
                    <a:pt x="192" y="185"/>
                  </a:lnTo>
                  <a:lnTo>
                    <a:pt x="192" y="212"/>
                  </a:lnTo>
                  <a:close/>
                  <a:moveTo>
                    <a:pt x="90" y="204"/>
                  </a:moveTo>
                  <a:lnTo>
                    <a:pt x="100" y="205"/>
                  </a:lnTo>
                  <a:lnTo>
                    <a:pt x="100" y="178"/>
                  </a:lnTo>
                  <a:lnTo>
                    <a:pt x="90" y="177"/>
                  </a:lnTo>
                  <a:lnTo>
                    <a:pt x="90" y="204"/>
                  </a:lnTo>
                  <a:close/>
                  <a:moveTo>
                    <a:pt x="110" y="205"/>
                  </a:moveTo>
                  <a:lnTo>
                    <a:pt x="121" y="207"/>
                  </a:lnTo>
                  <a:lnTo>
                    <a:pt x="121" y="180"/>
                  </a:lnTo>
                  <a:lnTo>
                    <a:pt x="110" y="179"/>
                  </a:lnTo>
                  <a:lnTo>
                    <a:pt x="110" y="205"/>
                  </a:lnTo>
                  <a:close/>
                  <a:moveTo>
                    <a:pt x="131" y="207"/>
                  </a:moveTo>
                  <a:lnTo>
                    <a:pt x="141" y="208"/>
                  </a:lnTo>
                  <a:lnTo>
                    <a:pt x="141" y="182"/>
                  </a:lnTo>
                  <a:lnTo>
                    <a:pt x="131" y="181"/>
                  </a:lnTo>
                  <a:lnTo>
                    <a:pt x="131" y="207"/>
                  </a:lnTo>
                  <a:close/>
                  <a:moveTo>
                    <a:pt x="152" y="209"/>
                  </a:moveTo>
                  <a:lnTo>
                    <a:pt x="162" y="210"/>
                  </a:lnTo>
                  <a:lnTo>
                    <a:pt x="162" y="183"/>
                  </a:lnTo>
                  <a:lnTo>
                    <a:pt x="152" y="182"/>
                  </a:lnTo>
                  <a:lnTo>
                    <a:pt x="152" y="209"/>
                  </a:lnTo>
                  <a:close/>
                </a:path>
              </a:pathLst>
            </a:custGeom>
            <a:solidFill>
              <a:srgbClr val="505050"/>
            </a:solidFill>
            <a:ln>
              <a:noFill/>
            </a:ln>
          </p:spPr>
          <p:txBody>
            <a:bodyPr vert="horz" wrap="square" lIns="93260" tIns="46630" rIns="93260" bIns="46630" numCol="1" anchor="t" anchorCtr="0" compatLnSpc="1">
              <a:prstTxWarp prst="textNoShape">
                <a:avLst/>
              </a:prstTxWarp>
            </a:bodyPr>
            <a:lstStyle/>
            <a:p>
              <a:endParaRPr lang="en-US" sz="1836" dirty="0">
                <a:solidFill>
                  <a:schemeClr val="accent1"/>
                </a:solidFill>
              </a:endParaRPr>
            </a:p>
          </p:txBody>
        </p:sp>
      </p:grpSp>
      <p:sp>
        <p:nvSpPr>
          <p:cNvPr id="36" name="Rectangle 35"/>
          <p:cNvSpPr/>
          <p:nvPr/>
        </p:nvSpPr>
        <p:spPr>
          <a:xfrm>
            <a:off x="308832" y="3839499"/>
            <a:ext cx="3749065" cy="1181862"/>
          </a:xfrm>
          <a:prstGeom prst="rect">
            <a:avLst/>
          </a:prstGeom>
        </p:spPr>
        <p:txBody>
          <a:bodyPr vert="horz" wrap="square" lIns="182880" tIns="146304" rIns="182880" bIns="146304" rtlCol="0" anchor="t" anchorCtr="0">
            <a:spAutoFit/>
          </a:bodyPr>
          <a:lstStyle/>
          <a:p>
            <a:pPr>
              <a:lnSpc>
                <a:spcPct val="90000"/>
              </a:lnSpc>
              <a:spcBef>
                <a:spcPct val="20000"/>
              </a:spcBef>
              <a:buSzPct val="90000"/>
              <a:buFont typeface="Arial" pitchFamily="34" charset="0"/>
              <a:buNone/>
            </a:pPr>
            <a:r>
              <a:rPr lang="en-US" sz="1600" dirty="0">
                <a:solidFill>
                  <a:srgbClr val="505050"/>
                </a:solidFill>
              </a:rPr>
              <a:t>Virtual instance running </a:t>
            </a:r>
            <a:r>
              <a:rPr lang="en-US" sz="1600" dirty="0" smtClean="0">
                <a:solidFill>
                  <a:srgbClr val="505050"/>
                </a:solidFill>
              </a:rPr>
              <a:t/>
            </a:r>
            <a:br>
              <a:rPr lang="en-US" sz="1600" dirty="0" smtClean="0">
                <a:solidFill>
                  <a:srgbClr val="505050"/>
                </a:solidFill>
              </a:rPr>
            </a:br>
            <a:r>
              <a:rPr lang="en-US" sz="1600" b="1" dirty="0" smtClean="0">
                <a:solidFill>
                  <a:srgbClr val="00188F"/>
                </a:solidFill>
              </a:rPr>
              <a:t>Windows Server 2012 R2 </a:t>
            </a:r>
            <a:r>
              <a:rPr lang="en-US" sz="1600" b="1" dirty="0">
                <a:solidFill>
                  <a:srgbClr val="00188F"/>
                </a:solidFill>
              </a:rPr>
              <a:t>Standard</a:t>
            </a:r>
            <a:r>
              <a:rPr lang="en-US" sz="1600" b="1" dirty="0">
                <a:solidFill>
                  <a:srgbClr val="0072C6"/>
                </a:solidFill>
              </a:rPr>
              <a:t> </a:t>
            </a:r>
            <a:r>
              <a:rPr lang="en-US" sz="1600" b="1" dirty="0" smtClean="0">
                <a:solidFill>
                  <a:srgbClr val="0072C6"/>
                </a:solidFill>
              </a:rPr>
              <a:t/>
            </a:r>
            <a:br>
              <a:rPr lang="en-US" sz="1600" b="1" dirty="0" smtClean="0">
                <a:solidFill>
                  <a:srgbClr val="0072C6"/>
                </a:solidFill>
              </a:rPr>
            </a:br>
            <a:r>
              <a:rPr lang="en-US" sz="1600" dirty="0" smtClean="0">
                <a:solidFill>
                  <a:srgbClr val="505050"/>
                </a:solidFill>
              </a:rPr>
              <a:t>with </a:t>
            </a:r>
            <a:r>
              <a:rPr lang="en-US" sz="1600" dirty="0">
                <a:solidFill>
                  <a:srgbClr val="505050"/>
                </a:solidFill>
              </a:rPr>
              <a:t>the </a:t>
            </a:r>
            <a:r>
              <a:rPr lang="en-US" sz="1600" b="1" dirty="0" smtClean="0">
                <a:solidFill>
                  <a:srgbClr val="505050"/>
                </a:solidFill>
              </a:rPr>
              <a:t>Windows </a:t>
            </a:r>
            <a:r>
              <a:rPr lang="en-US" sz="1600" b="1" dirty="0">
                <a:solidFill>
                  <a:srgbClr val="505050"/>
                </a:solidFill>
              </a:rPr>
              <a:t>Server </a:t>
            </a:r>
            <a:r>
              <a:rPr lang="en-US" sz="1600" b="1" dirty="0" smtClean="0">
                <a:solidFill>
                  <a:srgbClr val="505050"/>
                </a:solidFill>
              </a:rPr>
              <a:t>Essentials</a:t>
            </a:r>
            <a:br>
              <a:rPr lang="en-US" sz="1600" b="1" dirty="0" smtClean="0">
                <a:solidFill>
                  <a:srgbClr val="505050"/>
                </a:solidFill>
              </a:rPr>
            </a:br>
            <a:r>
              <a:rPr lang="en-US" sz="1600" b="1" dirty="0" smtClean="0">
                <a:solidFill>
                  <a:srgbClr val="505050"/>
                </a:solidFill>
              </a:rPr>
              <a:t>Experience</a:t>
            </a:r>
            <a:r>
              <a:rPr lang="en-US" sz="1600" dirty="0" smtClean="0">
                <a:solidFill>
                  <a:srgbClr val="505050"/>
                </a:solidFill>
              </a:rPr>
              <a:t> </a:t>
            </a:r>
            <a:r>
              <a:rPr lang="en-US" sz="1600" dirty="0">
                <a:solidFill>
                  <a:srgbClr val="505050"/>
                </a:solidFill>
              </a:rPr>
              <a:t>r</a:t>
            </a:r>
            <a:r>
              <a:rPr lang="en-US" sz="1600" dirty="0" smtClean="0">
                <a:solidFill>
                  <a:srgbClr val="505050"/>
                </a:solidFill>
              </a:rPr>
              <a:t>ole enabled</a:t>
            </a:r>
          </a:p>
        </p:txBody>
      </p:sp>
      <p:sp>
        <p:nvSpPr>
          <p:cNvPr id="37" name="Rectangle 36"/>
          <p:cNvSpPr/>
          <p:nvPr/>
        </p:nvSpPr>
        <p:spPr>
          <a:xfrm>
            <a:off x="274636" y="5321843"/>
            <a:ext cx="3657600" cy="1324978"/>
          </a:xfrm>
          <a:prstGeom prst="rect">
            <a:avLst/>
          </a:prstGeom>
        </p:spPr>
        <p:txBody>
          <a:bodyPr vert="horz" wrap="square" lIns="182880" tIns="146304" rIns="182880" bIns="146304" rtlCol="0" anchor="t" anchorCtr="0">
            <a:spAutoFit/>
          </a:bodyPr>
          <a:lstStyle/>
          <a:p>
            <a:pPr marL="174625" indent="-174625">
              <a:lnSpc>
                <a:spcPct val="90000"/>
              </a:lnSpc>
              <a:spcBef>
                <a:spcPts val="300"/>
              </a:spcBef>
              <a:buSzPct val="90000"/>
              <a:buFont typeface="Arial" panose="020B0604020202020204" pitchFamily="34" charset="0"/>
              <a:buChar char="•"/>
            </a:pPr>
            <a:r>
              <a:rPr lang="en-US" sz="1600" dirty="0" smtClean="0">
                <a:solidFill>
                  <a:schemeClr val="bg1"/>
                </a:solidFill>
              </a:rPr>
              <a:t>Remote </a:t>
            </a:r>
            <a:r>
              <a:rPr lang="en-US" sz="1600" dirty="0">
                <a:solidFill>
                  <a:schemeClr val="bg1"/>
                </a:solidFill>
              </a:rPr>
              <a:t>Web </a:t>
            </a:r>
            <a:r>
              <a:rPr lang="en-US" sz="1600" dirty="0" smtClean="0">
                <a:solidFill>
                  <a:schemeClr val="bg1"/>
                </a:solidFill>
              </a:rPr>
              <a:t>Access</a:t>
            </a:r>
            <a:endParaRPr lang="en-US" sz="1600" dirty="0">
              <a:solidFill>
                <a:schemeClr val="bg1"/>
              </a:solidFill>
            </a:endParaRPr>
          </a:p>
          <a:p>
            <a:pPr marL="174625" indent="-174625">
              <a:lnSpc>
                <a:spcPct val="90000"/>
              </a:lnSpc>
              <a:spcBef>
                <a:spcPts val="300"/>
              </a:spcBef>
              <a:buSzPct val="90000"/>
              <a:buFont typeface="Arial" panose="020B0604020202020204" pitchFamily="34" charset="0"/>
              <a:buChar char="•"/>
            </a:pPr>
            <a:r>
              <a:rPr lang="en-US" sz="1600" dirty="0">
                <a:solidFill>
                  <a:schemeClr val="bg1"/>
                </a:solidFill>
              </a:rPr>
              <a:t>Client computer </a:t>
            </a:r>
            <a:r>
              <a:rPr lang="en-US" sz="1600" dirty="0" smtClean="0">
                <a:solidFill>
                  <a:schemeClr val="bg1"/>
                </a:solidFill>
              </a:rPr>
              <a:t>backup</a:t>
            </a:r>
            <a:endParaRPr lang="en-US" sz="1600" dirty="0">
              <a:solidFill>
                <a:schemeClr val="bg1"/>
              </a:solidFill>
            </a:endParaRPr>
          </a:p>
          <a:p>
            <a:pPr marL="174625" indent="-174625">
              <a:lnSpc>
                <a:spcPct val="90000"/>
              </a:lnSpc>
              <a:spcBef>
                <a:spcPts val="300"/>
              </a:spcBef>
              <a:buSzPct val="90000"/>
              <a:buFont typeface="Arial" panose="020B0604020202020204" pitchFamily="34" charset="0"/>
              <a:buChar char="•"/>
            </a:pPr>
            <a:r>
              <a:rPr lang="en-US" sz="1600" dirty="0">
                <a:solidFill>
                  <a:schemeClr val="bg1"/>
                </a:solidFill>
              </a:rPr>
              <a:t>Email </a:t>
            </a:r>
            <a:r>
              <a:rPr lang="en-US" sz="1600" dirty="0" smtClean="0">
                <a:solidFill>
                  <a:schemeClr val="bg1"/>
                </a:solidFill>
              </a:rPr>
              <a:t>integration</a:t>
            </a:r>
            <a:endParaRPr lang="en-US" sz="1600" dirty="0">
              <a:solidFill>
                <a:schemeClr val="bg1"/>
              </a:solidFill>
            </a:endParaRPr>
          </a:p>
          <a:p>
            <a:pPr marL="174625" indent="-174625">
              <a:lnSpc>
                <a:spcPct val="90000"/>
              </a:lnSpc>
              <a:spcBef>
                <a:spcPts val="300"/>
              </a:spcBef>
              <a:buSzPct val="90000"/>
              <a:buFont typeface="Arial" panose="020B0604020202020204" pitchFamily="34" charset="0"/>
              <a:buChar char="•"/>
            </a:pPr>
            <a:r>
              <a:rPr lang="en-US" sz="1600" dirty="0">
                <a:solidFill>
                  <a:schemeClr val="bg1"/>
                </a:solidFill>
              </a:rPr>
              <a:t>Dashboard, </a:t>
            </a:r>
            <a:r>
              <a:rPr lang="en-US" sz="1600" dirty="0" smtClean="0">
                <a:solidFill>
                  <a:schemeClr val="bg1"/>
                </a:solidFill>
              </a:rPr>
              <a:t>etc</a:t>
            </a:r>
            <a:r>
              <a:rPr lang="en-US" sz="1600" dirty="0">
                <a:solidFill>
                  <a:schemeClr val="bg1"/>
                </a:solidFill>
              </a:rPr>
              <a:t>.</a:t>
            </a:r>
          </a:p>
        </p:txBody>
      </p:sp>
      <p:sp>
        <p:nvSpPr>
          <p:cNvPr id="5" name="Title 4"/>
          <p:cNvSpPr>
            <a:spLocks noGrp="1"/>
          </p:cNvSpPr>
          <p:nvPr>
            <p:ph type="title"/>
          </p:nvPr>
        </p:nvSpPr>
        <p:spPr>
          <a:xfrm>
            <a:off x="274639" y="264964"/>
            <a:ext cx="11887133" cy="1097302"/>
          </a:xfrm>
        </p:spPr>
        <p:txBody>
          <a:bodyPr/>
          <a:lstStyle/>
          <a:p>
            <a:pPr>
              <a:lnSpc>
                <a:spcPct val="100000"/>
              </a:lnSpc>
            </a:pPr>
            <a:r>
              <a:rPr lang="en-US" dirty="0" smtClean="0"/>
              <a:t>Sample deployment scenario with Standard</a:t>
            </a:r>
            <a:br>
              <a:rPr lang="en-US" dirty="0" smtClean="0"/>
            </a:br>
            <a:r>
              <a:rPr lang="en-US" sz="4000" dirty="0" smtClean="0"/>
              <a:t>Creating a Windows SBS-like environment</a:t>
            </a:r>
            <a:endParaRPr lang="en-US" dirty="0"/>
          </a:p>
        </p:txBody>
      </p:sp>
      <p:sp>
        <p:nvSpPr>
          <p:cNvPr id="25" name="Rectangle 24"/>
          <p:cNvSpPr/>
          <p:nvPr/>
        </p:nvSpPr>
        <p:spPr>
          <a:xfrm>
            <a:off x="6640906" y="1874323"/>
            <a:ext cx="3361255" cy="406265"/>
          </a:xfrm>
          <a:prstGeom prst="rect">
            <a:avLst/>
          </a:prstGeom>
        </p:spPr>
        <p:txBody>
          <a:bodyPr vert="horz" wrap="square" lIns="146304" tIns="91440" rIns="146304" bIns="91440" rtlCol="0" anchor="b" anchorCtr="0">
            <a:spAutoFit/>
          </a:bodyPr>
          <a:lstStyle/>
          <a:p>
            <a:pPr>
              <a:lnSpc>
                <a:spcPct val="90000"/>
              </a:lnSpc>
              <a:spcBef>
                <a:spcPct val="20000"/>
              </a:spcBef>
              <a:buSzPct val="90000"/>
              <a:buFont typeface="Arial" pitchFamily="34" charset="0"/>
              <a:buNone/>
            </a:pPr>
            <a:endParaRPr lang="en-US" sz="1600" dirty="0">
              <a:solidFill>
                <a:srgbClr val="505050"/>
              </a:solidFill>
            </a:endParaRPr>
          </a:p>
        </p:txBody>
      </p:sp>
      <p:sp>
        <p:nvSpPr>
          <p:cNvPr id="34" name="Freeform 33"/>
          <p:cNvSpPr/>
          <p:nvPr/>
        </p:nvSpPr>
        <p:spPr bwMode="auto">
          <a:xfrm>
            <a:off x="5676255" y="2876978"/>
            <a:ext cx="1083964" cy="1717552"/>
          </a:xfrm>
          <a:custGeom>
            <a:avLst/>
            <a:gdLst>
              <a:gd name="connsiteX0" fmla="*/ 437578 w 1083964"/>
              <a:gd name="connsiteY0" fmla="*/ 0 h 1717552"/>
              <a:gd name="connsiteX1" fmla="*/ 647890 w 1083964"/>
              <a:gd name="connsiteY1" fmla="*/ 0 h 1717552"/>
              <a:gd name="connsiteX2" fmla="*/ 647890 w 1083964"/>
              <a:gd name="connsiteY2" fmla="*/ 997063 h 1717552"/>
              <a:gd name="connsiteX3" fmla="*/ 657853 w 1083964"/>
              <a:gd name="connsiteY3" fmla="*/ 1062670 h 1717552"/>
              <a:gd name="connsiteX4" fmla="*/ 885937 w 1083964"/>
              <a:gd name="connsiteY4" fmla="*/ 1403366 h 1717552"/>
              <a:gd name="connsiteX5" fmla="*/ 1012500 w 1083964"/>
              <a:gd name="connsiteY5" fmla="*/ 1226041 h 1717552"/>
              <a:gd name="connsiteX6" fmla="*/ 1083964 w 1083964"/>
              <a:gd name="connsiteY6" fmla="*/ 1643769 h 1717552"/>
              <a:gd name="connsiteX7" fmla="*/ 652677 w 1083964"/>
              <a:gd name="connsiteY7" fmla="*/ 1717552 h 1717552"/>
              <a:gd name="connsiteX8" fmla="*/ 776754 w 1083964"/>
              <a:gd name="connsiteY8" fmla="*/ 1548065 h 1717552"/>
              <a:gd name="connsiteX9" fmla="*/ 572101 w 1083964"/>
              <a:gd name="connsiteY9" fmla="*/ 1332889 h 1717552"/>
              <a:gd name="connsiteX10" fmla="*/ 541982 w 1083964"/>
              <a:gd name="connsiteY10" fmla="*/ 1272159 h 1717552"/>
              <a:gd name="connsiteX11" fmla="*/ 511863 w 1083964"/>
              <a:gd name="connsiteY11" fmla="*/ 1332887 h 1717552"/>
              <a:gd name="connsiteX12" fmla="*/ 307209 w 1083964"/>
              <a:gd name="connsiteY12" fmla="*/ 1548063 h 1717552"/>
              <a:gd name="connsiteX13" fmla="*/ 431286 w 1083964"/>
              <a:gd name="connsiteY13" fmla="*/ 1717550 h 1717552"/>
              <a:gd name="connsiteX14" fmla="*/ 0 w 1083964"/>
              <a:gd name="connsiteY14" fmla="*/ 1643767 h 1717552"/>
              <a:gd name="connsiteX15" fmla="*/ 71464 w 1083964"/>
              <a:gd name="connsiteY15" fmla="*/ 1226039 h 1717552"/>
              <a:gd name="connsiteX16" fmla="*/ 198027 w 1083964"/>
              <a:gd name="connsiteY16" fmla="*/ 1403364 h 1717552"/>
              <a:gd name="connsiteX17" fmla="*/ 436295 w 1083964"/>
              <a:gd name="connsiteY17" fmla="*/ 995609 h 1717552"/>
              <a:gd name="connsiteX18" fmla="*/ 437578 w 1083964"/>
              <a:gd name="connsiteY18" fmla="*/ 950620 h 1717552"/>
              <a:gd name="connsiteX19" fmla="*/ 437578 w 1083964"/>
              <a:gd name="connsiteY19" fmla="*/ 922733 h 1717552"/>
              <a:gd name="connsiteX20" fmla="*/ 436476 w 1083964"/>
              <a:gd name="connsiteY20" fmla="*/ 914390 h 1717552"/>
              <a:gd name="connsiteX21" fmla="*/ 437578 w 1083964"/>
              <a:gd name="connsiteY21" fmla="*/ 914390 h 171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3964" h="1717552">
                <a:moveTo>
                  <a:pt x="437578" y="0"/>
                </a:moveTo>
                <a:lnTo>
                  <a:pt x="647890" y="0"/>
                </a:lnTo>
                <a:lnTo>
                  <a:pt x="647890" y="997063"/>
                </a:lnTo>
                <a:lnTo>
                  <a:pt x="657853" y="1062670"/>
                </a:lnTo>
                <a:cubicBezTo>
                  <a:pt x="686394" y="1195405"/>
                  <a:pt x="763753" y="1318286"/>
                  <a:pt x="885937" y="1403366"/>
                </a:cubicBezTo>
                <a:cubicBezTo>
                  <a:pt x="1012500" y="1226041"/>
                  <a:pt x="1012500" y="1226041"/>
                  <a:pt x="1012500" y="1226041"/>
                </a:cubicBezTo>
                <a:cubicBezTo>
                  <a:pt x="1083964" y="1643769"/>
                  <a:pt x="1083964" y="1643769"/>
                  <a:pt x="1083964" y="1643769"/>
                </a:cubicBezTo>
                <a:cubicBezTo>
                  <a:pt x="652677" y="1717552"/>
                  <a:pt x="652677" y="1717552"/>
                  <a:pt x="652677" y="1717552"/>
                </a:cubicBezTo>
                <a:cubicBezTo>
                  <a:pt x="776754" y="1548065"/>
                  <a:pt x="776754" y="1548065"/>
                  <a:pt x="776754" y="1548065"/>
                </a:cubicBezTo>
                <a:cubicBezTo>
                  <a:pt x="691932" y="1488447"/>
                  <a:pt x="623387" y="1414924"/>
                  <a:pt x="572101" y="1332889"/>
                </a:cubicBezTo>
                <a:lnTo>
                  <a:pt x="541982" y="1272159"/>
                </a:lnTo>
                <a:lnTo>
                  <a:pt x="511863" y="1332887"/>
                </a:lnTo>
                <a:cubicBezTo>
                  <a:pt x="460577" y="1414922"/>
                  <a:pt x="392032" y="1488445"/>
                  <a:pt x="307209" y="1548063"/>
                </a:cubicBezTo>
                <a:cubicBezTo>
                  <a:pt x="307209" y="1548063"/>
                  <a:pt x="307209" y="1548063"/>
                  <a:pt x="431286" y="1717550"/>
                </a:cubicBezTo>
                <a:cubicBezTo>
                  <a:pt x="431286" y="1717550"/>
                  <a:pt x="431286" y="1717550"/>
                  <a:pt x="0" y="1643767"/>
                </a:cubicBezTo>
                <a:cubicBezTo>
                  <a:pt x="0" y="1643767"/>
                  <a:pt x="0" y="1643767"/>
                  <a:pt x="71464" y="1226039"/>
                </a:cubicBezTo>
                <a:cubicBezTo>
                  <a:pt x="71464" y="1226039"/>
                  <a:pt x="71464" y="1226039"/>
                  <a:pt x="198027" y="1403364"/>
                </a:cubicBezTo>
                <a:cubicBezTo>
                  <a:pt x="340575" y="1304104"/>
                  <a:pt x="422111" y="1153392"/>
                  <a:pt x="436295" y="995609"/>
                </a:cubicBezTo>
                <a:lnTo>
                  <a:pt x="437578" y="950620"/>
                </a:lnTo>
                <a:lnTo>
                  <a:pt x="437578" y="922733"/>
                </a:lnTo>
                <a:lnTo>
                  <a:pt x="436476" y="914390"/>
                </a:lnTo>
                <a:lnTo>
                  <a:pt x="437578" y="914390"/>
                </a:lnTo>
                <a:close/>
              </a:path>
            </a:pathLst>
          </a:cu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4" name="Group 3"/>
          <p:cNvGrpSpPr/>
          <p:nvPr/>
        </p:nvGrpSpPr>
        <p:grpSpPr>
          <a:xfrm>
            <a:off x="5791053" y="1682062"/>
            <a:ext cx="851257" cy="1723761"/>
            <a:chOff x="5791053" y="1119848"/>
            <a:chExt cx="851257" cy="1723761"/>
          </a:xfrm>
        </p:grpSpPr>
        <p:sp useBgFill="1">
          <p:nvSpPr>
            <p:cNvPr id="6" name="Rectangle 5"/>
            <p:cNvSpPr/>
            <p:nvPr/>
          </p:nvSpPr>
          <p:spPr bwMode="auto">
            <a:xfrm>
              <a:off x="5973631" y="1119848"/>
              <a:ext cx="486360" cy="172376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6" name="Freeform 13"/>
            <p:cNvSpPr>
              <a:spLocks noChangeAspect="1" noEditPoints="1"/>
            </p:cNvSpPr>
            <p:nvPr/>
          </p:nvSpPr>
          <p:spPr bwMode="auto">
            <a:xfrm>
              <a:off x="5791053" y="1266604"/>
              <a:ext cx="851257" cy="1463040"/>
            </a:xfrm>
            <a:custGeom>
              <a:avLst/>
              <a:gdLst>
                <a:gd name="T0" fmla="*/ 746 w 750"/>
                <a:gd name="T1" fmla="*/ 316 h 1287"/>
                <a:gd name="T2" fmla="*/ 732 w 750"/>
                <a:gd name="T3" fmla="*/ 281 h 1287"/>
                <a:gd name="T4" fmla="*/ 388 w 750"/>
                <a:gd name="T5" fmla="*/ 14 h 1287"/>
                <a:gd name="T6" fmla="*/ 349 w 750"/>
                <a:gd name="T7" fmla="*/ 68 h 1287"/>
                <a:gd name="T8" fmla="*/ 350 w 750"/>
                <a:gd name="T9" fmla="*/ 580 h 1287"/>
                <a:gd name="T10" fmla="*/ 370 w 750"/>
                <a:gd name="T11" fmla="*/ 670 h 1287"/>
                <a:gd name="T12" fmla="*/ 409 w 750"/>
                <a:gd name="T13" fmla="*/ 837 h 1287"/>
                <a:gd name="T14" fmla="*/ 413 w 750"/>
                <a:gd name="T15" fmla="*/ 1270 h 1287"/>
                <a:gd name="T16" fmla="*/ 335 w 750"/>
                <a:gd name="T17" fmla="*/ 1273 h 1287"/>
                <a:gd name="T18" fmla="*/ 273 w 750"/>
                <a:gd name="T19" fmla="*/ 1207 h 1287"/>
                <a:gd name="T20" fmla="*/ 275 w 750"/>
                <a:gd name="T21" fmla="*/ 764 h 1287"/>
                <a:gd name="T22" fmla="*/ 287 w 750"/>
                <a:gd name="T23" fmla="*/ 717 h 1287"/>
                <a:gd name="T24" fmla="*/ 194 w 750"/>
                <a:gd name="T25" fmla="*/ 709 h 1287"/>
                <a:gd name="T26" fmla="*/ 56 w 750"/>
                <a:gd name="T27" fmla="*/ 772 h 1287"/>
                <a:gd name="T28" fmla="*/ 38 w 750"/>
                <a:gd name="T29" fmla="*/ 681 h 1287"/>
                <a:gd name="T30" fmla="*/ 108 w 750"/>
                <a:gd name="T31" fmla="*/ 685 h 1287"/>
                <a:gd name="T32" fmla="*/ 299 w 750"/>
                <a:gd name="T33" fmla="*/ 677 h 1287"/>
                <a:gd name="T34" fmla="*/ 321 w 750"/>
                <a:gd name="T35" fmla="*/ 620 h 1287"/>
                <a:gd name="T36" fmla="*/ 319 w 750"/>
                <a:gd name="T37" fmla="*/ 69 h 1287"/>
                <a:gd name="T38" fmla="*/ 344 w 750"/>
                <a:gd name="T39" fmla="*/ 10 h 1287"/>
                <a:gd name="T40" fmla="*/ 295 w 750"/>
                <a:gd name="T41" fmla="*/ 9 h 1287"/>
                <a:gd name="T42" fmla="*/ 54 w 750"/>
                <a:gd name="T43" fmla="*/ 32 h 1287"/>
                <a:gd name="T44" fmla="*/ 14 w 750"/>
                <a:gd name="T45" fmla="*/ 73 h 1287"/>
                <a:gd name="T46" fmla="*/ 4 w 750"/>
                <a:gd name="T47" fmla="*/ 625 h 1287"/>
                <a:gd name="T48" fmla="*/ 15 w 750"/>
                <a:gd name="T49" fmla="*/ 695 h 1287"/>
                <a:gd name="T50" fmla="*/ 27 w 750"/>
                <a:gd name="T51" fmla="*/ 807 h 1287"/>
                <a:gd name="T52" fmla="*/ 22 w 750"/>
                <a:gd name="T53" fmla="*/ 1228 h 1287"/>
                <a:gd name="T54" fmla="*/ 60 w 750"/>
                <a:gd name="T55" fmla="*/ 1280 h 1287"/>
                <a:gd name="T56" fmla="*/ 391 w 750"/>
                <a:gd name="T57" fmla="*/ 1287 h 1287"/>
                <a:gd name="T58" fmla="*/ 748 w 750"/>
                <a:gd name="T59" fmla="*/ 1269 h 1287"/>
                <a:gd name="T60" fmla="*/ 746 w 750"/>
                <a:gd name="T61" fmla="*/ 316 h 1287"/>
                <a:gd name="T62" fmla="*/ 39 w 750"/>
                <a:gd name="T63" fmla="*/ 219 h 1287"/>
                <a:gd name="T64" fmla="*/ 288 w 750"/>
                <a:gd name="T65" fmla="*/ 205 h 1287"/>
                <a:gd name="T66" fmla="*/ 288 w 750"/>
                <a:gd name="T67" fmla="*/ 225 h 1287"/>
                <a:gd name="T68" fmla="*/ 39 w 750"/>
                <a:gd name="T69" fmla="*/ 239 h 1287"/>
                <a:gd name="T70" fmla="*/ 39 w 750"/>
                <a:gd name="T71" fmla="*/ 219 h 1287"/>
                <a:gd name="T72" fmla="*/ 39 w 750"/>
                <a:gd name="T73" fmla="*/ 268 h 1287"/>
                <a:gd name="T74" fmla="*/ 288 w 750"/>
                <a:gd name="T75" fmla="*/ 255 h 1287"/>
                <a:gd name="T76" fmla="*/ 288 w 750"/>
                <a:gd name="T77" fmla="*/ 274 h 1287"/>
                <a:gd name="T78" fmla="*/ 39 w 750"/>
                <a:gd name="T79" fmla="*/ 288 h 1287"/>
                <a:gd name="T80" fmla="*/ 39 w 750"/>
                <a:gd name="T81" fmla="*/ 268 h 1287"/>
                <a:gd name="T82" fmla="*/ 39 w 750"/>
                <a:gd name="T83" fmla="*/ 318 h 1287"/>
                <a:gd name="T84" fmla="*/ 288 w 750"/>
                <a:gd name="T85" fmla="*/ 304 h 1287"/>
                <a:gd name="T86" fmla="*/ 288 w 750"/>
                <a:gd name="T87" fmla="*/ 323 h 1287"/>
                <a:gd name="T88" fmla="*/ 39 w 750"/>
                <a:gd name="T89" fmla="*/ 337 h 1287"/>
                <a:gd name="T90" fmla="*/ 39 w 750"/>
                <a:gd name="T91" fmla="*/ 318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0" h="1287">
                  <a:moveTo>
                    <a:pt x="746" y="316"/>
                  </a:moveTo>
                  <a:cubicBezTo>
                    <a:pt x="746" y="316"/>
                    <a:pt x="750" y="298"/>
                    <a:pt x="732" y="281"/>
                  </a:cubicBezTo>
                  <a:cubicBezTo>
                    <a:pt x="713" y="264"/>
                    <a:pt x="388" y="14"/>
                    <a:pt x="388" y="14"/>
                  </a:cubicBezTo>
                  <a:cubicBezTo>
                    <a:pt x="388" y="14"/>
                    <a:pt x="349" y="0"/>
                    <a:pt x="349" y="68"/>
                  </a:cubicBezTo>
                  <a:cubicBezTo>
                    <a:pt x="349" y="135"/>
                    <a:pt x="350" y="580"/>
                    <a:pt x="350" y="580"/>
                  </a:cubicBezTo>
                  <a:cubicBezTo>
                    <a:pt x="350" y="580"/>
                    <a:pt x="341" y="614"/>
                    <a:pt x="370" y="670"/>
                  </a:cubicBezTo>
                  <a:cubicBezTo>
                    <a:pt x="400" y="726"/>
                    <a:pt x="409" y="736"/>
                    <a:pt x="409" y="837"/>
                  </a:cubicBezTo>
                  <a:cubicBezTo>
                    <a:pt x="409" y="939"/>
                    <a:pt x="413" y="1270"/>
                    <a:pt x="413" y="1270"/>
                  </a:cubicBezTo>
                  <a:cubicBezTo>
                    <a:pt x="335" y="1273"/>
                    <a:pt x="335" y="1273"/>
                    <a:pt x="335" y="1273"/>
                  </a:cubicBezTo>
                  <a:cubicBezTo>
                    <a:pt x="335" y="1273"/>
                    <a:pt x="273" y="1279"/>
                    <a:pt x="273" y="1207"/>
                  </a:cubicBezTo>
                  <a:cubicBezTo>
                    <a:pt x="273" y="1135"/>
                    <a:pt x="275" y="764"/>
                    <a:pt x="275" y="764"/>
                  </a:cubicBezTo>
                  <a:cubicBezTo>
                    <a:pt x="275" y="764"/>
                    <a:pt x="274" y="743"/>
                    <a:pt x="287" y="717"/>
                  </a:cubicBezTo>
                  <a:cubicBezTo>
                    <a:pt x="287" y="717"/>
                    <a:pt x="233" y="709"/>
                    <a:pt x="194" y="709"/>
                  </a:cubicBezTo>
                  <a:cubicBezTo>
                    <a:pt x="156" y="709"/>
                    <a:pt x="109" y="709"/>
                    <a:pt x="56" y="772"/>
                  </a:cubicBezTo>
                  <a:cubicBezTo>
                    <a:pt x="56" y="772"/>
                    <a:pt x="62" y="735"/>
                    <a:pt x="38" y="681"/>
                  </a:cubicBezTo>
                  <a:cubicBezTo>
                    <a:pt x="38" y="681"/>
                    <a:pt x="80" y="687"/>
                    <a:pt x="108" y="685"/>
                  </a:cubicBezTo>
                  <a:cubicBezTo>
                    <a:pt x="135" y="683"/>
                    <a:pt x="299" y="677"/>
                    <a:pt x="299" y="677"/>
                  </a:cubicBezTo>
                  <a:cubicBezTo>
                    <a:pt x="321" y="620"/>
                    <a:pt x="321" y="620"/>
                    <a:pt x="321" y="620"/>
                  </a:cubicBezTo>
                  <a:cubicBezTo>
                    <a:pt x="319" y="69"/>
                    <a:pt x="319" y="69"/>
                    <a:pt x="319" y="69"/>
                  </a:cubicBezTo>
                  <a:cubicBezTo>
                    <a:pt x="319" y="69"/>
                    <a:pt x="316" y="26"/>
                    <a:pt x="344" y="10"/>
                  </a:cubicBezTo>
                  <a:cubicBezTo>
                    <a:pt x="344" y="10"/>
                    <a:pt x="338" y="5"/>
                    <a:pt x="295" y="9"/>
                  </a:cubicBezTo>
                  <a:cubicBezTo>
                    <a:pt x="251" y="12"/>
                    <a:pt x="54" y="32"/>
                    <a:pt x="54" y="32"/>
                  </a:cubicBezTo>
                  <a:cubicBezTo>
                    <a:pt x="54" y="32"/>
                    <a:pt x="14" y="35"/>
                    <a:pt x="14" y="73"/>
                  </a:cubicBezTo>
                  <a:cubicBezTo>
                    <a:pt x="14" y="111"/>
                    <a:pt x="4" y="625"/>
                    <a:pt x="4" y="625"/>
                  </a:cubicBezTo>
                  <a:cubicBezTo>
                    <a:pt x="4" y="625"/>
                    <a:pt x="0" y="670"/>
                    <a:pt x="15" y="695"/>
                  </a:cubicBezTo>
                  <a:cubicBezTo>
                    <a:pt x="30" y="721"/>
                    <a:pt x="27" y="769"/>
                    <a:pt x="27" y="807"/>
                  </a:cubicBezTo>
                  <a:cubicBezTo>
                    <a:pt x="27" y="844"/>
                    <a:pt x="22" y="1228"/>
                    <a:pt x="22" y="1228"/>
                  </a:cubicBezTo>
                  <a:cubicBezTo>
                    <a:pt x="22" y="1228"/>
                    <a:pt x="16" y="1278"/>
                    <a:pt x="60" y="1280"/>
                  </a:cubicBezTo>
                  <a:cubicBezTo>
                    <a:pt x="105" y="1282"/>
                    <a:pt x="391" y="1287"/>
                    <a:pt x="391" y="1287"/>
                  </a:cubicBezTo>
                  <a:cubicBezTo>
                    <a:pt x="748" y="1269"/>
                    <a:pt x="748" y="1269"/>
                    <a:pt x="748" y="1269"/>
                  </a:cubicBezTo>
                  <a:lnTo>
                    <a:pt x="746" y="316"/>
                  </a:lnTo>
                  <a:close/>
                  <a:moveTo>
                    <a:pt x="39" y="219"/>
                  </a:moveTo>
                  <a:cubicBezTo>
                    <a:pt x="288" y="205"/>
                    <a:pt x="288" y="205"/>
                    <a:pt x="288" y="205"/>
                  </a:cubicBezTo>
                  <a:cubicBezTo>
                    <a:pt x="288" y="225"/>
                    <a:pt x="288" y="225"/>
                    <a:pt x="288" y="225"/>
                  </a:cubicBezTo>
                  <a:cubicBezTo>
                    <a:pt x="39" y="239"/>
                    <a:pt x="39" y="239"/>
                    <a:pt x="39" y="239"/>
                  </a:cubicBezTo>
                  <a:lnTo>
                    <a:pt x="39" y="219"/>
                  </a:lnTo>
                  <a:close/>
                  <a:moveTo>
                    <a:pt x="39" y="268"/>
                  </a:moveTo>
                  <a:cubicBezTo>
                    <a:pt x="288" y="255"/>
                    <a:pt x="288" y="255"/>
                    <a:pt x="288" y="255"/>
                  </a:cubicBezTo>
                  <a:cubicBezTo>
                    <a:pt x="288" y="274"/>
                    <a:pt x="288" y="274"/>
                    <a:pt x="288" y="274"/>
                  </a:cubicBezTo>
                  <a:cubicBezTo>
                    <a:pt x="39" y="288"/>
                    <a:pt x="39" y="288"/>
                    <a:pt x="39" y="288"/>
                  </a:cubicBezTo>
                  <a:lnTo>
                    <a:pt x="39" y="268"/>
                  </a:lnTo>
                  <a:close/>
                  <a:moveTo>
                    <a:pt x="39" y="318"/>
                  </a:moveTo>
                  <a:cubicBezTo>
                    <a:pt x="288" y="304"/>
                    <a:pt x="288" y="304"/>
                    <a:pt x="288" y="304"/>
                  </a:cubicBezTo>
                  <a:cubicBezTo>
                    <a:pt x="288" y="323"/>
                    <a:pt x="288" y="323"/>
                    <a:pt x="288" y="323"/>
                  </a:cubicBezTo>
                  <a:cubicBezTo>
                    <a:pt x="39" y="337"/>
                    <a:pt x="39" y="337"/>
                    <a:pt x="39" y="337"/>
                  </a:cubicBezTo>
                  <a:lnTo>
                    <a:pt x="39" y="318"/>
                  </a:lnTo>
                  <a:close/>
                </a:path>
              </a:pathLst>
            </a:custGeom>
            <a:solidFill>
              <a:srgbClr val="00188F"/>
            </a:solidFill>
            <a:ln>
              <a:noFill/>
            </a:ln>
            <a:extLst/>
          </p:spPr>
          <p:txBody>
            <a:bodyPr vert="horz" wrap="square" lIns="93260" tIns="46630" rIns="93260" bIns="46630" numCol="1" anchor="t" anchorCtr="0" compatLnSpc="1">
              <a:prstTxWarp prst="textNoShape">
                <a:avLst/>
              </a:prstTxWarp>
            </a:bodyPr>
            <a:lstStyle/>
            <a:p>
              <a:endParaRPr lang="en-GB" sz="1836" dirty="0"/>
            </a:p>
          </p:txBody>
        </p:sp>
      </p:grpSp>
    </p:spTree>
    <p:extLst>
      <p:ext uri="{BB962C8B-B14F-4D97-AF65-F5344CB8AC3E}">
        <p14:creationId xmlns:p14="http://schemas.microsoft.com/office/powerpoint/2010/main" val="848900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Hoster solution for SMB customers</a:t>
            </a:r>
            <a:endParaRPr lang="zh-CN" altLang="en-US" dirty="0"/>
          </a:p>
        </p:txBody>
      </p:sp>
      <p:sp>
        <p:nvSpPr>
          <p:cNvPr id="3" name="Content Placeholder 2"/>
          <p:cNvSpPr>
            <a:spLocks noGrp="1"/>
          </p:cNvSpPr>
          <p:nvPr>
            <p:ph type="body" sz="quarter" idx="13"/>
          </p:nvPr>
        </p:nvSpPr>
        <p:spPr/>
        <p:txBody>
          <a:bodyPr/>
          <a:lstStyle/>
          <a:p>
            <a:r>
              <a:rPr lang="en-US" altLang="zh-CN" smtClean="0"/>
              <a:t>Hosters can offer a solution specifically for their SMB customers</a:t>
            </a:r>
          </a:p>
          <a:p>
            <a:r>
              <a:rPr lang="en-US" smtClean="0"/>
              <a:t>Each virtual machine is completely separate and isolated from the others</a:t>
            </a:r>
          </a:p>
          <a:p>
            <a:r>
              <a:rPr lang="en-US" smtClean="0"/>
              <a:t>Essentials Experience is available in the Azure gallery</a:t>
            </a:r>
            <a:endParaRPr lang="en-US" dirty="0"/>
          </a:p>
        </p:txBody>
      </p:sp>
      <p:grpSp>
        <p:nvGrpSpPr>
          <p:cNvPr id="5" name="Group 4"/>
          <p:cNvGrpSpPr/>
          <p:nvPr/>
        </p:nvGrpSpPr>
        <p:grpSpPr>
          <a:xfrm>
            <a:off x="1069190" y="3222945"/>
            <a:ext cx="10012680" cy="3442181"/>
            <a:chOff x="447222" y="3361555"/>
            <a:chExt cx="10012680" cy="3442181"/>
          </a:xfrm>
        </p:grpSpPr>
        <p:sp>
          <p:nvSpPr>
            <p:cNvPr id="13" name="Rectangle 12"/>
            <p:cNvSpPr/>
            <p:nvPr/>
          </p:nvSpPr>
          <p:spPr bwMode="auto">
            <a:xfrm>
              <a:off x="475685" y="5707904"/>
              <a:ext cx="9966851" cy="4928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 hypervisor</a:t>
              </a:r>
            </a:p>
          </p:txBody>
        </p:sp>
        <p:sp>
          <p:nvSpPr>
            <p:cNvPr id="14" name="Rectangle 13"/>
            <p:cNvSpPr/>
            <p:nvPr/>
          </p:nvSpPr>
          <p:spPr bwMode="auto">
            <a:xfrm>
              <a:off x="475685" y="3402595"/>
              <a:ext cx="2194560" cy="21945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smtClean="0">
                  <a:gradFill>
                    <a:gsLst>
                      <a:gs pos="0">
                        <a:srgbClr val="FFFFFF"/>
                      </a:gs>
                      <a:gs pos="100000">
                        <a:srgbClr val="FFFFFF"/>
                      </a:gs>
                    </a:gsLst>
                    <a:lin ang="5400000" scaled="0"/>
                  </a:gradFill>
                  <a:ea typeface="Segoe UI" pitchFamily="34" charset="0"/>
                  <a:cs typeface="Segoe UI" pitchFamily="34" charset="0"/>
                </a:rPr>
                <a:t>Windows Server 2012 R2 Datacenter</a:t>
              </a:r>
            </a:p>
            <a:p>
              <a:pPr defTabSz="932472" fontAlgn="base">
                <a:lnSpc>
                  <a:spcPct val="90000"/>
                </a:lnSpc>
                <a:spcBef>
                  <a:spcPct val="0"/>
                </a:spcBef>
                <a:spcAft>
                  <a:spcPts val="600"/>
                </a:spcAft>
              </a:pPr>
              <a:r>
                <a:rPr lang="en-US" dirty="0" smtClean="0">
                  <a:gradFill>
                    <a:gsLst>
                      <a:gs pos="0">
                        <a:srgbClr val="FFFFFF"/>
                      </a:gs>
                      <a:gs pos="100000">
                        <a:srgbClr val="FFFFFF"/>
                      </a:gs>
                    </a:gsLst>
                    <a:lin ang="5400000" scaled="0"/>
                  </a:gradFill>
                  <a:ea typeface="Segoe UI" pitchFamily="34" charset="0"/>
                  <a:cs typeface="Segoe UI" pitchFamily="34" charset="0"/>
                </a:rPr>
                <a:t>Parent partition to run and manage the Hyper-V role</a:t>
              </a:r>
            </a:p>
          </p:txBody>
        </p:sp>
        <p:sp>
          <p:nvSpPr>
            <p:cNvPr id="16" name="Rectangle 15"/>
            <p:cNvSpPr/>
            <p:nvPr/>
          </p:nvSpPr>
          <p:spPr bwMode="auto">
            <a:xfrm>
              <a:off x="2773133" y="3402595"/>
              <a:ext cx="2194560" cy="21945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smtClean="0">
                  <a:gradFill>
                    <a:gsLst>
                      <a:gs pos="0">
                        <a:srgbClr val="FFFFFF"/>
                      </a:gs>
                      <a:gs pos="100000">
                        <a:srgbClr val="FFFFFF"/>
                      </a:gs>
                    </a:gsLst>
                    <a:lin ang="5400000" scaled="0"/>
                  </a:gradFill>
                  <a:ea typeface="Segoe UI" pitchFamily="34" charset="0"/>
                  <a:cs typeface="Segoe UI" pitchFamily="34" charset="0"/>
                </a:rPr>
                <a:t>Windows Server 2012 R2 Datacenter with WSEE role</a:t>
              </a:r>
            </a:p>
            <a:p>
              <a:pPr defTabSz="932472" fontAlgn="base">
                <a:lnSpc>
                  <a:spcPct val="90000"/>
                </a:lnSpc>
                <a:spcBef>
                  <a:spcPct val="0"/>
                </a:spcBef>
                <a:spcAft>
                  <a:spcPts val="600"/>
                </a:spcAft>
              </a:pPr>
              <a:r>
                <a:rPr lang="en-US" dirty="0">
                  <a:gradFill>
                    <a:gsLst>
                      <a:gs pos="0">
                        <a:srgbClr val="FFFFFF"/>
                      </a:gs>
                      <a:gs pos="100000">
                        <a:srgbClr val="FFFFFF"/>
                      </a:gs>
                    </a:gsLst>
                    <a:lin ang="5400000" scaled="0"/>
                  </a:gradFill>
                  <a:ea typeface="Segoe UI" pitchFamily="34" charset="0"/>
                  <a:cs typeface="Segoe UI" pitchFamily="34" charset="0"/>
                </a:rPr>
                <a:t>Child partition </a:t>
              </a:r>
              <a:r>
                <a:rPr lang="en-US" dirty="0" smtClean="0">
                  <a:gradFill>
                    <a:gsLst>
                      <a:gs pos="0">
                        <a:srgbClr val="FFFFFF"/>
                      </a:gs>
                      <a:gs pos="100000">
                        <a:srgbClr val="FFFFFF"/>
                      </a:gs>
                    </a:gsLst>
                    <a:lin ang="5400000" scaled="0"/>
                  </a:gradFill>
                  <a:ea typeface="Segoe UI" pitchFamily="34" charset="0"/>
                  <a:cs typeface="Segoe UI" pitchFamily="34" charset="0"/>
                </a:rPr>
                <a:t>for SMB Customer #1</a:t>
              </a:r>
              <a:endParaRPr lang="en-US"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Snip Same Side Corner Rectangle 16"/>
            <p:cNvSpPr/>
            <p:nvPr/>
          </p:nvSpPr>
          <p:spPr bwMode="auto">
            <a:xfrm>
              <a:off x="447222" y="3361555"/>
              <a:ext cx="10012680" cy="3442181"/>
            </a:xfrm>
            <a:prstGeom prst="snip2SameRect">
              <a:avLst>
                <a:gd name="adj1" fmla="val 931"/>
                <a:gd name="adj2" fmla="val 0"/>
              </a:avLst>
            </a:prstGeom>
            <a:noFill/>
            <a:ln w="19050">
              <a:solidFill>
                <a:schemeClr val="accent3"/>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475685" y="6311528"/>
              <a:ext cx="9966851" cy="46978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Hardware</a:t>
              </a:r>
            </a:p>
          </p:txBody>
        </p:sp>
        <p:sp>
          <p:nvSpPr>
            <p:cNvPr id="28" name="Rectangle 27"/>
            <p:cNvSpPr/>
            <p:nvPr/>
          </p:nvSpPr>
          <p:spPr bwMode="auto">
            <a:xfrm>
              <a:off x="5073046" y="3402595"/>
              <a:ext cx="2194560" cy="21945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smtClean="0">
                  <a:gradFill>
                    <a:gsLst>
                      <a:gs pos="0">
                        <a:srgbClr val="FFFFFF"/>
                      </a:gs>
                      <a:gs pos="100000">
                        <a:srgbClr val="FFFFFF"/>
                      </a:gs>
                    </a:gsLst>
                    <a:lin ang="5400000" scaled="0"/>
                  </a:gradFill>
                  <a:ea typeface="Segoe UI" pitchFamily="34" charset="0"/>
                  <a:cs typeface="Segoe UI" pitchFamily="34" charset="0"/>
                </a:rPr>
                <a:t>Windows Server 2012 R2 </a:t>
              </a:r>
              <a:r>
                <a:rPr lang="en-US" b="1" dirty="0">
                  <a:gradFill>
                    <a:gsLst>
                      <a:gs pos="0">
                        <a:srgbClr val="FFFFFF"/>
                      </a:gs>
                      <a:gs pos="100000">
                        <a:srgbClr val="FFFFFF"/>
                      </a:gs>
                    </a:gsLst>
                    <a:lin ang="5400000" scaled="0"/>
                  </a:gradFill>
                  <a:ea typeface="Segoe UI" pitchFamily="34" charset="0"/>
                  <a:cs typeface="Segoe UI" pitchFamily="34" charset="0"/>
                </a:rPr>
                <a:t>Datacenter with WSEE role</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ts val="600"/>
                </a:spcAft>
              </a:pPr>
              <a:r>
                <a:rPr lang="en-US" dirty="0" smtClean="0">
                  <a:gradFill>
                    <a:gsLst>
                      <a:gs pos="0">
                        <a:srgbClr val="FFFFFF"/>
                      </a:gs>
                      <a:gs pos="100000">
                        <a:srgbClr val="FFFFFF"/>
                      </a:gs>
                    </a:gsLst>
                    <a:lin ang="5400000" scaled="0"/>
                  </a:gradFill>
                  <a:ea typeface="Segoe UI" pitchFamily="34" charset="0"/>
                  <a:cs typeface="Segoe UI" pitchFamily="34" charset="0"/>
                </a:rPr>
                <a:t>Child </a:t>
              </a:r>
              <a:r>
                <a:rPr lang="en-US" dirty="0">
                  <a:gradFill>
                    <a:gsLst>
                      <a:gs pos="0">
                        <a:srgbClr val="FFFFFF"/>
                      </a:gs>
                      <a:gs pos="100000">
                        <a:srgbClr val="FFFFFF"/>
                      </a:gs>
                    </a:gsLst>
                    <a:lin ang="5400000" scaled="0"/>
                  </a:gradFill>
                  <a:ea typeface="Segoe UI" pitchFamily="34" charset="0"/>
                  <a:cs typeface="Segoe UI" pitchFamily="34" charset="0"/>
                </a:rPr>
                <a:t>partition </a:t>
              </a:r>
              <a:r>
                <a:rPr lang="en-US" dirty="0" smtClean="0">
                  <a:gradFill>
                    <a:gsLst>
                      <a:gs pos="0">
                        <a:srgbClr val="FFFFFF"/>
                      </a:gs>
                      <a:gs pos="100000">
                        <a:srgbClr val="FFFFFF"/>
                      </a:gs>
                    </a:gsLst>
                    <a:lin ang="5400000" scaled="0"/>
                  </a:gradFill>
                  <a:ea typeface="Segoe UI" pitchFamily="34" charset="0"/>
                  <a:cs typeface="Segoe UI" pitchFamily="34" charset="0"/>
                </a:rPr>
                <a:t>for SMB Customer #2</a:t>
              </a:r>
              <a:endParaRPr lang="en-US"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8229871" y="3402595"/>
              <a:ext cx="2194560" cy="21945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smtClean="0">
                  <a:gradFill>
                    <a:gsLst>
                      <a:gs pos="0">
                        <a:srgbClr val="FFFFFF"/>
                      </a:gs>
                      <a:gs pos="100000">
                        <a:srgbClr val="FFFFFF"/>
                      </a:gs>
                    </a:gsLst>
                    <a:lin ang="5400000" scaled="0"/>
                  </a:gradFill>
                  <a:ea typeface="Segoe UI" pitchFamily="34" charset="0"/>
                  <a:cs typeface="Segoe UI" pitchFamily="34" charset="0"/>
                </a:rPr>
                <a:t>Windows Server 2012 R2 </a:t>
              </a:r>
              <a:r>
                <a:rPr lang="en-US" b="1" dirty="0">
                  <a:gradFill>
                    <a:gsLst>
                      <a:gs pos="0">
                        <a:srgbClr val="FFFFFF"/>
                      </a:gs>
                      <a:gs pos="100000">
                        <a:srgbClr val="FFFFFF"/>
                      </a:gs>
                    </a:gsLst>
                    <a:lin ang="5400000" scaled="0"/>
                  </a:gradFill>
                  <a:ea typeface="Segoe UI" pitchFamily="34" charset="0"/>
                  <a:cs typeface="Segoe UI" pitchFamily="34" charset="0"/>
                </a:rPr>
                <a:t>Datacenter with WSEE role</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ts val="600"/>
                </a:spcAft>
              </a:pPr>
              <a:r>
                <a:rPr lang="en-US" dirty="0" smtClean="0">
                  <a:gradFill>
                    <a:gsLst>
                      <a:gs pos="0">
                        <a:srgbClr val="FFFFFF"/>
                      </a:gs>
                      <a:gs pos="100000">
                        <a:srgbClr val="FFFFFF"/>
                      </a:gs>
                    </a:gsLst>
                    <a:lin ang="5400000" scaled="0"/>
                  </a:gradFill>
                  <a:ea typeface="Segoe UI" pitchFamily="34" charset="0"/>
                  <a:cs typeface="Segoe UI" pitchFamily="34" charset="0"/>
                </a:rPr>
                <a:t>Child </a:t>
              </a:r>
              <a:r>
                <a:rPr lang="en-US" dirty="0">
                  <a:gradFill>
                    <a:gsLst>
                      <a:gs pos="0">
                        <a:srgbClr val="FFFFFF"/>
                      </a:gs>
                      <a:gs pos="100000">
                        <a:srgbClr val="FFFFFF"/>
                      </a:gs>
                    </a:gsLst>
                    <a:lin ang="5400000" scaled="0"/>
                  </a:gradFill>
                  <a:ea typeface="Segoe UI" pitchFamily="34" charset="0"/>
                  <a:cs typeface="Segoe UI" pitchFamily="34" charset="0"/>
                </a:rPr>
                <a:t>partition </a:t>
              </a:r>
              <a:r>
                <a:rPr lang="en-US" dirty="0" smtClean="0">
                  <a:gradFill>
                    <a:gsLst>
                      <a:gs pos="0">
                        <a:srgbClr val="FFFFFF"/>
                      </a:gs>
                      <a:gs pos="100000">
                        <a:srgbClr val="FFFFFF"/>
                      </a:gs>
                    </a:gsLst>
                    <a:lin ang="5400000" scaled="0"/>
                  </a:gradFill>
                  <a:ea typeface="Segoe UI" pitchFamily="34" charset="0"/>
                  <a:cs typeface="Segoe UI" pitchFamily="34" charset="0"/>
                </a:rPr>
                <a:t>for SMB Customer #n</a:t>
              </a:r>
              <a:endParaRPr lang="en-US"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7306969" y="3863018"/>
              <a:ext cx="563775" cy="1043363"/>
            </a:xfrm>
            <a:prstGeom prst="rect">
              <a:avLst/>
            </a:prstGeom>
            <a:noFill/>
          </p:spPr>
          <p:txBody>
            <a:bodyPr wrap="square" lIns="182880" tIns="146304" rIns="182880" bIns="146304" rtlCol="0" anchor="ctr">
              <a:spAutoFit/>
            </a:bodyPr>
            <a:lstStyle/>
            <a:p>
              <a:pPr>
                <a:lnSpc>
                  <a:spcPct val="90000"/>
                </a:lnSpc>
                <a:spcAft>
                  <a:spcPts val="600"/>
                </a:spcAft>
              </a:pPr>
              <a:r>
                <a:rPr lang="en-US" sz="5400" dirty="0" smtClean="0">
                  <a:gradFill>
                    <a:gsLst>
                      <a:gs pos="2917">
                        <a:schemeClr val="tx1"/>
                      </a:gs>
                      <a:gs pos="30000">
                        <a:schemeClr val="tx1"/>
                      </a:gs>
                    </a:gsLst>
                    <a:lin ang="5400000" scaled="0"/>
                  </a:gradFill>
                </a:rPr>
                <a:t>…</a:t>
              </a:r>
            </a:p>
          </p:txBody>
        </p:sp>
      </p:grpSp>
    </p:spTree>
    <p:extLst>
      <p:ext uri="{BB962C8B-B14F-4D97-AF65-F5344CB8AC3E}">
        <p14:creationId xmlns:p14="http://schemas.microsoft.com/office/powerpoint/2010/main" val="4024792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62888" y="2624841"/>
            <a:ext cx="6873587" cy="4368159"/>
          </a:xfrm>
          <a:prstGeom prst="rect">
            <a:avLst/>
          </a:prstGeom>
        </p:spPr>
      </p:pic>
      <p:sp>
        <p:nvSpPr>
          <p:cNvPr id="5" name="Rectangle 4"/>
          <p:cNvSpPr/>
          <p:nvPr/>
        </p:nvSpPr>
        <p:spPr bwMode="auto">
          <a:xfrm>
            <a:off x="-200033" y="4734"/>
            <a:ext cx="12178927" cy="6995160"/>
          </a:xfrm>
          <a:prstGeom prst="rect">
            <a:avLst/>
          </a:prstGeom>
          <a:gradFill flip="none" rotWithShape="1">
            <a:gsLst>
              <a:gs pos="0">
                <a:schemeClr val="bg1"/>
              </a:gs>
              <a:gs pos="100000">
                <a:schemeClr val="bg1">
                  <a:alpha val="0"/>
                </a:schemeClr>
              </a:gs>
              <a:gs pos="51000">
                <a:srgbClr val="FFFFFF"/>
              </a:gs>
              <a:gs pos="71000">
                <a:schemeClr val="bg1">
                  <a:alpha val="85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Essentials Experience in Windows Azure</a:t>
            </a:r>
            <a:endParaRPr lang="en-US" dirty="0"/>
          </a:p>
        </p:txBody>
      </p:sp>
      <p:sp>
        <p:nvSpPr>
          <p:cNvPr id="3" name="Text Placeholder 2"/>
          <p:cNvSpPr>
            <a:spLocks noGrp="1"/>
          </p:cNvSpPr>
          <p:nvPr>
            <p:ph type="body" sz="quarter" idx="13"/>
          </p:nvPr>
        </p:nvSpPr>
        <p:spPr>
          <a:xfrm>
            <a:off x="274638" y="1485604"/>
            <a:ext cx="9143964" cy="5216948"/>
          </a:xfrm>
        </p:spPr>
        <p:txBody>
          <a:bodyPr/>
          <a:lstStyle/>
          <a:p>
            <a:r>
              <a:rPr lang="en-US" dirty="0" smtClean="0"/>
              <a:t>Benefits of running as a virtual machine in Windows Azure</a:t>
            </a:r>
          </a:p>
          <a:p>
            <a:pPr lvl="1"/>
            <a:r>
              <a:rPr lang="en-US" dirty="0" smtClean="0"/>
              <a:t>Create </a:t>
            </a:r>
            <a:r>
              <a:rPr lang="en-US" dirty="0"/>
              <a:t>your first </a:t>
            </a:r>
            <a:r>
              <a:rPr lang="en-US" dirty="0" smtClean="0"/>
              <a:t>server in </a:t>
            </a:r>
            <a:r>
              <a:rPr lang="en-US" dirty="0"/>
              <a:t>minutes and </a:t>
            </a:r>
            <a:r>
              <a:rPr lang="en-US" dirty="0" smtClean="0"/>
              <a:t>easily adjust the scale of your VM as </a:t>
            </a:r>
            <a:r>
              <a:rPr lang="en-US" dirty="0"/>
              <a:t>your needs </a:t>
            </a:r>
            <a:r>
              <a:rPr lang="en-US" dirty="0" smtClean="0"/>
              <a:t>change</a:t>
            </a:r>
            <a:endParaRPr lang="en-US" dirty="0"/>
          </a:p>
          <a:p>
            <a:pPr lvl="1"/>
            <a:r>
              <a:rPr lang="en-US" dirty="0" smtClean="0"/>
              <a:t>With </a:t>
            </a:r>
            <a:r>
              <a:rPr lang="en-US" dirty="0"/>
              <a:t>the pay-as-you-go approach, you only pay for what you use, and there are </a:t>
            </a:r>
            <a:r>
              <a:rPr lang="en-US" dirty="0" smtClean="0"/>
              <a:t>no up-front capital expenses</a:t>
            </a:r>
            <a:endParaRPr lang="en-US" dirty="0"/>
          </a:p>
          <a:p>
            <a:pPr lvl="1"/>
            <a:r>
              <a:rPr lang="en-US" dirty="0" smtClean="0"/>
              <a:t>Your </a:t>
            </a:r>
            <a:r>
              <a:rPr lang="en-US" dirty="0"/>
              <a:t>server running Windows Server Essentials Experience is deployed into a </a:t>
            </a:r>
            <a:r>
              <a:rPr lang="en-US" dirty="0" smtClean="0"/>
              <a:t>multi-zone </a:t>
            </a:r>
            <a:r>
              <a:rPr lang="en-US" dirty="0"/>
              <a:t>production environment that is commercially backed with </a:t>
            </a:r>
            <a:r>
              <a:rPr lang="en-US" dirty="0" smtClean="0"/>
              <a:t>an SLA</a:t>
            </a:r>
          </a:p>
          <a:p>
            <a:r>
              <a:rPr lang="en-US" dirty="0" smtClean="0"/>
              <a:t>Installation guidance </a:t>
            </a:r>
            <a:r>
              <a:rPr lang="en-US" dirty="0"/>
              <a:t>is available at http://msdn.microsoft.com/en-us/library/dn520828.aspx</a:t>
            </a:r>
          </a:p>
        </p:txBody>
      </p:sp>
    </p:spTree>
    <p:extLst>
      <p:ext uri="{BB962C8B-B14F-4D97-AF65-F5344CB8AC3E}">
        <p14:creationId xmlns:p14="http://schemas.microsoft.com/office/powerpoint/2010/main" val="2164352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Licensing overview</a:t>
            </a:r>
            <a:endParaRPr lang="en-US" dirty="0"/>
          </a:p>
        </p:txBody>
      </p:sp>
      <p:grpSp>
        <p:nvGrpSpPr>
          <p:cNvPr id="2" name="Group 1"/>
          <p:cNvGrpSpPr/>
          <p:nvPr/>
        </p:nvGrpSpPr>
        <p:grpSpPr>
          <a:xfrm>
            <a:off x="5486725" y="936970"/>
            <a:ext cx="4846935" cy="4754840"/>
            <a:chOff x="5212408" y="1577043"/>
            <a:chExt cx="4846935" cy="4754840"/>
          </a:xfrm>
        </p:grpSpPr>
        <p:sp>
          <p:nvSpPr>
            <p:cNvPr id="7" name="Rectangle 6"/>
            <p:cNvSpPr/>
            <p:nvPr/>
          </p:nvSpPr>
          <p:spPr bwMode="auto">
            <a:xfrm>
              <a:off x="5212408" y="157704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9510713" y="578326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5212408" y="578326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9510713" y="1577043"/>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612307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a:xfrm>
            <a:off x="3152203" y="1246375"/>
            <a:ext cx="10381154" cy="5753519"/>
          </a:xfrm>
          <a:prstGeom prst="rect">
            <a:avLst/>
          </a:prstGeom>
        </p:spPr>
      </p:pic>
      <p:sp>
        <p:nvSpPr>
          <p:cNvPr id="5" name="Rectangle 4"/>
          <p:cNvSpPr/>
          <p:nvPr/>
        </p:nvSpPr>
        <p:spPr bwMode="auto">
          <a:xfrm>
            <a:off x="-200033" y="4734"/>
            <a:ext cx="12270366" cy="6995160"/>
          </a:xfrm>
          <a:prstGeom prst="rect">
            <a:avLst/>
          </a:prstGeom>
          <a:gradFill flip="none" rotWithShape="1">
            <a:gsLst>
              <a:gs pos="0">
                <a:schemeClr val="bg1"/>
              </a:gs>
              <a:gs pos="100000">
                <a:schemeClr val="bg1">
                  <a:alpha val="0"/>
                </a:schemeClr>
              </a:gs>
              <a:gs pos="71000">
                <a:schemeClr val="bg1">
                  <a:alpha val="83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Server license assignment</a:t>
            </a:r>
            <a:endParaRPr lang="en-US" dirty="0"/>
          </a:p>
        </p:txBody>
      </p:sp>
      <p:sp>
        <p:nvSpPr>
          <p:cNvPr id="3" name="Text Placeholder 2"/>
          <p:cNvSpPr>
            <a:spLocks noGrp="1"/>
          </p:cNvSpPr>
          <p:nvPr>
            <p:ph type="body" sz="quarter" idx="13"/>
          </p:nvPr>
        </p:nvSpPr>
        <p:spPr>
          <a:xfrm>
            <a:off x="274638" y="1485604"/>
            <a:ext cx="11247061" cy="5216948"/>
          </a:xfrm>
        </p:spPr>
        <p:txBody>
          <a:bodyPr/>
          <a:lstStyle/>
          <a:p>
            <a:pPr>
              <a:spcBef>
                <a:spcPts val="800"/>
              </a:spcBef>
            </a:pPr>
            <a:r>
              <a:rPr lang="en-US" dirty="0" smtClean="0"/>
              <a:t>Windows Server licenses are assigned to physical servers (hardware)</a:t>
            </a:r>
          </a:p>
          <a:p>
            <a:pPr lvl="1">
              <a:spcBef>
                <a:spcPts val="800"/>
              </a:spcBef>
            </a:pPr>
            <a:r>
              <a:rPr lang="en-US" dirty="0" smtClean="0"/>
              <a:t>Multiple licenses can be assigned to a single server (stacking)</a:t>
            </a:r>
          </a:p>
          <a:p>
            <a:pPr lvl="1">
              <a:spcBef>
                <a:spcPts val="800"/>
              </a:spcBef>
            </a:pPr>
            <a:r>
              <a:rPr lang="en-US" dirty="0" smtClean="0"/>
              <a:t>You then have the right to run as many instances on that server as</a:t>
            </a:r>
            <a:br>
              <a:rPr lang="en-US" dirty="0" smtClean="0"/>
            </a:br>
            <a:r>
              <a:rPr lang="en-US" dirty="0" smtClean="0"/>
              <a:t>the license(s) allow</a:t>
            </a:r>
          </a:p>
          <a:p>
            <a:pPr>
              <a:spcBef>
                <a:spcPts val="800"/>
              </a:spcBef>
            </a:pPr>
            <a:r>
              <a:rPr lang="en-US" dirty="0" smtClean="0"/>
              <a:t>License mobility</a:t>
            </a:r>
          </a:p>
          <a:p>
            <a:pPr lvl="1">
              <a:spcBef>
                <a:spcPts val="800"/>
              </a:spcBef>
            </a:pPr>
            <a:r>
              <a:rPr lang="en-US" dirty="0" smtClean="0"/>
              <a:t>Volume licenses can be reassigned to new hardware once every 90 days</a:t>
            </a:r>
          </a:p>
          <a:p>
            <a:pPr lvl="1">
              <a:spcBef>
                <a:spcPts val="800"/>
              </a:spcBef>
            </a:pPr>
            <a:r>
              <a:rPr lang="en-US" dirty="0" smtClean="0"/>
              <a:t>OEM licenses cannot be reassigned unless you purchase SA</a:t>
            </a:r>
            <a:endParaRPr lang="en-US" dirty="0"/>
          </a:p>
          <a:p>
            <a:pPr>
              <a:spcBef>
                <a:spcPts val="800"/>
              </a:spcBef>
            </a:pPr>
            <a:r>
              <a:rPr lang="en-US" dirty="0" smtClean="0"/>
              <a:t>Using Hyper-V Replica or Live Migration </a:t>
            </a:r>
            <a:r>
              <a:rPr lang="en-US" b="1" dirty="0" smtClean="0"/>
              <a:t>does not </a:t>
            </a:r>
            <a:r>
              <a:rPr lang="en-US" dirty="0" smtClean="0"/>
              <a:t>reassign licenses</a:t>
            </a:r>
          </a:p>
          <a:p>
            <a:pPr lvl="1">
              <a:spcBef>
                <a:spcPts val="800"/>
              </a:spcBef>
            </a:pPr>
            <a:r>
              <a:rPr lang="en-US" dirty="0" smtClean="0"/>
              <a:t>You can replicate/migrate VMs from one OEM server to another</a:t>
            </a:r>
          </a:p>
          <a:p>
            <a:pPr lvl="1">
              <a:spcBef>
                <a:spcPts val="800"/>
              </a:spcBef>
            </a:pPr>
            <a:r>
              <a:rPr lang="en-US" dirty="0" smtClean="0"/>
              <a:t>The destination server must have sufficient licensing to run the</a:t>
            </a:r>
            <a:br>
              <a:rPr lang="en-US" dirty="0" smtClean="0"/>
            </a:br>
            <a:r>
              <a:rPr lang="en-US" dirty="0" smtClean="0"/>
              <a:t>instance that is being migrated to it</a:t>
            </a:r>
          </a:p>
          <a:p>
            <a:pPr>
              <a:spcBef>
                <a:spcPts val="800"/>
              </a:spcBef>
            </a:pPr>
            <a:r>
              <a:rPr lang="en-US" dirty="0" smtClean="0"/>
              <a:t>Windows Azure Virtual Machine pricing includes the licensing</a:t>
            </a:r>
            <a:endParaRPr lang="en-US" dirty="0"/>
          </a:p>
        </p:txBody>
      </p:sp>
    </p:spTree>
    <p:extLst>
      <p:ext uri="{BB962C8B-B14F-4D97-AF65-F5344CB8AC3E}">
        <p14:creationId xmlns:p14="http://schemas.microsoft.com/office/powerpoint/2010/main" val="1989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746" y="1232289"/>
            <a:ext cx="10250001" cy="5760720"/>
          </a:xfrm>
          <a:prstGeom prst="rect">
            <a:avLst/>
          </a:prstGeom>
        </p:spPr>
      </p:pic>
      <p:sp>
        <p:nvSpPr>
          <p:cNvPr id="5" name="Rectangle 4"/>
          <p:cNvSpPr/>
          <p:nvPr/>
        </p:nvSpPr>
        <p:spPr bwMode="auto">
          <a:xfrm>
            <a:off x="-200033" y="4734"/>
            <a:ext cx="12178927" cy="6995160"/>
          </a:xfrm>
          <a:prstGeom prst="rect">
            <a:avLst/>
          </a:prstGeom>
          <a:gradFill flip="none" rotWithShape="1">
            <a:gsLst>
              <a:gs pos="0">
                <a:schemeClr val="bg1"/>
              </a:gs>
              <a:gs pos="100000">
                <a:schemeClr val="bg1">
                  <a:alpha val="0"/>
                </a:schemeClr>
              </a:gs>
              <a:gs pos="71000">
                <a:schemeClr val="bg1">
                  <a:alpha val="83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Client access licenses</a:t>
            </a:r>
            <a:endParaRPr lang="en-US" dirty="0"/>
          </a:p>
        </p:txBody>
      </p:sp>
      <p:sp>
        <p:nvSpPr>
          <p:cNvPr id="3" name="Text Placeholder 2"/>
          <p:cNvSpPr>
            <a:spLocks noGrp="1"/>
          </p:cNvSpPr>
          <p:nvPr>
            <p:ph type="body" sz="quarter" idx="13"/>
          </p:nvPr>
        </p:nvSpPr>
        <p:spPr>
          <a:xfrm>
            <a:off x="274638" y="1485604"/>
            <a:ext cx="9418281" cy="5216948"/>
          </a:xfrm>
        </p:spPr>
        <p:txBody>
          <a:bodyPr/>
          <a:lstStyle/>
          <a:p>
            <a:r>
              <a:rPr lang="en-US" dirty="0" smtClean="0"/>
              <a:t>Windows Server 2012 R2 Essentials</a:t>
            </a:r>
          </a:p>
          <a:p>
            <a:pPr lvl="1"/>
            <a:r>
              <a:rPr lang="en-US" dirty="0" smtClean="0"/>
              <a:t>The server license provides rights for up to 25 user accounts and 50 devices to access the Essentials edition server</a:t>
            </a:r>
          </a:p>
          <a:p>
            <a:pPr lvl="1"/>
            <a:r>
              <a:rPr lang="en-US" dirty="0" smtClean="0"/>
              <a:t>The Essentials edition does not have Windows Server CALs</a:t>
            </a:r>
          </a:p>
          <a:p>
            <a:pPr lvl="1"/>
            <a:r>
              <a:rPr lang="en-US" dirty="0" smtClean="0"/>
              <a:t>RDS CALs are not required when remotely connecting to client computers via Remote Web Access (RWA)</a:t>
            </a:r>
          </a:p>
          <a:p>
            <a:r>
              <a:rPr lang="en-US" dirty="0" smtClean="0"/>
              <a:t>Windows Server 2012 R2 Standard and Datacenter use CALs</a:t>
            </a:r>
          </a:p>
          <a:p>
            <a:pPr lvl="1"/>
            <a:r>
              <a:rPr lang="en-US" dirty="0" smtClean="0"/>
              <a:t>Each user or device needs a CAL</a:t>
            </a:r>
          </a:p>
          <a:p>
            <a:pPr lvl="1"/>
            <a:r>
              <a:rPr lang="en-US" dirty="0" smtClean="0"/>
              <a:t>RWA leverages the RD Gateway role service of the Remote Desktop Services role, so RDS CALs are needed for those users who connect to client computers remotely via RWA</a:t>
            </a:r>
          </a:p>
          <a:p>
            <a:r>
              <a:rPr lang="en-US" dirty="0"/>
              <a:t>Windows Azure Virtual Machine pricing includes the </a:t>
            </a:r>
            <a:r>
              <a:rPr lang="en-US" dirty="0" smtClean="0"/>
              <a:t>CALs</a:t>
            </a:r>
            <a:endParaRPr lang="en-US" dirty="0"/>
          </a:p>
        </p:txBody>
      </p:sp>
    </p:spTree>
    <p:extLst>
      <p:ext uri="{BB962C8B-B14F-4D97-AF65-F5344CB8AC3E}">
        <p14:creationId xmlns:p14="http://schemas.microsoft.com/office/powerpoint/2010/main" val="1904937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958" y="1242593"/>
            <a:ext cx="10208277" cy="5760720"/>
          </a:xfrm>
          <a:prstGeom prst="rect">
            <a:avLst/>
          </a:prstGeom>
        </p:spPr>
      </p:pic>
      <p:sp>
        <p:nvSpPr>
          <p:cNvPr id="5" name="Rectangle 4"/>
          <p:cNvSpPr/>
          <p:nvPr/>
        </p:nvSpPr>
        <p:spPr bwMode="auto">
          <a:xfrm>
            <a:off x="-200032" y="4734"/>
            <a:ext cx="10990220" cy="6995160"/>
          </a:xfrm>
          <a:prstGeom prst="rect">
            <a:avLst/>
          </a:prstGeom>
          <a:gradFill flip="none" rotWithShape="1">
            <a:gsLst>
              <a:gs pos="0">
                <a:schemeClr val="bg1"/>
              </a:gs>
              <a:gs pos="100000">
                <a:schemeClr val="bg1">
                  <a:alpha val="0"/>
                </a:schemeClr>
              </a:gs>
              <a:gs pos="71000">
                <a:schemeClr val="bg1">
                  <a:alpha val="83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Upgrade and downgrade rights</a:t>
            </a:r>
            <a:endParaRPr lang="en-US" dirty="0"/>
          </a:p>
        </p:txBody>
      </p:sp>
      <p:sp>
        <p:nvSpPr>
          <p:cNvPr id="3" name="Text Placeholder 2"/>
          <p:cNvSpPr>
            <a:spLocks noGrp="1"/>
          </p:cNvSpPr>
          <p:nvPr>
            <p:ph type="body" sz="quarter" idx="13"/>
          </p:nvPr>
        </p:nvSpPr>
        <p:spPr>
          <a:xfrm>
            <a:off x="274638" y="1485604"/>
            <a:ext cx="8869647" cy="5216948"/>
          </a:xfrm>
        </p:spPr>
        <p:txBody>
          <a:bodyPr/>
          <a:lstStyle/>
          <a:p>
            <a:r>
              <a:rPr lang="en-US" dirty="0" smtClean="0"/>
              <a:t>Upgrade rights for customers with Software Assurance</a:t>
            </a:r>
          </a:p>
          <a:p>
            <a:pPr lvl="1"/>
            <a:r>
              <a:rPr lang="en-US" dirty="0" smtClean="0"/>
              <a:t>Each edition of Windows Server 2012 upgrades to the same edition of Windows Server 2012 R2 at a 1:1 ratio</a:t>
            </a:r>
            <a:endParaRPr lang="en-US" dirty="0"/>
          </a:p>
          <a:p>
            <a:r>
              <a:rPr lang="en-US" dirty="0" smtClean="0"/>
              <a:t>Downgrade rights</a:t>
            </a:r>
          </a:p>
          <a:p>
            <a:pPr lvl="1"/>
            <a:r>
              <a:rPr lang="en-US" dirty="0"/>
              <a:t>Windows Server </a:t>
            </a:r>
            <a:r>
              <a:rPr lang="en-US" dirty="0" smtClean="0"/>
              <a:t>2012 R2 Essentials can be downgraded to Windows SBS 2011 Essentials (based on WS 2008 R2)</a:t>
            </a:r>
          </a:p>
          <a:p>
            <a:pPr lvl="1"/>
            <a:r>
              <a:rPr lang="en-US" dirty="0" smtClean="0"/>
              <a:t>The Standard and Datacenter editions can be downgraded to previous versions and lower editions</a:t>
            </a:r>
          </a:p>
          <a:p>
            <a:pPr lvl="1"/>
            <a:r>
              <a:rPr lang="en-US" dirty="0" smtClean="0"/>
              <a:t>The licensing terms of the product you purchased always apply, regardless of whether or not downgrade rights are exercised</a:t>
            </a:r>
          </a:p>
          <a:p>
            <a:pPr lvl="1"/>
            <a:endParaRPr lang="en-US" dirty="0" smtClean="0"/>
          </a:p>
          <a:p>
            <a:pPr lvl="1"/>
            <a:endParaRPr lang="en-US" dirty="0"/>
          </a:p>
        </p:txBody>
      </p:sp>
    </p:spTree>
    <p:extLst>
      <p:ext uri="{BB962C8B-B14F-4D97-AF65-F5344CB8AC3E}">
        <p14:creationId xmlns:p14="http://schemas.microsoft.com/office/powerpoint/2010/main" val="3773612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beyond 25 user accounts</a:t>
            </a:r>
            <a:br>
              <a:rPr lang="en-US" dirty="0" smtClean="0"/>
            </a:br>
            <a:r>
              <a:rPr lang="en-US" sz="4400" dirty="0" smtClean="0"/>
              <a:t>In-place license transition</a:t>
            </a:r>
            <a:endParaRPr lang="en-US" dirty="0"/>
          </a:p>
        </p:txBody>
      </p:sp>
      <p:grpSp>
        <p:nvGrpSpPr>
          <p:cNvPr id="3" name="Group 2"/>
          <p:cNvGrpSpPr/>
          <p:nvPr/>
        </p:nvGrpSpPr>
        <p:grpSpPr>
          <a:xfrm>
            <a:off x="457579" y="2308555"/>
            <a:ext cx="11429875" cy="2795820"/>
            <a:chOff x="457580" y="2122207"/>
            <a:chExt cx="11243008" cy="2750111"/>
          </a:xfrm>
        </p:grpSpPr>
        <p:sp>
          <p:nvSpPr>
            <p:cNvPr id="11" name="Rectangle 10"/>
            <p:cNvSpPr/>
            <p:nvPr/>
          </p:nvSpPr>
          <p:spPr>
            <a:xfrm>
              <a:off x="457580" y="2122207"/>
              <a:ext cx="2750111" cy="2750111"/>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sz="2300" spc="-51" dirty="0">
                  <a:solidFill>
                    <a:schemeClr val="bg1"/>
                  </a:solidFill>
                  <a:latin typeface="+mj-lt"/>
                  <a:cs typeface="Segoe UI Light"/>
                </a:rPr>
                <a:t>Businesses that grow </a:t>
              </a:r>
              <a:r>
                <a:rPr lang="en-US" sz="2300" spc="-51" dirty="0" smtClean="0">
                  <a:solidFill>
                    <a:schemeClr val="bg1"/>
                  </a:solidFill>
                  <a:latin typeface="+mj-lt"/>
                  <a:cs typeface="Segoe UI Light"/>
                </a:rPr>
                <a:t>beyond 25 users </a:t>
              </a:r>
              <a:r>
                <a:rPr lang="en-US" sz="2300" spc="-51" dirty="0">
                  <a:solidFill>
                    <a:schemeClr val="bg1"/>
                  </a:solidFill>
                  <a:latin typeface="+mj-lt"/>
                  <a:cs typeface="Segoe UI Light"/>
                </a:rPr>
                <a:t>can perform </a:t>
              </a:r>
              <a:r>
                <a:rPr lang="en-US" sz="2300" spc="-51" dirty="0" smtClean="0">
                  <a:solidFill>
                    <a:schemeClr val="bg1"/>
                  </a:solidFill>
                  <a:latin typeface="+mj-lt"/>
                  <a:cs typeface="Segoe UI Light"/>
                </a:rPr>
                <a:t>an in-place </a:t>
              </a:r>
              <a:r>
                <a:rPr lang="en-US" sz="2300" spc="-51" dirty="0">
                  <a:solidFill>
                    <a:schemeClr val="bg1"/>
                  </a:solidFill>
                  <a:latin typeface="+mj-lt"/>
                  <a:cs typeface="Segoe UI Light"/>
                </a:rPr>
                <a:t>license transition to Windows Server </a:t>
              </a:r>
              <a:r>
                <a:rPr lang="en-US" sz="2300" spc="-51" dirty="0" smtClean="0">
                  <a:solidFill>
                    <a:schemeClr val="bg1"/>
                  </a:solidFill>
                  <a:latin typeface="+mj-lt"/>
                  <a:cs typeface="Segoe UI Light"/>
                </a:rPr>
                <a:t>2012 R2 Standard</a:t>
              </a:r>
              <a:endParaRPr lang="en-US" sz="2300" spc="-51" dirty="0">
                <a:solidFill>
                  <a:schemeClr val="bg1"/>
                </a:solidFill>
                <a:latin typeface="+mj-lt"/>
                <a:cs typeface="Segoe UI Light"/>
              </a:endParaRPr>
            </a:p>
          </p:txBody>
        </p:sp>
        <p:sp>
          <p:nvSpPr>
            <p:cNvPr id="13" name="Rectangle 12"/>
            <p:cNvSpPr/>
            <p:nvPr/>
          </p:nvSpPr>
          <p:spPr>
            <a:xfrm>
              <a:off x="6119512" y="2122207"/>
              <a:ext cx="2750111" cy="2750111"/>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sz="2300" spc="-51" dirty="0">
                  <a:solidFill>
                    <a:schemeClr val="bg1"/>
                  </a:solidFill>
                  <a:latin typeface="+mj-lt"/>
                  <a:cs typeface="Segoe UI Light"/>
                </a:rPr>
                <a:t>Windows Server </a:t>
              </a:r>
              <a:r>
                <a:rPr lang="en-US" sz="2300" spc="-51" dirty="0" smtClean="0">
                  <a:solidFill>
                    <a:schemeClr val="bg1"/>
                  </a:solidFill>
                  <a:latin typeface="+mj-lt"/>
                  <a:cs typeface="Segoe UI Light"/>
                </a:rPr>
                <a:t>2012 R2 </a:t>
              </a:r>
              <a:r>
                <a:rPr lang="en-US" sz="2300" spc="-51" dirty="0">
                  <a:solidFill>
                    <a:schemeClr val="bg1"/>
                  </a:solidFill>
                  <a:latin typeface="+mj-lt"/>
                  <a:cs typeface="Segoe UI Light"/>
                </a:rPr>
                <a:t>Standard licensing would then apply, including the use of the CAL licensing model</a:t>
              </a:r>
            </a:p>
          </p:txBody>
        </p:sp>
        <p:sp>
          <p:nvSpPr>
            <p:cNvPr id="14" name="Rectangle 13"/>
            <p:cNvSpPr/>
            <p:nvPr/>
          </p:nvSpPr>
          <p:spPr>
            <a:xfrm>
              <a:off x="3288546" y="2122207"/>
              <a:ext cx="2750111" cy="2750111"/>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sz="2300" spc="-51" dirty="0">
                  <a:solidFill>
                    <a:schemeClr val="bg1"/>
                  </a:solidFill>
                  <a:latin typeface="+mj-lt"/>
                  <a:cs typeface="Segoe UI Light"/>
                </a:rPr>
                <a:t>Windows Server Essentials </a:t>
              </a:r>
              <a:r>
                <a:rPr lang="en-US" sz="2300" spc="-51" dirty="0" smtClean="0">
                  <a:solidFill>
                    <a:schemeClr val="bg1"/>
                  </a:solidFill>
                  <a:latin typeface="+mj-lt"/>
                  <a:cs typeface="Segoe UI Light"/>
                </a:rPr>
                <a:t>value-add </a:t>
              </a:r>
              <a:r>
                <a:rPr lang="en-US" sz="2300" spc="-51" dirty="0">
                  <a:solidFill>
                    <a:schemeClr val="bg1"/>
                  </a:solidFill>
                  <a:latin typeface="+mj-lt"/>
                  <a:cs typeface="Segoe UI Light"/>
                </a:rPr>
                <a:t>features remain, </a:t>
              </a:r>
              <a:r>
                <a:rPr lang="en-US" sz="2300" spc="-51" dirty="0" smtClean="0">
                  <a:solidFill>
                    <a:schemeClr val="bg1"/>
                  </a:solidFill>
                  <a:latin typeface="+mj-lt"/>
                  <a:cs typeface="Segoe UI Light"/>
                </a:rPr>
                <a:t>with </a:t>
              </a:r>
              <a:r>
                <a:rPr lang="en-US" sz="2300" spc="-51" dirty="0">
                  <a:solidFill>
                    <a:schemeClr val="bg1"/>
                  </a:solidFill>
                  <a:latin typeface="+mj-lt"/>
                  <a:cs typeface="Segoe UI Light"/>
                </a:rPr>
                <a:t>a </a:t>
              </a:r>
              <a:r>
                <a:rPr lang="en-US" sz="2300" spc="-51" dirty="0" smtClean="0">
                  <a:solidFill>
                    <a:schemeClr val="bg1"/>
                  </a:solidFill>
                  <a:latin typeface="+mj-lt"/>
                  <a:cs typeface="Segoe UI Light"/>
                </a:rPr>
                <a:t>maximum </a:t>
              </a:r>
              <a:r>
                <a:rPr lang="en-US" sz="2300" spc="-51" dirty="0">
                  <a:solidFill>
                    <a:schemeClr val="bg1"/>
                  </a:solidFill>
                  <a:latin typeface="+mj-lt"/>
                  <a:cs typeface="Segoe UI Light"/>
                </a:rPr>
                <a:t>supportability </a:t>
              </a:r>
              <a:r>
                <a:rPr lang="en-US" sz="2300" spc="-51" dirty="0" smtClean="0">
                  <a:solidFill>
                    <a:schemeClr val="bg1"/>
                  </a:solidFill>
                  <a:latin typeface="+mj-lt"/>
                  <a:cs typeface="Segoe UI Light"/>
                </a:rPr>
                <a:t>limit </a:t>
              </a:r>
              <a:r>
                <a:rPr lang="en-US" sz="2300" spc="-51" dirty="0">
                  <a:solidFill>
                    <a:schemeClr val="bg1"/>
                  </a:solidFill>
                  <a:latin typeface="+mj-lt"/>
                  <a:cs typeface="Segoe UI Light"/>
                </a:rPr>
                <a:t>of 100 users and </a:t>
              </a:r>
              <a:r>
                <a:rPr lang="en-US" sz="2300" spc="-51" dirty="0" smtClean="0">
                  <a:solidFill>
                    <a:schemeClr val="bg1"/>
                  </a:solidFill>
                  <a:latin typeface="+mj-lt"/>
                  <a:cs typeface="Segoe UI Light"/>
                </a:rPr>
                <a:t>200 devices</a:t>
              </a:r>
              <a:endParaRPr lang="en-US" sz="2300" spc="-51" dirty="0">
                <a:solidFill>
                  <a:schemeClr val="bg1"/>
                </a:solidFill>
                <a:latin typeface="+mj-lt"/>
                <a:cs typeface="Segoe UI Light"/>
              </a:endParaRPr>
            </a:p>
          </p:txBody>
        </p:sp>
        <p:sp>
          <p:nvSpPr>
            <p:cNvPr id="15" name="Rectangle 14"/>
            <p:cNvSpPr/>
            <p:nvPr/>
          </p:nvSpPr>
          <p:spPr>
            <a:xfrm>
              <a:off x="8950477" y="2122207"/>
              <a:ext cx="2750111" cy="2750111"/>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sz="2300" spc="-51" dirty="0">
                  <a:solidFill>
                    <a:schemeClr val="bg1"/>
                  </a:solidFill>
                  <a:latin typeface="+mj-lt"/>
                  <a:cs typeface="Segoe UI Light"/>
                </a:rPr>
                <a:t>The value-add features can</a:t>
              </a:r>
            </a:p>
            <a:p>
              <a:pPr defTabSz="932290">
                <a:lnSpc>
                  <a:spcPct val="90000"/>
                </a:lnSpc>
              </a:pPr>
              <a:r>
                <a:rPr lang="en-US" sz="2300" spc="-51" dirty="0">
                  <a:solidFill>
                    <a:schemeClr val="bg1"/>
                  </a:solidFill>
                  <a:latin typeface="+mj-lt"/>
                  <a:cs typeface="Segoe UI Light"/>
                </a:rPr>
                <a:t>be removed entirely for businesses that grow larger than 100 users</a:t>
              </a:r>
            </a:p>
          </p:txBody>
        </p:sp>
      </p:grpSp>
      <p:sp>
        <p:nvSpPr>
          <p:cNvPr id="9" name="Rectangle 8"/>
          <p:cNvSpPr/>
          <p:nvPr/>
        </p:nvSpPr>
        <p:spPr>
          <a:xfrm>
            <a:off x="320175" y="6148993"/>
            <a:ext cx="11292963" cy="406265"/>
          </a:xfrm>
          <a:prstGeom prst="rect">
            <a:avLst/>
          </a:prstGeom>
        </p:spPr>
        <p:txBody>
          <a:bodyPr vert="horz" wrap="none" lIns="146304" tIns="91440" rIns="146304" bIns="91440" rtlCol="0" anchor="b" anchorCtr="0">
            <a:spAutoFit/>
          </a:bodyPr>
          <a:lstStyle/>
          <a:p>
            <a:pPr>
              <a:lnSpc>
                <a:spcPct val="90000"/>
              </a:lnSpc>
              <a:spcBef>
                <a:spcPts val="1800"/>
              </a:spcBef>
              <a:spcAft>
                <a:spcPts val="600"/>
              </a:spcAft>
              <a:buSzPct val="90000"/>
            </a:pPr>
            <a:r>
              <a:rPr lang="en-US" sz="1600" dirty="0">
                <a:solidFill>
                  <a:schemeClr val="bg1"/>
                </a:solidFill>
                <a:hlinkClick r:id="rId3"/>
              </a:rPr>
              <a:t>http://blogs.technet.com/b/sbs/archive/2012/12/12/using-windows-server-2012-essentials-with-more-than-25-users.aspx</a:t>
            </a:r>
            <a:endParaRPr lang="en-US" sz="1600" dirty="0">
              <a:solidFill>
                <a:schemeClr val="bg1"/>
              </a:solidFill>
            </a:endParaRPr>
          </a:p>
        </p:txBody>
      </p:sp>
    </p:spTree>
    <p:extLst>
      <p:ext uri="{BB962C8B-B14F-4D97-AF65-F5344CB8AC3E}">
        <p14:creationId xmlns:p14="http://schemas.microsoft.com/office/powerpoint/2010/main" val="448549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custDataLst>
              <p:tags r:id="rId1"/>
            </p:custDataLst>
          </p:nvPr>
        </p:nvSpPr>
        <p:spPr bwMode="auto">
          <a:xfrm>
            <a:off x="8016244" y="5553494"/>
            <a:ext cx="3438852" cy="11057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lnSpc>
                <a:spcPct val="91000"/>
              </a:lnSpc>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Provide monthly reporting </a:t>
            </a:r>
            <a:r>
              <a:rPr lang="en-US" sz="1836" spc="-51" dirty="0" smtClean="0">
                <a:solidFill>
                  <a:schemeClr val="bg1"/>
                </a:solidFill>
                <a:latin typeface="Segoe UI" pitchFamily="34" charset="0"/>
                <a:ea typeface="Segoe UI" pitchFamily="34" charset="0"/>
                <a:cs typeface="Segoe UI" pitchFamily="34" charset="0"/>
              </a:rPr>
              <a:t/>
            </a:r>
            <a:br>
              <a:rPr lang="en-US" sz="1836" spc="-51" dirty="0" smtClean="0">
                <a:solidFill>
                  <a:schemeClr val="bg1"/>
                </a:solidFill>
                <a:latin typeface="Segoe UI" pitchFamily="34" charset="0"/>
                <a:ea typeface="Segoe UI" pitchFamily="34" charset="0"/>
                <a:cs typeface="Segoe UI" pitchFamily="34" charset="0"/>
              </a:rPr>
            </a:br>
            <a:r>
              <a:rPr lang="en-US" sz="1836" spc="-51" dirty="0" smtClean="0">
                <a:solidFill>
                  <a:schemeClr val="bg1"/>
                </a:solidFill>
                <a:latin typeface="Segoe UI" pitchFamily="34" charset="0"/>
                <a:ea typeface="Segoe UI" pitchFamily="34" charset="0"/>
                <a:cs typeface="Segoe UI" pitchFamily="34" charset="0"/>
              </a:rPr>
              <a:t>and payment</a:t>
            </a:r>
            <a:endParaRPr lang="en-US" sz="1836" spc="-51" dirty="0">
              <a:solidFill>
                <a:schemeClr val="bg1"/>
              </a:solidFill>
              <a:latin typeface="Segoe UI" pitchFamily="34" charset="0"/>
              <a:ea typeface="Segoe UI" pitchFamily="34" charset="0"/>
              <a:cs typeface="Segoe UI" pitchFamily="34" charset="0"/>
            </a:endParaRPr>
          </a:p>
        </p:txBody>
      </p:sp>
      <p:sp>
        <p:nvSpPr>
          <p:cNvPr id="47" name="Rectangle 46"/>
          <p:cNvSpPr/>
          <p:nvPr>
            <p:custDataLst>
              <p:tags r:id="rId2"/>
            </p:custDataLst>
          </p:nvPr>
        </p:nvSpPr>
        <p:spPr bwMode="auto">
          <a:xfrm>
            <a:off x="4533733" y="4407506"/>
            <a:ext cx="3438852" cy="1105738"/>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lnSpc>
                <a:spcPct val="91000"/>
              </a:lnSpc>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Join the </a:t>
            </a:r>
            <a:r>
              <a:rPr lang="en-US" sz="1836" spc="-51" dirty="0" smtClean="0">
                <a:solidFill>
                  <a:schemeClr val="bg1"/>
                </a:solidFill>
                <a:latin typeface="Segoe UI" pitchFamily="34" charset="0"/>
                <a:ea typeface="Segoe UI" pitchFamily="34" charset="0"/>
                <a:cs typeface="Segoe UI" pitchFamily="34" charset="0"/>
              </a:rPr>
              <a:t>Microsoft</a:t>
            </a:r>
            <a:r>
              <a:rPr lang="en-US" sz="1836" spc="-51" dirty="0">
                <a:solidFill>
                  <a:schemeClr val="bg1"/>
                </a:solidFill>
                <a:latin typeface="Segoe UI" pitchFamily="34" charset="0"/>
                <a:ea typeface="Segoe UI" pitchFamily="34" charset="0"/>
                <a:cs typeface="Segoe UI" pitchFamily="34" charset="0"/>
              </a:rPr>
              <a:t/>
            </a:r>
            <a:br>
              <a:rPr lang="en-US" sz="1836" spc="-51" dirty="0">
                <a:solidFill>
                  <a:schemeClr val="bg1"/>
                </a:solidFill>
                <a:latin typeface="Segoe UI" pitchFamily="34" charset="0"/>
                <a:ea typeface="Segoe UI" pitchFamily="34" charset="0"/>
                <a:cs typeface="Segoe UI" pitchFamily="34" charset="0"/>
              </a:rPr>
            </a:br>
            <a:r>
              <a:rPr lang="en-US" sz="1836" spc="-51" dirty="0" smtClean="0">
                <a:solidFill>
                  <a:schemeClr val="bg1"/>
                </a:solidFill>
                <a:latin typeface="Segoe UI" pitchFamily="34" charset="0"/>
                <a:ea typeface="Segoe UI" pitchFamily="34" charset="0"/>
                <a:cs typeface="Segoe UI" pitchFamily="34" charset="0"/>
              </a:rPr>
              <a:t>Partner </a:t>
            </a:r>
            <a:r>
              <a:rPr lang="en-US" sz="1836" spc="-51" dirty="0">
                <a:solidFill>
                  <a:schemeClr val="bg1"/>
                </a:solidFill>
                <a:latin typeface="Segoe UI" pitchFamily="34" charset="0"/>
                <a:ea typeface="Segoe UI" pitchFamily="34" charset="0"/>
                <a:cs typeface="Segoe UI" pitchFamily="34" charset="0"/>
              </a:rPr>
              <a:t>Network</a:t>
            </a:r>
          </a:p>
        </p:txBody>
      </p:sp>
      <p:sp>
        <p:nvSpPr>
          <p:cNvPr id="48" name="Rectangle 47"/>
          <p:cNvSpPr/>
          <p:nvPr>
            <p:custDataLst>
              <p:tags r:id="rId3"/>
            </p:custDataLst>
          </p:nvPr>
        </p:nvSpPr>
        <p:spPr bwMode="auto">
          <a:xfrm>
            <a:off x="1093207" y="5553494"/>
            <a:ext cx="3398393" cy="110573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lnSpc>
                <a:spcPct val="91000"/>
              </a:lnSpc>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Sign </a:t>
            </a:r>
            <a:r>
              <a:rPr lang="en-US" sz="1836" spc="-51" dirty="0" smtClean="0">
                <a:solidFill>
                  <a:schemeClr val="bg1"/>
                </a:solidFill>
                <a:latin typeface="Segoe UI" pitchFamily="34" charset="0"/>
                <a:ea typeface="Segoe UI" pitchFamily="34" charset="0"/>
                <a:cs typeface="Segoe UI" pitchFamily="34" charset="0"/>
              </a:rPr>
              <a:t>the Microsoft </a:t>
            </a:r>
            <a:r>
              <a:rPr lang="en-US" sz="1836" spc="-51" dirty="0">
                <a:solidFill>
                  <a:schemeClr val="bg1"/>
                </a:solidFill>
                <a:latin typeface="Segoe UI" pitchFamily="34" charset="0"/>
                <a:ea typeface="Segoe UI" pitchFamily="34" charset="0"/>
                <a:cs typeface="Segoe UI" pitchFamily="34" charset="0"/>
              </a:rPr>
              <a:t>Business </a:t>
            </a:r>
            <a:r>
              <a:rPr lang="en-US" sz="1836" spc="-51" dirty="0" smtClean="0">
                <a:solidFill>
                  <a:schemeClr val="bg1"/>
                </a:solidFill>
                <a:latin typeface="Segoe UI" pitchFamily="34" charset="0"/>
                <a:ea typeface="Segoe UI" pitchFamily="34" charset="0"/>
                <a:cs typeface="Segoe UI" pitchFamily="34" charset="0"/>
              </a:rPr>
              <a:t/>
            </a:r>
            <a:br>
              <a:rPr lang="en-US" sz="1836" spc="-51" dirty="0" smtClean="0">
                <a:solidFill>
                  <a:schemeClr val="bg1"/>
                </a:solidFill>
                <a:latin typeface="Segoe UI" pitchFamily="34" charset="0"/>
                <a:ea typeface="Segoe UI" pitchFamily="34" charset="0"/>
                <a:cs typeface="Segoe UI" pitchFamily="34" charset="0"/>
              </a:rPr>
            </a:br>
            <a:r>
              <a:rPr lang="en-US" sz="1836" spc="-51" dirty="0" smtClean="0">
                <a:solidFill>
                  <a:schemeClr val="bg1"/>
                </a:solidFill>
                <a:latin typeface="Segoe UI" pitchFamily="34" charset="0"/>
                <a:ea typeface="Segoe UI" pitchFamily="34" charset="0"/>
                <a:cs typeface="Segoe UI" pitchFamily="34" charset="0"/>
              </a:rPr>
              <a:t>and </a:t>
            </a:r>
            <a:r>
              <a:rPr lang="en-US" sz="1836" spc="-51" dirty="0">
                <a:solidFill>
                  <a:schemeClr val="bg1"/>
                </a:solidFill>
                <a:latin typeface="Segoe UI" pitchFamily="34" charset="0"/>
                <a:ea typeface="Segoe UI" pitchFamily="34" charset="0"/>
                <a:cs typeface="Segoe UI" pitchFamily="34" charset="0"/>
              </a:rPr>
              <a:t>Services Agreement</a:t>
            </a:r>
          </a:p>
        </p:txBody>
      </p:sp>
      <p:sp>
        <p:nvSpPr>
          <p:cNvPr id="51" name="Rectangle 50"/>
          <p:cNvSpPr/>
          <p:nvPr>
            <p:custDataLst>
              <p:tags r:id="rId4"/>
            </p:custDataLst>
          </p:nvPr>
        </p:nvSpPr>
        <p:spPr bwMode="auto">
          <a:xfrm>
            <a:off x="8016244" y="4407506"/>
            <a:ext cx="3438852" cy="11057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lnSpc>
                <a:spcPct val="91000"/>
              </a:lnSpc>
              <a:spcBef>
                <a:spcPct val="0"/>
              </a:spcBef>
              <a:spcAft>
                <a:spcPct val="0"/>
              </a:spcAft>
            </a:pPr>
            <a:r>
              <a:rPr lang="en-US" sz="1836" spc="-51" dirty="0" smtClean="0">
                <a:solidFill>
                  <a:schemeClr val="bg1"/>
                </a:solidFill>
                <a:latin typeface="Segoe UI" pitchFamily="34" charset="0"/>
                <a:ea typeface="Segoe UI" pitchFamily="34" charset="0"/>
                <a:cs typeface="Segoe UI" pitchFamily="34" charset="0"/>
              </a:rPr>
              <a:t>Join the Microsoft</a:t>
            </a:r>
          </a:p>
          <a:p>
            <a:pPr defTabSz="932290" fontAlgn="base">
              <a:lnSpc>
                <a:spcPct val="91000"/>
              </a:lnSpc>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Hosting Community </a:t>
            </a:r>
            <a:r>
              <a:rPr lang="en-US" sz="1836" spc="-51" dirty="0" smtClean="0">
                <a:solidFill>
                  <a:schemeClr val="bg1"/>
                </a:solidFill>
                <a:latin typeface="Segoe UI" pitchFamily="34" charset="0"/>
                <a:ea typeface="Segoe UI" pitchFamily="34" charset="0"/>
                <a:cs typeface="Segoe UI" pitchFamily="34" charset="0"/>
              </a:rPr>
              <a:t> </a:t>
            </a:r>
            <a:endParaRPr lang="en-US" sz="1836" spc="-51" dirty="0">
              <a:solidFill>
                <a:schemeClr val="bg1"/>
              </a:solidFill>
              <a:latin typeface="Segoe UI" pitchFamily="34" charset="0"/>
              <a:ea typeface="Segoe UI" pitchFamily="34" charset="0"/>
              <a:cs typeface="Segoe UI" pitchFamily="34" charset="0"/>
            </a:endParaRPr>
          </a:p>
        </p:txBody>
      </p:sp>
      <p:sp>
        <p:nvSpPr>
          <p:cNvPr id="53" name="Rectangle 52"/>
          <p:cNvSpPr/>
          <p:nvPr>
            <p:custDataLst>
              <p:tags r:id="rId5"/>
            </p:custDataLst>
          </p:nvPr>
        </p:nvSpPr>
        <p:spPr bwMode="auto">
          <a:xfrm>
            <a:off x="1093207" y="4407506"/>
            <a:ext cx="3398393" cy="110573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lnSpc>
                <a:spcPct val="91000"/>
              </a:lnSpc>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Contact your SPLA-</a:t>
            </a:r>
            <a:r>
              <a:rPr lang="en-US" sz="1836" spc="-51" dirty="0" err="1">
                <a:solidFill>
                  <a:schemeClr val="bg1"/>
                </a:solidFill>
                <a:latin typeface="Segoe UI" pitchFamily="34" charset="0"/>
                <a:ea typeface="Segoe UI" pitchFamily="34" charset="0"/>
                <a:cs typeface="Segoe UI" pitchFamily="34" charset="0"/>
              </a:rPr>
              <a:t>Disti</a:t>
            </a:r>
            <a:r>
              <a:rPr lang="en-US" sz="1836" spc="-51" dirty="0">
                <a:solidFill>
                  <a:schemeClr val="bg1"/>
                </a:solidFill>
                <a:latin typeface="Segoe UI" pitchFamily="34" charset="0"/>
                <a:ea typeface="Segoe UI" pitchFamily="34" charset="0"/>
                <a:cs typeface="Segoe UI" pitchFamily="34" charset="0"/>
              </a:rPr>
              <a:t> </a:t>
            </a:r>
            <a:r>
              <a:rPr lang="en-US" sz="1836" spc="-51" dirty="0" smtClean="0">
                <a:solidFill>
                  <a:schemeClr val="bg1"/>
                </a:solidFill>
                <a:latin typeface="Segoe UI" pitchFamily="34" charset="0"/>
                <a:ea typeface="Segoe UI" pitchFamily="34" charset="0"/>
                <a:cs typeface="Segoe UI" pitchFamily="34" charset="0"/>
              </a:rPr>
              <a:t/>
            </a:r>
            <a:br>
              <a:rPr lang="en-US" sz="1836" spc="-51" dirty="0" smtClean="0">
                <a:solidFill>
                  <a:schemeClr val="bg1"/>
                </a:solidFill>
                <a:latin typeface="Segoe UI" pitchFamily="34" charset="0"/>
                <a:ea typeface="Segoe UI" pitchFamily="34" charset="0"/>
                <a:cs typeface="Segoe UI" pitchFamily="34" charset="0"/>
              </a:rPr>
            </a:br>
            <a:r>
              <a:rPr lang="en-US" sz="1836" spc="-51" dirty="0" smtClean="0">
                <a:solidFill>
                  <a:schemeClr val="bg1"/>
                </a:solidFill>
                <a:latin typeface="Segoe UI" pitchFamily="34" charset="0"/>
                <a:ea typeface="Segoe UI" pitchFamily="34" charset="0"/>
                <a:cs typeface="Segoe UI" pitchFamily="34" charset="0"/>
              </a:rPr>
              <a:t>for further assistance</a:t>
            </a:r>
            <a:endParaRPr lang="en-US" sz="1836" spc="-51" dirty="0">
              <a:solidFill>
                <a:schemeClr val="bg1"/>
              </a:solidFill>
              <a:latin typeface="Segoe UI" pitchFamily="34" charset="0"/>
              <a:ea typeface="Segoe UI" pitchFamily="34" charset="0"/>
              <a:cs typeface="Segoe UI" pitchFamily="34" charset="0"/>
            </a:endParaRPr>
          </a:p>
        </p:txBody>
      </p:sp>
      <p:sp>
        <p:nvSpPr>
          <p:cNvPr id="56" name="Rectangle 55"/>
          <p:cNvSpPr/>
          <p:nvPr>
            <p:custDataLst>
              <p:tags r:id="rId6"/>
            </p:custDataLst>
          </p:nvPr>
        </p:nvSpPr>
        <p:spPr bwMode="auto">
          <a:xfrm>
            <a:off x="4533733" y="5553494"/>
            <a:ext cx="3437301" cy="1105738"/>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lnSpc>
                <a:spcPct val="91000"/>
              </a:lnSpc>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Build your offer and start selling to customers</a:t>
            </a:r>
          </a:p>
        </p:txBody>
      </p:sp>
      <p:sp>
        <p:nvSpPr>
          <p:cNvPr id="58" name="TextBox 57"/>
          <p:cNvSpPr txBox="1"/>
          <p:nvPr/>
        </p:nvSpPr>
        <p:spPr>
          <a:xfrm>
            <a:off x="1214961" y="4358713"/>
            <a:ext cx="354580" cy="615553"/>
          </a:xfrm>
          <a:prstGeom prst="rect">
            <a:avLst/>
          </a:prstGeom>
          <a:noFill/>
        </p:spPr>
        <p:txBody>
          <a:bodyPr wrap="none" lIns="0" tIns="0" rIns="0" bIns="0" rtlCol="0">
            <a:spAutoFit/>
          </a:bodyPr>
          <a:lstStyle/>
          <a:p>
            <a:r>
              <a:rPr lang="en-US" sz="4000" dirty="0">
                <a:solidFill>
                  <a:srgbClr val="FFFFFF"/>
                </a:solidFill>
                <a:latin typeface="Segoe UI Light" pitchFamily="34" charset="0"/>
              </a:rPr>
              <a:t>1</a:t>
            </a:r>
          </a:p>
        </p:txBody>
      </p:sp>
      <p:sp>
        <p:nvSpPr>
          <p:cNvPr id="59" name="TextBox 58"/>
          <p:cNvSpPr txBox="1"/>
          <p:nvPr/>
        </p:nvSpPr>
        <p:spPr>
          <a:xfrm>
            <a:off x="4636448" y="4358713"/>
            <a:ext cx="354580" cy="615553"/>
          </a:xfrm>
          <a:prstGeom prst="rect">
            <a:avLst/>
          </a:prstGeom>
          <a:noFill/>
        </p:spPr>
        <p:txBody>
          <a:bodyPr wrap="none" lIns="0" tIns="0" rIns="0" bIns="0" rtlCol="0">
            <a:spAutoFit/>
          </a:bodyPr>
          <a:lstStyle/>
          <a:p>
            <a:r>
              <a:rPr lang="en-US" sz="4000" dirty="0">
                <a:solidFill>
                  <a:srgbClr val="FFFFFF"/>
                </a:solidFill>
                <a:latin typeface="Segoe UI Light" pitchFamily="34" charset="0"/>
              </a:rPr>
              <a:t>2</a:t>
            </a:r>
          </a:p>
        </p:txBody>
      </p:sp>
      <p:sp>
        <p:nvSpPr>
          <p:cNvPr id="60" name="TextBox 59"/>
          <p:cNvSpPr txBox="1"/>
          <p:nvPr/>
        </p:nvSpPr>
        <p:spPr>
          <a:xfrm>
            <a:off x="8104665" y="4358713"/>
            <a:ext cx="354580" cy="615553"/>
          </a:xfrm>
          <a:prstGeom prst="rect">
            <a:avLst/>
          </a:prstGeom>
          <a:noFill/>
        </p:spPr>
        <p:txBody>
          <a:bodyPr wrap="none" lIns="0" tIns="0" rIns="0" bIns="0" rtlCol="0">
            <a:spAutoFit/>
          </a:bodyPr>
          <a:lstStyle/>
          <a:p>
            <a:r>
              <a:rPr lang="en-US" sz="4000" dirty="0">
                <a:solidFill>
                  <a:srgbClr val="FFFFFF"/>
                </a:solidFill>
                <a:latin typeface="Segoe UI Light" pitchFamily="34" charset="0"/>
              </a:rPr>
              <a:t>3</a:t>
            </a:r>
          </a:p>
        </p:txBody>
      </p:sp>
      <p:sp>
        <p:nvSpPr>
          <p:cNvPr id="61" name="TextBox 60"/>
          <p:cNvSpPr txBox="1"/>
          <p:nvPr/>
        </p:nvSpPr>
        <p:spPr>
          <a:xfrm>
            <a:off x="1214961" y="5484654"/>
            <a:ext cx="354580" cy="615553"/>
          </a:xfrm>
          <a:prstGeom prst="rect">
            <a:avLst/>
          </a:prstGeom>
          <a:noFill/>
        </p:spPr>
        <p:txBody>
          <a:bodyPr wrap="none" lIns="0" tIns="0" rIns="0" bIns="0" rtlCol="0">
            <a:spAutoFit/>
          </a:bodyPr>
          <a:lstStyle/>
          <a:p>
            <a:r>
              <a:rPr lang="en-US" sz="4000" dirty="0">
                <a:solidFill>
                  <a:srgbClr val="FFFFFF"/>
                </a:solidFill>
                <a:latin typeface="Segoe UI Light" pitchFamily="34" charset="0"/>
              </a:rPr>
              <a:t>4</a:t>
            </a:r>
          </a:p>
        </p:txBody>
      </p:sp>
      <p:sp>
        <p:nvSpPr>
          <p:cNvPr id="62" name="TextBox 61"/>
          <p:cNvSpPr txBox="1"/>
          <p:nvPr/>
        </p:nvSpPr>
        <p:spPr>
          <a:xfrm>
            <a:off x="4636448" y="5484654"/>
            <a:ext cx="354580" cy="615553"/>
          </a:xfrm>
          <a:prstGeom prst="rect">
            <a:avLst/>
          </a:prstGeom>
          <a:noFill/>
        </p:spPr>
        <p:txBody>
          <a:bodyPr wrap="none" lIns="0" tIns="0" rIns="0" bIns="0" rtlCol="0">
            <a:spAutoFit/>
          </a:bodyPr>
          <a:lstStyle/>
          <a:p>
            <a:r>
              <a:rPr lang="en-US" sz="4000" dirty="0">
                <a:solidFill>
                  <a:srgbClr val="FFFFFF"/>
                </a:solidFill>
                <a:latin typeface="Segoe UI Light" pitchFamily="34" charset="0"/>
              </a:rPr>
              <a:t>5</a:t>
            </a:r>
          </a:p>
        </p:txBody>
      </p:sp>
      <p:sp>
        <p:nvSpPr>
          <p:cNvPr id="63" name="TextBox 62"/>
          <p:cNvSpPr txBox="1"/>
          <p:nvPr/>
        </p:nvSpPr>
        <p:spPr>
          <a:xfrm>
            <a:off x="8104665" y="5484654"/>
            <a:ext cx="354580" cy="615553"/>
          </a:xfrm>
          <a:prstGeom prst="rect">
            <a:avLst/>
          </a:prstGeom>
          <a:noFill/>
        </p:spPr>
        <p:txBody>
          <a:bodyPr wrap="none" lIns="0" tIns="0" rIns="0" bIns="0" rtlCol="0">
            <a:spAutoFit/>
          </a:bodyPr>
          <a:lstStyle/>
          <a:p>
            <a:r>
              <a:rPr lang="en-US" sz="4000" dirty="0">
                <a:solidFill>
                  <a:srgbClr val="FFFFFF"/>
                </a:solidFill>
                <a:latin typeface="Segoe UI Light" pitchFamily="34" charset="0"/>
              </a:rPr>
              <a:t>6</a:t>
            </a:r>
          </a:p>
        </p:txBody>
      </p:sp>
      <p:sp>
        <p:nvSpPr>
          <p:cNvPr id="82" name="Rectangle 81"/>
          <p:cNvSpPr/>
          <p:nvPr>
            <p:custDataLst>
              <p:tags r:id="rId7"/>
            </p:custDataLst>
          </p:nvPr>
        </p:nvSpPr>
        <p:spPr bwMode="auto">
          <a:xfrm>
            <a:off x="1076036" y="2951238"/>
            <a:ext cx="2002560" cy="999795"/>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1440" rIns="91440" bIns="93260" numCol="1" spcCol="0" rtlCol="0" fromWordArt="0" anchor="t" anchorCtr="0" forceAA="0" compatLnSpc="1">
            <a:prstTxWarp prst="textNoShape">
              <a:avLst/>
            </a:prstTxWarp>
            <a:noAutofit/>
          </a:bodyPr>
          <a:lstStyle/>
          <a:p>
            <a:pPr marL="116575" indent="-116575">
              <a:spcBef>
                <a:spcPts val="200"/>
              </a:spcBef>
              <a:buFont typeface="Arial" pitchFamily="34" charset="0"/>
              <a:buChar char="•"/>
            </a:pPr>
            <a:r>
              <a:rPr lang="en-US" sz="1200" kern="0" dirty="0">
                <a:solidFill>
                  <a:schemeClr val="bg1"/>
                </a:solidFill>
                <a:ea typeface="Segoe UI" pitchFamily="34" charset="0"/>
                <a:cs typeface="Segoe UI" pitchFamily="34" charset="0"/>
              </a:rPr>
              <a:t>Rented Virtual Servers Shared or Dedicated</a:t>
            </a:r>
          </a:p>
          <a:p>
            <a:pPr marL="116575" indent="-116575">
              <a:spcBef>
                <a:spcPts val="200"/>
              </a:spcBef>
              <a:buFont typeface="Arial" pitchFamily="34" charset="0"/>
              <a:buChar char="•"/>
            </a:pPr>
            <a:r>
              <a:rPr lang="en-US" sz="1200" kern="0" dirty="0">
                <a:solidFill>
                  <a:schemeClr val="bg1"/>
                </a:solidFill>
                <a:ea typeface="Segoe UI" pitchFamily="34" charset="0"/>
                <a:cs typeface="Segoe UI" pitchFamily="34" charset="0"/>
              </a:rPr>
              <a:t>Disaster Recovery</a:t>
            </a:r>
          </a:p>
        </p:txBody>
      </p:sp>
      <p:sp>
        <p:nvSpPr>
          <p:cNvPr id="83" name="Rectangle 82"/>
          <p:cNvSpPr/>
          <p:nvPr>
            <p:custDataLst>
              <p:tags r:id="rId8"/>
            </p:custDataLst>
          </p:nvPr>
        </p:nvSpPr>
        <p:spPr bwMode="auto">
          <a:xfrm>
            <a:off x="3140483" y="2951238"/>
            <a:ext cx="2002560" cy="999795"/>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1440" rIns="91440" bIns="93260" numCol="1" spcCol="0" rtlCol="0" fromWordArt="0" anchor="t" anchorCtr="0" forceAA="0" compatLnSpc="1">
            <a:prstTxWarp prst="textNoShape">
              <a:avLst/>
            </a:prstTxWarp>
            <a:noAutofit/>
          </a:bodyPr>
          <a:lstStyle/>
          <a:p>
            <a:pPr marL="116575" indent="-116575">
              <a:spcBef>
                <a:spcPts val="200"/>
              </a:spcBef>
              <a:buFont typeface="Arial" pitchFamily="34" charset="0"/>
              <a:buChar char="•"/>
            </a:pPr>
            <a:r>
              <a:rPr lang="en-US" sz="1200" kern="0" dirty="0">
                <a:solidFill>
                  <a:schemeClr val="bg1"/>
                </a:solidFill>
                <a:ea typeface="Segoe UI" pitchFamily="34" charset="0"/>
                <a:cs typeface="Segoe UI" pitchFamily="34" charset="0"/>
              </a:rPr>
              <a:t>Rented virtual database servers</a:t>
            </a:r>
          </a:p>
          <a:p>
            <a:pPr marL="116575" indent="-116575">
              <a:spcBef>
                <a:spcPts val="200"/>
              </a:spcBef>
              <a:buFont typeface="Arial" pitchFamily="34" charset="0"/>
              <a:buChar char="•"/>
            </a:pPr>
            <a:r>
              <a:rPr lang="en-US" sz="1200" kern="0" dirty="0">
                <a:solidFill>
                  <a:schemeClr val="bg1"/>
                </a:solidFill>
                <a:ea typeface="Segoe UI" pitchFamily="34" charset="0"/>
                <a:cs typeface="Segoe UI" pitchFamily="34" charset="0"/>
              </a:rPr>
              <a:t>Database-as-a-Service</a:t>
            </a:r>
          </a:p>
        </p:txBody>
      </p:sp>
      <p:sp>
        <p:nvSpPr>
          <p:cNvPr id="84" name="Rectangle 83"/>
          <p:cNvSpPr/>
          <p:nvPr>
            <p:custDataLst>
              <p:tags r:id="rId9"/>
            </p:custDataLst>
          </p:nvPr>
        </p:nvSpPr>
        <p:spPr bwMode="auto">
          <a:xfrm>
            <a:off x="5197636" y="2951238"/>
            <a:ext cx="2120478" cy="999795"/>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1440" rIns="91440" bIns="93260" numCol="1" spcCol="0" rtlCol="0" fromWordArt="0" anchor="t" anchorCtr="0" forceAA="0" compatLnSpc="1">
            <a:prstTxWarp prst="textNoShape">
              <a:avLst/>
            </a:prstTxWarp>
            <a:noAutofit/>
          </a:bodyPr>
          <a:lstStyle/>
          <a:p>
            <a:pPr marL="116575" indent="-116575">
              <a:spcBef>
                <a:spcPts val="200"/>
              </a:spcBef>
              <a:buFont typeface="Arial" pitchFamily="34" charset="0"/>
              <a:buChar char="•"/>
            </a:pPr>
            <a:r>
              <a:rPr lang="en-US" sz="1200" kern="0" dirty="0">
                <a:solidFill>
                  <a:schemeClr val="bg1"/>
                </a:solidFill>
                <a:ea typeface="Segoe UI" pitchFamily="34" charset="0"/>
                <a:cs typeface="Segoe UI" pitchFamily="34" charset="0"/>
              </a:rPr>
              <a:t>Lync, SharePoint, Exchange, Dynamics</a:t>
            </a:r>
          </a:p>
          <a:p>
            <a:pPr marL="116575" indent="-116575">
              <a:spcBef>
                <a:spcPts val="200"/>
              </a:spcBef>
              <a:buFont typeface="Arial" pitchFamily="34" charset="0"/>
              <a:buChar char="•"/>
            </a:pPr>
            <a:r>
              <a:rPr lang="en-US" sz="1200" kern="0" dirty="0">
                <a:solidFill>
                  <a:schemeClr val="bg1"/>
                </a:solidFill>
                <a:ea typeface="Segoe UI" pitchFamily="34" charset="0"/>
                <a:cs typeface="Segoe UI" pitchFamily="34" charset="0"/>
              </a:rPr>
              <a:t>CRM, ERP, LOB apps</a:t>
            </a:r>
          </a:p>
          <a:p>
            <a:pPr marL="116575" indent="-116575">
              <a:spcBef>
                <a:spcPts val="200"/>
              </a:spcBef>
              <a:buFont typeface="Arial" pitchFamily="34" charset="0"/>
              <a:buChar char="•"/>
            </a:pPr>
            <a:r>
              <a:rPr lang="en-US" sz="1200" kern="0" dirty="0">
                <a:solidFill>
                  <a:schemeClr val="bg1"/>
                </a:solidFill>
                <a:ea typeface="Segoe UI" pitchFamily="34" charset="0"/>
                <a:cs typeface="Segoe UI" pitchFamily="34" charset="0"/>
              </a:rPr>
              <a:t>Custom LOB apps</a:t>
            </a:r>
          </a:p>
        </p:txBody>
      </p:sp>
      <p:sp>
        <p:nvSpPr>
          <p:cNvPr id="85" name="Rectangle 84"/>
          <p:cNvSpPr/>
          <p:nvPr>
            <p:custDataLst>
              <p:tags r:id="rId10"/>
            </p:custDataLst>
          </p:nvPr>
        </p:nvSpPr>
        <p:spPr bwMode="auto">
          <a:xfrm>
            <a:off x="7385963" y="2951237"/>
            <a:ext cx="2002560" cy="999795"/>
          </a:xfrm>
          <a:prstGeom prst="rect">
            <a:avLst/>
          </a:prstGeom>
          <a:solidFill>
            <a:srgbClr val="4668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1440" rIns="91440" bIns="93260" numCol="1" spcCol="0" rtlCol="0" fromWordArt="0" anchor="t" anchorCtr="0" forceAA="0" compatLnSpc="1">
            <a:prstTxWarp prst="textNoShape">
              <a:avLst/>
            </a:prstTxWarp>
            <a:noAutofit/>
          </a:bodyPr>
          <a:lstStyle/>
          <a:p>
            <a:pPr marL="116575" indent="-116575">
              <a:spcBef>
                <a:spcPts val="200"/>
              </a:spcBef>
              <a:buFont typeface="Arial" pitchFamily="34" charset="0"/>
              <a:buChar char="•"/>
            </a:pPr>
            <a:r>
              <a:rPr lang="en-US" sz="1200" kern="0" dirty="0">
                <a:solidFill>
                  <a:schemeClr val="bg1"/>
                </a:solidFill>
                <a:ea typeface="Segoe UI" pitchFamily="34" charset="0"/>
                <a:cs typeface="Segoe UI" pitchFamily="34" charset="0"/>
              </a:rPr>
              <a:t>Ecommerce sites </a:t>
            </a:r>
          </a:p>
          <a:p>
            <a:pPr marL="116575" indent="-116575">
              <a:spcBef>
                <a:spcPts val="200"/>
              </a:spcBef>
              <a:buFont typeface="Arial" pitchFamily="34" charset="0"/>
              <a:buChar char="•"/>
            </a:pPr>
            <a:r>
              <a:rPr lang="en-US" sz="1200" kern="0" dirty="0">
                <a:solidFill>
                  <a:schemeClr val="bg1"/>
                </a:solidFill>
                <a:ea typeface="Segoe UI" pitchFamily="34" charset="0"/>
                <a:cs typeface="Segoe UI" pitchFamily="34" charset="0"/>
              </a:rPr>
              <a:t>Company websites</a:t>
            </a:r>
          </a:p>
          <a:p>
            <a:pPr marL="116575" indent="-116575">
              <a:spcBef>
                <a:spcPts val="200"/>
              </a:spcBef>
              <a:buFont typeface="Arial" pitchFamily="34" charset="0"/>
              <a:buChar char="•"/>
            </a:pPr>
            <a:r>
              <a:rPr lang="en-US" sz="1200" kern="0" dirty="0">
                <a:solidFill>
                  <a:schemeClr val="bg1"/>
                </a:solidFill>
                <a:ea typeface="Segoe UI" pitchFamily="34" charset="0"/>
                <a:cs typeface="Segoe UI" pitchFamily="34" charset="0"/>
              </a:rPr>
              <a:t>Gaming &amp; entertainment</a:t>
            </a:r>
          </a:p>
        </p:txBody>
      </p:sp>
      <p:sp>
        <p:nvSpPr>
          <p:cNvPr id="86" name="Rectangle 85"/>
          <p:cNvSpPr/>
          <p:nvPr>
            <p:custDataLst>
              <p:tags r:id="rId11"/>
            </p:custDataLst>
          </p:nvPr>
        </p:nvSpPr>
        <p:spPr bwMode="auto">
          <a:xfrm>
            <a:off x="9452536" y="2951238"/>
            <a:ext cx="2002560" cy="999795"/>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1440" rIns="91440" bIns="93260" numCol="1" spcCol="0" rtlCol="0" fromWordArt="0" anchor="t" anchorCtr="0" forceAA="0" compatLnSpc="1">
            <a:prstTxWarp prst="textNoShape">
              <a:avLst/>
            </a:prstTxWarp>
            <a:noAutofit/>
          </a:bodyPr>
          <a:lstStyle/>
          <a:p>
            <a:pPr marL="116575" indent="-116575">
              <a:spcBef>
                <a:spcPts val="200"/>
              </a:spcBef>
              <a:buFont typeface="Arial" pitchFamily="34" charset="0"/>
              <a:buChar char="•"/>
            </a:pPr>
            <a:r>
              <a:rPr lang="en-US" sz="1200" kern="0" dirty="0">
                <a:solidFill>
                  <a:schemeClr val="bg1"/>
                </a:solidFill>
                <a:ea typeface="Segoe UI" pitchFamily="34" charset="0"/>
                <a:cs typeface="Segoe UI" pitchFamily="34" charset="0"/>
              </a:rPr>
              <a:t>Windows desktops for students or call centers</a:t>
            </a:r>
          </a:p>
          <a:p>
            <a:pPr marL="116575" indent="-116575">
              <a:spcBef>
                <a:spcPts val="200"/>
              </a:spcBef>
              <a:buFont typeface="Arial" pitchFamily="34" charset="0"/>
              <a:buChar char="•"/>
            </a:pPr>
            <a:r>
              <a:rPr lang="en-US" sz="1200" kern="0" dirty="0">
                <a:solidFill>
                  <a:schemeClr val="bg1"/>
                </a:solidFill>
                <a:ea typeface="Segoe UI" pitchFamily="34" charset="0"/>
                <a:cs typeface="Segoe UI" pitchFamily="34" charset="0"/>
              </a:rPr>
              <a:t>Mobile sales team apps</a:t>
            </a:r>
          </a:p>
        </p:txBody>
      </p:sp>
      <p:sp>
        <p:nvSpPr>
          <p:cNvPr id="87" name="Rectangle 86"/>
          <p:cNvSpPr/>
          <p:nvPr>
            <p:custDataLst>
              <p:tags r:id="rId12"/>
            </p:custDataLst>
          </p:nvPr>
        </p:nvSpPr>
        <p:spPr bwMode="auto">
          <a:xfrm>
            <a:off x="1076036" y="1417049"/>
            <a:ext cx="2002560" cy="1489333"/>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gradFill flip="none" rotWithShape="1">
                  <a:gsLst>
                    <a:gs pos="0">
                      <a:srgbClr val="FFFFFF"/>
                    </a:gs>
                    <a:gs pos="100000">
                      <a:srgbClr val="FFFFFF"/>
                    </a:gs>
                  </a:gsLst>
                  <a:lin ang="5400000" scaled="0"/>
                  <a:tileRect/>
                </a:gradFill>
                <a:ea typeface="Segoe UI" pitchFamily="34" charset="0"/>
                <a:cs typeface="Segoe UI" pitchFamily="34" charset="0"/>
              </a:rPr>
              <a:t>VM Hosting</a:t>
            </a:r>
          </a:p>
        </p:txBody>
      </p:sp>
      <p:sp>
        <p:nvSpPr>
          <p:cNvPr id="89" name="Rectangle 88"/>
          <p:cNvSpPr/>
          <p:nvPr>
            <p:custDataLst>
              <p:tags r:id="rId13"/>
            </p:custDataLst>
          </p:nvPr>
        </p:nvSpPr>
        <p:spPr bwMode="auto">
          <a:xfrm>
            <a:off x="3140483" y="1417049"/>
            <a:ext cx="2002560" cy="1489333"/>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gradFill flip="none" rotWithShape="1">
                  <a:gsLst>
                    <a:gs pos="0">
                      <a:srgbClr val="FFFFFF"/>
                    </a:gs>
                    <a:gs pos="100000">
                      <a:srgbClr val="FFFFFF"/>
                    </a:gs>
                  </a:gsLst>
                  <a:lin ang="5400000" scaled="0"/>
                  <a:tileRect/>
                </a:gradFill>
                <a:ea typeface="Segoe UI" pitchFamily="34" charset="0"/>
                <a:cs typeface="Segoe UI" pitchFamily="34" charset="0"/>
              </a:rPr>
              <a:t>Database Hosting</a:t>
            </a:r>
          </a:p>
        </p:txBody>
      </p:sp>
      <p:sp>
        <p:nvSpPr>
          <p:cNvPr id="92" name="Rectangle 91"/>
          <p:cNvSpPr/>
          <p:nvPr>
            <p:custDataLst>
              <p:tags r:id="rId14"/>
            </p:custDataLst>
          </p:nvPr>
        </p:nvSpPr>
        <p:spPr bwMode="auto">
          <a:xfrm>
            <a:off x="5197636" y="1417049"/>
            <a:ext cx="2120478" cy="1489333"/>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gradFill flip="none" rotWithShape="1">
                  <a:gsLst>
                    <a:gs pos="0">
                      <a:srgbClr val="FFFFFF"/>
                    </a:gs>
                    <a:gs pos="100000">
                      <a:srgbClr val="FFFFFF"/>
                    </a:gs>
                  </a:gsLst>
                  <a:lin ang="5400000" scaled="0"/>
                  <a:tileRect/>
                </a:gradFill>
                <a:ea typeface="Segoe UI" pitchFamily="34" charset="0"/>
                <a:cs typeface="Segoe UI" pitchFamily="34" charset="0"/>
              </a:rPr>
              <a:t>Application Hosting</a:t>
            </a:r>
          </a:p>
        </p:txBody>
      </p:sp>
      <p:sp>
        <p:nvSpPr>
          <p:cNvPr id="94" name="Rectangle 93"/>
          <p:cNvSpPr/>
          <p:nvPr>
            <p:custDataLst>
              <p:tags r:id="rId15"/>
            </p:custDataLst>
          </p:nvPr>
        </p:nvSpPr>
        <p:spPr bwMode="auto">
          <a:xfrm>
            <a:off x="7385963" y="1417048"/>
            <a:ext cx="2002560" cy="1489333"/>
          </a:xfrm>
          <a:prstGeom prst="rect">
            <a:avLst/>
          </a:prstGeom>
          <a:solidFill>
            <a:srgbClr val="4668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gradFill flip="none" rotWithShape="1">
                  <a:gsLst>
                    <a:gs pos="0">
                      <a:srgbClr val="FFFFFF"/>
                    </a:gs>
                    <a:gs pos="100000">
                      <a:srgbClr val="FFFFFF"/>
                    </a:gs>
                  </a:gsLst>
                  <a:lin ang="5400000" scaled="0"/>
                  <a:tileRect/>
                </a:gradFill>
                <a:ea typeface="Segoe UI" pitchFamily="34" charset="0"/>
                <a:cs typeface="Segoe UI" pitchFamily="34" charset="0"/>
              </a:rPr>
              <a:t>Web Hosting</a:t>
            </a:r>
          </a:p>
        </p:txBody>
      </p:sp>
      <p:sp>
        <p:nvSpPr>
          <p:cNvPr id="95" name="Rectangle 94"/>
          <p:cNvSpPr/>
          <p:nvPr>
            <p:custDataLst>
              <p:tags r:id="rId16"/>
            </p:custDataLst>
          </p:nvPr>
        </p:nvSpPr>
        <p:spPr bwMode="auto">
          <a:xfrm>
            <a:off x="9452536" y="1417049"/>
            <a:ext cx="2002560" cy="1489333"/>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gradFill flip="none" rotWithShape="1">
                  <a:gsLst>
                    <a:gs pos="0">
                      <a:srgbClr val="FFFFFF"/>
                    </a:gs>
                    <a:gs pos="100000">
                      <a:srgbClr val="FFFFFF"/>
                    </a:gs>
                  </a:gsLst>
                  <a:lin ang="5400000" scaled="0"/>
                  <a:tileRect/>
                </a:gradFill>
                <a:ea typeface="Segoe UI" pitchFamily="34" charset="0"/>
                <a:cs typeface="Segoe UI" pitchFamily="34" charset="0"/>
              </a:rPr>
              <a:t>Desktop Hosting</a:t>
            </a:r>
          </a:p>
        </p:txBody>
      </p:sp>
      <p:sp>
        <p:nvSpPr>
          <p:cNvPr id="97" name="Rectangle 96"/>
          <p:cNvSpPr/>
          <p:nvPr>
            <p:custDataLst>
              <p:tags r:id="rId17"/>
            </p:custDataLst>
          </p:nvPr>
        </p:nvSpPr>
        <p:spPr bwMode="auto">
          <a:xfrm>
            <a:off x="451256" y="2967341"/>
            <a:ext cx="465786" cy="10446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46630" tIns="46630" rIns="46630" bIns="93260" numCol="1" spcCol="0" rtlCol="0" fromWordArt="0" anchor="ctr" anchorCtr="0" forceAA="0" compatLnSpc="1">
            <a:prstTxWarp prst="textNoShape">
              <a:avLst/>
            </a:prstTxWarp>
            <a:noAutofit/>
          </a:bodyPr>
          <a:lstStyle/>
          <a:p>
            <a:pPr algn="ctr">
              <a:lnSpc>
                <a:spcPct val="110000"/>
              </a:lnSpc>
              <a:spcBef>
                <a:spcPct val="0"/>
              </a:spcBef>
            </a:pPr>
            <a:r>
              <a:rPr lang="en-US" sz="1400" kern="0" dirty="0">
                <a:solidFill>
                  <a:schemeClr val="tx1">
                    <a:lumMod val="50000"/>
                    <a:lumOff val="50000"/>
                  </a:schemeClr>
                </a:solidFill>
                <a:ea typeface="Segoe UI" pitchFamily="34" charset="0"/>
                <a:cs typeface="Segoe UI" pitchFamily="34" charset="0"/>
              </a:rPr>
              <a:t>Examples</a:t>
            </a:r>
          </a:p>
        </p:txBody>
      </p:sp>
      <p:sp>
        <p:nvSpPr>
          <p:cNvPr id="98" name="Rectangle 97"/>
          <p:cNvSpPr/>
          <p:nvPr>
            <p:custDataLst>
              <p:tags r:id="rId18"/>
            </p:custDataLst>
          </p:nvPr>
        </p:nvSpPr>
        <p:spPr bwMode="auto">
          <a:xfrm>
            <a:off x="441960" y="1415955"/>
            <a:ext cx="465785" cy="15352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400" spc="-51" dirty="0">
                <a:solidFill>
                  <a:schemeClr val="tx1">
                    <a:lumMod val="50000"/>
                    <a:lumOff val="50000"/>
                  </a:schemeClr>
                </a:solidFill>
                <a:ea typeface="Segoe UI" pitchFamily="34" charset="0"/>
                <a:cs typeface="Segoe UI" pitchFamily="34" charset="0"/>
              </a:rPr>
              <a:t>Service Offerings &amp; Managed Services</a:t>
            </a:r>
          </a:p>
        </p:txBody>
      </p:sp>
      <p:pic>
        <p:nvPicPr>
          <p:cNvPr id="88" name="Picture 2" descr="VM hosting"/>
          <p:cNvPicPr>
            <a:picLocks noChangeAspect="1" noChangeArrowheads="1"/>
          </p:cNvPicPr>
          <p:nvPr/>
        </p:nvPicPr>
        <p:blipFill>
          <a:blip r:embed="rId22" cstate="screen">
            <a:lum bright="100000" contrast="100000"/>
            <a:extLst>
              <a:ext uri="{28A0092B-C50C-407E-A947-70E740481C1C}">
                <a14:useLocalDpi xmlns:a14="http://schemas.microsoft.com/office/drawing/2010/main"/>
              </a:ext>
            </a:extLst>
          </a:blip>
          <a:srcRect/>
          <a:stretch>
            <a:fillRect/>
          </a:stretch>
        </p:blipFill>
        <p:spPr bwMode="auto">
          <a:xfrm>
            <a:off x="1511665" y="1426506"/>
            <a:ext cx="1271555" cy="1165387"/>
          </a:xfrm>
          <a:prstGeom prst="rect">
            <a:avLst/>
          </a:prstGeom>
          <a:noFill/>
          <a:ln w="9525">
            <a:noFill/>
            <a:miter lim="800000"/>
            <a:headEnd/>
            <a:tailEnd/>
          </a:ln>
          <a:effectLst/>
        </p:spPr>
      </p:pic>
      <p:grpSp>
        <p:nvGrpSpPr>
          <p:cNvPr id="90" name="Group 89"/>
          <p:cNvGrpSpPr/>
          <p:nvPr/>
        </p:nvGrpSpPr>
        <p:grpSpPr bwMode="black">
          <a:xfrm flipH="1">
            <a:off x="3794289" y="1624983"/>
            <a:ext cx="744188" cy="767340"/>
            <a:chOff x="1752600" y="4267200"/>
            <a:chExt cx="1157286" cy="1302545"/>
          </a:xfrm>
        </p:grpSpPr>
        <p:sp>
          <p:nvSpPr>
            <p:cNvPr id="109" name="Freeform 219"/>
            <p:cNvSpPr>
              <a:spLocks/>
            </p:cNvSpPr>
            <p:nvPr/>
          </p:nvSpPr>
          <p:spPr bwMode="black">
            <a:xfrm>
              <a:off x="2573475" y="4995891"/>
              <a:ext cx="330824" cy="573854"/>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solidFill>
                  <a:srgbClr val="FFFFFF"/>
                </a:solidFill>
              </a:endParaRPr>
            </a:p>
          </p:txBody>
        </p:sp>
        <p:sp>
          <p:nvSpPr>
            <p:cNvPr id="110" name="Freeform 220"/>
            <p:cNvSpPr>
              <a:spLocks/>
            </p:cNvSpPr>
            <p:nvPr/>
          </p:nvSpPr>
          <p:spPr bwMode="black">
            <a:xfrm>
              <a:off x="2579062" y="4756453"/>
              <a:ext cx="330824" cy="573854"/>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solidFill>
                  <a:srgbClr val="FFFFFF"/>
                </a:solidFill>
              </a:endParaRPr>
            </a:p>
          </p:txBody>
        </p:sp>
        <p:sp>
          <p:nvSpPr>
            <p:cNvPr id="111" name="Freeform 221"/>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solidFill>
                  <a:srgbClr val="FFFFFF"/>
                </a:solidFill>
              </a:endParaRPr>
            </a:p>
          </p:txBody>
        </p:sp>
        <p:sp>
          <p:nvSpPr>
            <p:cNvPr id="112" name="Freeform 222"/>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solidFill>
                  <a:srgbClr val="FFFFFF"/>
                </a:solidFill>
              </a:endParaRPr>
            </a:p>
          </p:txBody>
        </p:sp>
        <p:sp>
          <p:nvSpPr>
            <p:cNvPr id="113" name="Freeform 223"/>
            <p:cNvSpPr>
              <a:spLocks/>
            </p:cNvSpPr>
            <p:nvPr/>
          </p:nvSpPr>
          <p:spPr bwMode="black">
            <a:xfrm>
              <a:off x="1977672" y="4663072"/>
              <a:ext cx="606178" cy="195940"/>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solidFill>
                  <a:srgbClr val="FFFFFF"/>
                </a:solidFill>
              </a:endParaRPr>
            </a:p>
          </p:txBody>
        </p:sp>
        <p:sp>
          <p:nvSpPr>
            <p:cNvPr id="114" name="Freeform 224"/>
            <p:cNvSpPr>
              <a:spLocks/>
            </p:cNvSpPr>
            <p:nvPr/>
          </p:nvSpPr>
          <p:spPr bwMode="black">
            <a:xfrm>
              <a:off x="1976076" y="4835467"/>
              <a:ext cx="555896" cy="1963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solidFill>
                  <a:srgbClr val="FFFFFF"/>
                </a:solidFill>
              </a:endParaRPr>
            </a:p>
          </p:txBody>
        </p:sp>
        <p:sp>
          <p:nvSpPr>
            <p:cNvPr id="115" name="Freeform 225"/>
            <p:cNvSpPr>
              <a:spLocks noEditPoints="1"/>
            </p:cNvSpPr>
            <p:nvPr/>
          </p:nvSpPr>
          <p:spPr bwMode="black">
            <a:xfrm>
              <a:off x="1886286" y="4267200"/>
              <a:ext cx="1011628" cy="995266"/>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solidFill>
                  <a:srgbClr val="FFFFFF"/>
                </a:solidFill>
              </a:endParaRPr>
            </a:p>
          </p:txBody>
        </p:sp>
      </p:grpSp>
      <p:sp>
        <p:nvSpPr>
          <p:cNvPr id="91" name="Rectangle 90"/>
          <p:cNvSpPr/>
          <p:nvPr>
            <p:custDataLst>
              <p:tags r:id="rId19"/>
            </p:custDataLst>
          </p:nvPr>
        </p:nvSpPr>
        <p:spPr bwMode="auto">
          <a:xfrm>
            <a:off x="3842887" y="3139294"/>
            <a:ext cx="1640774" cy="11604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93260" numCol="1" spcCol="0" rtlCol="0" fromWordArt="0" anchor="ctr" anchorCtr="0" forceAA="0" compatLnSpc="1">
            <a:prstTxWarp prst="textNoShape">
              <a:avLst/>
            </a:prstTxWarp>
            <a:noAutofit/>
          </a:bodyPr>
          <a:lstStyle/>
          <a:p>
            <a:pPr marL="116575" indent="-116575">
              <a:lnSpc>
                <a:spcPct val="110000"/>
              </a:lnSpc>
              <a:spcBef>
                <a:spcPct val="0"/>
              </a:spcBef>
              <a:buFont typeface="Arial" pitchFamily="34" charset="0"/>
              <a:buChar char="•"/>
            </a:pPr>
            <a:endParaRPr lang="en-US" sz="1071" kern="0" dirty="0">
              <a:solidFill>
                <a:schemeClr val="bg2"/>
              </a:solidFill>
              <a:ea typeface="Segoe UI" pitchFamily="34" charset="0"/>
              <a:cs typeface="Segoe UI" pitchFamily="34" charset="0"/>
            </a:endParaRPr>
          </a:p>
        </p:txBody>
      </p:sp>
      <p:pic>
        <p:nvPicPr>
          <p:cNvPr id="93" name="Picture 2" descr="\\MAGNUM\Projects\Microsoft\Cloud Power FY12\Design\Icons\PNGs\Web.png"/>
          <p:cNvPicPr>
            <a:picLocks noChangeAspect="1" noChangeArrowheads="1"/>
          </p:cNvPicPr>
          <p:nvPr/>
        </p:nvPicPr>
        <p:blipFill rotWithShape="1">
          <a:blip r:embed="rId23" cstate="screen">
            <a:lum bright="100000"/>
            <a:extLst>
              <a:ext uri="{28A0092B-C50C-407E-A947-70E740481C1C}">
                <a14:useLocalDpi xmlns:a14="http://schemas.microsoft.com/office/drawing/2010/main"/>
              </a:ext>
            </a:extLst>
          </a:blip>
          <a:srcRect b="-1316"/>
          <a:stretch/>
        </p:blipFill>
        <p:spPr bwMode="auto">
          <a:xfrm>
            <a:off x="5849123" y="1559104"/>
            <a:ext cx="847670" cy="859039"/>
          </a:xfrm>
          <a:prstGeom prst="rect">
            <a:avLst/>
          </a:prstGeom>
          <a:noFill/>
        </p:spPr>
      </p:pic>
      <p:pic>
        <p:nvPicPr>
          <p:cNvPr id="96" name="Picture 6" descr="\\MAGNUM\Projects\Microsoft\Cloud Power FY12\Design\ICONS_PNG\Screen.png"/>
          <p:cNvPicPr>
            <a:picLocks noChangeAspect="1" noChangeArrowheads="1"/>
          </p:cNvPicPr>
          <p:nvPr/>
        </p:nvPicPr>
        <p:blipFill>
          <a:blip r:embed="rId24" cstate="screen">
            <a:lum bright="100000"/>
            <a:extLst>
              <a:ext uri="{28A0092B-C50C-407E-A947-70E740481C1C}">
                <a14:useLocalDpi xmlns:a14="http://schemas.microsoft.com/office/drawing/2010/main"/>
              </a:ext>
            </a:extLst>
          </a:blip>
          <a:srcRect/>
          <a:stretch>
            <a:fillRect/>
          </a:stretch>
        </p:blipFill>
        <p:spPr bwMode="auto">
          <a:xfrm flipH="1">
            <a:off x="10031505" y="1566527"/>
            <a:ext cx="845173" cy="845173"/>
          </a:xfrm>
          <a:prstGeom prst="rect">
            <a:avLst/>
          </a:prstGeom>
          <a:noFill/>
        </p:spPr>
      </p:pic>
      <p:pic>
        <p:nvPicPr>
          <p:cNvPr id="108" name="Picture 107" descr="Web Hosting graphic"/>
          <p:cNvPicPr>
            <a:picLocks noChangeAspect="1"/>
          </p:cNvPicPr>
          <p:nvPr/>
        </p:nvPicPr>
        <p:blipFill>
          <a:blip r:embed="rId25" cstate="screen">
            <a:extLst>
              <a:ext uri="{28A0092B-C50C-407E-A947-70E740481C1C}">
                <a14:useLocalDpi xmlns:a14="http://schemas.microsoft.com/office/drawing/2010/main" val="0"/>
              </a:ext>
            </a:extLst>
          </a:blip>
          <a:stretch>
            <a:fillRect/>
          </a:stretch>
        </p:blipFill>
        <p:spPr>
          <a:xfrm>
            <a:off x="7992403" y="1653462"/>
            <a:ext cx="779535" cy="665671"/>
          </a:xfrm>
          <a:prstGeom prst="rect">
            <a:avLst/>
          </a:prstGeom>
        </p:spPr>
      </p:pic>
      <p:pic>
        <p:nvPicPr>
          <p:cNvPr id="46" name="Picture 6" descr="C:\Users\v-kenner\AppData\Local\MetroStyleAddIn\Icons\Checklist.wmf"/>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10829037" y="5621326"/>
            <a:ext cx="587875" cy="47780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v-kenner\AppData\Local\MetroStyleAddIn\Icons\Negotiate.wmf"/>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3775218" y="5642448"/>
            <a:ext cx="619554" cy="34083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v-kenner\AppData\Local\MetroStyleAddIn\Icons\Hubs.wmf"/>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7305330" y="4488901"/>
            <a:ext cx="603542" cy="50279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v-kenner\AppData\Local\MetroStyleAddIn\Icons\Global.wmf"/>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10877744" y="4487398"/>
            <a:ext cx="490459" cy="48686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C:\Users\v-kenner\AppData\Local\MetroStyleAddIn\Icons\Hire.wmf"/>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3910480" y="4497324"/>
            <a:ext cx="341254" cy="49437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v-kenner\AppData\Local\MetroStyleAddIn\Icons\Cloud Computing.wmf"/>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7340243" y="5650419"/>
            <a:ext cx="538149" cy="409558"/>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1"/>
          <p:cNvSpPr txBox="1"/>
          <p:nvPr/>
        </p:nvSpPr>
        <p:spPr>
          <a:xfrm>
            <a:off x="441960" y="4092733"/>
            <a:ext cx="9317236" cy="276999"/>
          </a:xfrm>
          <a:prstGeom prst="rect">
            <a:avLst/>
          </a:prstGeom>
          <a:noFill/>
        </p:spPr>
        <p:txBody>
          <a:bodyPr wrap="square" lIns="0" tIns="0" rIns="0" bIns="0" rtlCol="0">
            <a:spAutoFit/>
          </a:bodyPr>
          <a:lstStyle/>
          <a:p>
            <a:r>
              <a:rPr lang="en-US" dirty="0">
                <a:solidFill>
                  <a:schemeClr val="tx2"/>
                </a:solidFill>
              </a:rPr>
              <a:t>To become an authorized SPLA Hoster, follow these 6 easy steps:</a:t>
            </a:r>
          </a:p>
        </p:txBody>
      </p:sp>
      <p:sp>
        <p:nvSpPr>
          <p:cNvPr id="66" name="TextBox 1"/>
          <p:cNvSpPr txBox="1"/>
          <p:nvPr/>
        </p:nvSpPr>
        <p:spPr>
          <a:xfrm>
            <a:off x="441960" y="1047659"/>
            <a:ext cx="11910560" cy="276999"/>
          </a:xfrm>
          <a:prstGeom prst="rect">
            <a:avLst/>
          </a:prstGeom>
          <a:noFill/>
        </p:spPr>
        <p:txBody>
          <a:bodyPr wrap="square" lIns="0" tIns="0" rIns="0" bIns="0" rtlCol="0">
            <a:spAutoFit/>
          </a:bodyPr>
          <a:lstStyle/>
          <a:p>
            <a:r>
              <a:rPr lang="en-US" dirty="0" smtClean="0">
                <a:solidFill>
                  <a:schemeClr val="tx2"/>
                </a:solidFill>
              </a:rPr>
              <a:t>Microsoft hosting solutions—based </a:t>
            </a:r>
            <a:r>
              <a:rPr lang="en-US" dirty="0">
                <a:solidFill>
                  <a:schemeClr val="tx2"/>
                </a:solidFill>
              </a:rPr>
              <a:t>on </a:t>
            </a:r>
            <a:r>
              <a:rPr lang="en-US" dirty="0" smtClean="0">
                <a:solidFill>
                  <a:schemeClr val="tx2"/>
                </a:solidFill>
              </a:rPr>
              <a:t>one common platform (Windows Server, System Center &amp; SQL Server)</a:t>
            </a:r>
            <a:endParaRPr lang="en-US" dirty="0">
              <a:solidFill>
                <a:schemeClr val="tx2"/>
              </a:solidFill>
            </a:endParaRPr>
          </a:p>
        </p:txBody>
      </p:sp>
      <p:sp>
        <p:nvSpPr>
          <p:cNvPr id="72" name="TextBox 3"/>
          <p:cNvSpPr txBox="1"/>
          <p:nvPr/>
        </p:nvSpPr>
        <p:spPr>
          <a:xfrm>
            <a:off x="1006213" y="6712894"/>
            <a:ext cx="10483999" cy="246221"/>
          </a:xfrm>
          <a:prstGeom prst="rect">
            <a:avLst/>
          </a:prstGeom>
          <a:noFill/>
        </p:spPr>
        <p:txBody>
          <a:bodyPr wrap="square" lIns="0" tIns="0" rIns="0" bIns="0" rtlCol="0">
            <a:spAutoFit/>
          </a:bodyPr>
          <a:lstStyle/>
          <a:p>
            <a:r>
              <a:rPr lang="en-US" sz="1600" dirty="0" smtClean="0">
                <a:solidFill>
                  <a:schemeClr val="tx2"/>
                </a:solidFill>
                <a:latin typeface="Segoe UI Light" pitchFamily="34" charset="0"/>
              </a:rPr>
              <a:t>  For full detail requirements, please </a:t>
            </a:r>
            <a:r>
              <a:rPr lang="en-US" sz="1600" dirty="0">
                <a:solidFill>
                  <a:schemeClr val="tx2"/>
                </a:solidFill>
                <a:latin typeface="Segoe UI Light" pitchFamily="34" charset="0"/>
              </a:rPr>
              <a:t>see </a:t>
            </a:r>
            <a:r>
              <a:rPr lang="en-US" sz="1600" dirty="0">
                <a:solidFill>
                  <a:schemeClr val="tx2"/>
                </a:solidFill>
                <a:latin typeface="Segoe UI Light" pitchFamily="34" charset="0"/>
                <a:hlinkClick r:id="rId32"/>
              </a:rPr>
              <a:t>http://</a:t>
            </a:r>
            <a:r>
              <a:rPr lang="en-US" sz="1600" dirty="0" smtClean="0">
                <a:solidFill>
                  <a:schemeClr val="tx2"/>
                </a:solidFill>
                <a:latin typeface="Segoe UI Light" pitchFamily="34" charset="0"/>
                <a:hlinkClick r:id="rId32"/>
              </a:rPr>
              <a:t>www.microsoft.com/licensing/licensing-options/spla-program.aspx</a:t>
            </a:r>
            <a:r>
              <a:rPr lang="en-US" sz="1600" dirty="0" smtClean="0">
                <a:solidFill>
                  <a:schemeClr val="tx2"/>
                </a:solidFill>
                <a:latin typeface="Segoe UI Light" pitchFamily="34" charset="0"/>
              </a:rPr>
              <a:t> </a:t>
            </a:r>
          </a:p>
        </p:txBody>
      </p:sp>
      <p:sp>
        <p:nvSpPr>
          <p:cNvPr id="2" name="Title 1"/>
          <p:cNvSpPr>
            <a:spLocks noGrp="1"/>
          </p:cNvSpPr>
          <p:nvPr>
            <p:ph type="title"/>
          </p:nvPr>
        </p:nvSpPr>
        <p:spPr/>
        <p:txBody>
          <a:bodyPr/>
          <a:lstStyle/>
          <a:p>
            <a:r>
              <a:rPr lang="en-US" smtClean="0"/>
              <a:t>Host your own solutions with SPLA</a:t>
            </a:r>
            <a:endParaRPr lang="en-US" dirty="0"/>
          </a:p>
        </p:txBody>
      </p:sp>
    </p:spTree>
    <p:extLst>
      <p:ext uri="{BB962C8B-B14F-4D97-AF65-F5344CB8AC3E}">
        <p14:creationId xmlns:p14="http://schemas.microsoft.com/office/powerpoint/2010/main" val="267855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3"/>
          </p:nvPr>
        </p:nvSpPr>
        <p:spPr/>
        <p:txBody>
          <a:bodyPr/>
          <a:lstStyle/>
          <a:p>
            <a:pPr marL="0" indent="0">
              <a:buNone/>
            </a:pPr>
            <a:r>
              <a:rPr lang="en-US" dirty="0" smtClean="0"/>
              <a:t>Deployment options</a:t>
            </a:r>
          </a:p>
          <a:p>
            <a:pPr marL="457200" lvl="1" indent="0">
              <a:buNone/>
            </a:pPr>
            <a:r>
              <a:rPr lang="en-US" dirty="0" smtClean="0"/>
              <a:t>Using the Essentials edition</a:t>
            </a:r>
          </a:p>
          <a:p>
            <a:pPr marL="457200" lvl="1" indent="0">
              <a:buNone/>
            </a:pPr>
            <a:r>
              <a:rPr lang="en-US" dirty="0" smtClean="0"/>
              <a:t>Using the Windows Server Essentials Experience role</a:t>
            </a:r>
          </a:p>
          <a:p>
            <a:pPr marL="0" indent="0">
              <a:buNone/>
            </a:pPr>
            <a:r>
              <a:rPr lang="en-US" dirty="0" smtClean="0"/>
              <a:t>Licensing overview</a:t>
            </a:r>
          </a:p>
          <a:p>
            <a:pPr marL="457200" lvl="1" indent="0">
              <a:buNone/>
            </a:pPr>
            <a:r>
              <a:rPr lang="en-US" dirty="0" smtClean="0"/>
              <a:t>Server license assignment</a:t>
            </a:r>
          </a:p>
          <a:p>
            <a:pPr marL="457200" lvl="1" indent="0">
              <a:buNone/>
            </a:pPr>
            <a:r>
              <a:rPr lang="en-US" dirty="0" smtClean="0"/>
              <a:t>Client access licenses (CALs)</a:t>
            </a:r>
          </a:p>
          <a:p>
            <a:pPr marL="457200" lvl="1" indent="0">
              <a:buNone/>
            </a:pPr>
            <a:r>
              <a:rPr lang="en-US" dirty="0" smtClean="0"/>
              <a:t>Upgrade and downgrade rights</a:t>
            </a:r>
          </a:p>
          <a:p>
            <a:pPr marL="457200" lvl="1" indent="0">
              <a:buNone/>
            </a:pPr>
            <a:r>
              <a:rPr lang="en-US" dirty="0" smtClean="0"/>
              <a:t>In-place license transition for Essentials</a:t>
            </a:r>
          </a:p>
          <a:p>
            <a:pPr marL="457200" lvl="1" indent="0">
              <a:buNone/>
            </a:pPr>
            <a:r>
              <a:rPr lang="en-US" dirty="0" smtClean="0"/>
              <a:t>Services </a:t>
            </a:r>
            <a:r>
              <a:rPr lang="en-US" dirty="0"/>
              <a:t>Provider License </a:t>
            </a:r>
            <a:r>
              <a:rPr lang="en-US" dirty="0" smtClean="0"/>
              <a:t>Agreement (SPLA)</a:t>
            </a:r>
            <a:endParaRPr lang="en-US" dirty="0"/>
          </a:p>
        </p:txBody>
      </p:sp>
    </p:spTree>
    <p:extLst>
      <p:ext uri="{BB962C8B-B14F-4D97-AF65-F5344CB8AC3E}">
        <p14:creationId xmlns:p14="http://schemas.microsoft.com/office/powerpoint/2010/main" val="1045710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Learn more about SPLA</a:t>
            </a:r>
            <a:endParaRPr lang="en-US" dirty="0"/>
          </a:p>
        </p:txBody>
      </p:sp>
      <p:grpSp>
        <p:nvGrpSpPr>
          <p:cNvPr id="12" name="Group 11"/>
          <p:cNvGrpSpPr/>
          <p:nvPr/>
        </p:nvGrpSpPr>
        <p:grpSpPr>
          <a:xfrm>
            <a:off x="413239" y="1583404"/>
            <a:ext cx="3746294" cy="5173972"/>
            <a:chOff x="468603" y="1257237"/>
            <a:chExt cx="3746826" cy="5174706"/>
          </a:xfrm>
        </p:grpSpPr>
        <p:sp>
          <p:nvSpPr>
            <p:cNvPr id="5" name="Rectangle 4"/>
            <p:cNvSpPr/>
            <p:nvPr/>
          </p:nvSpPr>
          <p:spPr bwMode="auto">
            <a:xfrm>
              <a:off x="468603" y="2006932"/>
              <a:ext cx="3746826" cy="1567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19"/>
            <p:cNvSpPr txBox="1">
              <a:spLocks/>
            </p:cNvSpPr>
            <p:nvPr/>
          </p:nvSpPr>
          <p:spPr>
            <a:xfrm>
              <a:off x="468603" y="1257237"/>
              <a:ext cx="3744817" cy="649415"/>
            </a:xfrm>
            <a:prstGeom prst="rect">
              <a:avLst/>
            </a:prstGeom>
            <a:solidFill>
              <a:schemeClr val="accent1"/>
            </a:solidFill>
          </p:spPr>
          <p:txBody>
            <a:bodyPr wrap="square" lIns="182854" tIns="91427" rIns="182854" bIns="91427" anchor="ctr" anchorCtr="0">
              <a:noAutofit/>
            </a:bodyPr>
            <a:lstStyle>
              <a:defPPr>
                <a:defRPr lang="en-US"/>
              </a:defPPr>
              <a:lvl1pPr algn="ctr" defTabSz="932600">
                <a:defRPr sz="1600" b="1">
                  <a:solidFill>
                    <a:prstClr val="white"/>
                  </a:solidFill>
                </a:defRPr>
              </a:lvl1pPr>
            </a:lstStyle>
            <a:p>
              <a:pPr marL="57139" fontAlgn="base">
                <a:lnSpc>
                  <a:spcPct val="90000"/>
                </a:lnSpc>
                <a:spcBef>
                  <a:spcPct val="0"/>
                </a:spcBef>
                <a:spcAft>
                  <a:spcPct val="0"/>
                </a:spcAft>
              </a:pPr>
              <a:r>
                <a:rPr lang="en-US" sz="2000"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Plan</a:t>
              </a:r>
            </a:p>
          </p:txBody>
        </p:sp>
        <p:sp>
          <p:nvSpPr>
            <p:cNvPr id="11" name="Freeform 10"/>
            <p:cNvSpPr>
              <a:spLocks noEditPoints="1"/>
            </p:cNvSpPr>
            <p:nvPr/>
          </p:nvSpPr>
          <p:spPr bwMode="auto">
            <a:xfrm>
              <a:off x="3778776" y="3044114"/>
              <a:ext cx="365705" cy="405670"/>
            </a:xfrm>
            <a:custGeom>
              <a:avLst/>
              <a:gdLst>
                <a:gd name="T0" fmla="*/ 500 w 711"/>
                <a:gd name="T1" fmla="*/ 406 h 712"/>
                <a:gd name="T2" fmla="*/ 520 w 711"/>
                <a:gd name="T3" fmla="*/ 303 h 712"/>
                <a:gd name="T4" fmla="*/ 520 w 711"/>
                <a:gd name="T5" fmla="*/ 220 h 712"/>
                <a:gd name="T6" fmla="*/ 260 w 711"/>
                <a:gd name="T7" fmla="*/ 0 h 712"/>
                <a:gd name="T8" fmla="*/ 2 w 711"/>
                <a:gd name="T9" fmla="*/ 220 h 712"/>
                <a:gd name="T10" fmla="*/ 2 w 711"/>
                <a:gd name="T11" fmla="*/ 303 h 712"/>
                <a:gd name="T12" fmla="*/ 260 w 711"/>
                <a:gd name="T13" fmla="*/ 523 h 712"/>
                <a:gd name="T14" fmla="*/ 377 w 711"/>
                <a:gd name="T15" fmla="*/ 495 h 712"/>
                <a:gd name="T16" fmla="*/ 405 w 711"/>
                <a:gd name="T17" fmla="*/ 501 h 712"/>
                <a:gd name="T18" fmla="*/ 626 w 711"/>
                <a:gd name="T19" fmla="*/ 712 h 712"/>
                <a:gd name="T20" fmla="*/ 706 w 711"/>
                <a:gd name="T21" fmla="*/ 641 h 712"/>
                <a:gd name="T22" fmla="*/ 443 w 711"/>
                <a:gd name="T23" fmla="*/ 303 h 712"/>
                <a:gd name="T24" fmla="*/ 260 w 711"/>
                <a:gd name="T25" fmla="*/ 449 h 712"/>
                <a:gd name="T26" fmla="*/ 77 w 711"/>
                <a:gd name="T27" fmla="*/ 303 h 712"/>
                <a:gd name="T28" fmla="*/ 77 w 711"/>
                <a:gd name="T29" fmla="*/ 220 h 712"/>
                <a:gd name="T30" fmla="*/ 260 w 711"/>
                <a:gd name="T31" fmla="*/ 75 h 712"/>
                <a:gd name="T32" fmla="*/ 443 w 711"/>
                <a:gd name="T33" fmla="*/ 220 h 712"/>
                <a:gd name="T34" fmla="*/ 443 w 711"/>
                <a:gd name="T35" fmla="*/ 303 h 712"/>
                <a:gd name="T36" fmla="*/ 422 w 711"/>
                <a:gd name="T37" fmla="*/ 291 h 712"/>
                <a:gd name="T38" fmla="*/ 426 w 711"/>
                <a:gd name="T39" fmla="*/ 262 h 712"/>
                <a:gd name="T40" fmla="*/ 391 w 711"/>
                <a:gd name="T41" fmla="*/ 235 h 712"/>
                <a:gd name="T42" fmla="*/ 352 w 711"/>
                <a:gd name="T43" fmla="*/ 182 h 712"/>
                <a:gd name="T44" fmla="*/ 316 w 711"/>
                <a:gd name="T45" fmla="*/ 172 h 712"/>
                <a:gd name="T46" fmla="*/ 295 w 711"/>
                <a:gd name="T47" fmla="*/ 218 h 712"/>
                <a:gd name="T48" fmla="*/ 229 w 711"/>
                <a:gd name="T49" fmla="*/ 225 h 712"/>
                <a:gd name="T50" fmla="*/ 215 w 711"/>
                <a:gd name="T51" fmla="*/ 230 h 712"/>
                <a:gd name="T52" fmla="*/ 201 w 711"/>
                <a:gd name="T53" fmla="*/ 257 h 712"/>
                <a:gd name="T54" fmla="*/ 234 w 711"/>
                <a:gd name="T55" fmla="*/ 291 h 712"/>
                <a:gd name="T56" fmla="*/ 234 w 711"/>
                <a:gd name="T57" fmla="*/ 326 h 712"/>
                <a:gd name="T58" fmla="*/ 201 w 711"/>
                <a:gd name="T59" fmla="*/ 360 h 712"/>
                <a:gd name="T60" fmla="*/ 215 w 711"/>
                <a:gd name="T61" fmla="*/ 385 h 712"/>
                <a:gd name="T62" fmla="*/ 229 w 711"/>
                <a:gd name="T63" fmla="*/ 392 h 712"/>
                <a:gd name="T64" fmla="*/ 295 w 711"/>
                <a:gd name="T65" fmla="*/ 397 h 712"/>
                <a:gd name="T66" fmla="*/ 423 w 711"/>
                <a:gd name="T67" fmla="*/ 295 h 712"/>
                <a:gd name="T68" fmla="*/ 290 w 711"/>
                <a:gd name="T69" fmla="*/ 308 h 712"/>
                <a:gd name="T70" fmla="*/ 365 w 711"/>
                <a:gd name="T71" fmla="*/ 3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1" h="712">
                  <a:moveTo>
                    <a:pt x="706" y="615"/>
                  </a:moveTo>
                  <a:cubicBezTo>
                    <a:pt x="500" y="406"/>
                    <a:pt x="500" y="406"/>
                    <a:pt x="500" y="406"/>
                  </a:cubicBezTo>
                  <a:cubicBezTo>
                    <a:pt x="491" y="400"/>
                    <a:pt x="488" y="386"/>
                    <a:pt x="494" y="378"/>
                  </a:cubicBezTo>
                  <a:cubicBezTo>
                    <a:pt x="506" y="355"/>
                    <a:pt x="514" y="329"/>
                    <a:pt x="520" y="303"/>
                  </a:cubicBezTo>
                  <a:cubicBezTo>
                    <a:pt x="520" y="289"/>
                    <a:pt x="523" y="275"/>
                    <a:pt x="523" y="260"/>
                  </a:cubicBezTo>
                  <a:cubicBezTo>
                    <a:pt x="523" y="249"/>
                    <a:pt x="520" y="235"/>
                    <a:pt x="520" y="220"/>
                  </a:cubicBezTo>
                  <a:cubicBezTo>
                    <a:pt x="503" y="109"/>
                    <a:pt x="414" y="20"/>
                    <a:pt x="300" y="3"/>
                  </a:cubicBezTo>
                  <a:cubicBezTo>
                    <a:pt x="288" y="0"/>
                    <a:pt x="274" y="0"/>
                    <a:pt x="260" y="0"/>
                  </a:cubicBezTo>
                  <a:cubicBezTo>
                    <a:pt x="245" y="0"/>
                    <a:pt x="234" y="0"/>
                    <a:pt x="220" y="3"/>
                  </a:cubicBezTo>
                  <a:cubicBezTo>
                    <a:pt x="108" y="20"/>
                    <a:pt x="20" y="109"/>
                    <a:pt x="2" y="220"/>
                  </a:cubicBezTo>
                  <a:cubicBezTo>
                    <a:pt x="0" y="235"/>
                    <a:pt x="0" y="249"/>
                    <a:pt x="0" y="260"/>
                  </a:cubicBezTo>
                  <a:cubicBezTo>
                    <a:pt x="0" y="275"/>
                    <a:pt x="0" y="289"/>
                    <a:pt x="2" y="303"/>
                  </a:cubicBezTo>
                  <a:cubicBezTo>
                    <a:pt x="20" y="415"/>
                    <a:pt x="108" y="503"/>
                    <a:pt x="220" y="521"/>
                  </a:cubicBezTo>
                  <a:cubicBezTo>
                    <a:pt x="234" y="523"/>
                    <a:pt x="245" y="523"/>
                    <a:pt x="260" y="523"/>
                  </a:cubicBezTo>
                  <a:cubicBezTo>
                    <a:pt x="274" y="523"/>
                    <a:pt x="288" y="523"/>
                    <a:pt x="300" y="521"/>
                  </a:cubicBezTo>
                  <a:cubicBezTo>
                    <a:pt x="328" y="515"/>
                    <a:pt x="354" y="506"/>
                    <a:pt x="377" y="495"/>
                  </a:cubicBezTo>
                  <a:cubicBezTo>
                    <a:pt x="380" y="495"/>
                    <a:pt x="383" y="492"/>
                    <a:pt x="388" y="492"/>
                  </a:cubicBezTo>
                  <a:cubicBezTo>
                    <a:pt x="394" y="492"/>
                    <a:pt x="403" y="495"/>
                    <a:pt x="405" y="501"/>
                  </a:cubicBezTo>
                  <a:cubicBezTo>
                    <a:pt x="611" y="706"/>
                    <a:pt x="611" y="706"/>
                    <a:pt x="611" y="706"/>
                  </a:cubicBezTo>
                  <a:cubicBezTo>
                    <a:pt x="617" y="709"/>
                    <a:pt x="620" y="712"/>
                    <a:pt x="626" y="712"/>
                  </a:cubicBezTo>
                  <a:cubicBezTo>
                    <a:pt x="631" y="712"/>
                    <a:pt x="634" y="709"/>
                    <a:pt x="640" y="706"/>
                  </a:cubicBezTo>
                  <a:cubicBezTo>
                    <a:pt x="706" y="641"/>
                    <a:pt x="706" y="641"/>
                    <a:pt x="706" y="641"/>
                  </a:cubicBezTo>
                  <a:cubicBezTo>
                    <a:pt x="711" y="632"/>
                    <a:pt x="711" y="621"/>
                    <a:pt x="706" y="615"/>
                  </a:cubicBezTo>
                  <a:close/>
                  <a:moveTo>
                    <a:pt x="443" y="303"/>
                  </a:moveTo>
                  <a:cubicBezTo>
                    <a:pt x="428" y="372"/>
                    <a:pt x="371" y="429"/>
                    <a:pt x="300" y="443"/>
                  </a:cubicBezTo>
                  <a:cubicBezTo>
                    <a:pt x="288" y="446"/>
                    <a:pt x="274" y="449"/>
                    <a:pt x="260" y="449"/>
                  </a:cubicBezTo>
                  <a:cubicBezTo>
                    <a:pt x="245" y="449"/>
                    <a:pt x="234" y="446"/>
                    <a:pt x="220" y="443"/>
                  </a:cubicBezTo>
                  <a:cubicBezTo>
                    <a:pt x="148" y="429"/>
                    <a:pt x="94" y="372"/>
                    <a:pt x="77" y="303"/>
                  </a:cubicBezTo>
                  <a:cubicBezTo>
                    <a:pt x="74" y="289"/>
                    <a:pt x="74" y="275"/>
                    <a:pt x="74" y="260"/>
                  </a:cubicBezTo>
                  <a:cubicBezTo>
                    <a:pt x="74" y="249"/>
                    <a:pt x="74" y="235"/>
                    <a:pt x="77" y="220"/>
                  </a:cubicBezTo>
                  <a:cubicBezTo>
                    <a:pt x="94" y="149"/>
                    <a:pt x="148" y="95"/>
                    <a:pt x="220" y="80"/>
                  </a:cubicBezTo>
                  <a:cubicBezTo>
                    <a:pt x="234" y="77"/>
                    <a:pt x="245" y="75"/>
                    <a:pt x="260" y="75"/>
                  </a:cubicBezTo>
                  <a:cubicBezTo>
                    <a:pt x="274" y="75"/>
                    <a:pt x="288" y="77"/>
                    <a:pt x="300" y="80"/>
                  </a:cubicBezTo>
                  <a:cubicBezTo>
                    <a:pt x="371" y="95"/>
                    <a:pt x="428" y="149"/>
                    <a:pt x="443" y="220"/>
                  </a:cubicBezTo>
                  <a:cubicBezTo>
                    <a:pt x="445" y="235"/>
                    <a:pt x="448" y="249"/>
                    <a:pt x="448" y="260"/>
                  </a:cubicBezTo>
                  <a:cubicBezTo>
                    <a:pt x="448" y="275"/>
                    <a:pt x="445" y="289"/>
                    <a:pt x="443" y="303"/>
                  </a:cubicBezTo>
                  <a:close/>
                  <a:moveTo>
                    <a:pt x="423" y="295"/>
                  </a:moveTo>
                  <a:cubicBezTo>
                    <a:pt x="423" y="293"/>
                    <a:pt x="422" y="292"/>
                    <a:pt x="422" y="291"/>
                  </a:cubicBezTo>
                  <a:cubicBezTo>
                    <a:pt x="422" y="290"/>
                    <a:pt x="423" y="289"/>
                    <a:pt x="424" y="288"/>
                  </a:cubicBezTo>
                  <a:cubicBezTo>
                    <a:pt x="425" y="280"/>
                    <a:pt x="426" y="271"/>
                    <a:pt x="426" y="262"/>
                  </a:cubicBezTo>
                  <a:cubicBezTo>
                    <a:pt x="426" y="249"/>
                    <a:pt x="425" y="237"/>
                    <a:pt x="422" y="225"/>
                  </a:cubicBezTo>
                  <a:cubicBezTo>
                    <a:pt x="391" y="235"/>
                    <a:pt x="391" y="235"/>
                    <a:pt x="391" y="235"/>
                  </a:cubicBezTo>
                  <a:cubicBezTo>
                    <a:pt x="381" y="228"/>
                    <a:pt x="370" y="221"/>
                    <a:pt x="358" y="218"/>
                  </a:cubicBezTo>
                  <a:cubicBezTo>
                    <a:pt x="352" y="182"/>
                    <a:pt x="352" y="182"/>
                    <a:pt x="352" y="182"/>
                  </a:cubicBezTo>
                  <a:cubicBezTo>
                    <a:pt x="350" y="177"/>
                    <a:pt x="345" y="172"/>
                    <a:pt x="340" y="172"/>
                  </a:cubicBezTo>
                  <a:cubicBezTo>
                    <a:pt x="316" y="172"/>
                    <a:pt x="316" y="172"/>
                    <a:pt x="316" y="172"/>
                  </a:cubicBezTo>
                  <a:cubicBezTo>
                    <a:pt x="309" y="172"/>
                    <a:pt x="305" y="177"/>
                    <a:pt x="304" y="182"/>
                  </a:cubicBezTo>
                  <a:cubicBezTo>
                    <a:pt x="295" y="218"/>
                    <a:pt x="295" y="218"/>
                    <a:pt x="295" y="218"/>
                  </a:cubicBezTo>
                  <a:cubicBezTo>
                    <a:pt x="283" y="221"/>
                    <a:pt x="273" y="228"/>
                    <a:pt x="264" y="236"/>
                  </a:cubicBezTo>
                  <a:cubicBezTo>
                    <a:pt x="229" y="225"/>
                    <a:pt x="229" y="225"/>
                    <a:pt x="229" y="225"/>
                  </a:cubicBezTo>
                  <a:cubicBezTo>
                    <a:pt x="227" y="225"/>
                    <a:pt x="227" y="225"/>
                    <a:pt x="225" y="225"/>
                  </a:cubicBezTo>
                  <a:cubicBezTo>
                    <a:pt x="222" y="225"/>
                    <a:pt x="217" y="226"/>
                    <a:pt x="215" y="230"/>
                  </a:cubicBezTo>
                  <a:cubicBezTo>
                    <a:pt x="203" y="250"/>
                    <a:pt x="203" y="250"/>
                    <a:pt x="203" y="250"/>
                  </a:cubicBezTo>
                  <a:cubicBezTo>
                    <a:pt x="201" y="252"/>
                    <a:pt x="201" y="255"/>
                    <a:pt x="201" y="257"/>
                  </a:cubicBezTo>
                  <a:cubicBezTo>
                    <a:pt x="201" y="260"/>
                    <a:pt x="203" y="263"/>
                    <a:pt x="205" y="265"/>
                  </a:cubicBezTo>
                  <a:cubicBezTo>
                    <a:pt x="234" y="291"/>
                    <a:pt x="234" y="291"/>
                    <a:pt x="234" y="291"/>
                  </a:cubicBezTo>
                  <a:cubicBezTo>
                    <a:pt x="232" y="296"/>
                    <a:pt x="230" y="302"/>
                    <a:pt x="230" y="308"/>
                  </a:cubicBezTo>
                  <a:cubicBezTo>
                    <a:pt x="230" y="314"/>
                    <a:pt x="232" y="319"/>
                    <a:pt x="234" y="326"/>
                  </a:cubicBezTo>
                  <a:cubicBezTo>
                    <a:pt x="205" y="352"/>
                    <a:pt x="205" y="352"/>
                    <a:pt x="205" y="352"/>
                  </a:cubicBezTo>
                  <a:cubicBezTo>
                    <a:pt x="203" y="353"/>
                    <a:pt x="201" y="357"/>
                    <a:pt x="201" y="360"/>
                  </a:cubicBezTo>
                  <a:cubicBezTo>
                    <a:pt x="201" y="362"/>
                    <a:pt x="201" y="363"/>
                    <a:pt x="203" y="365"/>
                  </a:cubicBezTo>
                  <a:cubicBezTo>
                    <a:pt x="215" y="385"/>
                    <a:pt x="215" y="385"/>
                    <a:pt x="215" y="385"/>
                  </a:cubicBezTo>
                  <a:cubicBezTo>
                    <a:pt x="217" y="390"/>
                    <a:pt x="222" y="392"/>
                    <a:pt x="225" y="392"/>
                  </a:cubicBezTo>
                  <a:cubicBezTo>
                    <a:pt x="227" y="392"/>
                    <a:pt x="227" y="392"/>
                    <a:pt x="229" y="392"/>
                  </a:cubicBezTo>
                  <a:cubicBezTo>
                    <a:pt x="264" y="380"/>
                    <a:pt x="264" y="380"/>
                    <a:pt x="264" y="380"/>
                  </a:cubicBezTo>
                  <a:cubicBezTo>
                    <a:pt x="273" y="387"/>
                    <a:pt x="283" y="394"/>
                    <a:pt x="295" y="397"/>
                  </a:cubicBezTo>
                  <a:cubicBezTo>
                    <a:pt x="298" y="409"/>
                    <a:pt x="300" y="417"/>
                    <a:pt x="301" y="422"/>
                  </a:cubicBezTo>
                  <a:cubicBezTo>
                    <a:pt x="362" y="407"/>
                    <a:pt x="410" y="357"/>
                    <a:pt x="423" y="295"/>
                  </a:cubicBezTo>
                  <a:close/>
                  <a:moveTo>
                    <a:pt x="328" y="345"/>
                  </a:moveTo>
                  <a:cubicBezTo>
                    <a:pt x="307" y="345"/>
                    <a:pt x="290" y="328"/>
                    <a:pt x="290" y="308"/>
                  </a:cubicBezTo>
                  <a:cubicBezTo>
                    <a:pt x="290" y="287"/>
                    <a:pt x="307" y="270"/>
                    <a:pt x="328" y="270"/>
                  </a:cubicBezTo>
                  <a:cubicBezTo>
                    <a:pt x="348" y="270"/>
                    <a:pt x="365" y="287"/>
                    <a:pt x="365" y="308"/>
                  </a:cubicBezTo>
                  <a:cubicBezTo>
                    <a:pt x="365" y="328"/>
                    <a:pt x="348" y="345"/>
                    <a:pt x="328" y="3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0250" rIns="60500" bIns="30250" numCol="1" anchor="t" anchorCtr="0" compatLnSpc="1">
              <a:prstTxWarp prst="textNoShape">
                <a:avLst/>
              </a:prstTxWarp>
            </a:bodyPr>
            <a:lstStyle>
              <a:defPPr>
                <a:defRPr lang="en-US"/>
              </a:defPPr>
              <a:lvl1pPr marL="0" algn="l" defTabSz="1218478" rtl="0" eaLnBrk="1" latinLnBrk="0" hangingPunct="1">
                <a:defRPr sz="2400" kern="1200">
                  <a:solidFill>
                    <a:schemeClr val="tx1"/>
                  </a:solidFill>
                  <a:latin typeface="+mn-lt"/>
                  <a:ea typeface="+mn-ea"/>
                  <a:cs typeface="+mn-cs"/>
                </a:defRPr>
              </a:lvl1pPr>
              <a:lvl2pPr marL="609239" algn="l" defTabSz="1218478" rtl="0" eaLnBrk="1" latinLnBrk="0" hangingPunct="1">
                <a:defRPr sz="2400" kern="1200">
                  <a:solidFill>
                    <a:schemeClr val="tx1"/>
                  </a:solidFill>
                  <a:latin typeface="+mn-lt"/>
                  <a:ea typeface="+mn-ea"/>
                  <a:cs typeface="+mn-cs"/>
                </a:defRPr>
              </a:lvl2pPr>
              <a:lvl3pPr marL="1218478" algn="l" defTabSz="1218478" rtl="0" eaLnBrk="1" latinLnBrk="0" hangingPunct="1">
                <a:defRPr sz="2400" kern="1200">
                  <a:solidFill>
                    <a:schemeClr val="tx1"/>
                  </a:solidFill>
                  <a:latin typeface="+mn-lt"/>
                  <a:ea typeface="+mn-ea"/>
                  <a:cs typeface="+mn-cs"/>
                </a:defRPr>
              </a:lvl3pPr>
              <a:lvl4pPr marL="1827716" algn="l" defTabSz="1218478" rtl="0" eaLnBrk="1" latinLnBrk="0" hangingPunct="1">
                <a:defRPr sz="2400" kern="1200">
                  <a:solidFill>
                    <a:schemeClr val="tx1"/>
                  </a:solidFill>
                  <a:latin typeface="+mn-lt"/>
                  <a:ea typeface="+mn-ea"/>
                  <a:cs typeface="+mn-cs"/>
                </a:defRPr>
              </a:lvl4pPr>
              <a:lvl5pPr marL="2436954" algn="l" defTabSz="1218478" rtl="0" eaLnBrk="1" latinLnBrk="0" hangingPunct="1">
                <a:defRPr sz="2400" kern="1200">
                  <a:solidFill>
                    <a:schemeClr val="tx1"/>
                  </a:solidFill>
                  <a:latin typeface="+mn-lt"/>
                  <a:ea typeface="+mn-ea"/>
                  <a:cs typeface="+mn-cs"/>
                </a:defRPr>
              </a:lvl5pPr>
              <a:lvl6pPr marL="3046197" algn="l" defTabSz="1218478" rtl="0" eaLnBrk="1" latinLnBrk="0" hangingPunct="1">
                <a:defRPr sz="2400" kern="1200">
                  <a:solidFill>
                    <a:schemeClr val="tx1"/>
                  </a:solidFill>
                  <a:latin typeface="+mn-lt"/>
                  <a:ea typeface="+mn-ea"/>
                  <a:cs typeface="+mn-cs"/>
                </a:defRPr>
              </a:lvl6pPr>
              <a:lvl7pPr marL="3655432" algn="l" defTabSz="1218478" rtl="0" eaLnBrk="1" latinLnBrk="0" hangingPunct="1">
                <a:defRPr sz="2400" kern="1200">
                  <a:solidFill>
                    <a:schemeClr val="tx1"/>
                  </a:solidFill>
                  <a:latin typeface="+mn-lt"/>
                  <a:ea typeface="+mn-ea"/>
                  <a:cs typeface="+mn-cs"/>
                </a:defRPr>
              </a:lvl7pPr>
              <a:lvl8pPr marL="4264673" algn="l" defTabSz="1218478" rtl="0" eaLnBrk="1" latinLnBrk="0" hangingPunct="1">
                <a:defRPr sz="2400" kern="1200">
                  <a:solidFill>
                    <a:schemeClr val="tx1"/>
                  </a:solidFill>
                  <a:latin typeface="+mn-lt"/>
                  <a:ea typeface="+mn-ea"/>
                  <a:cs typeface="+mn-cs"/>
                </a:defRPr>
              </a:lvl8pPr>
              <a:lvl9pPr marL="4873913" algn="l" defTabSz="1218478" rtl="0" eaLnBrk="1" latinLnBrk="0" hangingPunct="1">
                <a:defRPr sz="2400" kern="1200">
                  <a:solidFill>
                    <a:schemeClr val="tx1"/>
                  </a:solidFill>
                  <a:latin typeface="+mn-lt"/>
                  <a:ea typeface="+mn-ea"/>
                  <a:cs typeface="+mn-cs"/>
                </a:defRPr>
              </a:lvl9pPr>
            </a:lstStyle>
            <a:p>
              <a:pPr algn="ctr"/>
              <a:endParaRPr lang="en-US" sz="1099" dirty="0">
                <a:gradFill>
                  <a:gsLst>
                    <a:gs pos="0">
                      <a:srgbClr val="FFFFFF"/>
                    </a:gs>
                    <a:gs pos="100000">
                      <a:srgbClr val="FFFFFF"/>
                    </a:gs>
                  </a:gsLst>
                  <a:lin ang="5400000" scaled="0"/>
                </a:gradFill>
              </a:endParaRPr>
            </a:p>
          </p:txBody>
        </p:sp>
        <p:sp>
          <p:nvSpPr>
            <p:cNvPr id="26" name="Rectangle 25"/>
            <p:cNvSpPr/>
            <p:nvPr/>
          </p:nvSpPr>
          <p:spPr>
            <a:xfrm>
              <a:off x="468603" y="2055192"/>
              <a:ext cx="3735900" cy="830730"/>
            </a:xfrm>
            <a:prstGeom prst="rect">
              <a:avLst/>
            </a:prstGeom>
          </p:spPr>
          <p:txBody>
            <a:bodyPr wrap="square" lIns="182854" rIns="182854">
              <a:spAutoFit/>
            </a:bodyPr>
            <a:lstStyle/>
            <a:p>
              <a:pPr marL="0" lvl="1" defTabSz="932563" fontAlgn="base">
                <a:spcBef>
                  <a:spcPts val="150"/>
                </a:spcBef>
                <a:spcAft>
                  <a:spcPts val="150"/>
                </a:spcAft>
                <a:buClr>
                  <a:srgbClr val="FFFF99"/>
                </a:buClr>
                <a:buSzPct val="90000"/>
                <a:defRPr/>
              </a:pPr>
              <a:r>
                <a:rPr lang="en-US" altLang="zh-CN" sz="1599" dirty="0">
                  <a:solidFill>
                    <a:prstClr val="white"/>
                  </a:solidFill>
                  <a:cs typeface="Segoe UI" panose="020B0502040204020203" pitchFamily="34" charset="0"/>
                </a:rPr>
                <a:t>Take advantage the momentum. Plan and expand your service offerings </a:t>
              </a:r>
              <a:br>
                <a:rPr lang="en-US" altLang="zh-CN" sz="1599" dirty="0">
                  <a:solidFill>
                    <a:prstClr val="white"/>
                  </a:solidFill>
                  <a:cs typeface="Segoe UI" panose="020B0502040204020203" pitchFamily="34" charset="0"/>
                </a:rPr>
              </a:br>
              <a:r>
                <a:rPr lang="en-US" altLang="zh-CN" sz="1599" dirty="0">
                  <a:solidFill>
                    <a:prstClr val="white"/>
                  </a:solidFill>
                  <a:cs typeface="Segoe UI" panose="020B0502040204020203" pitchFamily="34" charset="0"/>
                </a:rPr>
                <a:t>on Microsoft Cloud OS</a:t>
              </a:r>
            </a:p>
          </p:txBody>
        </p:sp>
        <p:sp>
          <p:nvSpPr>
            <p:cNvPr id="2" name="Rectangle 1"/>
            <p:cNvSpPr/>
            <p:nvPr/>
          </p:nvSpPr>
          <p:spPr bwMode="auto">
            <a:xfrm>
              <a:off x="468603" y="3654946"/>
              <a:ext cx="3735900" cy="2776997"/>
            </a:xfrm>
            <a:prstGeom prst="rect">
              <a:avLst/>
            </a:prstGeom>
            <a:solidFill>
              <a:schemeClr val="tx2">
                <a:lumMod val="20000"/>
                <a:lumOff val="80000"/>
              </a:schemeClr>
            </a:solidFill>
            <a:ln>
              <a:solidFill>
                <a:schemeClr val="bg2">
                  <a:lumMod val="9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a:xfrm>
              <a:off x="474071" y="3704617"/>
              <a:ext cx="3670409" cy="2479144"/>
            </a:xfrm>
            <a:prstGeom prst="rect">
              <a:avLst/>
            </a:prstGeom>
          </p:spPr>
          <p:txBody>
            <a:bodyPr wrap="square">
              <a:spAutoFit/>
            </a:bodyPr>
            <a:lstStyle/>
            <a:p>
              <a:pPr marL="285695" indent="-285695" defTabSz="932238">
                <a:spcBef>
                  <a:spcPts val="600"/>
                </a:spcBef>
                <a:spcAft>
                  <a:spcPts val="600"/>
                </a:spcAft>
                <a:buFont typeface="Arial" panose="020B0604020202020204" pitchFamily="34" charset="0"/>
                <a:buChar char="•"/>
              </a:pPr>
              <a:r>
                <a:rPr lang="en-US" sz="1399" dirty="0">
                  <a:solidFill>
                    <a:srgbClr val="44546A"/>
                  </a:solidFill>
                </a:rPr>
                <a:t>Download and Try:</a:t>
              </a:r>
              <a:r>
                <a:rPr lang="en-US" sz="1399" b="1" dirty="0">
                  <a:solidFill>
                    <a:srgbClr val="44546A"/>
                  </a:solidFill>
                </a:rPr>
                <a:t> </a:t>
              </a:r>
              <a:r>
                <a:rPr lang="en-US" sz="1399" dirty="0">
                  <a:solidFill>
                    <a:srgbClr val="44546A"/>
                  </a:solidFill>
                  <a:hlinkClick r:id="rId3"/>
                </a:rPr>
                <a:t>Windows Server </a:t>
              </a:r>
              <a:r>
                <a:rPr lang="en-US" sz="1399" dirty="0" smtClean="0">
                  <a:solidFill>
                    <a:srgbClr val="44546A"/>
                  </a:solidFill>
                  <a:hlinkClick r:id="rId3"/>
                </a:rPr>
                <a:t>2012 R2</a:t>
              </a:r>
              <a:r>
                <a:rPr lang="en-US" sz="1399" dirty="0" smtClean="0">
                  <a:solidFill>
                    <a:srgbClr val="44546A"/>
                  </a:solidFill>
                </a:rPr>
                <a:t>, </a:t>
              </a:r>
              <a:r>
                <a:rPr lang="en-US" sz="1399" dirty="0">
                  <a:solidFill>
                    <a:srgbClr val="44546A"/>
                  </a:solidFill>
                  <a:hlinkClick r:id="rId4"/>
                </a:rPr>
                <a:t>System Center </a:t>
              </a:r>
              <a:r>
                <a:rPr lang="en-US" sz="1399" dirty="0" smtClean="0">
                  <a:solidFill>
                    <a:srgbClr val="44546A"/>
                  </a:solidFill>
                  <a:hlinkClick r:id="rId4"/>
                </a:rPr>
                <a:t>2012 R2</a:t>
              </a:r>
              <a:r>
                <a:rPr lang="en-US" sz="1399" dirty="0" smtClean="0">
                  <a:solidFill>
                    <a:srgbClr val="44546A"/>
                  </a:solidFill>
                </a:rPr>
                <a:t>, </a:t>
              </a:r>
              <a:r>
                <a:rPr lang="en-US" sz="1399" dirty="0">
                  <a:solidFill>
                    <a:srgbClr val="44546A"/>
                  </a:solidFill>
                  <a:hlinkClick r:id="rId5"/>
                </a:rPr>
                <a:t>Windows Azure Pack </a:t>
              </a:r>
              <a:endParaRPr lang="en-US" sz="1399" dirty="0">
                <a:solidFill>
                  <a:srgbClr val="44546A"/>
                </a:solidFill>
              </a:endParaRPr>
            </a:p>
            <a:p>
              <a:pPr marL="285695" indent="-285695" defTabSz="932238">
                <a:spcBef>
                  <a:spcPts val="600"/>
                </a:spcBef>
                <a:spcAft>
                  <a:spcPts val="600"/>
                </a:spcAft>
                <a:buFont typeface="Arial" panose="020B0604020202020204" pitchFamily="34" charset="0"/>
                <a:buChar char="•"/>
              </a:pPr>
              <a:r>
                <a:rPr lang="en-US" sz="1399" dirty="0">
                  <a:solidFill>
                    <a:srgbClr val="44546A"/>
                  </a:solidFill>
                  <a:hlinkClick r:id=""/>
                </a:rPr>
                <a:t>Learn more about Cloud OS</a:t>
              </a:r>
            </a:p>
            <a:p>
              <a:pPr marL="285695" indent="-285695" defTabSz="932238">
                <a:spcBef>
                  <a:spcPts val="600"/>
                </a:spcBef>
                <a:spcAft>
                  <a:spcPts val="600"/>
                </a:spcAft>
                <a:buFont typeface="Arial" panose="020B0604020202020204" pitchFamily="34" charset="0"/>
                <a:buChar char="•"/>
              </a:pPr>
              <a:r>
                <a:rPr lang="en-US" sz="1399" dirty="0">
                  <a:solidFill>
                    <a:srgbClr val="44546A"/>
                  </a:solidFill>
                  <a:hlinkClick r:id=""/>
                </a:rPr>
                <a:t>TechNet Virtual Labs</a:t>
              </a:r>
              <a:endParaRPr lang="en-US" sz="1399" dirty="0">
                <a:solidFill>
                  <a:srgbClr val="44546A"/>
                </a:solidFill>
              </a:endParaRPr>
            </a:p>
            <a:p>
              <a:pPr marL="285695" indent="-285695" defTabSz="932238">
                <a:spcBef>
                  <a:spcPts val="600"/>
                </a:spcBef>
                <a:spcAft>
                  <a:spcPts val="600"/>
                </a:spcAft>
                <a:buFont typeface="Arial" panose="020B0604020202020204" pitchFamily="34" charset="0"/>
                <a:buChar char="•"/>
              </a:pPr>
              <a:r>
                <a:rPr lang="en-US" sz="1399" dirty="0">
                  <a:solidFill>
                    <a:srgbClr val="44546A"/>
                  </a:solidFill>
                </a:rPr>
                <a:t>Hosting Resources on </a:t>
              </a:r>
              <a:r>
                <a:rPr lang="en-US" sz="1399" dirty="0">
                  <a:solidFill>
                    <a:srgbClr val="44546A"/>
                  </a:solidFill>
                  <a:hlinkClick r:id="rId6"/>
                </a:rPr>
                <a:t>MS.COM/hosting</a:t>
              </a:r>
              <a:endParaRPr lang="en-US" sz="1399" dirty="0">
                <a:solidFill>
                  <a:srgbClr val="44546A"/>
                </a:solidFill>
              </a:endParaRPr>
            </a:p>
            <a:p>
              <a:pPr marL="285695" indent="-285695" defTabSz="932238">
                <a:spcBef>
                  <a:spcPts val="600"/>
                </a:spcBef>
                <a:spcAft>
                  <a:spcPts val="600"/>
                </a:spcAft>
                <a:buFont typeface="Arial" panose="020B0604020202020204" pitchFamily="34" charset="0"/>
                <a:buChar char="•"/>
              </a:pPr>
              <a:r>
                <a:rPr lang="en-US" sz="1399" dirty="0">
                  <a:solidFill>
                    <a:srgbClr val="44546A"/>
                  </a:solidFill>
                </a:rPr>
                <a:t>Microsoft Partner </a:t>
              </a:r>
              <a:r>
                <a:rPr lang="en-US" sz="1399" dirty="0" smtClean="0">
                  <a:solidFill>
                    <a:srgbClr val="44546A"/>
                  </a:solidFill>
                </a:rPr>
                <a:t>Network </a:t>
              </a:r>
              <a:r>
                <a:rPr lang="en-US" sz="1399" dirty="0" smtClean="0">
                  <a:solidFill>
                    <a:srgbClr val="44546A"/>
                  </a:solidFill>
                  <a:hlinkClick r:id="rId7"/>
                </a:rPr>
                <a:t>Hosting </a:t>
              </a:r>
              <a:r>
                <a:rPr lang="en-US" sz="1399" dirty="0">
                  <a:solidFill>
                    <a:srgbClr val="44546A"/>
                  </a:solidFill>
                  <a:hlinkClick r:id="rId7"/>
                </a:rPr>
                <a:t>Community</a:t>
              </a:r>
              <a:endParaRPr lang="en-US" sz="1399" dirty="0">
                <a:solidFill>
                  <a:srgbClr val="44546A"/>
                </a:solidFill>
              </a:endParaRPr>
            </a:p>
          </p:txBody>
        </p:sp>
      </p:grpSp>
      <p:grpSp>
        <p:nvGrpSpPr>
          <p:cNvPr id="14" name="Group 13"/>
          <p:cNvGrpSpPr/>
          <p:nvPr/>
        </p:nvGrpSpPr>
        <p:grpSpPr>
          <a:xfrm>
            <a:off x="4281896" y="1583458"/>
            <a:ext cx="3752304" cy="5173919"/>
            <a:chOff x="4337810" y="1257290"/>
            <a:chExt cx="3752836" cy="5174653"/>
          </a:xfrm>
        </p:grpSpPr>
        <p:sp>
          <p:nvSpPr>
            <p:cNvPr id="34" name="Rectangle 33"/>
            <p:cNvSpPr/>
            <p:nvPr/>
          </p:nvSpPr>
          <p:spPr bwMode="auto">
            <a:xfrm>
              <a:off x="4354746" y="3654946"/>
              <a:ext cx="3735900" cy="2776997"/>
            </a:xfrm>
            <a:prstGeom prst="rect">
              <a:avLst/>
            </a:prstGeom>
            <a:solidFill>
              <a:schemeClr val="tx2">
                <a:lumMod val="20000"/>
                <a:lumOff val="80000"/>
              </a:schemeClr>
            </a:solidFill>
            <a:ln>
              <a:solidFill>
                <a:schemeClr val="bg2">
                  <a:lumMod val="9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4339820" y="2006931"/>
              <a:ext cx="3750826" cy="1567542"/>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ext Placeholder 19"/>
            <p:cNvSpPr txBox="1">
              <a:spLocks/>
            </p:cNvSpPr>
            <p:nvPr/>
          </p:nvSpPr>
          <p:spPr>
            <a:xfrm>
              <a:off x="4337810" y="1257290"/>
              <a:ext cx="3744817" cy="649415"/>
            </a:xfrm>
            <a:prstGeom prst="rect">
              <a:avLst/>
            </a:prstGeom>
            <a:solidFill>
              <a:schemeClr val="accent1">
                <a:lumMod val="50000"/>
              </a:schemeClr>
            </a:solidFill>
          </p:spPr>
          <p:txBody>
            <a:bodyPr wrap="square" lIns="182854" tIns="91427" rIns="182854" bIns="91427" anchor="ctr" anchorCtr="0">
              <a:noAutofit/>
            </a:bodyPr>
            <a:lstStyle>
              <a:defPPr>
                <a:defRPr lang="en-US"/>
              </a:defPPr>
              <a:lvl1pPr algn="ctr" defTabSz="932600">
                <a:defRPr sz="1600" b="1">
                  <a:solidFill>
                    <a:prstClr val="white"/>
                  </a:solidFill>
                </a:defRPr>
              </a:lvl1pPr>
            </a:lstStyle>
            <a:p>
              <a:pPr marL="57139" fontAlgn="base">
                <a:lnSpc>
                  <a:spcPct val="90000"/>
                </a:lnSpc>
                <a:spcBef>
                  <a:spcPct val="0"/>
                </a:spcBef>
                <a:spcAft>
                  <a:spcPct val="0"/>
                </a:spcAft>
              </a:pPr>
              <a:r>
                <a:rPr lang="en-US" sz="2000"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Optimize &amp; Build</a:t>
              </a:r>
            </a:p>
          </p:txBody>
        </p:sp>
        <p:grpSp>
          <p:nvGrpSpPr>
            <p:cNvPr id="13" name="Group 12"/>
            <p:cNvGrpSpPr/>
            <p:nvPr/>
          </p:nvGrpSpPr>
          <p:grpSpPr>
            <a:xfrm>
              <a:off x="7432605" y="2888471"/>
              <a:ext cx="527992" cy="586770"/>
              <a:chOff x="6096000" y="2190750"/>
              <a:chExt cx="1832689" cy="1944790"/>
            </a:xfrm>
          </p:grpSpPr>
          <p:pic>
            <p:nvPicPr>
              <p:cNvPr id="15" name="Picture 14" descr="C:\Users\sakuu\Documents\Ballmer WPC\AI\work.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black">
              <a:xfrm>
                <a:off x="6858001" y="2247750"/>
                <a:ext cx="1070688" cy="170981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6096000" y="2190750"/>
                <a:ext cx="894996" cy="894996"/>
                <a:chOff x="9395187" y="666953"/>
                <a:chExt cx="1828800" cy="1828800"/>
              </a:xfrm>
            </p:grpSpPr>
            <p:pic>
              <p:nvPicPr>
                <p:cNvPr id="23" name="Picture 22" descr="\\MAGNUM\Projects\Microsoft\Cloud Power FY12\Design\ICONS_PNG\Application.png"/>
                <p:cNvPicPr>
                  <a:picLocks noChangeAspect="1" noChangeArrowheads="1"/>
                </p:cNvPicPr>
                <p:nvPr/>
              </p:nvPicPr>
              <p:blipFill rotWithShape="1">
                <a:blip r:embed="rId9" cstate="screen">
                  <a:biLevel thresh="25000"/>
                  <a:extLst>
                    <a:ext uri="{28A0092B-C50C-407E-A947-70E740481C1C}">
                      <a14:useLocalDpi xmlns:a14="http://schemas.microsoft.com/office/drawing/2010/main" val="0"/>
                    </a:ext>
                  </a:extLst>
                </a:blip>
                <a:srcRect/>
                <a:stretch/>
              </p:blipFill>
              <p:spPr bwMode="auto">
                <a:xfrm>
                  <a:off x="9925947" y="1320798"/>
                  <a:ext cx="767637" cy="626297"/>
                </a:xfrm>
                <a:prstGeom prst="rect">
                  <a:avLst/>
                </a:prstGeom>
                <a:noFill/>
                <a:ln>
                  <a:noFill/>
                </a:ln>
              </p:spPr>
            </p:pic>
            <p:pic>
              <p:nvPicPr>
                <p:cNvPr id="24" name="Picture 23" descr="\\MAGNUM\Projects\Microsoft\Cloud Power FY12\Design\Icons\PNGs\Cross Platform.png"/>
                <p:cNvPicPr>
                  <a:picLocks noChangeAspect="1" noChangeArrowheads="1"/>
                </p:cNvPicPr>
                <p:nvPr/>
              </p:nvPicPr>
              <p:blipFill>
                <a:blip r:embed="rId10" cstate="screen">
                  <a:lum bright="100000"/>
                  <a:extLst>
                    <a:ext uri="{28A0092B-C50C-407E-A947-70E740481C1C}">
                      <a14:useLocalDpi xmlns:a14="http://schemas.microsoft.com/office/drawing/2010/main" val="0"/>
                    </a:ext>
                  </a:extLst>
                </a:blip>
                <a:stretch>
                  <a:fillRect/>
                </a:stretch>
              </p:blipFill>
              <p:spPr bwMode="auto">
                <a:xfrm>
                  <a:off x="9395187" y="666953"/>
                  <a:ext cx="1828800" cy="1828800"/>
                </a:xfrm>
                <a:prstGeom prst="rect">
                  <a:avLst/>
                </a:prstGeom>
                <a:noFill/>
              </p:spPr>
            </p:pic>
          </p:grpSp>
          <p:grpSp>
            <p:nvGrpSpPr>
              <p:cNvPr id="17" name="Group 16"/>
              <p:cNvGrpSpPr/>
              <p:nvPr/>
            </p:nvGrpSpPr>
            <p:grpSpPr>
              <a:xfrm>
                <a:off x="6096000" y="2715647"/>
                <a:ext cx="894996" cy="894996"/>
                <a:chOff x="9395187" y="666953"/>
                <a:chExt cx="1828800" cy="1828800"/>
              </a:xfrm>
            </p:grpSpPr>
            <p:pic>
              <p:nvPicPr>
                <p:cNvPr id="21" name="Picture 20" descr="\\MAGNUM\Projects\Microsoft\Cloud Power FY12\Design\ICONS_PNG\Application.png"/>
                <p:cNvPicPr>
                  <a:picLocks noChangeAspect="1" noChangeArrowheads="1"/>
                </p:cNvPicPr>
                <p:nvPr/>
              </p:nvPicPr>
              <p:blipFill rotWithShape="1">
                <a:blip r:embed="rId9" cstate="screen">
                  <a:biLevel thresh="25000"/>
                  <a:extLst>
                    <a:ext uri="{28A0092B-C50C-407E-A947-70E740481C1C}">
                      <a14:useLocalDpi xmlns:a14="http://schemas.microsoft.com/office/drawing/2010/main" val="0"/>
                    </a:ext>
                  </a:extLst>
                </a:blip>
                <a:srcRect/>
                <a:stretch/>
              </p:blipFill>
              <p:spPr bwMode="auto">
                <a:xfrm>
                  <a:off x="9925947" y="1320798"/>
                  <a:ext cx="767637" cy="626297"/>
                </a:xfrm>
                <a:prstGeom prst="rect">
                  <a:avLst/>
                </a:prstGeom>
                <a:noFill/>
                <a:ln>
                  <a:noFill/>
                </a:ln>
              </p:spPr>
            </p:pic>
            <p:pic>
              <p:nvPicPr>
                <p:cNvPr id="22" name="Picture 21" descr="\\MAGNUM\Projects\Microsoft\Cloud Power FY12\Design\Icons\PNGs\Cross Platform.png"/>
                <p:cNvPicPr>
                  <a:picLocks noChangeAspect="1" noChangeArrowheads="1"/>
                </p:cNvPicPr>
                <p:nvPr/>
              </p:nvPicPr>
              <p:blipFill>
                <a:blip r:embed="rId10" cstate="screen">
                  <a:lum bright="100000"/>
                  <a:extLst>
                    <a:ext uri="{28A0092B-C50C-407E-A947-70E740481C1C}">
                      <a14:useLocalDpi xmlns:a14="http://schemas.microsoft.com/office/drawing/2010/main" val="0"/>
                    </a:ext>
                  </a:extLst>
                </a:blip>
                <a:stretch>
                  <a:fillRect/>
                </a:stretch>
              </p:blipFill>
              <p:spPr bwMode="auto">
                <a:xfrm>
                  <a:off x="9395187" y="666953"/>
                  <a:ext cx="1828800" cy="1828800"/>
                </a:xfrm>
                <a:prstGeom prst="rect">
                  <a:avLst/>
                </a:prstGeom>
                <a:noFill/>
              </p:spPr>
            </p:pic>
          </p:grpSp>
          <p:grpSp>
            <p:nvGrpSpPr>
              <p:cNvPr id="18" name="Group 17"/>
              <p:cNvGrpSpPr/>
              <p:nvPr/>
            </p:nvGrpSpPr>
            <p:grpSpPr>
              <a:xfrm>
                <a:off x="6096000" y="3240544"/>
                <a:ext cx="894996" cy="894996"/>
                <a:chOff x="9395187" y="666953"/>
                <a:chExt cx="1828800" cy="1828800"/>
              </a:xfrm>
            </p:grpSpPr>
            <p:pic>
              <p:nvPicPr>
                <p:cNvPr id="19" name="Picture 18" descr="\\MAGNUM\Projects\Microsoft\Cloud Power FY12\Design\ICONS_PNG\Application.png"/>
                <p:cNvPicPr>
                  <a:picLocks noChangeAspect="1" noChangeArrowheads="1"/>
                </p:cNvPicPr>
                <p:nvPr/>
              </p:nvPicPr>
              <p:blipFill rotWithShape="1">
                <a:blip r:embed="rId9" cstate="screen">
                  <a:biLevel thresh="25000"/>
                  <a:extLst>
                    <a:ext uri="{28A0092B-C50C-407E-A947-70E740481C1C}">
                      <a14:useLocalDpi xmlns:a14="http://schemas.microsoft.com/office/drawing/2010/main" val="0"/>
                    </a:ext>
                  </a:extLst>
                </a:blip>
                <a:srcRect/>
                <a:stretch/>
              </p:blipFill>
              <p:spPr bwMode="auto">
                <a:xfrm>
                  <a:off x="9925947" y="1320798"/>
                  <a:ext cx="767637" cy="626297"/>
                </a:xfrm>
                <a:prstGeom prst="rect">
                  <a:avLst/>
                </a:prstGeom>
                <a:noFill/>
                <a:ln>
                  <a:noFill/>
                </a:ln>
              </p:spPr>
            </p:pic>
            <p:pic>
              <p:nvPicPr>
                <p:cNvPr id="20" name="Picture 19" descr="\\MAGNUM\Projects\Microsoft\Cloud Power FY12\Design\Icons\PNGs\Cross Platform.png"/>
                <p:cNvPicPr>
                  <a:picLocks noChangeAspect="1" noChangeArrowheads="1"/>
                </p:cNvPicPr>
                <p:nvPr/>
              </p:nvPicPr>
              <p:blipFill>
                <a:blip r:embed="rId10" cstate="screen">
                  <a:lum bright="100000"/>
                  <a:extLst>
                    <a:ext uri="{28A0092B-C50C-407E-A947-70E740481C1C}">
                      <a14:useLocalDpi xmlns:a14="http://schemas.microsoft.com/office/drawing/2010/main" val="0"/>
                    </a:ext>
                  </a:extLst>
                </a:blip>
                <a:stretch>
                  <a:fillRect/>
                </a:stretch>
              </p:blipFill>
              <p:spPr bwMode="auto">
                <a:xfrm>
                  <a:off x="9395187" y="666953"/>
                  <a:ext cx="1828800" cy="1828800"/>
                </a:xfrm>
                <a:prstGeom prst="rect">
                  <a:avLst/>
                </a:prstGeom>
                <a:noFill/>
              </p:spPr>
            </p:pic>
          </p:grpSp>
        </p:grpSp>
        <p:sp>
          <p:nvSpPr>
            <p:cNvPr id="35" name="Rectangle 34"/>
            <p:cNvSpPr/>
            <p:nvPr/>
          </p:nvSpPr>
          <p:spPr>
            <a:xfrm>
              <a:off x="4346727" y="2050218"/>
              <a:ext cx="3735900" cy="847268"/>
            </a:xfrm>
            <a:prstGeom prst="rect">
              <a:avLst/>
            </a:prstGeom>
          </p:spPr>
          <p:txBody>
            <a:bodyPr wrap="square" lIns="182854" rIns="182854">
              <a:spAutoFit/>
            </a:bodyPr>
            <a:lstStyle/>
            <a:p>
              <a:pPr marL="0" lvl="1" fontAlgn="base">
                <a:spcBef>
                  <a:spcPts val="150"/>
                </a:spcBef>
                <a:spcAft>
                  <a:spcPts val="150"/>
                </a:spcAft>
                <a:buClr>
                  <a:srgbClr val="FFFF99"/>
                </a:buClr>
                <a:buSzPct val="90000"/>
                <a:defRPr/>
              </a:pPr>
              <a:r>
                <a:rPr lang="en-US" altLang="zh-CN" sz="1599" dirty="0">
                  <a:solidFill>
                    <a:prstClr val="white"/>
                  </a:solidFill>
                  <a:cs typeface="Segoe UI" panose="020B0502040204020203" pitchFamily="34" charset="0"/>
                </a:rPr>
                <a:t>Build and optimize your services offerings by leveraging new capabilities </a:t>
              </a:r>
            </a:p>
          </p:txBody>
        </p:sp>
        <p:sp>
          <p:nvSpPr>
            <p:cNvPr id="36" name="Rectangle 35"/>
            <p:cNvSpPr/>
            <p:nvPr/>
          </p:nvSpPr>
          <p:spPr>
            <a:xfrm>
              <a:off x="4354746" y="3677321"/>
              <a:ext cx="3405668" cy="2698776"/>
            </a:xfrm>
            <a:prstGeom prst="rect">
              <a:avLst/>
            </a:prstGeom>
          </p:spPr>
          <p:txBody>
            <a:bodyPr wrap="square">
              <a:spAutoFit/>
            </a:bodyPr>
            <a:lstStyle/>
            <a:p>
              <a:pPr marL="233057" indent="-233057" defTabSz="932238">
                <a:spcBef>
                  <a:spcPts val="600"/>
                </a:spcBef>
                <a:spcAft>
                  <a:spcPts val="600"/>
                </a:spcAft>
                <a:buFont typeface="Arial" pitchFamily="34" charset="0"/>
                <a:buChar char="•"/>
              </a:pPr>
              <a:r>
                <a:rPr lang="en-US" sz="1399" dirty="0">
                  <a:solidFill>
                    <a:srgbClr val="44546A"/>
                  </a:solidFill>
                </a:rPr>
                <a:t>Data Center and Data Platform Hosting Competency</a:t>
              </a:r>
              <a:endParaRPr lang="en-US" sz="1399" dirty="0">
                <a:solidFill>
                  <a:srgbClr val="44546A"/>
                </a:solidFill>
                <a:hlinkClick r:id=""/>
              </a:endParaRPr>
            </a:p>
            <a:p>
              <a:pPr marL="233057" indent="-233057" defTabSz="932238">
                <a:spcBef>
                  <a:spcPts val="600"/>
                </a:spcBef>
                <a:spcAft>
                  <a:spcPts val="600"/>
                </a:spcAft>
                <a:buFont typeface="Arial" pitchFamily="34" charset="0"/>
                <a:buChar char="•"/>
              </a:pPr>
              <a:r>
                <a:rPr lang="en-US" sz="1399" dirty="0">
                  <a:solidFill>
                    <a:srgbClr val="44546A"/>
                  </a:solidFill>
                </a:rPr>
                <a:t>Technical Deployment Camp: Cloud Infrastructure and SQL Server</a:t>
              </a:r>
            </a:p>
            <a:p>
              <a:pPr marL="233057" indent="-233057" defTabSz="932238">
                <a:spcBef>
                  <a:spcPts val="600"/>
                </a:spcBef>
                <a:spcAft>
                  <a:spcPts val="600"/>
                </a:spcAft>
                <a:buFont typeface="Arial" pitchFamily="34" charset="0"/>
                <a:buChar char="•"/>
              </a:pPr>
              <a:r>
                <a:rPr lang="en-US" sz="1399" dirty="0">
                  <a:solidFill>
                    <a:srgbClr val="44546A"/>
                  </a:solidFill>
                </a:rPr>
                <a:t>Hosting Days Events</a:t>
              </a:r>
            </a:p>
            <a:p>
              <a:pPr marL="233057" indent="-233057" defTabSz="932238">
                <a:spcBef>
                  <a:spcPts val="600"/>
                </a:spcBef>
                <a:spcAft>
                  <a:spcPts val="600"/>
                </a:spcAft>
                <a:buFont typeface="Arial" pitchFamily="34" charset="0"/>
                <a:buChar char="•"/>
              </a:pPr>
              <a:r>
                <a:rPr lang="en-US" sz="1399" dirty="0">
                  <a:solidFill>
                    <a:srgbClr val="44546A"/>
                  </a:solidFill>
                </a:rPr>
                <a:t>Cloud OS Hosting Service Provider Programs: Hyper-V Ignite, COSN, Cloud OS Network</a:t>
              </a:r>
            </a:p>
            <a:p>
              <a:pPr marL="233057" indent="-233057" defTabSz="932238">
                <a:spcBef>
                  <a:spcPts val="600"/>
                </a:spcBef>
                <a:spcAft>
                  <a:spcPts val="600"/>
                </a:spcAft>
                <a:buFont typeface="Arial" pitchFamily="34" charset="0"/>
                <a:buChar char="•"/>
              </a:pPr>
              <a:r>
                <a:rPr lang="en-US" sz="1399" dirty="0">
                  <a:solidFill>
                    <a:srgbClr val="44546A"/>
                  </a:solidFill>
                </a:rPr>
                <a:t>Technical Reference Architecture</a:t>
              </a:r>
            </a:p>
          </p:txBody>
        </p:sp>
      </p:grpSp>
      <p:grpSp>
        <p:nvGrpSpPr>
          <p:cNvPr id="27" name="Group 26"/>
          <p:cNvGrpSpPr/>
          <p:nvPr/>
        </p:nvGrpSpPr>
        <p:grpSpPr>
          <a:xfrm>
            <a:off x="8160581" y="1583058"/>
            <a:ext cx="3750294" cy="5174319"/>
            <a:chOff x="8217045" y="1256890"/>
            <a:chExt cx="3750826" cy="5175053"/>
          </a:xfrm>
        </p:grpSpPr>
        <p:sp>
          <p:nvSpPr>
            <p:cNvPr id="7" name="Rectangle 6"/>
            <p:cNvSpPr/>
            <p:nvPr/>
          </p:nvSpPr>
          <p:spPr bwMode="auto">
            <a:xfrm>
              <a:off x="8217045" y="2006585"/>
              <a:ext cx="3750826" cy="156754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ext Placeholder 19"/>
            <p:cNvSpPr txBox="1">
              <a:spLocks/>
            </p:cNvSpPr>
            <p:nvPr/>
          </p:nvSpPr>
          <p:spPr>
            <a:xfrm>
              <a:off x="8217045" y="1256890"/>
              <a:ext cx="3744817" cy="649415"/>
            </a:xfrm>
            <a:prstGeom prst="rect">
              <a:avLst/>
            </a:prstGeom>
            <a:solidFill>
              <a:schemeClr val="accent3"/>
            </a:solidFill>
          </p:spPr>
          <p:txBody>
            <a:bodyPr wrap="square" lIns="182854" tIns="91427" rIns="182854" bIns="91427" anchor="ctr" anchorCtr="0">
              <a:noAutofit/>
            </a:bodyPr>
            <a:lstStyle>
              <a:defPPr>
                <a:defRPr lang="en-US"/>
              </a:defPPr>
              <a:lvl1pPr algn="ctr" defTabSz="932600">
                <a:defRPr sz="1600" b="1">
                  <a:solidFill>
                    <a:prstClr val="white"/>
                  </a:solidFill>
                </a:defRPr>
              </a:lvl1pPr>
            </a:lstStyle>
            <a:p>
              <a:pPr marL="57139" fontAlgn="base">
                <a:lnSpc>
                  <a:spcPct val="90000"/>
                </a:lnSpc>
                <a:spcBef>
                  <a:spcPct val="0"/>
                </a:spcBef>
                <a:spcAft>
                  <a:spcPct val="0"/>
                </a:spcAft>
              </a:pPr>
              <a:r>
                <a:rPr lang="en-US" sz="2000"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Sell</a:t>
              </a:r>
            </a:p>
          </p:txBody>
        </p:sp>
        <p:pic>
          <p:nvPicPr>
            <p:cNvPr id="25" name="Picture 24" descr="\\MAGNUM\Projects\Microsoft\Cloud Power FY12\Design\ICONS_PNG\Professionals.png"/>
            <p:cNvPicPr>
              <a:picLocks noChangeAspect="1" noChangeArrowheads="1"/>
            </p:cNvPicPr>
            <p:nvPr/>
          </p:nvPicPr>
          <p:blipFill>
            <a:blip r:embed="rId11" cstate="screen">
              <a:lum bright="100000"/>
              <a:extLst>
                <a:ext uri="{28A0092B-C50C-407E-A947-70E740481C1C}">
                  <a14:useLocalDpi xmlns:a14="http://schemas.microsoft.com/office/drawing/2010/main" val="0"/>
                </a:ext>
              </a:extLst>
            </a:blip>
            <a:srcRect/>
            <a:stretch>
              <a:fillRect/>
            </a:stretch>
          </p:blipFill>
          <p:spPr bwMode="auto">
            <a:xfrm>
              <a:off x="11302781" y="2714574"/>
              <a:ext cx="659080" cy="659080"/>
            </a:xfrm>
            <a:prstGeom prst="rect">
              <a:avLst/>
            </a:prstGeom>
            <a:noFill/>
          </p:spPr>
        </p:pic>
        <p:sp>
          <p:nvSpPr>
            <p:cNvPr id="37" name="Rectangle 36"/>
            <p:cNvSpPr/>
            <p:nvPr/>
          </p:nvSpPr>
          <p:spPr>
            <a:xfrm>
              <a:off x="8217045" y="2033881"/>
              <a:ext cx="3735900" cy="596240"/>
            </a:xfrm>
            <a:prstGeom prst="rect">
              <a:avLst/>
            </a:prstGeom>
          </p:spPr>
          <p:txBody>
            <a:bodyPr wrap="square" lIns="182854" rIns="182854">
              <a:spAutoFit/>
            </a:bodyPr>
            <a:lstStyle/>
            <a:p>
              <a:pPr marL="0" lvl="1" fontAlgn="base">
                <a:spcBef>
                  <a:spcPts val="150"/>
                </a:spcBef>
                <a:spcAft>
                  <a:spcPts val="150"/>
                </a:spcAft>
                <a:buClr>
                  <a:srgbClr val="FFFF99"/>
                </a:buClr>
                <a:buSzPct val="90000"/>
                <a:defRPr/>
              </a:pPr>
              <a:r>
                <a:rPr lang="en-US" altLang="zh-CN" sz="1599" dirty="0">
                  <a:solidFill>
                    <a:prstClr val="white"/>
                  </a:solidFill>
                  <a:cs typeface="Segoe UI" panose="020B0502040204020203" pitchFamily="34" charset="0"/>
                </a:rPr>
                <a:t>Expand your reach with investments in marketing and sales</a:t>
              </a:r>
            </a:p>
          </p:txBody>
        </p:sp>
        <p:sp>
          <p:nvSpPr>
            <p:cNvPr id="38" name="Rectangle 37"/>
            <p:cNvSpPr/>
            <p:nvPr/>
          </p:nvSpPr>
          <p:spPr bwMode="auto">
            <a:xfrm>
              <a:off x="8218541" y="3654946"/>
              <a:ext cx="3735900" cy="2776997"/>
            </a:xfrm>
            <a:prstGeom prst="rect">
              <a:avLst/>
            </a:prstGeom>
            <a:solidFill>
              <a:schemeClr val="tx2">
                <a:lumMod val="20000"/>
                <a:lumOff val="80000"/>
              </a:schemeClr>
            </a:solidFill>
            <a:ln>
              <a:solidFill>
                <a:schemeClr val="bg2">
                  <a:lumMod val="9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a:xfrm>
              <a:off x="8243246" y="3690969"/>
              <a:ext cx="3279892" cy="2612833"/>
            </a:xfrm>
            <a:prstGeom prst="rect">
              <a:avLst/>
            </a:prstGeom>
          </p:spPr>
          <p:txBody>
            <a:bodyPr wrap="square">
              <a:spAutoFit/>
            </a:bodyPr>
            <a:lstStyle/>
            <a:p>
              <a:pPr marL="233057" indent="-233057" defTabSz="932238">
                <a:spcAft>
                  <a:spcPts val="600"/>
                </a:spcAft>
                <a:buFont typeface="Arial" pitchFamily="34" charset="0"/>
                <a:buChar char="•"/>
              </a:pPr>
              <a:r>
                <a:rPr lang="en-US" sz="1399" dirty="0">
                  <a:solidFill>
                    <a:srgbClr val="44546A"/>
                  </a:solidFill>
                  <a:hlinkClick r:id="rId12"/>
                </a:rPr>
                <a:t>Microsoft Services Provider License Agreement (SPLA)</a:t>
              </a:r>
              <a:endParaRPr lang="en-US" sz="1399" dirty="0">
                <a:solidFill>
                  <a:srgbClr val="44546A"/>
                </a:solidFill>
              </a:endParaRPr>
            </a:p>
            <a:p>
              <a:pPr marL="233057" indent="-233057" defTabSz="932238">
                <a:spcAft>
                  <a:spcPts val="600"/>
                </a:spcAft>
                <a:buFont typeface="Arial" pitchFamily="34" charset="0"/>
                <a:buChar char="•"/>
              </a:pPr>
              <a:r>
                <a:rPr lang="en-US" sz="1399" dirty="0">
                  <a:solidFill>
                    <a:srgbClr val="44546A"/>
                  </a:solidFill>
                  <a:hlinkClick r:id="rId13"/>
                </a:rPr>
                <a:t>License Mobility through Software Assurance</a:t>
              </a:r>
              <a:endParaRPr lang="en-US" sz="1399" dirty="0">
                <a:solidFill>
                  <a:srgbClr val="44546A"/>
                </a:solidFill>
              </a:endParaRPr>
            </a:p>
            <a:p>
              <a:pPr marL="231730" indent="-231730" defTabSz="767744" fontAlgn="base">
                <a:lnSpc>
                  <a:spcPct val="90000"/>
                </a:lnSpc>
                <a:spcBef>
                  <a:spcPct val="0"/>
                </a:spcBef>
                <a:spcAft>
                  <a:spcPts val="988"/>
                </a:spcAft>
                <a:buFont typeface="Arial" panose="020B0604020202020204" pitchFamily="34" charset="0"/>
                <a:buChar char="•"/>
              </a:pPr>
              <a:r>
                <a:rPr lang="en-US" sz="1399" dirty="0">
                  <a:solidFill>
                    <a:srgbClr val="44546A"/>
                  </a:solidFill>
                </a:rPr>
                <a:t>Microsoft Partner Network</a:t>
              </a:r>
              <a:br>
                <a:rPr lang="en-US" sz="1399" dirty="0">
                  <a:solidFill>
                    <a:srgbClr val="44546A"/>
                  </a:solidFill>
                </a:rPr>
              </a:br>
              <a:r>
                <a:rPr lang="en-US" sz="1399" dirty="0">
                  <a:solidFill>
                    <a:srgbClr val="44546A"/>
                  </a:solidFill>
                  <a:hlinkClick r:id="rId14"/>
                </a:rPr>
                <a:t>Resources</a:t>
              </a:r>
              <a:r>
                <a:rPr lang="en-US" sz="1399" dirty="0">
                  <a:solidFill>
                    <a:srgbClr val="44546A"/>
                  </a:solidFill>
                </a:rPr>
                <a:t>  </a:t>
              </a:r>
            </a:p>
            <a:p>
              <a:pPr marL="231730" indent="-231730" defTabSz="767744" fontAlgn="base">
                <a:spcBef>
                  <a:spcPct val="0"/>
                </a:spcBef>
                <a:buFont typeface="Arial" panose="020B0604020202020204" pitchFamily="34" charset="0"/>
                <a:buChar char="•"/>
              </a:pPr>
              <a:r>
                <a:rPr lang="en-US" sz="1399" dirty="0">
                  <a:solidFill>
                    <a:srgbClr val="44546A"/>
                  </a:solidFill>
                </a:rPr>
                <a:t>Partner Marketing Center</a:t>
              </a:r>
              <a:br>
                <a:rPr lang="en-US" sz="1399" dirty="0">
                  <a:solidFill>
                    <a:srgbClr val="44546A"/>
                  </a:solidFill>
                </a:rPr>
              </a:br>
              <a:r>
                <a:rPr lang="en-US" sz="1399" dirty="0">
                  <a:solidFill>
                    <a:srgbClr val="44546A"/>
                  </a:solidFill>
                  <a:hlinkClick r:id="rId15"/>
                </a:rPr>
                <a:t>Hosting Service Provider Campaign</a:t>
              </a:r>
              <a:endParaRPr lang="en-US" sz="1399" dirty="0">
                <a:solidFill>
                  <a:srgbClr val="44546A"/>
                </a:solidFill>
                <a:latin typeface="Segoe UI Light"/>
                <a:ea typeface="Segoe UI" pitchFamily="34" charset="0"/>
                <a:cs typeface="Segoe UI" pitchFamily="34" charset="0"/>
              </a:endParaRPr>
            </a:p>
            <a:p>
              <a:pPr marL="233057" indent="-233057" defTabSz="932238">
                <a:spcAft>
                  <a:spcPts val="600"/>
                </a:spcAft>
                <a:buFont typeface="Arial" pitchFamily="34" charset="0"/>
                <a:buChar char="•"/>
              </a:pPr>
              <a:endParaRPr lang="en-US" sz="1399" dirty="0">
                <a:solidFill>
                  <a:srgbClr val="44546A"/>
                </a:solidFill>
              </a:endParaRPr>
            </a:p>
            <a:p>
              <a:pPr marL="233057" indent="-233057" defTabSz="932238">
                <a:spcAft>
                  <a:spcPts val="600"/>
                </a:spcAft>
                <a:buFont typeface="Arial" pitchFamily="34" charset="0"/>
                <a:buChar char="•"/>
              </a:pPr>
              <a:endParaRPr lang="en-US" sz="1399" dirty="0">
                <a:solidFill>
                  <a:srgbClr val="44546A"/>
                </a:solidFill>
              </a:endParaRPr>
            </a:p>
          </p:txBody>
        </p:sp>
      </p:grpSp>
    </p:spTree>
    <p:extLst>
      <p:ext uri="{BB962C8B-B14F-4D97-AF65-F5344CB8AC3E}">
        <p14:creationId xmlns:p14="http://schemas.microsoft.com/office/powerpoint/2010/main" val="1714593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Next steps</a:t>
            </a:r>
            <a:endParaRPr lang="en-US" dirty="0"/>
          </a:p>
        </p:txBody>
      </p:sp>
      <p:sp>
        <p:nvSpPr>
          <p:cNvPr id="5" name="Rectangle 4"/>
          <p:cNvSpPr/>
          <p:nvPr/>
        </p:nvSpPr>
        <p:spPr bwMode="auto">
          <a:xfrm>
            <a:off x="5394618" y="936970"/>
            <a:ext cx="548630" cy="548620"/>
          </a:xfrm>
          <a:prstGeom prst="rect">
            <a:avLst/>
          </a:prstGeom>
          <a:solidFill>
            <a:srgbClr val="1B54A5"/>
          </a:solidFill>
        </p:spPr>
        <p:txBody>
          <a:bodyPr vert="horz" wrap="square" lIns="182880" tIns="146304" rIns="182880" bIns="146304" rtlCol="0" anchor="ctr">
            <a:noAutofit/>
          </a:bodyPr>
          <a:lstStyle/>
          <a:p>
            <a:pPr>
              <a:lnSpc>
                <a:spcPts val="600"/>
              </a:lnSpc>
              <a:buSzPct val="90000"/>
              <a:buFont typeface="Arial" pitchFamily="34" charset="0"/>
              <a:buNone/>
            </a:pPr>
            <a:endParaRPr lang="en-US" sz="600" dirty="0" err="1">
              <a:solidFill>
                <a:schemeClr val="bg1"/>
              </a:solidFill>
              <a:latin typeface="+mj-lt"/>
            </a:endParaRPr>
          </a:p>
        </p:txBody>
      </p:sp>
      <p:sp>
        <p:nvSpPr>
          <p:cNvPr id="6" name="Rectangle 5"/>
          <p:cNvSpPr/>
          <p:nvPr/>
        </p:nvSpPr>
        <p:spPr bwMode="auto">
          <a:xfrm>
            <a:off x="9692923" y="5143190"/>
            <a:ext cx="548630" cy="548620"/>
          </a:xfrm>
          <a:prstGeom prst="rect">
            <a:avLst/>
          </a:prstGeom>
          <a:solidFill>
            <a:srgbClr val="1B54A5"/>
          </a:solidFill>
        </p:spPr>
        <p:txBody>
          <a:bodyPr vert="horz" wrap="square" lIns="182880" tIns="146304" rIns="182880" bIns="146304" rtlCol="0" anchor="ctr">
            <a:noAutofit/>
          </a:bodyPr>
          <a:lstStyle/>
          <a:p>
            <a:pPr>
              <a:lnSpc>
                <a:spcPts val="600"/>
              </a:lnSpc>
              <a:buSzPct val="90000"/>
              <a:buFont typeface="Arial" pitchFamily="34" charset="0"/>
              <a:buNone/>
            </a:pPr>
            <a:endParaRPr lang="en-US" sz="600" dirty="0" err="1">
              <a:solidFill>
                <a:schemeClr val="bg1"/>
              </a:solidFill>
              <a:latin typeface="+mj-lt"/>
            </a:endParaRPr>
          </a:p>
        </p:txBody>
      </p:sp>
      <p:sp>
        <p:nvSpPr>
          <p:cNvPr id="7" name="Rectangle 6"/>
          <p:cNvSpPr/>
          <p:nvPr/>
        </p:nvSpPr>
        <p:spPr bwMode="auto">
          <a:xfrm>
            <a:off x="5394618" y="5143190"/>
            <a:ext cx="548630" cy="548620"/>
          </a:xfrm>
          <a:prstGeom prst="rect">
            <a:avLst/>
          </a:prstGeom>
          <a:solidFill>
            <a:srgbClr val="1B54A5"/>
          </a:solidFill>
        </p:spPr>
        <p:txBody>
          <a:bodyPr vert="horz" wrap="square" lIns="182880" tIns="146304" rIns="182880" bIns="146304" rtlCol="0" anchor="ctr">
            <a:noAutofit/>
          </a:bodyPr>
          <a:lstStyle/>
          <a:p>
            <a:pPr>
              <a:lnSpc>
                <a:spcPts val="600"/>
              </a:lnSpc>
              <a:buSzPct val="90000"/>
              <a:buFont typeface="Arial" pitchFamily="34" charset="0"/>
              <a:buNone/>
            </a:pPr>
            <a:endParaRPr lang="en-US" sz="600" dirty="0" err="1">
              <a:solidFill>
                <a:schemeClr val="bg1"/>
              </a:solidFill>
              <a:latin typeface="+mj-lt"/>
            </a:endParaRPr>
          </a:p>
        </p:txBody>
      </p:sp>
      <p:sp>
        <p:nvSpPr>
          <p:cNvPr id="9" name="Rectangle 8"/>
          <p:cNvSpPr/>
          <p:nvPr/>
        </p:nvSpPr>
        <p:spPr bwMode="auto">
          <a:xfrm>
            <a:off x="9692923" y="936970"/>
            <a:ext cx="548630" cy="548620"/>
          </a:xfrm>
          <a:prstGeom prst="rect">
            <a:avLst/>
          </a:prstGeom>
          <a:solidFill>
            <a:srgbClr val="1B54A5"/>
          </a:solidFill>
        </p:spPr>
        <p:txBody>
          <a:bodyPr vert="horz" wrap="square" lIns="182880" tIns="146304" rIns="182880" bIns="146304" rtlCol="0" anchor="ctr">
            <a:noAutofit/>
          </a:bodyPr>
          <a:lstStyle/>
          <a:p>
            <a:pPr>
              <a:lnSpc>
                <a:spcPts val="600"/>
              </a:lnSpc>
              <a:buSzPct val="90000"/>
              <a:buFont typeface="Arial" pitchFamily="34" charset="0"/>
              <a:buNone/>
            </a:pPr>
            <a:endParaRPr lang="en-US" sz="600" dirty="0" err="1">
              <a:solidFill>
                <a:schemeClr val="bg1"/>
              </a:solidFill>
              <a:latin typeface="+mj-lt"/>
            </a:endParaRPr>
          </a:p>
        </p:txBody>
      </p:sp>
    </p:spTree>
    <p:extLst>
      <p:ext uri="{BB962C8B-B14F-4D97-AF65-F5344CB8AC3E}">
        <p14:creationId xmlns:p14="http://schemas.microsoft.com/office/powerpoint/2010/main" val="1582087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Text Placeholder 2"/>
          <p:cNvSpPr>
            <a:spLocks noGrp="1"/>
          </p:cNvSpPr>
          <p:nvPr>
            <p:ph type="body" sz="quarter" idx="13"/>
          </p:nvPr>
        </p:nvSpPr>
        <p:spPr/>
        <p:txBody>
          <a:bodyPr/>
          <a:lstStyle/>
          <a:p>
            <a:pPr marL="0" indent="0">
              <a:spcBef>
                <a:spcPts val="2000"/>
              </a:spcBef>
              <a:buNone/>
            </a:pPr>
            <a:r>
              <a:rPr lang="en-US" dirty="0"/>
              <a:t>Windows Server </a:t>
            </a:r>
            <a:r>
              <a:rPr lang="en-US" dirty="0" smtClean="0"/>
              <a:t>Essentials Tech Center</a:t>
            </a:r>
            <a:br>
              <a:rPr lang="en-US" dirty="0" smtClean="0"/>
            </a:br>
            <a:r>
              <a:rPr lang="en-US" sz="2000" dirty="0" smtClean="0">
                <a:hlinkClick r:id="rId3"/>
              </a:rPr>
              <a:t>http</a:t>
            </a:r>
            <a:r>
              <a:rPr lang="en-US" sz="2000" dirty="0">
                <a:hlinkClick r:id="rId3"/>
              </a:rPr>
              <a:t>://</a:t>
            </a:r>
            <a:r>
              <a:rPr lang="en-US" sz="2000" dirty="0" smtClean="0">
                <a:hlinkClick r:id="rId3"/>
              </a:rPr>
              <a:t>technet.microsoft.com/en-US/sbs/jj159331</a:t>
            </a:r>
            <a:r>
              <a:rPr lang="en-US" sz="2000" dirty="0" smtClean="0"/>
              <a:t> </a:t>
            </a:r>
            <a:endParaRPr lang="en-US" sz="2000" dirty="0"/>
          </a:p>
          <a:p>
            <a:pPr marL="0" indent="0">
              <a:spcBef>
                <a:spcPts val="2000"/>
              </a:spcBef>
              <a:buNone/>
            </a:pPr>
            <a:r>
              <a:rPr lang="en-US" dirty="0" smtClean="0"/>
              <a:t>Windows Server Essentials and Small Business Server blog</a:t>
            </a:r>
            <a:br>
              <a:rPr lang="en-US" dirty="0" smtClean="0"/>
            </a:br>
            <a:r>
              <a:rPr lang="en-US" sz="2000" dirty="0" smtClean="0">
                <a:hlinkClick r:id="rId4"/>
              </a:rPr>
              <a:t>http://blogs.technet.com/b/sbs/</a:t>
            </a:r>
            <a:r>
              <a:rPr lang="en-US" sz="2000" dirty="0" smtClean="0"/>
              <a:t> </a:t>
            </a:r>
          </a:p>
          <a:p>
            <a:pPr marL="0" indent="0">
              <a:spcBef>
                <a:spcPts val="2000"/>
              </a:spcBef>
              <a:buNone/>
            </a:pPr>
            <a:r>
              <a:rPr lang="en-US" dirty="0" smtClean="0"/>
              <a:t>Windows Server Essentials support forum</a:t>
            </a:r>
            <a:br>
              <a:rPr lang="en-US" dirty="0" smtClean="0"/>
            </a:br>
            <a:r>
              <a:rPr lang="en-US" sz="2000" dirty="0" smtClean="0">
                <a:hlinkClick r:id="rId5"/>
              </a:rPr>
              <a:t>http://social.technet.microsoft.com/forums/en-us/</a:t>
            </a:r>
            <a:br>
              <a:rPr lang="en-US" sz="2000" dirty="0" smtClean="0">
                <a:hlinkClick r:id="rId5"/>
              </a:rPr>
            </a:br>
            <a:r>
              <a:rPr lang="en-US" sz="2000" dirty="0" err="1" smtClean="0">
                <a:hlinkClick r:id="rId5"/>
              </a:rPr>
              <a:t>winserveressentials</a:t>
            </a:r>
            <a:r>
              <a:rPr lang="en-US" sz="2000" dirty="0" smtClean="0">
                <a:hlinkClick r:id="rId5"/>
              </a:rPr>
              <a:t>/threads</a:t>
            </a:r>
            <a:endParaRPr lang="en-US" sz="2000" dirty="0" smtClean="0"/>
          </a:p>
          <a:p>
            <a:pPr marL="0" indent="0">
              <a:spcBef>
                <a:spcPts val="2000"/>
              </a:spcBef>
              <a:buNone/>
            </a:pPr>
            <a:r>
              <a:rPr lang="en-US" dirty="0" smtClean="0"/>
              <a:t>Windows </a:t>
            </a:r>
            <a:r>
              <a:rPr lang="en-US" dirty="0"/>
              <a:t>Server </a:t>
            </a:r>
            <a:r>
              <a:rPr lang="en-US" dirty="0" smtClean="0"/>
              <a:t>2012 R2 </a:t>
            </a:r>
            <a:r>
              <a:rPr lang="en-US" dirty="0"/>
              <a:t>product page</a:t>
            </a:r>
            <a:br>
              <a:rPr lang="en-US" dirty="0"/>
            </a:br>
            <a:r>
              <a:rPr lang="en-US" sz="2000" dirty="0">
                <a:hlinkClick r:id="rId6"/>
              </a:rPr>
              <a:t>http://www.microsoft.com/en-us/server-cloud/products</a:t>
            </a:r>
            <a:r>
              <a:rPr lang="en-US" sz="2000" dirty="0" smtClean="0">
                <a:hlinkClick r:id="rId6"/>
              </a:rPr>
              <a:t>/</a:t>
            </a:r>
            <a:br>
              <a:rPr lang="en-US" sz="2000" dirty="0" smtClean="0">
                <a:hlinkClick r:id="rId6"/>
              </a:rPr>
            </a:br>
            <a:r>
              <a:rPr lang="en-US" sz="2000" dirty="0" smtClean="0">
                <a:hlinkClick r:id="rId6"/>
              </a:rPr>
              <a:t>windows-server-2012-r2/default.aspx</a:t>
            </a:r>
            <a:r>
              <a:rPr lang="en-US" sz="2000" dirty="0" smtClean="0"/>
              <a:t> </a:t>
            </a:r>
            <a:endParaRPr lang="en-US" sz="2000" dirty="0"/>
          </a:p>
          <a:p>
            <a:pPr marL="0" indent="0">
              <a:spcBef>
                <a:spcPts val="2000"/>
              </a:spcBef>
              <a:buNone/>
            </a:pPr>
            <a:r>
              <a:rPr lang="en-US" dirty="0"/>
              <a:t>Windows Server </a:t>
            </a:r>
            <a:r>
              <a:rPr lang="en-US" dirty="0" smtClean="0"/>
              <a:t>2012 R2 </a:t>
            </a:r>
            <a:r>
              <a:rPr lang="en-US" dirty="0"/>
              <a:t>Essentials product page</a:t>
            </a:r>
            <a:br>
              <a:rPr lang="en-US" dirty="0"/>
            </a:br>
            <a:r>
              <a:rPr lang="en-US" sz="2000" dirty="0">
                <a:hlinkClick r:id="rId7"/>
              </a:rPr>
              <a:t>http://</a:t>
            </a:r>
            <a:r>
              <a:rPr lang="en-US" sz="2000" dirty="0" smtClean="0">
                <a:hlinkClick r:id="rId7"/>
              </a:rPr>
              <a:t>www.microsoft.com/en-us/server-cloud/products/</a:t>
            </a:r>
            <a:br>
              <a:rPr lang="en-US" sz="2000" dirty="0" smtClean="0">
                <a:hlinkClick r:id="rId7"/>
              </a:rPr>
            </a:br>
            <a:r>
              <a:rPr lang="en-US" sz="2000" dirty="0" smtClean="0">
                <a:hlinkClick r:id="rId7"/>
              </a:rPr>
              <a:t>windows-server-2012-r2-essentials/default.aspx</a:t>
            </a:r>
            <a:endParaRPr lang="en-US" sz="2000" dirty="0"/>
          </a:p>
        </p:txBody>
      </p:sp>
    </p:spTree>
    <p:extLst>
      <p:ext uri="{BB962C8B-B14F-4D97-AF65-F5344CB8AC3E}">
        <p14:creationId xmlns:p14="http://schemas.microsoft.com/office/powerpoint/2010/main" val="34507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p:blipFill>
        <p:spPr>
          <a:xfrm>
            <a:off x="2055321" y="1246375"/>
            <a:ext cx="10381154" cy="5753519"/>
          </a:xfrm>
          <a:prstGeom prst="rect">
            <a:avLst/>
          </a:prstGeom>
        </p:spPr>
      </p:pic>
      <p:sp>
        <p:nvSpPr>
          <p:cNvPr id="11" name="Rectangle 10"/>
          <p:cNvSpPr/>
          <p:nvPr/>
        </p:nvSpPr>
        <p:spPr bwMode="auto">
          <a:xfrm>
            <a:off x="-200033" y="4734"/>
            <a:ext cx="10301296" cy="6995160"/>
          </a:xfrm>
          <a:prstGeom prst="rect">
            <a:avLst/>
          </a:prstGeom>
          <a:gradFill flip="none" rotWithShape="1">
            <a:gsLst>
              <a:gs pos="0">
                <a:schemeClr val="bg1"/>
              </a:gs>
              <a:gs pos="100000">
                <a:schemeClr val="bg1">
                  <a:alpha val="0"/>
                </a:schemeClr>
              </a:gs>
              <a:gs pos="71000">
                <a:schemeClr val="bg1">
                  <a:alpha val="83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412360" y="2249207"/>
            <a:ext cx="7031428" cy="3158837"/>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099" fontAlgn="base">
              <a:spcBef>
                <a:spcPts val="1800"/>
              </a:spcBef>
              <a:spcAft>
                <a:spcPct val="0"/>
              </a:spcAft>
            </a:pPr>
            <a:r>
              <a:rPr lang="en-US" sz="2400" spc="-100" dirty="0">
                <a:ln>
                  <a:solidFill>
                    <a:schemeClr val="bg1">
                      <a:alpha val="0"/>
                    </a:schemeClr>
                  </a:solidFill>
                </a:ln>
                <a:solidFill>
                  <a:schemeClr val="accent2"/>
                </a:solidFill>
                <a:cs typeface="Segoe UI" panose="020B0502040204020203" pitchFamily="34" charset="0"/>
              </a:rPr>
              <a:t>Be Lean &amp; Stay Lean</a:t>
            </a:r>
          </a:p>
          <a:p>
            <a:pPr marL="0" lvl="2" fontAlgn="base">
              <a:spcBef>
                <a:spcPts val="400"/>
              </a:spcBef>
              <a:spcAft>
                <a:spcPts val="600"/>
              </a:spcAft>
              <a:buSzPct val="90000"/>
            </a:pPr>
            <a:r>
              <a:rPr lang="en-US" dirty="0" smtClean="0">
                <a:ln>
                  <a:solidFill>
                    <a:srgbClr val="FFFFFF">
                      <a:alpha val="0"/>
                    </a:srgbClr>
                  </a:solidFill>
                </a:ln>
                <a:solidFill>
                  <a:srgbClr val="505050"/>
                </a:solidFill>
              </a:rPr>
              <a:t>Understand how virtualization opens the door to value-added services and offerings. </a:t>
            </a:r>
            <a:endParaRPr lang="en-US" sz="2800" spc="-100" dirty="0" smtClean="0">
              <a:ln>
                <a:solidFill>
                  <a:schemeClr val="bg1">
                    <a:alpha val="0"/>
                  </a:schemeClr>
                </a:solidFill>
              </a:ln>
              <a:solidFill>
                <a:schemeClr val="accent3"/>
              </a:solidFill>
              <a:latin typeface="Segoe UI Light"/>
            </a:endParaRPr>
          </a:p>
          <a:p>
            <a:pPr defTabSz="914099" fontAlgn="base">
              <a:spcBef>
                <a:spcPts val="1000"/>
              </a:spcBef>
              <a:spcAft>
                <a:spcPct val="0"/>
              </a:spcAft>
            </a:pPr>
            <a:r>
              <a:rPr lang="en-US" sz="2400" spc="-100" dirty="0">
                <a:ln>
                  <a:solidFill>
                    <a:schemeClr val="bg1">
                      <a:alpha val="0"/>
                    </a:schemeClr>
                  </a:solidFill>
                </a:ln>
                <a:solidFill>
                  <a:schemeClr val="accent2"/>
                </a:solidFill>
                <a:cs typeface="Segoe UI" panose="020B0502040204020203" pitchFamily="34" charset="0"/>
              </a:rPr>
              <a:t>Business Anywhere</a:t>
            </a:r>
          </a:p>
          <a:p>
            <a:pPr marL="0" lvl="2" fontAlgn="base">
              <a:spcBef>
                <a:spcPts val="400"/>
              </a:spcBef>
              <a:spcAft>
                <a:spcPts val="600"/>
              </a:spcAft>
              <a:buSzPct val="90000"/>
            </a:pPr>
            <a:r>
              <a:rPr lang="en-US" dirty="0">
                <a:ln>
                  <a:solidFill>
                    <a:srgbClr val="FFFFFF">
                      <a:alpha val="0"/>
                    </a:srgbClr>
                  </a:solidFill>
                </a:ln>
                <a:solidFill>
                  <a:srgbClr val="505050"/>
                </a:solidFill>
              </a:rPr>
              <a:t>Find out how you can support the expanding SMB remote and mobile workforce.</a:t>
            </a:r>
          </a:p>
          <a:p>
            <a:pPr marL="0" lvl="2" defTabSz="914099" fontAlgn="base">
              <a:spcBef>
                <a:spcPts val="1000"/>
              </a:spcBef>
              <a:spcAft>
                <a:spcPct val="0"/>
              </a:spcAft>
              <a:buSzPct val="90000"/>
            </a:pPr>
            <a:r>
              <a:rPr lang="en-US" sz="2400" spc="-100" dirty="0">
                <a:ln>
                  <a:solidFill>
                    <a:schemeClr val="bg1">
                      <a:alpha val="0"/>
                    </a:schemeClr>
                  </a:solidFill>
                </a:ln>
                <a:solidFill>
                  <a:schemeClr val="accent2"/>
                </a:solidFill>
                <a:cs typeface="Segoe UI" panose="020B0502040204020203" pitchFamily="34" charset="0"/>
              </a:rPr>
              <a:t>Tap Your Data Goldmine</a:t>
            </a:r>
          </a:p>
          <a:p>
            <a:pPr marL="0" lvl="2" fontAlgn="base">
              <a:spcBef>
                <a:spcPts val="400"/>
              </a:spcBef>
              <a:spcAft>
                <a:spcPts val="600"/>
              </a:spcAft>
              <a:buSzPct val="90000"/>
            </a:pPr>
            <a:r>
              <a:rPr lang="en-US" dirty="0">
                <a:ln>
                  <a:solidFill>
                    <a:srgbClr val="FFFFFF">
                      <a:alpha val="0"/>
                    </a:srgbClr>
                  </a:solidFill>
                </a:ln>
                <a:solidFill>
                  <a:srgbClr val="505050"/>
                </a:solidFill>
              </a:rPr>
              <a:t>Help SMBs use data to their advantage in three easy steps.</a:t>
            </a:r>
            <a:endParaRPr lang="en-US" dirty="0">
              <a:ln>
                <a:solidFill>
                  <a:srgbClr val="FFFFFF">
                    <a:alpha val="0"/>
                  </a:srgbClr>
                </a:solidFill>
              </a:ln>
              <a:solidFill>
                <a:srgbClr val="505050"/>
              </a:solidFill>
              <a:hlinkClick r:id="rId5"/>
            </a:endParaRPr>
          </a:p>
        </p:txBody>
      </p:sp>
      <p:sp>
        <p:nvSpPr>
          <p:cNvPr id="2" name="Title 1"/>
          <p:cNvSpPr>
            <a:spLocks noGrp="1"/>
          </p:cNvSpPr>
          <p:nvPr>
            <p:ph type="title"/>
          </p:nvPr>
        </p:nvSpPr>
        <p:spPr>
          <a:xfrm>
            <a:off x="274639" y="264964"/>
            <a:ext cx="11887199" cy="1097302"/>
          </a:xfrm>
        </p:spPr>
        <p:txBody>
          <a:bodyPr/>
          <a:lstStyle/>
          <a:p>
            <a:r>
              <a:rPr lang="en-US" dirty="0" smtClean="0"/>
              <a:t>Ahead of the Game Campaign Resources</a:t>
            </a:r>
            <a:endParaRPr lang="en-US" dirty="0"/>
          </a:p>
        </p:txBody>
      </p:sp>
      <p:sp>
        <p:nvSpPr>
          <p:cNvPr id="7" name="Slide Number Placeholder 6"/>
          <p:cNvSpPr>
            <a:spLocks noGrp="1"/>
          </p:cNvSpPr>
          <p:nvPr>
            <p:ph type="sldNum" sz="quarter" idx="11"/>
          </p:nvPr>
        </p:nvSpPr>
        <p:spPr>
          <a:prstGeom prst="rect">
            <a:avLst/>
          </a:prstGeom>
        </p:spPr>
        <p:txBody>
          <a:bodyPr/>
          <a:lstStyle/>
          <a:p>
            <a:pPr>
              <a:lnSpc>
                <a:spcPct val="90000"/>
              </a:lnSpc>
            </a:pPr>
            <a:fld id="{1BC86A1F-E589-44B2-A543-2EC98F5547A7}" type="slidenum">
              <a:rPr lang="en-US" smtClean="0">
                <a:latin typeface="Segoe UI"/>
              </a:rPr>
              <a:pPr>
                <a:lnSpc>
                  <a:spcPct val="90000"/>
                </a:lnSpc>
              </a:pPr>
              <a:t>23</a:t>
            </a:fld>
            <a:endParaRPr lang="en-US" dirty="0">
              <a:latin typeface="Segoe UI"/>
            </a:endParaRPr>
          </a:p>
        </p:txBody>
      </p:sp>
      <p:sp>
        <p:nvSpPr>
          <p:cNvPr id="9" name="Rectangle 8"/>
          <p:cNvSpPr/>
          <p:nvPr/>
        </p:nvSpPr>
        <p:spPr>
          <a:xfrm>
            <a:off x="288493" y="1257683"/>
            <a:ext cx="9492816" cy="861774"/>
          </a:xfrm>
          <a:prstGeom prst="rect">
            <a:avLst/>
          </a:prstGeom>
        </p:spPr>
        <p:txBody>
          <a:bodyPr wrap="square" lIns="146304" tIns="0" rIns="146304" bIns="0">
            <a:spAutoFit/>
          </a:bodyPr>
          <a:lstStyle/>
          <a:p>
            <a:r>
              <a:rPr lang="en-US" sz="2800" dirty="0">
                <a:solidFill>
                  <a:schemeClr val="tx2"/>
                </a:solidFill>
                <a:latin typeface="+mj-lt"/>
              </a:rPr>
              <a:t>Leverage Server and Cloud Solutions to </a:t>
            </a:r>
            <a:r>
              <a:rPr lang="en-US" sz="2800" dirty="0" smtClean="0">
                <a:solidFill>
                  <a:schemeClr val="tx2"/>
                </a:solidFill>
                <a:latin typeface="+mj-lt"/>
              </a:rPr>
              <a:t>dramatically increase </a:t>
            </a:r>
            <a:r>
              <a:rPr lang="en-US" sz="2800" dirty="0">
                <a:solidFill>
                  <a:schemeClr val="tx2"/>
                </a:solidFill>
                <a:latin typeface="+mj-lt"/>
              </a:rPr>
              <a:t>margin and keep SMB customers ahead of the </a:t>
            </a:r>
            <a:r>
              <a:rPr lang="en-US" sz="2800" dirty="0" smtClean="0">
                <a:solidFill>
                  <a:schemeClr val="tx2"/>
                </a:solidFill>
                <a:latin typeface="+mj-lt"/>
              </a:rPr>
              <a:t>game</a:t>
            </a:r>
            <a:endParaRPr lang="en-US" sz="2800" dirty="0">
              <a:solidFill>
                <a:schemeClr val="tx2"/>
              </a:solidFill>
              <a:latin typeface="+mj-lt"/>
            </a:endParaRPr>
          </a:p>
        </p:txBody>
      </p:sp>
      <p:sp>
        <p:nvSpPr>
          <p:cNvPr id="8" name="Rectangle 7"/>
          <p:cNvSpPr/>
          <p:nvPr/>
        </p:nvSpPr>
        <p:spPr>
          <a:xfrm>
            <a:off x="512622" y="5745858"/>
            <a:ext cx="8340434" cy="692497"/>
          </a:xfrm>
          <a:prstGeom prst="rect">
            <a:avLst/>
          </a:prstGeom>
        </p:spPr>
        <p:txBody>
          <a:bodyPr wrap="square">
            <a:spAutoFit/>
          </a:bodyPr>
          <a:lstStyle/>
          <a:p>
            <a:r>
              <a:rPr lang="en-US" sz="2000" spc="-100" dirty="0">
                <a:ln>
                  <a:solidFill>
                    <a:schemeClr val="bg1">
                      <a:alpha val="0"/>
                    </a:schemeClr>
                  </a:solidFill>
                </a:ln>
                <a:solidFill>
                  <a:schemeClr val="accent3"/>
                </a:solidFill>
                <a:latin typeface="Segoe UI Semibold" panose="020B0702040204020203" pitchFamily="34" charset="0"/>
                <a:cs typeface="Segoe UI Semibold" panose="020B0702040204020203" pitchFamily="34" charset="0"/>
              </a:rPr>
              <a:t>Get started </a:t>
            </a:r>
            <a:r>
              <a:rPr lang="en-US" sz="2000" spc="-100" dirty="0" smtClean="0">
                <a:ln>
                  <a:solidFill>
                    <a:schemeClr val="bg1">
                      <a:alpha val="0"/>
                    </a:schemeClr>
                  </a:solidFill>
                </a:ln>
                <a:solidFill>
                  <a:schemeClr val="accent3"/>
                </a:solidFill>
                <a:latin typeface="Segoe UI Semibold" panose="020B0702040204020203" pitchFamily="34" charset="0"/>
                <a:cs typeface="Segoe UI Semibold" panose="020B0702040204020203" pitchFamily="34" charset="0"/>
              </a:rPr>
              <a:t>today! </a:t>
            </a:r>
            <a:r>
              <a:rPr lang="en-US" dirty="0" smtClean="0">
                <a:ln>
                  <a:solidFill>
                    <a:srgbClr val="FFFFFF">
                      <a:alpha val="0"/>
                    </a:srgbClr>
                  </a:solidFill>
                </a:ln>
                <a:solidFill>
                  <a:srgbClr val="505050"/>
                </a:solidFill>
              </a:rPr>
              <a:t>Visit</a:t>
            </a:r>
            <a:r>
              <a:rPr lang="en-US" dirty="0" smtClean="0"/>
              <a:t> </a:t>
            </a:r>
            <a:r>
              <a:rPr lang="en-US" u="sng" dirty="0">
                <a:hlinkClick r:id="rId6"/>
              </a:rPr>
              <a:t>http://</a:t>
            </a:r>
            <a:r>
              <a:rPr lang="en-US" u="sng" dirty="0" smtClean="0">
                <a:hlinkClick r:id="rId6"/>
              </a:rPr>
              <a:t>aka.ms/AheadoftheGame</a:t>
            </a:r>
            <a:r>
              <a:rPr lang="en-US" u="sng" dirty="0" smtClean="0"/>
              <a:t> </a:t>
            </a:r>
            <a:r>
              <a:rPr lang="en-US" dirty="0" smtClean="0">
                <a:ln>
                  <a:solidFill>
                    <a:srgbClr val="FFFFFF">
                      <a:alpha val="0"/>
                    </a:srgbClr>
                  </a:solidFill>
                </a:ln>
                <a:solidFill>
                  <a:srgbClr val="505050"/>
                </a:solidFill>
              </a:rPr>
              <a:t>to find the marketing materials and sales tools you need get SMB customers ahead of the game. </a:t>
            </a:r>
            <a:endParaRPr lang="en-US" sz="1900" dirty="0"/>
          </a:p>
        </p:txBody>
      </p:sp>
      <p:sp>
        <p:nvSpPr>
          <p:cNvPr id="20" name="Rectangle 19"/>
          <p:cNvSpPr/>
          <p:nvPr/>
        </p:nvSpPr>
        <p:spPr bwMode="auto">
          <a:xfrm>
            <a:off x="440072" y="5735747"/>
            <a:ext cx="100259" cy="707886"/>
          </a:xfrm>
          <a:prstGeom prst="rect">
            <a:avLst/>
          </a:prstGeom>
          <a:solidFill>
            <a:schemeClr val="accent3">
              <a:alpha val="91000"/>
            </a:schemeClr>
          </a:solidFill>
          <a:ln w="38100" cap="flat" cmpd="sng" algn="ctr">
            <a:noFill/>
            <a:prstDash val="solid"/>
            <a:headEnd type="none" w="med" len="med"/>
            <a:tailEnd type="none" w="med" len="med"/>
          </a:ln>
          <a:effectLst/>
        </p:spPr>
        <p:txBody>
          <a:bodyPr vert="horz" wrap="square" lIns="137160" tIns="45720" rIns="4754880" bIns="45720" numCol="1" rtlCol="0" anchor="ctr" anchorCtr="0" compatLnSpc="1">
            <a:prstTxWarp prst="textNoShape">
              <a:avLst/>
            </a:prstTxWarp>
          </a:bodyPr>
          <a:lstStyle/>
          <a:p>
            <a:pPr algn="ctr">
              <a:spcBef>
                <a:spcPts val="1200"/>
              </a:spcBef>
              <a:buSzPct val="100000"/>
            </a:pPr>
            <a:endParaRPr lang="en-US" sz="2000" dirty="0">
              <a:solidFill>
                <a:schemeClr val="accent3"/>
              </a:solidFill>
            </a:endParaRPr>
          </a:p>
        </p:txBody>
      </p:sp>
    </p:spTree>
    <p:extLst>
      <p:ext uri="{BB962C8B-B14F-4D97-AF65-F5344CB8AC3E}">
        <p14:creationId xmlns:p14="http://schemas.microsoft.com/office/powerpoint/2010/main" val="3675855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319"/>
            <a:ext cx="12458700" cy="6994843"/>
          </a:xfrm>
          <a:prstGeom prst="rect">
            <a:avLst/>
          </a:prstGeom>
          <a:noFill/>
          <a:ln>
            <a:noFill/>
          </a:ln>
        </p:spPr>
      </p:pic>
      <p:sp>
        <p:nvSpPr>
          <p:cNvPr id="16" name="Rectangle 29"/>
          <p:cNvSpPr/>
          <p:nvPr/>
        </p:nvSpPr>
        <p:spPr bwMode="auto">
          <a:xfrm>
            <a:off x="1" y="-318"/>
            <a:ext cx="8305799" cy="6995160"/>
          </a:xfrm>
          <a:prstGeom prst="rect">
            <a:avLst/>
          </a:prstGeom>
          <a:gradFill flip="none" rotWithShape="1">
            <a:gsLst>
              <a:gs pos="0">
                <a:schemeClr val="bg1">
                  <a:alpha val="85000"/>
                </a:schemeClr>
              </a:gs>
              <a:gs pos="100000">
                <a:schemeClr val="bg1">
                  <a:alpha val="0"/>
                </a:schemeClr>
              </a:gs>
              <a:gs pos="71000">
                <a:schemeClr val="bg1">
                  <a:alpha val="83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Additional Partner Resources</a:t>
            </a:r>
            <a:endParaRPr lang="en-US" dirty="0"/>
          </a:p>
        </p:txBody>
      </p:sp>
      <p:sp>
        <p:nvSpPr>
          <p:cNvPr id="3" name="Slide Number Placeholder 2"/>
          <p:cNvSpPr>
            <a:spLocks noGrp="1"/>
          </p:cNvSpPr>
          <p:nvPr>
            <p:ph type="sldNum" sz="quarter" idx="11"/>
          </p:nvPr>
        </p:nvSpPr>
        <p:spPr/>
        <p:txBody>
          <a:bodyPr/>
          <a:lstStyle/>
          <a:p>
            <a:fld id="{27258FFF-F925-446B-8502-81C933981705}" type="slidenum">
              <a:rPr lang="en-US" smtClean="0"/>
              <a:pPr/>
              <a:t>24</a:t>
            </a:fld>
            <a:endParaRPr lang="en-US"/>
          </a:p>
        </p:txBody>
      </p:sp>
      <p:grpSp>
        <p:nvGrpSpPr>
          <p:cNvPr id="15" name="Group 14"/>
          <p:cNvGrpSpPr/>
          <p:nvPr/>
        </p:nvGrpSpPr>
        <p:grpSpPr>
          <a:xfrm>
            <a:off x="477956" y="1412163"/>
            <a:ext cx="6900743" cy="5028394"/>
            <a:chOff x="477956" y="1412163"/>
            <a:chExt cx="6900743" cy="4517100"/>
          </a:xfrm>
        </p:grpSpPr>
        <p:grpSp>
          <p:nvGrpSpPr>
            <p:cNvPr id="28" name="Group 27"/>
            <p:cNvGrpSpPr/>
            <p:nvPr/>
          </p:nvGrpSpPr>
          <p:grpSpPr>
            <a:xfrm>
              <a:off x="477956" y="1412163"/>
              <a:ext cx="6900743" cy="863460"/>
              <a:chOff x="503357" y="1412163"/>
              <a:chExt cx="5844447" cy="1120245"/>
            </a:xfrm>
          </p:grpSpPr>
          <p:sp>
            <p:nvSpPr>
              <p:cNvPr id="27" name="Rectangle 26"/>
              <p:cNvSpPr/>
              <p:nvPr/>
            </p:nvSpPr>
            <p:spPr bwMode="auto">
              <a:xfrm>
                <a:off x="503357" y="1412163"/>
                <a:ext cx="5844447" cy="1120245"/>
              </a:xfrm>
              <a:prstGeom prst="rect">
                <a:avLst/>
              </a:prstGeom>
              <a:solidFill>
                <a:schemeClr val="accent1">
                  <a:alpha val="91000"/>
                </a:schemeClr>
              </a:solidFill>
              <a:ln w="38100" cap="flat" cmpd="sng" algn="ctr">
                <a:noFill/>
                <a:prstDash val="solid"/>
                <a:headEnd type="none" w="med" len="med"/>
                <a:tailEnd type="none" w="med" len="med"/>
              </a:ln>
              <a:effectLst/>
            </p:spPr>
            <p:txBody>
              <a:bodyPr vert="horz" wrap="square" lIns="137160" tIns="45720" rIns="4754880" bIns="45720" numCol="1" rtlCol="0" anchor="ctr" anchorCtr="0" compatLnSpc="1">
                <a:prstTxWarp prst="textNoShape">
                  <a:avLst/>
                </a:prstTxWarp>
              </a:bodyPr>
              <a:lstStyle/>
              <a:p>
                <a:pPr algn="ctr">
                  <a:spcBef>
                    <a:spcPts val="1200"/>
                  </a:spcBef>
                  <a:buSzPct val="100000"/>
                </a:pPr>
                <a:r>
                  <a:rPr lang="en-US" sz="1600" dirty="0" smtClean="0">
                    <a:solidFill>
                      <a:schemeClr val="bg1"/>
                    </a:solidFill>
                  </a:rPr>
                  <a:t>Ahead of the Game Marketing Content</a:t>
                </a:r>
                <a:endParaRPr lang="en-US" sz="1600" dirty="0">
                  <a:solidFill>
                    <a:schemeClr val="bg1"/>
                  </a:solidFill>
                </a:endParaRPr>
              </a:p>
            </p:txBody>
          </p:sp>
          <p:sp>
            <p:nvSpPr>
              <p:cNvPr id="8" name="Rectangle 7"/>
              <p:cNvSpPr/>
              <p:nvPr/>
            </p:nvSpPr>
            <p:spPr bwMode="auto">
              <a:xfrm>
                <a:off x="2571313" y="1412163"/>
                <a:ext cx="3690083" cy="1120245"/>
              </a:xfrm>
              <a:prstGeom prst="rect">
                <a:avLst/>
              </a:prstGeom>
              <a:solidFill>
                <a:schemeClr val="bg1">
                  <a:lumMod val="95000"/>
                </a:schemeClr>
              </a:solidFill>
              <a:ln w="38100" cap="flat" cmpd="sng" algn="ctr">
                <a:noFill/>
                <a:prstDash val="solid"/>
                <a:headEnd type="none" w="med" len="med"/>
                <a:tailEnd type="none" w="med" len="med"/>
              </a:ln>
              <a:effectLst/>
            </p:spPr>
            <p:txBody>
              <a:bodyPr vert="horz" wrap="square" lIns="137160" tIns="89642" rIns="137160" bIns="89642" numCol="1" rtlCol="0" anchor="ctr" anchorCtr="0" compatLnSpc="1">
                <a:prstTxWarp prst="textNoShape">
                  <a:avLst/>
                </a:prstTxWarp>
              </a:bodyPr>
              <a:lstStyle/>
              <a:p>
                <a:pPr>
                  <a:spcBef>
                    <a:spcPts val="600"/>
                  </a:spcBef>
                  <a:buSzPct val="100000"/>
                </a:pPr>
                <a:r>
                  <a:rPr lang="en-US" sz="1600" dirty="0">
                    <a:hlinkClick r:id="rId4"/>
                  </a:rPr>
                  <a:t>http://</a:t>
                </a:r>
                <a:r>
                  <a:rPr lang="en-US" sz="1600" dirty="0" smtClean="0">
                    <a:hlinkClick r:id="rId4"/>
                  </a:rPr>
                  <a:t>aka.ms/AheadoftheGame</a:t>
                </a:r>
                <a:r>
                  <a:rPr lang="en-US" sz="1600" dirty="0" smtClean="0"/>
                  <a:t> </a:t>
                </a:r>
                <a:endParaRPr lang="en-US" sz="1600" dirty="0"/>
              </a:p>
            </p:txBody>
          </p:sp>
        </p:grpSp>
        <p:grpSp>
          <p:nvGrpSpPr>
            <p:cNvPr id="36" name="Group 35"/>
            <p:cNvGrpSpPr/>
            <p:nvPr/>
          </p:nvGrpSpPr>
          <p:grpSpPr>
            <a:xfrm>
              <a:off x="477956" y="2323397"/>
              <a:ext cx="6900743" cy="863460"/>
              <a:chOff x="503357" y="1412163"/>
              <a:chExt cx="5844447" cy="1120245"/>
            </a:xfrm>
          </p:grpSpPr>
          <p:sp>
            <p:nvSpPr>
              <p:cNvPr id="37" name="Rectangle 36"/>
              <p:cNvSpPr/>
              <p:nvPr/>
            </p:nvSpPr>
            <p:spPr bwMode="auto">
              <a:xfrm>
                <a:off x="503357" y="1412163"/>
                <a:ext cx="5844447" cy="1120245"/>
              </a:xfrm>
              <a:prstGeom prst="rect">
                <a:avLst/>
              </a:prstGeom>
              <a:solidFill>
                <a:schemeClr val="accent2">
                  <a:alpha val="91000"/>
                </a:schemeClr>
              </a:solidFill>
              <a:ln w="38100" cap="flat" cmpd="sng" algn="ctr">
                <a:noFill/>
                <a:prstDash val="solid"/>
                <a:headEnd type="none" w="med" len="med"/>
                <a:tailEnd type="none" w="med" len="med"/>
              </a:ln>
              <a:effectLst/>
            </p:spPr>
            <p:txBody>
              <a:bodyPr vert="horz" wrap="square" lIns="137160" tIns="45720" rIns="4754880" bIns="45720" numCol="1" rtlCol="0" anchor="ctr" anchorCtr="0" compatLnSpc="1">
                <a:prstTxWarp prst="textNoShape">
                  <a:avLst/>
                </a:prstTxWarp>
              </a:bodyPr>
              <a:lstStyle/>
              <a:p>
                <a:pPr algn="ctr" fontAlgn="base">
                  <a:spcBef>
                    <a:spcPts val="1200"/>
                  </a:spcBef>
                  <a:buSzPct val="100000"/>
                </a:pPr>
                <a:r>
                  <a:rPr lang="en-US" sz="1600" dirty="0">
                    <a:solidFill>
                      <a:schemeClr val="bg1"/>
                    </a:solidFill>
                  </a:rPr>
                  <a:t>SMB and Midmarket Competencies</a:t>
                </a:r>
              </a:p>
            </p:txBody>
          </p:sp>
          <p:sp>
            <p:nvSpPr>
              <p:cNvPr id="38" name="Rectangle 37"/>
              <p:cNvSpPr/>
              <p:nvPr/>
            </p:nvSpPr>
            <p:spPr bwMode="auto">
              <a:xfrm>
                <a:off x="2571312" y="1412163"/>
                <a:ext cx="3690083" cy="1120245"/>
              </a:xfrm>
              <a:prstGeom prst="rect">
                <a:avLst/>
              </a:prstGeom>
              <a:solidFill>
                <a:schemeClr val="bg1">
                  <a:lumMod val="95000"/>
                </a:schemeClr>
              </a:solidFill>
              <a:ln w="38100" cap="flat" cmpd="sng" algn="ctr">
                <a:noFill/>
                <a:prstDash val="solid"/>
                <a:headEnd type="none" w="med" len="med"/>
                <a:tailEnd type="none" w="med" len="med"/>
              </a:ln>
              <a:effectLst/>
            </p:spPr>
            <p:txBody>
              <a:bodyPr vert="horz" wrap="square" lIns="137160" tIns="89642" rIns="137160" bIns="89642" numCol="1" rtlCol="0" anchor="ctr" anchorCtr="0" compatLnSpc="1">
                <a:prstTxWarp prst="textNoShape">
                  <a:avLst/>
                </a:prstTxWarp>
              </a:bodyPr>
              <a:lstStyle/>
              <a:p>
                <a:pPr marL="0" lvl="1" defTabSz="932202" fontAlgn="base">
                  <a:defRPr/>
                </a:pPr>
                <a:r>
                  <a:rPr lang="en-US" sz="1600" dirty="0">
                    <a:hlinkClick r:id="rId5"/>
                  </a:rPr>
                  <a:t>http://</a:t>
                </a:r>
                <a:r>
                  <a:rPr lang="en-US" sz="1600" dirty="0" smtClean="0">
                    <a:hlinkClick r:id="rId5"/>
                  </a:rPr>
                  <a:t>partner.Microsoft.com</a:t>
                </a:r>
                <a:r>
                  <a:rPr lang="en-US" sz="1600" dirty="0" smtClean="0"/>
                  <a:t> </a:t>
                </a:r>
                <a:endParaRPr lang="en-US" sz="1600" dirty="0"/>
              </a:p>
            </p:txBody>
          </p:sp>
        </p:grpSp>
        <p:grpSp>
          <p:nvGrpSpPr>
            <p:cNvPr id="39" name="Group 38"/>
            <p:cNvGrpSpPr/>
            <p:nvPr/>
          </p:nvGrpSpPr>
          <p:grpSpPr>
            <a:xfrm>
              <a:off x="477956" y="4145862"/>
              <a:ext cx="6900743" cy="863461"/>
              <a:chOff x="503357" y="1412162"/>
              <a:chExt cx="5844447" cy="1120246"/>
            </a:xfrm>
          </p:grpSpPr>
          <p:sp>
            <p:nvSpPr>
              <p:cNvPr id="40" name="Rectangle 39"/>
              <p:cNvSpPr/>
              <p:nvPr/>
            </p:nvSpPr>
            <p:spPr bwMode="auto">
              <a:xfrm>
                <a:off x="503357" y="1412162"/>
                <a:ext cx="5844447" cy="1120245"/>
              </a:xfrm>
              <a:prstGeom prst="rect">
                <a:avLst/>
              </a:prstGeom>
              <a:solidFill>
                <a:schemeClr val="accent4">
                  <a:alpha val="91000"/>
                </a:schemeClr>
              </a:solidFill>
              <a:ln w="38100" cap="flat" cmpd="sng" algn="ctr">
                <a:noFill/>
                <a:prstDash val="solid"/>
                <a:headEnd type="none" w="med" len="med"/>
                <a:tailEnd type="none" w="med" len="med"/>
              </a:ln>
              <a:effectLst/>
            </p:spPr>
            <p:txBody>
              <a:bodyPr vert="horz" wrap="square" lIns="137160" tIns="45720" rIns="4754880" bIns="45720" numCol="1" rtlCol="0" anchor="ctr" anchorCtr="0" compatLnSpc="1">
                <a:prstTxWarp prst="textNoShape">
                  <a:avLst/>
                </a:prstTxWarp>
              </a:bodyPr>
              <a:lstStyle/>
              <a:p>
                <a:pPr algn="ctr" fontAlgn="base">
                  <a:spcBef>
                    <a:spcPts val="1200"/>
                  </a:spcBef>
                  <a:buSzPct val="100000"/>
                </a:pPr>
                <a:r>
                  <a:rPr lang="en-US" sz="1600" dirty="0">
                    <a:solidFill>
                      <a:schemeClr val="bg1"/>
                    </a:solidFill>
                  </a:rPr>
                  <a:t>Microsoft Virtual Academy</a:t>
                </a:r>
              </a:p>
            </p:txBody>
          </p:sp>
          <p:sp>
            <p:nvSpPr>
              <p:cNvPr id="41" name="Rectangle 40"/>
              <p:cNvSpPr/>
              <p:nvPr/>
            </p:nvSpPr>
            <p:spPr bwMode="auto">
              <a:xfrm>
                <a:off x="2571312" y="1412163"/>
                <a:ext cx="3690083" cy="1120245"/>
              </a:xfrm>
              <a:prstGeom prst="rect">
                <a:avLst/>
              </a:prstGeom>
              <a:solidFill>
                <a:schemeClr val="bg1">
                  <a:lumMod val="95000"/>
                </a:schemeClr>
              </a:solidFill>
              <a:ln w="38100" cap="flat" cmpd="sng" algn="ctr">
                <a:noFill/>
                <a:prstDash val="solid"/>
                <a:headEnd type="none" w="med" len="med"/>
                <a:tailEnd type="none" w="med" len="med"/>
              </a:ln>
              <a:effectLst/>
            </p:spPr>
            <p:txBody>
              <a:bodyPr vert="horz" wrap="square" lIns="137160" tIns="89642" rIns="137160" bIns="89642" numCol="1" rtlCol="0" anchor="ctr" anchorCtr="0" compatLnSpc="1">
                <a:prstTxWarp prst="textNoShape">
                  <a:avLst/>
                </a:prstTxWarp>
              </a:bodyPr>
              <a:lstStyle/>
              <a:p>
                <a:pPr defTabSz="932202" fontAlgn="base">
                  <a:defRPr/>
                </a:pPr>
                <a:r>
                  <a:rPr lang="en-US" sz="1600" dirty="0">
                    <a:solidFill>
                      <a:schemeClr val="tx2"/>
                    </a:solidFill>
                    <a:hlinkClick r:id="rId6"/>
                  </a:rPr>
                  <a:t>http://www.microsoftvirtualacademy.com</a:t>
                </a:r>
                <a:r>
                  <a:rPr lang="en-US" sz="1600" dirty="0" smtClean="0">
                    <a:solidFill>
                      <a:schemeClr val="tx2"/>
                    </a:solidFill>
                    <a:hlinkClick r:id="rId6"/>
                  </a:rPr>
                  <a:t>/</a:t>
                </a:r>
                <a:r>
                  <a:rPr lang="en-US" sz="1600" dirty="0" smtClean="0">
                    <a:solidFill>
                      <a:schemeClr val="tx2"/>
                    </a:solidFill>
                  </a:rPr>
                  <a:t> </a:t>
                </a:r>
                <a:endParaRPr lang="en-US" sz="1600" dirty="0">
                  <a:solidFill>
                    <a:schemeClr val="tx2"/>
                  </a:solidFill>
                </a:endParaRPr>
              </a:p>
            </p:txBody>
          </p:sp>
        </p:grpSp>
        <p:grpSp>
          <p:nvGrpSpPr>
            <p:cNvPr id="48" name="Group 47"/>
            <p:cNvGrpSpPr/>
            <p:nvPr/>
          </p:nvGrpSpPr>
          <p:grpSpPr>
            <a:xfrm>
              <a:off x="477956" y="3234630"/>
              <a:ext cx="6900743" cy="863460"/>
              <a:chOff x="503357" y="1412163"/>
              <a:chExt cx="5844447" cy="1120245"/>
            </a:xfrm>
          </p:grpSpPr>
          <p:sp>
            <p:nvSpPr>
              <p:cNvPr id="49" name="Rectangle 48"/>
              <p:cNvSpPr/>
              <p:nvPr/>
            </p:nvSpPr>
            <p:spPr bwMode="auto">
              <a:xfrm>
                <a:off x="503357" y="1412163"/>
                <a:ext cx="5844447" cy="1120245"/>
              </a:xfrm>
              <a:prstGeom prst="rect">
                <a:avLst/>
              </a:prstGeom>
              <a:solidFill>
                <a:schemeClr val="accent3">
                  <a:alpha val="91000"/>
                </a:schemeClr>
              </a:solidFill>
              <a:ln w="38100" cap="flat" cmpd="sng" algn="ctr">
                <a:noFill/>
                <a:prstDash val="solid"/>
                <a:headEnd type="none" w="med" len="med"/>
                <a:tailEnd type="none" w="med" len="med"/>
              </a:ln>
              <a:effectLst/>
            </p:spPr>
            <p:txBody>
              <a:bodyPr vert="horz" wrap="square" lIns="137160" tIns="45720" rIns="4754880" bIns="45720" numCol="1" rtlCol="0" anchor="ctr" anchorCtr="0" compatLnSpc="1">
                <a:prstTxWarp prst="textNoShape">
                  <a:avLst/>
                </a:prstTxWarp>
              </a:bodyPr>
              <a:lstStyle/>
              <a:p>
                <a:pPr algn="ctr">
                  <a:spcBef>
                    <a:spcPts val="1200"/>
                  </a:spcBef>
                  <a:buSzPct val="100000"/>
                </a:pPr>
                <a:r>
                  <a:rPr lang="en-US" sz="1600" dirty="0">
                    <a:solidFill>
                      <a:schemeClr val="bg1"/>
                    </a:solidFill>
                  </a:rPr>
                  <a:t>Partner Learning Center</a:t>
                </a:r>
                <a:r>
                  <a:rPr lang="en-US" sz="1600" dirty="0" smtClean="0">
                    <a:solidFill>
                      <a:schemeClr val="accent3"/>
                    </a:solidFill>
                  </a:rPr>
                  <a:t>:</a:t>
                </a:r>
                <a:endParaRPr lang="en-US" sz="1600" dirty="0">
                  <a:solidFill>
                    <a:schemeClr val="accent3"/>
                  </a:solidFill>
                </a:endParaRPr>
              </a:p>
            </p:txBody>
          </p:sp>
          <p:sp>
            <p:nvSpPr>
              <p:cNvPr id="50" name="Rectangle 49"/>
              <p:cNvSpPr/>
              <p:nvPr/>
            </p:nvSpPr>
            <p:spPr bwMode="auto">
              <a:xfrm>
                <a:off x="2571312" y="1412163"/>
                <a:ext cx="3690083" cy="1120245"/>
              </a:xfrm>
              <a:prstGeom prst="rect">
                <a:avLst/>
              </a:prstGeom>
              <a:solidFill>
                <a:schemeClr val="bg1">
                  <a:lumMod val="95000"/>
                </a:schemeClr>
              </a:solidFill>
              <a:ln w="38100" cap="flat" cmpd="sng" algn="ctr">
                <a:noFill/>
                <a:prstDash val="solid"/>
                <a:headEnd type="none" w="med" len="med"/>
                <a:tailEnd type="none" w="med" len="med"/>
              </a:ln>
              <a:effectLst/>
            </p:spPr>
            <p:txBody>
              <a:bodyPr vert="horz" wrap="square" lIns="137160" tIns="89642" rIns="137160" bIns="89642" numCol="1" rtlCol="0" anchor="ctr" anchorCtr="0" compatLnSpc="1">
                <a:prstTxWarp prst="textNoShape">
                  <a:avLst/>
                </a:prstTxWarp>
              </a:bodyPr>
              <a:lstStyle/>
              <a:p>
                <a:pPr marL="0" lvl="1" defTabSz="932202" fontAlgn="base">
                  <a:spcBef>
                    <a:spcPts val="600"/>
                  </a:spcBef>
                  <a:buSzPct val="100000"/>
                  <a:defRPr/>
                </a:pPr>
                <a:r>
                  <a:rPr lang="en-US" sz="1600" dirty="0">
                    <a:hlinkClick r:id="rId7"/>
                  </a:rPr>
                  <a:t>https://</a:t>
                </a:r>
                <a:r>
                  <a:rPr lang="en-US" sz="1600" dirty="0" smtClean="0">
                    <a:hlinkClick r:id="rId7"/>
                  </a:rPr>
                  <a:t>mspartner.microsoft.com/en/us/Pages/Training/partner-learning-center.aspx</a:t>
                </a:r>
                <a:r>
                  <a:rPr lang="en-US" sz="1600" dirty="0" smtClean="0"/>
                  <a:t> </a:t>
                </a:r>
                <a:endParaRPr lang="en-US" sz="1600" dirty="0"/>
              </a:p>
            </p:txBody>
          </p:sp>
        </p:grpSp>
        <p:grpSp>
          <p:nvGrpSpPr>
            <p:cNvPr id="26" name="Group 25"/>
            <p:cNvGrpSpPr/>
            <p:nvPr/>
          </p:nvGrpSpPr>
          <p:grpSpPr>
            <a:xfrm>
              <a:off x="477956" y="5065802"/>
              <a:ext cx="6900743" cy="863461"/>
              <a:chOff x="503357" y="1412162"/>
              <a:chExt cx="5844447" cy="1120246"/>
            </a:xfrm>
          </p:grpSpPr>
          <p:sp>
            <p:nvSpPr>
              <p:cNvPr id="29" name="Rectangle 28"/>
              <p:cNvSpPr/>
              <p:nvPr/>
            </p:nvSpPr>
            <p:spPr bwMode="auto">
              <a:xfrm>
                <a:off x="503357" y="1412162"/>
                <a:ext cx="5844447" cy="1120245"/>
              </a:xfrm>
              <a:prstGeom prst="rect">
                <a:avLst/>
              </a:prstGeom>
              <a:solidFill>
                <a:schemeClr val="accent6">
                  <a:alpha val="91000"/>
                </a:schemeClr>
              </a:solidFill>
              <a:ln w="38100" cap="flat" cmpd="sng" algn="ctr">
                <a:noFill/>
                <a:prstDash val="solid"/>
                <a:headEnd type="none" w="med" len="med"/>
                <a:tailEnd type="none" w="med" len="med"/>
              </a:ln>
              <a:effectLst/>
            </p:spPr>
            <p:txBody>
              <a:bodyPr vert="horz" wrap="square" lIns="137160" tIns="45720" rIns="4754880" bIns="45720" numCol="1" rtlCol="0" anchor="ctr" anchorCtr="0" compatLnSpc="1">
                <a:prstTxWarp prst="textNoShape">
                  <a:avLst/>
                </a:prstTxWarp>
              </a:bodyPr>
              <a:lstStyle/>
              <a:p>
                <a:pPr algn="ctr" fontAlgn="base">
                  <a:spcBef>
                    <a:spcPts val="1200"/>
                  </a:spcBef>
                  <a:buSzPct val="100000"/>
                </a:pPr>
                <a:r>
                  <a:rPr lang="en-US" sz="1600" dirty="0" smtClean="0">
                    <a:solidFill>
                      <a:schemeClr val="bg1"/>
                    </a:solidFill>
                  </a:rPr>
                  <a:t>ISV Upgrade Support</a:t>
                </a:r>
                <a:endParaRPr lang="en-US" sz="1600" dirty="0">
                  <a:solidFill>
                    <a:schemeClr val="bg1"/>
                  </a:solidFill>
                </a:endParaRPr>
              </a:p>
            </p:txBody>
          </p:sp>
          <p:sp>
            <p:nvSpPr>
              <p:cNvPr id="30" name="Rectangle 29"/>
              <p:cNvSpPr/>
              <p:nvPr/>
            </p:nvSpPr>
            <p:spPr bwMode="auto">
              <a:xfrm>
                <a:off x="2571312" y="1412163"/>
                <a:ext cx="3690083" cy="1120245"/>
              </a:xfrm>
              <a:prstGeom prst="rect">
                <a:avLst/>
              </a:prstGeom>
              <a:solidFill>
                <a:schemeClr val="bg1">
                  <a:lumMod val="95000"/>
                </a:schemeClr>
              </a:solidFill>
              <a:ln w="38100" cap="flat" cmpd="sng" algn="ctr">
                <a:noFill/>
                <a:prstDash val="solid"/>
                <a:headEnd type="none" w="med" len="med"/>
                <a:tailEnd type="none" w="med" len="med"/>
              </a:ln>
              <a:effectLst/>
            </p:spPr>
            <p:txBody>
              <a:bodyPr vert="horz" wrap="square" lIns="137160" tIns="89642" rIns="137160" bIns="89642" numCol="1" rtlCol="0" anchor="ctr" anchorCtr="0" compatLnSpc="1">
                <a:prstTxWarp prst="textNoShape">
                  <a:avLst/>
                </a:prstTxWarp>
              </a:bodyPr>
              <a:lstStyle/>
              <a:p>
                <a:pPr defTabSz="932202" fontAlgn="base">
                  <a:defRPr/>
                </a:pPr>
                <a:r>
                  <a:rPr lang="en-US" sz="1600" dirty="0" smtClean="0">
                    <a:solidFill>
                      <a:schemeClr val="tx2"/>
                    </a:solidFill>
                  </a:rPr>
                  <a:t>Email </a:t>
                </a:r>
                <a:r>
                  <a:rPr lang="en-US" sz="1600" dirty="0" smtClean="0">
                    <a:solidFill>
                      <a:schemeClr val="tx2"/>
                    </a:solidFill>
                    <a:hlinkClick r:id="rId8"/>
                  </a:rPr>
                  <a:t>isvupgrade@microsoft.com</a:t>
                </a:r>
                <a:r>
                  <a:rPr lang="en-US" sz="1600" dirty="0" smtClean="0">
                    <a:solidFill>
                      <a:schemeClr val="tx2"/>
                    </a:solidFill>
                  </a:rPr>
                  <a:t> with </a:t>
                </a:r>
                <a:r>
                  <a:rPr lang="en-US" sz="1600" dirty="0">
                    <a:solidFill>
                      <a:schemeClr val="tx2"/>
                    </a:solidFill>
                  </a:rPr>
                  <a:t>app name and name of </a:t>
                </a:r>
                <a:r>
                  <a:rPr lang="en-US" sz="1600" dirty="0" smtClean="0">
                    <a:solidFill>
                      <a:schemeClr val="tx2"/>
                    </a:solidFill>
                  </a:rPr>
                  <a:t>ISV  </a:t>
                </a:r>
                <a:endParaRPr lang="en-US" sz="1600" dirty="0">
                  <a:solidFill>
                    <a:schemeClr val="tx2"/>
                  </a:solidFill>
                </a:endParaRPr>
              </a:p>
            </p:txBody>
          </p:sp>
        </p:grpSp>
      </p:grpSp>
    </p:spTree>
    <p:extLst>
      <p:ext uri="{BB962C8B-B14F-4D97-AF65-F5344CB8AC3E}">
        <p14:creationId xmlns:p14="http://schemas.microsoft.com/office/powerpoint/2010/main" val="2126117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64964"/>
            <a:ext cx="10881304" cy="1097302"/>
          </a:xfrm>
        </p:spPr>
        <p:txBody>
          <a:bodyPr/>
          <a:lstStyle/>
          <a:p>
            <a:r>
              <a:rPr lang="en-US" dirty="0" smtClean="0"/>
              <a:t>How to Buy Windows Server 2012 R2</a:t>
            </a:r>
            <a:endParaRPr lang="en-US" dirty="0"/>
          </a:p>
        </p:txBody>
      </p:sp>
      <p:sp>
        <p:nvSpPr>
          <p:cNvPr id="33" name="Slide Number Placeholder 32"/>
          <p:cNvSpPr>
            <a:spLocks noGrp="1"/>
          </p:cNvSpPr>
          <p:nvPr>
            <p:ph type="sldNum" sz="quarter" idx="11"/>
          </p:nvPr>
        </p:nvSpPr>
        <p:spPr/>
        <p:txBody>
          <a:bodyPr/>
          <a:lstStyle/>
          <a:p>
            <a:fld id="{27258FFF-F925-446B-8502-81C933981705}" type="slidenum">
              <a:rPr lang="en-US" smtClean="0"/>
              <a:pPr/>
              <a:t>25</a:t>
            </a:fld>
            <a:endParaRPr lang="en-US"/>
          </a:p>
        </p:txBody>
      </p:sp>
      <p:sp>
        <p:nvSpPr>
          <p:cNvPr id="48" name="Rectangle 47"/>
          <p:cNvSpPr/>
          <p:nvPr/>
        </p:nvSpPr>
        <p:spPr>
          <a:xfrm>
            <a:off x="498475" y="6410686"/>
            <a:ext cx="11451215" cy="184666"/>
          </a:xfrm>
          <a:prstGeom prst="rect">
            <a:avLst/>
          </a:prstGeom>
        </p:spPr>
        <p:txBody>
          <a:bodyPr wrap="square" lIns="0" tIns="0" rIns="0" bIns="0" anchor="ctr">
            <a:spAutoFit/>
          </a:bodyPr>
          <a:lstStyle/>
          <a:p>
            <a:r>
              <a:rPr lang="en-US" sz="1200" dirty="0">
                <a:solidFill>
                  <a:schemeClr val="tx2"/>
                </a:solidFill>
              </a:rPr>
              <a:t>*CALs are required for every user or device accessing a server. See the </a:t>
            </a:r>
            <a:r>
              <a:rPr lang="en-US" sz="1200" dirty="0">
                <a:solidFill>
                  <a:schemeClr val="tx2"/>
                </a:solidFill>
                <a:hlinkClick r:id="rId3"/>
              </a:rPr>
              <a:t>Product Use Rights</a:t>
            </a:r>
            <a:r>
              <a:rPr lang="en-US" sz="1200" dirty="0">
                <a:solidFill>
                  <a:schemeClr val="tx2"/>
                </a:solidFill>
              </a:rPr>
              <a:t> for details</a:t>
            </a:r>
          </a:p>
        </p:txBody>
      </p:sp>
      <p:sp>
        <p:nvSpPr>
          <p:cNvPr id="9" name="Rectangle 8"/>
          <p:cNvSpPr/>
          <p:nvPr/>
        </p:nvSpPr>
        <p:spPr bwMode="auto">
          <a:xfrm>
            <a:off x="9897978" y="2132938"/>
            <a:ext cx="2041607" cy="354787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chemeClr val="bg1"/>
                </a:solidFill>
                <a:latin typeface="+mj-lt"/>
                <a:ea typeface="Segoe UI" pitchFamily="34" charset="0"/>
                <a:cs typeface="Segoe UI" pitchFamily="34" charset="0"/>
              </a:rPr>
              <a:t>Licensing Model</a:t>
            </a:r>
          </a:p>
        </p:txBody>
      </p:sp>
      <p:sp>
        <p:nvSpPr>
          <p:cNvPr id="10" name="Rectangle 9"/>
          <p:cNvSpPr/>
          <p:nvPr/>
        </p:nvSpPr>
        <p:spPr bwMode="auto">
          <a:xfrm>
            <a:off x="9897978" y="3062320"/>
            <a:ext cx="2041607"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dirty="0">
                <a:solidFill>
                  <a:schemeClr val="tx2"/>
                </a:solidFill>
                <a:ea typeface="Segoe UI" pitchFamily="34" charset="0"/>
                <a:cs typeface="Segoe UI" pitchFamily="34" charset="0"/>
                <a:sym typeface="Wingdings 2"/>
              </a:rPr>
              <a:t>Processor + CAL*</a:t>
            </a:r>
          </a:p>
        </p:txBody>
      </p:sp>
      <p:sp>
        <p:nvSpPr>
          <p:cNvPr id="11" name="Rectangle 10"/>
          <p:cNvSpPr/>
          <p:nvPr/>
        </p:nvSpPr>
        <p:spPr bwMode="auto">
          <a:xfrm>
            <a:off x="9897978" y="3702223"/>
            <a:ext cx="2041607"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dirty="0">
                <a:solidFill>
                  <a:schemeClr val="tx2"/>
                </a:solidFill>
                <a:ea typeface="Segoe UI" pitchFamily="34" charset="0"/>
                <a:cs typeface="Segoe UI" pitchFamily="34" charset="0"/>
                <a:sym typeface="Wingdings 2"/>
              </a:rPr>
              <a:t>Processor + CAL*</a:t>
            </a:r>
          </a:p>
        </p:txBody>
      </p:sp>
      <p:sp>
        <p:nvSpPr>
          <p:cNvPr id="12" name="Rectangle 11"/>
          <p:cNvSpPr/>
          <p:nvPr/>
        </p:nvSpPr>
        <p:spPr bwMode="auto">
          <a:xfrm>
            <a:off x="9897978" y="4342126"/>
            <a:ext cx="2041607"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dirty="0">
                <a:solidFill>
                  <a:schemeClr val="tx2"/>
                </a:solidFill>
                <a:ea typeface="Segoe UI" pitchFamily="34" charset="0"/>
                <a:cs typeface="Segoe UI" pitchFamily="34" charset="0"/>
                <a:sym typeface="Wingdings 2"/>
              </a:rPr>
              <a:t>Server (25 User Limit)</a:t>
            </a:r>
          </a:p>
        </p:txBody>
      </p:sp>
      <p:sp>
        <p:nvSpPr>
          <p:cNvPr id="13" name="Rectangle 12"/>
          <p:cNvSpPr/>
          <p:nvPr/>
        </p:nvSpPr>
        <p:spPr bwMode="auto">
          <a:xfrm>
            <a:off x="9897978" y="4982030"/>
            <a:ext cx="2041607"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dirty="0">
                <a:solidFill>
                  <a:schemeClr val="tx2"/>
                </a:solidFill>
                <a:ea typeface="Segoe UI" pitchFamily="34" charset="0"/>
                <a:cs typeface="Segoe UI" pitchFamily="34" charset="0"/>
              </a:rPr>
              <a:t>Server (15 User Limit)</a:t>
            </a:r>
          </a:p>
        </p:txBody>
      </p:sp>
      <p:sp>
        <p:nvSpPr>
          <p:cNvPr id="14" name="Rectangle 13"/>
          <p:cNvSpPr/>
          <p:nvPr/>
        </p:nvSpPr>
        <p:spPr bwMode="auto">
          <a:xfrm>
            <a:off x="5283051" y="2132938"/>
            <a:ext cx="4502290" cy="354787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chemeClr val="bg1"/>
                </a:solidFill>
                <a:latin typeface="+mj-lt"/>
                <a:ea typeface="Segoe UI" pitchFamily="34" charset="0"/>
                <a:cs typeface="Segoe UI" pitchFamily="34" charset="0"/>
              </a:rPr>
              <a:t>Feature Comparison</a:t>
            </a:r>
          </a:p>
        </p:txBody>
      </p:sp>
      <p:sp>
        <p:nvSpPr>
          <p:cNvPr id="15" name="Rectangle 14"/>
          <p:cNvSpPr/>
          <p:nvPr/>
        </p:nvSpPr>
        <p:spPr bwMode="auto">
          <a:xfrm>
            <a:off x="5283051" y="3062320"/>
            <a:ext cx="4502290"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dirty="0">
                <a:solidFill>
                  <a:schemeClr val="tx2"/>
                </a:solidFill>
                <a:ea typeface="Segoe UI" pitchFamily="34" charset="0"/>
                <a:cs typeface="Segoe UI" pitchFamily="34" charset="0"/>
                <a:sym typeface="Wingdings 2"/>
              </a:rPr>
              <a:t>Full Windows Server functionality with unlimited virtual instances</a:t>
            </a:r>
          </a:p>
        </p:txBody>
      </p:sp>
      <p:sp>
        <p:nvSpPr>
          <p:cNvPr id="16" name="Rectangle 15"/>
          <p:cNvSpPr/>
          <p:nvPr/>
        </p:nvSpPr>
        <p:spPr bwMode="auto">
          <a:xfrm>
            <a:off x="5283051" y="3702223"/>
            <a:ext cx="4502290"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dirty="0">
                <a:solidFill>
                  <a:schemeClr val="tx2"/>
                </a:solidFill>
                <a:ea typeface="Segoe UI" pitchFamily="34" charset="0"/>
                <a:cs typeface="Segoe UI" pitchFamily="34" charset="0"/>
                <a:sym typeface="Wingdings 2"/>
              </a:rPr>
              <a:t>Full Windows Server functionality with two virtual instances</a:t>
            </a:r>
          </a:p>
        </p:txBody>
      </p:sp>
      <p:sp>
        <p:nvSpPr>
          <p:cNvPr id="17" name="Rectangle 16"/>
          <p:cNvSpPr/>
          <p:nvPr/>
        </p:nvSpPr>
        <p:spPr bwMode="auto">
          <a:xfrm>
            <a:off x="5283051" y="4342126"/>
            <a:ext cx="4502290"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dirty="0">
                <a:solidFill>
                  <a:schemeClr val="tx2"/>
                </a:solidFill>
                <a:ea typeface="Segoe UI" pitchFamily="34" charset="0"/>
                <a:cs typeface="Segoe UI" pitchFamily="34" charset="0"/>
                <a:sym typeface="Wingdings 2"/>
              </a:rPr>
              <a:t>Simpler interface, pre-configured connectivity to cloud-based services; one virtual instance of Essentials</a:t>
            </a:r>
          </a:p>
        </p:txBody>
      </p:sp>
      <p:sp>
        <p:nvSpPr>
          <p:cNvPr id="18" name="Rectangle 17"/>
          <p:cNvSpPr/>
          <p:nvPr/>
        </p:nvSpPr>
        <p:spPr bwMode="auto">
          <a:xfrm>
            <a:off x="5283051" y="4982030"/>
            <a:ext cx="4502290"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dirty="0">
                <a:solidFill>
                  <a:schemeClr val="tx2"/>
                </a:solidFill>
                <a:ea typeface="Segoe UI" pitchFamily="34" charset="0"/>
                <a:cs typeface="Segoe UI" pitchFamily="34" charset="0"/>
              </a:rPr>
              <a:t>General purpose Server functionality with no virtualization rights</a:t>
            </a:r>
          </a:p>
        </p:txBody>
      </p:sp>
      <p:sp>
        <p:nvSpPr>
          <p:cNvPr id="19" name="Rectangle 18"/>
          <p:cNvSpPr/>
          <p:nvPr/>
        </p:nvSpPr>
        <p:spPr bwMode="auto">
          <a:xfrm>
            <a:off x="2244333" y="2132938"/>
            <a:ext cx="2926080" cy="354787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chemeClr val="bg1"/>
                </a:solidFill>
                <a:latin typeface="+mj-lt"/>
                <a:ea typeface="Segoe UI" pitchFamily="34" charset="0"/>
                <a:cs typeface="Segoe UI" pitchFamily="34" charset="0"/>
              </a:rPr>
              <a:t>Ideal for…</a:t>
            </a:r>
          </a:p>
        </p:txBody>
      </p:sp>
      <p:sp>
        <p:nvSpPr>
          <p:cNvPr id="20" name="Rectangle 19"/>
          <p:cNvSpPr/>
          <p:nvPr/>
        </p:nvSpPr>
        <p:spPr bwMode="auto">
          <a:xfrm>
            <a:off x="2244333" y="3062320"/>
            <a:ext cx="2926080"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dirty="0">
                <a:solidFill>
                  <a:schemeClr val="tx2"/>
                </a:solidFill>
                <a:ea typeface="Segoe UI" pitchFamily="34" charset="0"/>
                <a:cs typeface="Segoe UI" pitchFamily="34" charset="0"/>
                <a:sym typeface="Wingdings 2"/>
              </a:rPr>
              <a:t>Highly virtualized private and hybrid cloud environments</a:t>
            </a:r>
          </a:p>
        </p:txBody>
      </p:sp>
      <p:sp>
        <p:nvSpPr>
          <p:cNvPr id="21" name="Rectangle 20"/>
          <p:cNvSpPr/>
          <p:nvPr/>
        </p:nvSpPr>
        <p:spPr bwMode="auto">
          <a:xfrm>
            <a:off x="2244333" y="3702223"/>
            <a:ext cx="2926080"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dirty="0">
                <a:solidFill>
                  <a:schemeClr val="tx2"/>
                </a:solidFill>
                <a:ea typeface="Segoe UI" pitchFamily="34" charset="0"/>
                <a:cs typeface="Segoe UI" pitchFamily="34" charset="0"/>
                <a:sym typeface="Wingdings 2"/>
              </a:rPr>
              <a:t>Low density or non-virtualized </a:t>
            </a:r>
            <a:r>
              <a:rPr lang="en-US" sz="1400" dirty="0" smtClean="0">
                <a:solidFill>
                  <a:schemeClr val="tx2"/>
                </a:solidFill>
                <a:ea typeface="Segoe UI" pitchFamily="34" charset="0"/>
                <a:cs typeface="Segoe UI" pitchFamily="34" charset="0"/>
                <a:sym typeface="Wingdings 2"/>
              </a:rPr>
              <a:t>environments</a:t>
            </a:r>
            <a:endParaRPr lang="en-US" sz="1400" dirty="0">
              <a:solidFill>
                <a:schemeClr val="tx2"/>
              </a:solidFill>
              <a:ea typeface="Segoe UI" pitchFamily="34" charset="0"/>
              <a:cs typeface="Segoe UI" pitchFamily="34" charset="0"/>
              <a:sym typeface="Wingdings 2"/>
            </a:endParaRPr>
          </a:p>
        </p:txBody>
      </p:sp>
      <p:sp>
        <p:nvSpPr>
          <p:cNvPr id="22" name="Rectangle 21"/>
          <p:cNvSpPr/>
          <p:nvPr/>
        </p:nvSpPr>
        <p:spPr bwMode="auto">
          <a:xfrm>
            <a:off x="2244333" y="4342126"/>
            <a:ext cx="2926080"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dirty="0">
                <a:solidFill>
                  <a:schemeClr val="tx2"/>
                </a:solidFill>
                <a:ea typeface="Segoe UI" pitchFamily="34" charset="0"/>
                <a:cs typeface="Segoe UI" pitchFamily="34" charset="0"/>
              </a:rPr>
              <a:t>Small business environments for servers with up to two processors</a:t>
            </a:r>
          </a:p>
        </p:txBody>
      </p:sp>
      <p:sp>
        <p:nvSpPr>
          <p:cNvPr id="23" name="Rectangle 22"/>
          <p:cNvSpPr/>
          <p:nvPr/>
        </p:nvSpPr>
        <p:spPr bwMode="auto">
          <a:xfrm>
            <a:off x="2244333" y="4982030"/>
            <a:ext cx="2926080"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dirty="0">
                <a:solidFill>
                  <a:schemeClr val="tx2"/>
                </a:solidFill>
                <a:ea typeface="Segoe UI" pitchFamily="34" charset="0"/>
                <a:cs typeface="Segoe UI" pitchFamily="34" charset="0"/>
              </a:rPr>
              <a:t>Economical general purpose server with a single </a:t>
            </a:r>
            <a:r>
              <a:rPr lang="en-US" sz="1400" dirty="0" smtClean="0">
                <a:solidFill>
                  <a:schemeClr val="tx2"/>
                </a:solidFill>
                <a:ea typeface="Segoe UI" pitchFamily="34" charset="0"/>
                <a:cs typeface="Segoe UI" pitchFamily="34" charset="0"/>
              </a:rPr>
              <a:t>processor</a:t>
            </a:r>
            <a:endParaRPr lang="en-US" sz="1400" dirty="0">
              <a:solidFill>
                <a:schemeClr val="tx2"/>
              </a:solidFill>
              <a:ea typeface="Segoe UI" pitchFamily="34" charset="0"/>
              <a:cs typeface="Segoe UI" pitchFamily="34" charset="0"/>
            </a:endParaRPr>
          </a:p>
        </p:txBody>
      </p:sp>
      <p:sp>
        <p:nvSpPr>
          <p:cNvPr id="24" name="Rectangle 23"/>
          <p:cNvSpPr/>
          <p:nvPr/>
        </p:nvSpPr>
        <p:spPr bwMode="auto">
          <a:xfrm>
            <a:off x="485775" y="2132938"/>
            <a:ext cx="1645920" cy="35478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chemeClr val="bg1"/>
                </a:solidFill>
                <a:latin typeface="+mj-lt"/>
                <a:ea typeface="Segoe UI" pitchFamily="34" charset="0"/>
                <a:cs typeface="Segoe UI" pitchFamily="34" charset="0"/>
              </a:rPr>
              <a:t>Edition</a:t>
            </a:r>
          </a:p>
        </p:txBody>
      </p:sp>
      <p:sp>
        <p:nvSpPr>
          <p:cNvPr id="25" name="Rectangle 24"/>
          <p:cNvSpPr/>
          <p:nvPr/>
        </p:nvSpPr>
        <p:spPr bwMode="auto">
          <a:xfrm>
            <a:off x="485775" y="3062320"/>
            <a:ext cx="1645920"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dirty="0">
                <a:solidFill>
                  <a:schemeClr val="accent1"/>
                </a:solidFill>
                <a:latin typeface="Segoe UI Semibold" panose="020B0702040204020203" pitchFamily="34" charset="0"/>
                <a:ea typeface="Segoe UI" pitchFamily="34" charset="0"/>
                <a:cs typeface="Segoe UI" pitchFamily="34" charset="0"/>
              </a:rPr>
              <a:t>Datacenter</a:t>
            </a:r>
          </a:p>
        </p:txBody>
      </p:sp>
      <p:sp>
        <p:nvSpPr>
          <p:cNvPr id="26" name="Rectangle 25"/>
          <p:cNvSpPr/>
          <p:nvPr/>
        </p:nvSpPr>
        <p:spPr bwMode="auto">
          <a:xfrm>
            <a:off x="485775" y="3702223"/>
            <a:ext cx="1645920"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dirty="0">
                <a:solidFill>
                  <a:schemeClr val="accent1"/>
                </a:solidFill>
                <a:latin typeface="Segoe UI Semibold" panose="020B0702040204020203" pitchFamily="34" charset="0"/>
                <a:ea typeface="Segoe UI" pitchFamily="34" charset="0"/>
                <a:cs typeface="Segoe UI" pitchFamily="34" charset="0"/>
              </a:rPr>
              <a:t>Standard</a:t>
            </a:r>
          </a:p>
        </p:txBody>
      </p:sp>
      <p:sp>
        <p:nvSpPr>
          <p:cNvPr id="27" name="Rectangle 26"/>
          <p:cNvSpPr/>
          <p:nvPr/>
        </p:nvSpPr>
        <p:spPr bwMode="auto">
          <a:xfrm>
            <a:off x="485775" y="4342126"/>
            <a:ext cx="1645920"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dirty="0">
                <a:solidFill>
                  <a:schemeClr val="accent1"/>
                </a:solidFill>
                <a:latin typeface="Segoe UI Semibold" panose="020B0702040204020203" pitchFamily="34" charset="0"/>
                <a:ea typeface="Segoe UI" pitchFamily="34" charset="0"/>
                <a:cs typeface="Segoe UI" pitchFamily="34" charset="0"/>
              </a:rPr>
              <a:t>Essentials</a:t>
            </a:r>
          </a:p>
        </p:txBody>
      </p:sp>
      <p:sp>
        <p:nvSpPr>
          <p:cNvPr id="28" name="Rectangle 27"/>
          <p:cNvSpPr/>
          <p:nvPr/>
        </p:nvSpPr>
        <p:spPr bwMode="auto">
          <a:xfrm>
            <a:off x="485775" y="4982030"/>
            <a:ext cx="1645920" cy="6035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dirty="0">
                <a:solidFill>
                  <a:schemeClr val="accent1"/>
                </a:solidFill>
                <a:latin typeface="Segoe UI Semibold" panose="020B0702040204020203" pitchFamily="34" charset="0"/>
                <a:ea typeface="Segoe UI" pitchFamily="34" charset="0"/>
                <a:cs typeface="Segoe UI" pitchFamily="34" charset="0"/>
              </a:rPr>
              <a:t>Foundation</a:t>
            </a:r>
          </a:p>
        </p:txBody>
      </p:sp>
      <p:sp>
        <p:nvSpPr>
          <p:cNvPr id="29" name="Rectangle 28"/>
          <p:cNvSpPr/>
          <p:nvPr/>
        </p:nvSpPr>
        <p:spPr>
          <a:xfrm>
            <a:off x="498474" y="5782035"/>
            <a:ext cx="11441113" cy="523220"/>
          </a:xfrm>
          <a:prstGeom prst="rect">
            <a:avLst/>
          </a:prstGeom>
        </p:spPr>
        <p:txBody>
          <a:bodyPr wrap="square" lIns="0" rIns="0">
            <a:spAutoFit/>
          </a:bodyPr>
          <a:lstStyle/>
          <a:p>
            <a:r>
              <a:rPr lang="en-US" sz="1400" dirty="0" smtClean="0">
                <a:solidFill>
                  <a:schemeClr val="tx2"/>
                </a:solidFill>
              </a:rPr>
              <a:t>Windows </a:t>
            </a:r>
            <a:r>
              <a:rPr lang="en-US" sz="1400" dirty="0">
                <a:solidFill>
                  <a:schemeClr val="tx2"/>
                </a:solidFill>
              </a:rPr>
              <a:t>Server </a:t>
            </a:r>
            <a:r>
              <a:rPr lang="en-US" sz="1400" dirty="0" smtClean="0">
                <a:solidFill>
                  <a:schemeClr val="tx2"/>
                </a:solidFill>
              </a:rPr>
              <a:t>2012 R2 </a:t>
            </a:r>
            <a:r>
              <a:rPr lang="en-US" sz="1400" dirty="0">
                <a:solidFill>
                  <a:schemeClr val="tx2"/>
                </a:solidFill>
              </a:rPr>
              <a:t>Standard and Datacenter editions include the new Windows Server Essentials Experience server role, offering features such as Remote Web Access and client computer backup that previously were only available through the Windows Server Essentials edition.</a:t>
            </a:r>
          </a:p>
        </p:txBody>
      </p:sp>
      <p:sp>
        <p:nvSpPr>
          <p:cNvPr id="30" name="Rectangle 29"/>
          <p:cNvSpPr/>
          <p:nvPr/>
        </p:nvSpPr>
        <p:spPr>
          <a:xfrm>
            <a:off x="498473" y="1339035"/>
            <a:ext cx="11441113" cy="615553"/>
          </a:xfrm>
          <a:prstGeom prst="rect">
            <a:avLst/>
          </a:prstGeom>
        </p:spPr>
        <p:txBody>
          <a:bodyPr wrap="square" lIns="0" tIns="0" rIns="0" bIns="0">
            <a:spAutoFit/>
          </a:bodyPr>
          <a:lstStyle/>
          <a:p>
            <a:r>
              <a:rPr lang="en-US" sz="2000" dirty="0">
                <a:solidFill>
                  <a:schemeClr val="tx2"/>
                </a:solidFill>
              </a:rPr>
              <a:t>Choose from four editions of Windows Server, based on the size of </a:t>
            </a:r>
            <a:r>
              <a:rPr lang="en-US" sz="2000" dirty="0" smtClean="0">
                <a:solidFill>
                  <a:schemeClr val="tx2"/>
                </a:solidFill>
              </a:rPr>
              <a:t>the customer organization </a:t>
            </a:r>
            <a:r>
              <a:rPr lang="en-US" sz="2000" dirty="0">
                <a:solidFill>
                  <a:schemeClr val="tx2"/>
                </a:solidFill>
              </a:rPr>
              <a:t>and </a:t>
            </a:r>
            <a:r>
              <a:rPr lang="en-US" sz="2000" dirty="0" smtClean="0">
                <a:solidFill>
                  <a:schemeClr val="tx2"/>
                </a:solidFill>
              </a:rPr>
              <a:t>their requirements </a:t>
            </a:r>
            <a:r>
              <a:rPr lang="en-US" sz="2000" dirty="0">
                <a:solidFill>
                  <a:schemeClr val="tx2"/>
                </a:solidFill>
              </a:rPr>
              <a:t>for virtualization and cloud computing.</a:t>
            </a:r>
            <a:endParaRPr lang="en-US" sz="2000" b="1" dirty="0">
              <a:solidFill>
                <a:schemeClr val="tx2"/>
              </a:solidFill>
            </a:endParaRPr>
          </a:p>
        </p:txBody>
      </p:sp>
    </p:spTree>
    <p:extLst>
      <p:ext uri="{BB962C8B-B14F-4D97-AF65-F5344CB8AC3E}">
        <p14:creationId xmlns:p14="http://schemas.microsoft.com/office/powerpoint/2010/main" val="2584042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 &amp; Licensing Resources</a:t>
            </a:r>
            <a:endParaRPr lang="en-US" dirty="0"/>
          </a:p>
        </p:txBody>
      </p:sp>
      <p:sp>
        <p:nvSpPr>
          <p:cNvPr id="3" name="Slide Number Placeholder 2"/>
          <p:cNvSpPr>
            <a:spLocks noGrp="1"/>
          </p:cNvSpPr>
          <p:nvPr>
            <p:ph type="sldNum" sz="quarter" idx="11"/>
          </p:nvPr>
        </p:nvSpPr>
        <p:spPr/>
        <p:txBody>
          <a:bodyPr/>
          <a:lstStyle/>
          <a:p>
            <a:fld id="{27258FFF-F925-446B-8502-81C933981705}" type="slidenum">
              <a:rPr lang="en-US" smtClean="0"/>
              <a:pPr/>
              <a:t>26</a:t>
            </a:fld>
            <a:endParaRPr lang="en-US"/>
          </a:p>
        </p:txBody>
      </p:sp>
      <p:sp>
        <p:nvSpPr>
          <p:cNvPr id="27" name="Rectangle 26"/>
          <p:cNvSpPr/>
          <p:nvPr/>
        </p:nvSpPr>
        <p:spPr bwMode="auto">
          <a:xfrm>
            <a:off x="477956" y="1595042"/>
            <a:ext cx="11390956" cy="1573409"/>
          </a:xfrm>
          <a:prstGeom prst="rect">
            <a:avLst/>
          </a:prstGeom>
          <a:solidFill>
            <a:schemeClr val="accent1">
              <a:alpha val="91000"/>
            </a:schemeClr>
          </a:solidFill>
          <a:ln w="38100" cap="flat" cmpd="sng" algn="ctr">
            <a:noFill/>
            <a:prstDash val="solid"/>
            <a:headEnd type="none" w="med" len="med"/>
            <a:tailEnd type="none" w="med" len="med"/>
          </a:ln>
          <a:effectLst/>
        </p:spPr>
        <p:txBody>
          <a:bodyPr vert="horz" wrap="square" lIns="137160" tIns="45720" rIns="4754880" bIns="45720" numCol="1" rtlCol="0" anchor="ctr" anchorCtr="0" compatLnSpc="1">
            <a:prstTxWarp prst="textNoShape">
              <a:avLst/>
            </a:prstTxWarp>
          </a:bodyPr>
          <a:lstStyle/>
          <a:p>
            <a:pPr defTabSz="932202" fontAlgn="base"/>
            <a:r>
              <a:rPr lang="en-US" sz="2400" kern="0" spc="-50" dirty="0">
                <a:solidFill>
                  <a:schemeClr val="bg1"/>
                </a:solidFill>
                <a:latin typeface="Segoe UI Semibold" panose="020B0702040204020203" pitchFamily="34" charset="0"/>
                <a:ea typeface="Segoe UI" pitchFamily="34" charset="0"/>
                <a:cs typeface="Segoe UI" pitchFamily="34" charset="0"/>
              </a:rPr>
              <a:t>Windows </a:t>
            </a:r>
            <a:r>
              <a:rPr lang="en-US" sz="2400" kern="0" spc="-50" dirty="0" smtClean="0">
                <a:solidFill>
                  <a:schemeClr val="bg1"/>
                </a:solidFill>
                <a:latin typeface="Segoe UI Semibold" panose="020B0702040204020203" pitchFamily="34" charset="0"/>
                <a:ea typeface="Segoe UI" pitchFamily="34" charset="0"/>
                <a:cs typeface="Segoe UI" pitchFamily="34" charset="0"/>
              </a:rPr>
              <a:t/>
            </a:r>
            <a:br>
              <a:rPr lang="en-US" sz="2400" kern="0" spc="-50" dirty="0" smtClean="0">
                <a:solidFill>
                  <a:schemeClr val="bg1"/>
                </a:solidFill>
                <a:latin typeface="Segoe UI Semibold" panose="020B0702040204020203" pitchFamily="34" charset="0"/>
                <a:ea typeface="Segoe UI" pitchFamily="34" charset="0"/>
                <a:cs typeface="Segoe UI" pitchFamily="34" charset="0"/>
              </a:rPr>
            </a:br>
            <a:r>
              <a:rPr lang="en-US" sz="2400" kern="0" spc="-50" dirty="0" smtClean="0">
                <a:solidFill>
                  <a:schemeClr val="bg1"/>
                </a:solidFill>
                <a:latin typeface="Segoe UI Semibold" panose="020B0702040204020203" pitchFamily="34" charset="0"/>
                <a:ea typeface="Segoe UI" pitchFamily="34" charset="0"/>
                <a:cs typeface="Segoe UI" pitchFamily="34" charset="0"/>
              </a:rPr>
              <a:t>Server </a:t>
            </a:r>
            <a:endParaRPr lang="en-US" sz="2400" kern="0" spc="-50" dirty="0">
              <a:solidFill>
                <a:schemeClr val="bg1"/>
              </a:solidFill>
              <a:latin typeface="Segoe UI Semibold" panose="020B0702040204020203" pitchFamily="34" charset="0"/>
              <a:ea typeface="Segoe UI" pitchFamily="34" charset="0"/>
              <a:cs typeface="Segoe UI" pitchFamily="34" charset="0"/>
            </a:endParaRPr>
          </a:p>
          <a:p>
            <a:pPr defTabSz="932202" fontAlgn="base"/>
            <a:r>
              <a:rPr lang="en-US" sz="2400" kern="0" spc="-50" dirty="0" smtClean="0">
                <a:solidFill>
                  <a:schemeClr val="bg1"/>
                </a:solidFill>
                <a:latin typeface="Segoe UI Semibold" panose="020B0702040204020203" pitchFamily="34" charset="0"/>
                <a:ea typeface="Segoe UI" pitchFamily="34" charset="0"/>
                <a:cs typeface="Segoe UI" pitchFamily="34" charset="0"/>
              </a:rPr>
              <a:t>2012 R2</a:t>
            </a:r>
            <a:endParaRPr lang="en-US" sz="2400" kern="0" spc="-50" dirty="0">
              <a:solidFill>
                <a:schemeClr val="bg1"/>
              </a:solidFill>
              <a:latin typeface="Segoe UI Semibold" panose="020B0702040204020203" pitchFamily="34" charset="0"/>
              <a:ea typeface="Segoe UI" pitchFamily="34" charset="0"/>
              <a:cs typeface="Segoe UI" pitchFamily="34" charset="0"/>
            </a:endParaRPr>
          </a:p>
        </p:txBody>
      </p:sp>
      <p:sp>
        <p:nvSpPr>
          <p:cNvPr id="8" name="Rectangle 7"/>
          <p:cNvSpPr/>
          <p:nvPr/>
        </p:nvSpPr>
        <p:spPr bwMode="auto">
          <a:xfrm>
            <a:off x="2322576" y="1595042"/>
            <a:ext cx="9432789" cy="1573409"/>
          </a:xfrm>
          <a:prstGeom prst="rect">
            <a:avLst/>
          </a:prstGeom>
          <a:solidFill>
            <a:schemeClr val="bg1">
              <a:lumMod val="95000"/>
            </a:schemeClr>
          </a:solidFill>
          <a:ln w="38100" cap="flat" cmpd="sng" algn="ctr">
            <a:noFill/>
            <a:prstDash val="solid"/>
            <a:headEnd type="none" w="med" len="med"/>
            <a:tailEnd type="none" w="med" len="med"/>
          </a:ln>
          <a:effectLst/>
        </p:spPr>
        <p:txBody>
          <a:bodyPr vert="horz" wrap="square" lIns="137160" tIns="89642" rIns="137160" bIns="89642" numCol="1" rtlCol="0" anchor="ctr" anchorCtr="0" compatLnSpc="1">
            <a:prstTxWarp prst="textNoShape">
              <a:avLst/>
            </a:prstTxWarp>
          </a:bodyPr>
          <a:lstStyle/>
          <a:p>
            <a:pPr marL="0" lvl="1" defTabSz="932202" fontAlgn="base">
              <a:spcBef>
                <a:spcPts val="600"/>
              </a:spcBef>
              <a:buSzPct val="100000"/>
              <a:defRPr/>
            </a:pPr>
            <a:r>
              <a:rPr lang="en-US" b="1" dirty="0">
                <a:solidFill>
                  <a:schemeClr val="tx2"/>
                </a:solidFill>
              </a:rPr>
              <a:t>Windows Server Partner Resources: </a:t>
            </a:r>
          </a:p>
          <a:p>
            <a:pPr marL="0" lvl="1" defTabSz="932202" fontAlgn="base">
              <a:spcAft>
                <a:spcPts val="600"/>
              </a:spcAft>
              <a:buSzPct val="100000"/>
              <a:defRPr/>
            </a:pPr>
            <a:r>
              <a:rPr lang="en-US" dirty="0">
                <a:solidFill>
                  <a:schemeClr val="tx2"/>
                </a:solidFill>
                <a:hlinkClick r:id="rId3"/>
              </a:rPr>
              <a:t>https://</a:t>
            </a:r>
            <a:r>
              <a:rPr lang="en-US" dirty="0" smtClean="0">
                <a:solidFill>
                  <a:schemeClr val="tx2"/>
                </a:solidFill>
                <a:hlinkClick r:id="rId3"/>
              </a:rPr>
              <a:t>mspartner.microsoft.com/en/us/Pages/Solutions/microsoft-windows-server.aspx</a:t>
            </a:r>
            <a:r>
              <a:rPr lang="en-US" dirty="0" smtClean="0">
                <a:solidFill>
                  <a:schemeClr val="tx2"/>
                </a:solidFill>
              </a:rPr>
              <a:t> </a:t>
            </a:r>
            <a:endParaRPr lang="en-US" dirty="0">
              <a:solidFill>
                <a:schemeClr val="tx2"/>
              </a:solidFill>
            </a:endParaRPr>
          </a:p>
          <a:p>
            <a:pPr marL="0" lvl="1" defTabSz="932202" fontAlgn="base">
              <a:spcBef>
                <a:spcPts val="600"/>
              </a:spcBef>
              <a:buSzPct val="100000"/>
              <a:defRPr/>
            </a:pPr>
            <a:r>
              <a:rPr lang="en-US" b="1" dirty="0">
                <a:solidFill>
                  <a:schemeClr val="tx2"/>
                </a:solidFill>
              </a:rPr>
              <a:t>Windows Server Technical Resources:</a:t>
            </a:r>
          </a:p>
          <a:p>
            <a:pPr marL="0" lvl="1" defTabSz="932202" fontAlgn="base">
              <a:spcAft>
                <a:spcPts val="600"/>
              </a:spcAft>
              <a:buSzPct val="100000"/>
              <a:defRPr/>
            </a:pPr>
            <a:r>
              <a:rPr lang="en-US" dirty="0">
                <a:solidFill>
                  <a:schemeClr val="tx2"/>
                </a:solidFill>
                <a:hlinkClick r:id="rId4"/>
              </a:rPr>
              <a:t>http://</a:t>
            </a:r>
            <a:r>
              <a:rPr lang="en-US" dirty="0" smtClean="0">
                <a:solidFill>
                  <a:schemeClr val="tx2"/>
                </a:solidFill>
                <a:hlinkClick r:id="rId4"/>
              </a:rPr>
              <a:t>technet.microsoft.com/en-us/windowsserver</a:t>
            </a:r>
            <a:r>
              <a:rPr lang="en-US" dirty="0" smtClean="0">
                <a:solidFill>
                  <a:schemeClr val="tx2"/>
                </a:solidFill>
              </a:rPr>
              <a:t> </a:t>
            </a:r>
            <a:endParaRPr lang="en-US" dirty="0">
              <a:solidFill>
                <a:schemeClr val="tx2"/>
              </a:solidFill>
            </a:endParaRPr>
          </a:p>
        </p:txBody>
      </p:sp>
      <p:sp>
        <p:nvSpPr>
          <p:cNvPr id="49" name="Rectangle 48"/>
          <p:cNvSpPr/>
          <p:nvPr/>
        </p:nvSpPr>
        <p:spPr bwMode="auto">
          <a:xfrm>
            <a:off x="477956" y="3233564"/>
            <a:ext cx="11390956" cy="1576180"/>
          </a:xfrm>
          <a:prstGeom prst="rect">
            <a:avLst/>
          </a:prstGeom>
          <a:solidFill>
            <a:schemeClr val="accent2">
              <a:alpha val="91000"/>
            </a:schemeClr>
          </a:solidFill>
          <a:ln w="38100" cap="flat" cmpd="sng" algn="ctr">
            <a:noFill/>
            <a:prstDash val="solid"/>
            <a:headEnd type="none" w="med" len="med"/>
            <a:tailEnd type="none" w="med" len="med"/>
          </a:ln>
          <a:effectLst/>
        </p:spPr>
        <p:txBody>
          <a:bodyPr vert="horz" wrap="square" lIns="137160" tIns="45720" rIns="4754880" bIns="45720" numCol="1" rtlCol="0" anchor="ctr" anchorCtr="0" compatLnSpc="1">
            <a:prstTxWarp prst="textNoShape">
              <a:avLst/>
            </a:prstTxWarp>
          </a:bodyPr>
          <a:lstStyle/>
          <a:p>
            <a:pPr defTabSz="932202" fontAlgn="base"/>
            <a:r>
              <a:rPr lang="en-US" sz="2400" kern="0" spc="-50" dirty="0" smtClean="0">
                <a:solidFill>
                  <a:schemeClr val="bg1"/>
                </a:solidFill>
                <a:latin typeface="Segoe UI Semibold" panose="020B0702040204020203" pitchFamily="34" charset="0"/>
                <a:ea typeface="Segoe UI" pitchFamily="34" charset="0"/>
                <a:cs typeface="Segoe UI" pitchFamily="34" charset="0"/>
              </a:rPr>
              <a:t>Windows </a:t>
            </a:r>
            <a:br>
              <a:rPr lang="en-US" sz="2400" kern="0" spc="-50" dirty="0" smtClean="0">
                <a:solidFill>
                  <a:schemeClr val="bg1"/>
                </a:solidFill>
                <a:latin typeface="Segoe UI Semibold" panose="020B0702040204020203" pitchFamily="34" charset="0"/>
                <a:ea typeface="Segoe UI" pitchFamily="34" charset="0"/>
                <a:cs typeface="Segoe UI" pitchFamily="34" charset="0"/>
              </a:rPr>
            </a:br>
            <a:r>
              <a:rPr lang="en-US" sz="2400" kern="0" spc="-50" dirty="0" smtClean="0">
                <a:solidFill>
                  <a:schemeClr val="bg1"/>
                </a:solidFill>
                <a:latin typeface="Segoe UI Semibold" panose="020B0702040204020203" pitchFamily="34" charset="0"/>
                <a:ea typeface="Segoe UI" pitchFamily="34" charset="0"/>
                <a:cs typeface="Segoe UI" pitchFamily="34" charset="0"/>
              </a:rPr>
              <a:t>Azure</a:t>
            </a:r>
            <a:endParaRPr lang="en-US" sz="2400" kern="0" spc="-50" dirty="0">
              <a:solidFill>
                <a:schemeClr val="bg1"/>
              </a:solidFill>
              <a:latin typeface="Segoe UI Semibold" panose="020B0702040204020203" pitchFamily="34" charset="0"/>
              <a:ea typeface="Segoe UI" pitchFamily="34" charset="0"/>
              <a:cs typeface="Segoe UI" pitchFamily="34" charset="0"/>
            </a:endParaRPr>
          </a:p>
        </p:txBody>
      </p:sp>
      <p:sp>
        <p:nvSpPr>
          <p:cNvPr id="50" name="Rectangle 49"/>
          <p:cNvSpPr/>
          <p:nvPr/>
        </p:nvSpPr>
        <p:spPr bwMode="auto">
          <a:xfrm>
            <a:off x="2322577" y="3233564"/>
            <a:ext cx="9432784" cy="1576180"/>
          </a:xfrm>
          <a:prstGeom prst="rect">
            <a:avLst/>
          </a:prstGeom>
          <a:solidFill>
            <a:schemeClr val="bg1">
              <a:lumMod val="95000"/>
            </a:schemeClr>
          </a:solidFill>
          <a:ln w="38100" cap="flat" cmpd="sng" algn="ctr">
            <a:noFill/>
            <a:prstDash val="solid"/>
            <a:headEnd type="none" w="med" len="med"/>
            <a:tailEnd type="none" w="med" len="med"/>
          </a:ln>
          <a:effectLst/>
        </p:spPr>
        <p:txBody>
          <a:bodyPr vert="horz" wrap="square" lIns="137160" tIns="89642" rIns="137160" bIns="89642" numCol="1" rtlCol="0" anchor="ctr" anchorCtr="0" compatLnSpc="1">
            <a:prstTxWarp prst="textNoShape">
              <a:avLst/>
            </a:prstTxWarp>
          </a:bodyPr>
          <a:lstStyle/>
          <a:p>
            <a:pPr defTabSz="932202" fontAlgn="base">
              <a:defRPr/>
            </a:pPr>
            <a:r>
              <a:rPr lang="en-US" b="1" dirty="0" smtClean="0">
                <a:solidFill>
                  <a:schemeClr val="tx2"/>
                </a:solidFill>
              </a:rPr>
              <a:t>Windows Azure Partner Resources:</a:t>
            </a:r>
          </a:p>
          <a:p>
            <a:pPr defTabSz="932202" fontAlgn="base">
              <a:spcAft>
                <a:spcPts val="600"/>
              </a:spcAft>
              <a:defRPr/>
            </a:pPr>
            <a:r>
              <a:rPr lang="en-US" dirty="0">
                <a:solidFill>
                  <a:schemeClr val="tx2"/>
                </a:solidFill>
                <a:hlinkClick r:id="rId5"/>
              </a:rPr>
              <a:t>https://</a:t>
            </a:r>
            <a:r>
              <a:rPr lang="en-US" dirty="0" smtClean="0">
                <a:solidFill>
                  <a:schemeClr val="tx2"/>
                </a:solidFill>
                <a:hlinkClick r:id="rId5"/>
              </a:rPr>
              <a:t>mspartner.microsoft.com/en/us/pages/solutions/windows-azure-platform.aspx</a:t>
            </a:r>
            <a:r>
              <a:rPr lang="en-US" dirty="0" smtClean="0">
                <a:solidFill>
                  <a:schemeClr val="tx2"/>
                </a:solidFill>
              </a:rPr>
              <a:t> </a:t>
            </a:r>
            <a:endParaRPr lang="en-US" dirty="0">
              <a:solidFill>
                <a:schemeClr val="tx2"/>
              </a:solidFill>
            </a:endParaRPr>
          </a:p>
          <a:p>
            <a:pPr defTabSz="932202" fontAlgn="base">
              <a:spcBef>
                <a:spcPts val="600"/>
              </a:spcBef>
              <a:defRPr/>
            </a:pPr>
            <a:r>
              <a:rPr lang="en-US" b="1" dirty="0" smtClean="0">
                <a:solidFill>
                  <a:schemeClr val="tx2"/>
                </a:solidFill>
              </a:rPr>
              <a:t>Windows Azure Technical Resources:</a:t>
            </a:r>
          </a:p>
          <a:p>
            <a:pPr defTabSz="932202" fontAlgn="base">
              <a:defRPr/>
            </a:pPr>
            <a:r>
              <a:rPr lang="en-US" dirty="0">
                <a:solidFill>
                  <a:schemeClr val="tx2"/>
                </a:solidFill>
                <a:hlinkClick r:id="rId6"/>
              </a:rPr>
              <a:t>http://</a:t>
            </a:r>
            <a:r>
              <a:rPr lang="en-US" dirty="0" smtClean="0">
                <a:solidFill>
                  <a:schemeClr val="tx2"/>
                </a:solidFill>
                <a:hlinkClick r:id="rId6"/>
              </a:rPr>
              <a:t>msdn.microsoft.com/en-us/library/windowsazure/</a:t>
            </a:r>
            <a:r>
              <a:rPr lang="en-US" dirty="0" smtClean="0">
                <a:solidFill>
                  <a:schemeClr val="tx2"/>
                </a:solidFill>
              </a:rPr>
              <a:t> </a:t>
            </a:r>
            <a:endParaRPr lang="en-US" dirty="0">
              <a:solidFill>
                <a:schemeClr val="tx2"/>
              </a:solidFill>
            </a:endParaRPr>
          </a:p>
        </p:txBody>
      </p:sp>
      <p:sp>
        <p:nvSpPr>
          <p:cNvPr id="14" name="Rectangle 13"/>
          <p:cNvSpPr/>
          <p:nvPr/>
        </p:nvSpPr>
        <p:spPr bwMode="auto">
          <a:xfrm>
            <a:off x="477956" y="4888992"/>
            <a:ext cx="11390956" cy="1576180"/>
          </a:xfrm>
          <a:prstGeom prst="rect">
            <a:avLst/>
          </a:prstGeom>
          <a:solidFill>
            <a:schemeClr val="accent3">
              <a:alpha val="91000"/>
            </a:schemeClr>
          </a:solidFill>
          <a:ln w="38100" cap="flat" cmpd="sng" algn="ctr">
            <a:noFill/>
            <a:prstDash val="solid"/>
            <a:headEnd type="none" w="med" len="med"/>
            <a:tailEnd type="none" w="med" len="med"/>
          </a:ln>
          <a:effectLst/>
        </p:spPr>
        <p:txBody>
          <a:bodyPr vert="horz" wrap="square" lIns="137160" tIns="45720" rIns="4754880" bIns="45720" numCol="1" rtlCol="0" anchor="ctr" anchorCtr="0" compatLnSpc="1">
            <a:prstTxWarp prst="textNoShape">
              <a:avLst/>
            </a:prstTxWarp>
          </a:bodyPr>
          <a:lstStyle/>
          <a:p>
            <a:pPr defTabSz="932202" fontAlgn="base"/>
            <a:r>
              <a:rPr lang="en-US" sz="2400" kern="0" spc="-50" dirty="0" smtClean="0">
                <a:solidFill>
                  <a:schemeClr val="bg1"/>
                </a:solidFill>
                <a:latin typeface="Segoe UI Semibold" panose="020B0702040204020203" pitchFamily="34" charset="0"/>
                <a:ea typeface="Segoe UI" pitchFamily="34" charset="0"/>
                <a:cs typeface="Segoe UI" pitchFamily="34" charset="0"/>
              </a:rPr>
              <a:t>Microsoft</a:t>
            </a:r>
            <a:br>
              <a:rPr lang="en-US" sz="2400" kern="0" spc="-50" dirty="0" smtClean="0">
                <a:solidFill>
                  <a:schemeClr val="bg1"/>
                </a:solidFill>
                <a:latin typeface="Segoe UI Semibold" panose="020B0702040204020203" pitchFamily="34" charset="0"/>
                <a:ea typeface="Segoe UI" pitchFamily="34" charset="0"/>
                <a:cs typeface="Segoe UI" pitchFamily="34" charset="0"/>
              </a:rPr>
            </a:br>
            <a:r>
              <a:rPr lang="en-US" sz="2400" kern="0" spc="-50" dirty="0" smtClean="0">
                <a:solidFill>
                  <a:schemeClr val="bg1"/>
                </a:solidFill>
                <a:latin typeface="Segoe UI Semibold" panose="020B0702040204020203" pitchFamily="34" charset="0"/>
                <a:ea typeface="Segoe UI" pitchFamily="34" charset="0"/>
                <a:cs typeface="Segoe UI" pitchFamily="34" charset="0"/>
              </a:rPr>
              <a:t>Volume </a:t>
            </a:r>
            <a:br>
              <a:rPr lang="en-US" sz="2400" kern="0" spc="-50" dirty="0" smtClean="0">
                <a:solidFill>
                  <a:schemeClr val="bg1"/>
                </a:solidFill>
                <a:latin typeface="Segoe UI Semibold" panose="020B0702040204020203" pitchFamily="34" charset="0"/>
                <a:ea typeface="Segoe UI" pitchFamily="34" charset="0"/>
                <a:cs typeface="Segoe UI" pitchFamily="34" charset="0"/>
              </a:rPr>
            </a:br>
            <a:r>
              <a:rPr lang="en-US" sz="2400" kern="0" spc="-50" dirty="0" smtClean="0">
                <a:solidFill>
                  <a:schemeClr val="bg1"/>
                </a:solidFill>
                <a:latin typeface="Segoe UI Semibold" panose="020B0702040204020203" pitchFamily="34" charset="0"/>
                <a:ea typeface="Segoe UI" pitchFamily="34" charset="0"/>
                <a:cs typeface="Segoe UI" pitchFamily="34" charset="0"/>
              </a:rPr>
              <a:t>Licensing</a:t>
            </a:r>
            <a:endParaRPr lang="en-US" sz="2400" kern="0" spc="-50" dirty="0">
              <a:solidFill>
                <a:schemeClr val="bg1"/>
              </a:solidFill>
              <a:latin typeface="Segoe UI Semibold" panose="020B0702040204020203" pitchFamily="34" charset="0"/>
              <a:ea typeface="Segoe UI" pitchFamily="34" charset="0"/>
              <a:cs typeface="Segoe UI" pitchFamily="34" charset="0"/>
            </a:endParaRPr>
          </a:p>
        </p:txBody>
      </p:sp>
      <p:sp>
        <p:nvSpPr>
          <p:cNvPr id="15" name="Rectangle 14"/>
          <p:cNvSpPr/>
          <p:nvPr/>
        </p:nvSpPr>
        <p:spPr bwMode="auto">
          <a:xfrm>
            <a:off x="2322577" y="4888992"/>
            <a:ext cx="9432784" cy="1576180"/>
          </a:xfrm>
          <a:prstGeom prst="rect">
            <a:avLst/>
          </a:prstGeom>
          <a:solidFill>
            <a:schemeClr val="bg1">
              <a:lumMod val="95000"/>
            </a:schemeClr>
          </a:solidFill>
          <a:ln w="38100" cap="flat" cmpd="sng" algn="ctr">
            <a:noFill/>
            <a:prstDash val="solid"/>
            <a:headEnd type="none" w="med" len="med"/>
            <a:tailEnd type="none" w="med" len="med"/>
          </a:ln>
          <a:effectLst/>
        </p:spPr>
        <p:txBody>
          <a:bodyPr vert="horz" wrap="square" lIns="137160" tIns="89642" rIns="137160" bIns="89642" numCol="1" rtlCol="0" anchor="ctr" anchorCtr="0" compatLnSpc="1">
            <a:prstTxWarp prst="textNoShape">
              <a:avLst/>
            </a:prstTxWarp>
          </a:bodyPr>
          <a:lstStyle/>
          <a:p>
            <a:pPr defTabSz="932202" fontAlgn="base">
              <a:defRPr/>
            </a:pPr>
            <a:r>
              <a:rPr lang="en-US" b="1" dirty="0" smtClean="0">
                <a:solidFill>
                  <a:schemeClr val="tx2"/>
                </a:solidFill>
              </a:rPr>
              <a:t>Microsoft Volume Licensing Resources:</a:t>
            </a:r>
          </a:p>
          <a:p>
            <a:pPr defTabSz="932202" fontAlgn="base">
              <a:defRPr/>
            </a:pPr>
            <a:r>
              <a:rPr lang="en-US" dirty="0" smtClean="0">
                <a:solidFill>
                  <a:schemeClr val="tx2"/>
                </a:solidFill>
                <a:hlinkClick r:id="rId7"/>
              </a:rPr>
              <a:t>http</a:t>
            </a:r>
            <a:r>
              <a:rPr lang="en-US" dirty="0">
                <a:solidFill>
                  <a:schemeClr val="tx2"/>
                </a:solidFill>
                <a:hlinkClick r:id="rId7"/>
              </a:rPr>
              <a:t>://www.microsoft.com/licensing</a:t>
            </a:r>
            <a:r>
              <a:rPr lang="en-US" dirty="0" smtClean="0">
                <a:solidFill>
                  <a:schemeClr val="tx2"/>
                </a:solidFill>
                <a:hlinkClick r:id="rId7"/>
              </a:rPr>
              <a:t>/</a:t>
            </a:r>
            <a:r>
              <a:rPr lang="en-US" dirty="0" smtClean="0">
                <a:solidFill>
                  <a:schemeClr val="tx2"/>
                </a:solidFill>
              </a:rPr>
              <a:t> </a:t>
            </a:r>
          </a:p>
          <a:p>
            <a:pPr defTabSz="932202" fontAlgn="base">
              <a:defRPr/>
            </a:pPr>
            <a:endParaRPr lang="en-US" dirty="0">
              <a:solidFill>
                <a:schemeClr val="tx2"/>
              </a:solidFill>
            </a:endParaRPr>
          </a:p>
          <a:p>
            <a:pPr defTabSz="932202" fontAlgn="base">
              <a:defRPr/>
            </a:pPr>
            <a:r>
              <a:rPr lang="en-US" b="1" dirty="0" smtClean="0">
                <a:solidFill>
                  <a:schemeClr val="tx2"/>
                </a:solidFill>
              </a:rPr>
              <a:t>Microsoft Licensing Advisor:</a:t>
            </a:r>
          </a:p>
          <a:p>
            <a:pPr defTabSz="932202" fontAlgn="base">
              <a:defRPr/>
            </a:pPr>
            <a:r>
              <a:rPr lang="en-US" dirty="0" smtClean="0">
                <a:solidFill>
                  <a:schemeClr val="tx2"/>
                </a:solidFill>
                <a:hlinkClick r:id="rId8"/>
              </a:rPr>
              <a:t>http</a:t>
            </a:r>
            <a:r>
              <a:rPr lang="en-US" dirty="0">
                <a:solidFill>
                  <a:schemeClr val="tx2"/>
                </a:solidFill>
                <a:hlinkClick r:id="rId8"/>
              </a:rPr>
              <a:t>://</a:t>
            </a:r>
            <a:r>
              <a:rPr lang="en-US" dirty="0" smtClean="0">
                <a:solidFill>
                  <a:schemeClr val="tx2"/>
                </a:solidFill>
                <a:hlinkClick r:id="rId8"/>
              </a:rPr>
              <a:t>mla.microsoft.com/</a:t>
            </a:r>
            <a:r>
              <a:rPr lang="en-US" dirty="0" smtClean="0">
                <a:solidFill>
                  <a:schemeClr val="tx2"/>
                </a:solidFill>
              </a:rPr>
              <a:t> </a:t>
            </a:r>
            <a:endParaRPr lang="en-US" dirty="0">
              <a:solidFill>
                <a:schemeClr val="tx2"/>
              </a:solidFill>
            </a:endParaRPr>
          </a:p>
        </p:txBody>
      </p:sp>
    </p:spTree>
    <p:extLst>
      <p:ext uri="{BB962C8B-B14F-4D97-AF65-F5344CB8AC3E}">
        <p14:creationId xmlns:p14="http://schemas.microsoft.com/office/powerpoint/2010/main" val="268502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98475" y="1295064"/>
            <a:ext cx="11439144" cy="2081664"/>
          </a:xfrm>
          <a:prstGeom prst="rect">
            <a:avLst/>
          </a:prstGeom>
          <a:noFill/>
          <a:ln>
            <a:noFill/>
          </a:ln>
        </p:spPr>
      </p:pic>
      <p:sp>
        <p:nvSpPr>
          <p:cNvPr id="16" name="Title 15"/>
          <p:cNvSpPr>
            <a:spLocks noGrp="1"/>
          </p:cNvSpPr>
          <p:nvPr>
            <p:ph type="title"/>
          </p:nvPr>
        </p:nvSpPr>
        <p:spPr>
          <a:xfrm>
            <a:off x="274639" y="264964"/>
            <a:ext cx="11704255" cy="1097302"/>
          </a:xfrm>
        </p:spPr>
        <p:txBody>
          <a:bodyPr/>
          <a:lstStyle/>
          <a:p>
            <a:r>
              <a:rPr lang="en-US" dirty="0" smtClean="0"/>
              <a:t>Windows Server 2012 R2 Licensing for SMBs</a:t>
            </a:r>
            <a:endParaRPr lang="en-US" dirty="0"/>
          </a:p>
        </p:txBody>
      </p:sp>
      <p:sp>
        <p:nvSpPr>
          <p:cNvPr id="26" name="Slide Number Placeholder 2"/>
          <p:cNvSpPr>
            <a:spLocks noGrp="1"/>
          </p:cNvSpPr>
          <p:nvPr>
            <p:ph type="sldNum" sz="quarter" idx="11"/>
          </p:nvPr>
        </p:nvSpPr>
        <p:spPr/>
        <p:txBody>
          <a:bodyPr/>
          <a:lstStyle/>
          <a:p>
            <a:fld id="{75A99996-310B-8343-A193-F7BFD3D4A0CC}" type="slidenum">
              <a:rPr lang="en-US" smtClean="0"/>
              <a:pPr/>
              <a:t>27</a:t>
            </a:fld>
            <a:endParaRPr lang="en-US" dirty="0"/>
          </a:p>
        </p:txBody>
      </p:sp>
      <p:sp>
        <p:nvSpPr>
          <p:cNvPr id="45" name="Rectangle 44"/>
          <p:cNvSpPr/>
          <p:nvPr/>
        </p:nvSpPr>
        <p:spPr>
          <a:xfrm rot="16200000">
            <a:off x="-767696" y="5043466"/>
            <a:ext cx="2103121" cy="365760"/>
          </a:xfrm>
          <a:prstGeom prst="rect">
            <a:avLst/>
          </a:prstGeom>
        </p:spPr>
        <p:txBody>
          <a:bodyPr wrap="square" lIns="0" tIns="0" rIns="0" bIns="0" anchor="ctr">
            <a:noAutofit/>
          </a:bodyPr>
          <a:lstStyle/>
          <a:p>
            <a:pPr algn="ctr"/>
            <a:r>
              <a:rPr lang="en-US" b="1" dirty="0" smtClean="0">
                <a:solidFill>
                  <a:schemeClr val="tx2"/>
                </a:solidFill>
              </a:rPr>
              <a:t>Benefits</a:t>
            </a:r>
            <a:endParaRPr lang="en-US" b="1" dirty="0">
              <a:solidFill>
                <a:schemeClr val="tx2"/>
              </a:solidFill>
            </a:endParaRPr>
          </a:p>
        </p:txBody>
      </p:sp>
      <p:sp>
        <p:nvSpPr>
          <p:cNvPr id="17" name="Rectangle 16"/>
          <p:cNvSpPr/>
          <p:nvPr/>
        </p:nvSpPr>
        <p:spPr>
          <a:xfrm>
            <a:off x="498475" y="6726006"/>
            <a:ext cx="11451215" cy="184666"/>
          </a:xfrm>
          <a:prstGeom prst="rect">
            <a:avLst/>
          </a:prstGeom>
        </p:spPr>
        <p:txBody>
          <a:bodyPr wrap="square" lIns="0" tIns="0" rIns="0" bIns="0">
            <a:spAutoFit/>
          </a:bodyPr>
          <a:lstStyle/>
          <a:p>
            <a:r>
              <a:rPr lang="en-US" sz="1200" dirty="0">
                <a:solidFill>
                  <a:schemeClr val="tx2"/>
                </a:solidFill>
              </a:rPr>
              <a:t>* Available in select countries and regions</a:t>
            </a:r>
          </a:p>
        </p:txBody>
      </p:sp>
      <p:grpSp>
        <p:nvGrpSpPr>
          <p:cNvPr id="3" name="Group 2"/>
          <p:cNvGrpSpPr/>
          <p:nvPr/>
        </p:nvGrpSpPr>
        <p:grpSpPr>
          <a:xfrm>
            <a:off x="498475" y="3439792"/>
            <a:ext cx="11439144" cy="3150194"/>
            <a:chOff x="498475" y="3688886"/>
            <a:chExt cx="11349638" cy="2679192"/>
          </a:xfrm>
        </p:grpSpPr>
        <p:grpSp>
          <p:nvGrpSpPr>
            <p:cNvPr id="6" name="Group 5"/>
            <p:cNvGrpSpPr/>
            <p:nvPr/>
          </p:nvGrpSpPr>
          <p:grpSpPr>
            <a:xfrm>
              <a:off x="2786416" y="3688886"/>
              <a:ext cx="2215380" cy="2679192"/>
              <a:chOff x="3384158" y="3384086"/>
              <a:chExt cx="2794165" cy="2679192"/>
            </a:xfrm>
          </p:grpSpPr>
          <p:sp>
            <p:nvSpPr>
              <p:cNvPr id="62" name="Rectangle 61"/>
              <p:cNvSpPr/>
              <p:nvPr/>
            </p:nvSpPr>
            <p:spPr bwMode="auto">
              <a:xfrm>
                <a:off x="3384158" y="3384086"/>
                <a:ext cx="2794165" cy="267919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1600" dirty="0">
                    <a:solidFill>
                      <a:schemeClr val="bg1"/>
                    </a:solidFill>
                    <a:latin typeface="Segoe UI Semibold" panose="020B0702040204020203" pitchFamily="34" charset="0"/>
                    <a:ea typeface="Segoe UI" pitchFamily="34" charset="0"/>
                    <a:cs typeface="Segoe UI" pitchFamily="34" charset="0"/>
                  </a:rPr>
                  <a:t>Open </a:t>
                </a:r>
                <a:r>
                  <a:rPr lang="en-US" sz="1600" dirty="0" smtClean="0">
                    <a:solidFill>
                      <a:schemeClr val="bg1"/>
                    </a:solidFill>
                    <a:latin typeface="Segoe UI Semibold" panose="020B0702040204020203" pitchFamily="34" charset="0"/>
                    <a:ea typeface="Segoe UI" pitchFamily="34" charset="0"/>
                    <a:cs typeface="Segoe UI" pitchFamily="34" charset="0"/>
                  </a:rPr>
                  <a:t>Value Subscription</a:t>
                </a:r>
                <a:r>
                  <a:rPr lang="en-US" sz="1600" dirty="0">
                    <a:solidFill>
                      <a:schemeClr val="bg1"/>
                    </a:solidFill>
                    <a:latin typeface="Segoe UI Semibold" panose="020B0702040204020203" pitchFamily="34" charset="0"/>
                    <a:ea typeface="Segoe UI" pitchFamily="34" charset="0"/>
                    <a:cs typeface="Segoe UI" pitchFamily="34" charset="0"/>
                  </a:rPr>
                  <a:t>*</a:t>
                </a:r>
              </a:p>
            </p:txBody>
          </p:sp>
          <p:sp>
            <p:nvSpPr>
              <p:cNvPr id="56" name="Rectangle 55"/>
              <p:cNvSpPr/>
              <p:nvPr/>
            </p:nvSpPr>
            <p:spPr bwMode="auto">
              <a:xfrm>
                <a:off x="3384158" y="4159294"/>
                <a:ext cx="2794165" cy="181381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6213" indent="-176213" defTabSz="932472" fontAlgn="base">
                  <a:spcBef>
                    <a:spcPts val="300"/>
                  </a:spcBef>
                  <a:buFont typeface="Arial" panose="020B0604020202020204" pitchFamily="34" charset="0"/>
                  <a:buChar char="•"/>
                </a:pPr>
                <a:r>
                  <a:rPr lang="en-US" sz="1400" dirty="0">
                    <a:solidFill>
                      <a:schemeClr val="tx2"/>
                    </a:solidFill>
                    <a:ea typeface="Segoe UI" pitchFamily="34" charset="0"/>
                    <a:cs typeface="Segoe UI" pitchFamily="34" charset="0"/>
                  </a:rPr>
                  <a:t>Gives customers the option to subscribe to Microsoft product licenses</a:t>
                </a:r>
              </a:p>
              <a:p>
                <a:pPr marL="176213" indent="-176213" defTabSz="932472" fontAlgn="base">
                  <a:spcBef>
                    <a:spcPts val="300"/>
                  </a:spcBef>
                  <a:buFont typeface="Arial" panose="020B0604020202020204" pitchFamily="34" charset="0"/>
                  <a:buChar char="•"/>
                </a:pPr>
                <a:r>
                  <a:rPr lang="en-US" sz="1400" dirty="0">
                    <a:solidFill>
                      <a:schemeClr val="tx2"/>
                    </a:solidFill>
                    <a:ea typeface="Segoe UI" pitchFamily="34" charset="0"/>
                    <a:cs typeface="Segoe UI" pitchFamily="34" charset="0"/>
                  </a:rPr>
                  <a:t>Provides the lowest up-front costs of the Open Programs with the flexibility to </a:t>
                </a:r>
                <a:r>
                  <a:rPr lang="en-US" sz="1400" dirty="0" smtClean="0">
                    <a:solidFill>
                      <a:schemeClr val="tx2"/>
                    </a:solidFill>
                    <a:ea typeface="Segoe UI" pitchFamily="34" charset="0"/>
                    <a:cs typeface="Segoe UI" pitchFamily="34" charset="0"/>
                  </a:rPr>
                  <a:t>meet changing demands</a:t>
                </a:r>
              </a:p>
            </p:txBody>
          </p:sp>
        </p:grpSp>
        <p:grpSp>
          <p:nvGrpSpPr>
            <p:cNvPr id="7" name="Group 6"/>
            <p:cNvGrpSpPr/>
            <p:nvPr/>
          </p:nvGrpSpPr>
          <p:grpSpPr>
            <a:xfrm>
              <a:off x="5074356" y="3688886"/>
              <a:ext cx="2215380" cy="2679192"/>
              <a:chOff x="6269841" y="3384086"/>
              <a:chExt cx="2794165" cy="2679192"/>
            </a:xfrm>
          </p:grpSpPr>
          <p:sp>
            <p:nvSpPr>
              <p:cNvPr id="41" name="Rectangle 40"/>
              <p:cNvSpPr/>
              <p:nvPr/>
            </p:nvSpPr>
            <p:spPr bwMode="auto">
              <a:xfrm>
                <a:off x="6269841" y="3384086"/>
                <a:ext cx="2794165" cy="267919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1600" dirty="0">
                    <a:solidFill>
                      <a:schemeClr val="bg1"/>
                    </a:solidFill>
                    <a:latin typeface="Segoe UI Semibold" panose="020B0702040204020203" pitchFamily="34" charset="0"/>
                    <a:ea typeface="Segoe UI" pitchFamily="34" charset="0"/>
                    <a:cs typeface="Segoe UI" pitchFamily="34" charset="0"/>
                  </a:rPr>
                  <a:t>Open License</a:t>
                </a:r>
              </a:p>
            </p:txBody>
          </p:sp>
          <p:sp>
            <p:nvSpPr>
              <p:cNvPr id="57" name="Rectangle 56"/>
              <p:cNvSpPr/>
              <p:nvPr/>
            </p:nvSpPr>
            <p:spPr bwMode="auto">
              <a:xfrm>
                <a:off x="6269841" y="4159294"/>
                <a:ext cx="2794165" cy="181381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45720" rIns="91440" bIns="45720" numCol="1" spcCol="0" rtlCol="0" fromWordArt="0" anchor="t" anchorCtr="0" forceAA="0" compatLnSpc="1">
                <a:prstTxWarp prst="textNoShape">
                  <a:avLst/>
                </a:prstTxWarp>
                <a:noAutofit/>
              </a:bodyPr>
              <a:lstStyle/>
              <a:p>
                <a:pPr marL="176213" indent="-176213" defTabSz="932472" fontAlgn="base">
                  <a:spcBef>
                    <a:spcPts val="300"/>
                  </a:spcBef>
                  <a:buFont typeface="Arial" panose="020B0604020202020204" pitchFamily="34" charset="0"/>
                  <a:buChar char="•"/>
                </a:pPr>
                <a:r>
                  <a:rPr lang="en-US" sz="1400" dirty="0" smtClean="0">
                    <a:solidFill>
                      <a:schemeClr val="tx2"/>
                    </a:solidFill>
                    <a:ea typeface="Segoe UI" pitchFamily="34" charset="0"/>
                    <a:cs typeface="Segoe UI" pitchFamily="34" charset="0"/>
                  </a:rPr>
                  <a:t>“Pay-as-you-go” </a:t>
                </a:r>
                <a:r>
                  <a:rPr lang="en-US" sz="1400" dirty="0">
                    <a:solidFill>
                      <a:schemeClr val="tx2"/>
                    </a:solidFill>
                    <a:ea typeface="Segoe UI" pitchFamily="34" charset="0"/>
                    <a:cs typeface="Segoe UI" pitchFamily="34" charset="0"/>
                  </a:rPr>
                  <a:t>model </a:t>
                </a:r>
                <a:endParaRPr lang="en-US" sz="1400" dirty="0" smtClean="0">
                  <a:solidFill>
                    <a:schemeClr val="tx2"/>
                  </a:solidFill>
                  <a:ea typeface="Segoe UI" pitchFamily="34" charset="0"/>
                  <a:cs typeface="Segoe UI" pitchFamily="34" charset="0"/>
                </a:endParaRPr>
              </a:p>
              <a:p>
                <a:pPr marL="176213" indent="-176213" defTabSz="932472" fontAlgn="base">
                  <a:spcBef>
                    <a:spcPts val="300"/>
                  </a:spcBef>
                  <a:buFont typeface="Arial" panose="020B0604020202020204" pitchFamily="34" charset="0"/>
                  <a:buChar char="•"/>
                </a:pPr>
                <a:r>
                  <a:rPr lang="en-US" sz="1400" dirty="0">
                    <a:solidFill>
                      <a:schemeClr val="tx2"/>
                    </a:solidFill>
                    <a:ea typeface="Segoe UI" pitchFamily="34" charset="0"/>
                    <a:cs typeface="Segoe UI" pitchFamily="34" charset="0"/>
                  </a:rPr>
                  <a:t>A</a:t>
                </a:r>
                <a:r>
                  <a:rPr lang="en-US" sz="1400" dirty="0" smtClean="0">
                    <a:solidFill>
                      <a:schemeClr val="tx2"/>
                    </a:solidFill>
                    <a:ea typeface="Segoe UI" pitchFamily="34" charset="0"/>
                    <a:cs typeface="Segoe UI" pitchFamily="34" charset="0"/>
                  </a:rPr>
                  <a:t>llows </a:t>
                </a:r>
                <a:r>
                  <a:rPr lang="en-US" sz="1400" dirty="0">
                    <a:solidFill>
                      <a:schemeClr val="tx2"/>
                    </a:solidFill>
                    <a:ea typeface="Segoe UI" pitchFamily="34" charset="0"/>
                    <a:cs typeface="Segoe UI" pitchFamily="34" charset="0"/>
                  </a:rPr>
                  <a:t>customers to change their licensing program as their business grows</a:t>
                </a:r>
              </a:p>
            </p:txBody>
          </p:sp>
        </p:grpSp>
        <p:grpSp>
          <p:nvGrpSpPr>
            <p:cNvPr id="8" name="Group 7"/>
            <p:cNvGrpSpPr/>
            <p:nvPr/>
          </p:nvGrpSpPr>
          <p:grpSpPr>
            <a:xfrm>
              <a:off x="7354289" y="3688886"/>
              <a:ext cx="2215380" cy="2679192"/>
              <a:chOff x="9145424" y="3384086"/>
              <a:chExt cx="2794165" cy="2679192"/>
            </a:xfrm>
          </p:grpSpPr>
          <p:sp>
            <p:nvSpPr>
              <p:cNvPr id="42" name="Rectangle 41"/>
              <p:cNvSpPr/>
              <p:nvPr/>
            </p:nvSpPr>
            <p:spPr bwMode="auto">
              <a:xfrm>
                <a:off x="9145424" y="3384086"/>
                <a:ext cx="2794165" cy="26791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1600" dirty="0" smtClean="0">
                    <a:solidFill>
                      <a:schemeClr val="bg1"/>
                    </a:solidFill>
                    <a:latin typeface="Segoe UI Semibold" panose="020B0702040204020203" pitchFamily="34" charset="0"/>
                    <a:ea typeface="Segoe UI" pitchFamily="34" charset="0"/>
                    <a:cs typeface="Segoe UI" pitchFamily="34" charset="0"/>
                  </a:rPr>
                  <a:t>Select </a:t>
                </a:r>
                <a:r>
                  <a:rPr lang="en-US" sz="1600" dirty="0">
                    <a:solidFill>
                      <a:schemeClr val="bg1"/>
                    </a:solidFill>
                    <a:latin typeface="Segoe UI Semibold" panose="020B0702040204020203" pitchFamily="34" charset="0"/>
                    <a:ea typeface="Segoe UI" pitchFamily="34" charset="0"/>
                    <a:cs typeface="Segoe UI" pitchFamily="34" charset="0"/>
                  </a:rPr>
                  <a:t>Plus</a:t>
                </a:r>
              </a:p>
            </p:txBody>
          </p:sp>
          <p:sp>
            <p:nvSpPr>
              <p:cNvPr id="58" name="Rectangle 57"/>
              <p:cNvSpPr/>
              <p:nvPr/>
            </p:nvSpPr>
            <p:spPr bwMode="auto">
              <a:xfrm>
                <a:off x="9145424" y="4159294"/>
                <a:ext cx="2794165" cy="181381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45720" rIns="91440" bIns="45720" numCol="1" spcCol="0" rtlCol="0" fromWordArt="0" anchor="t" anchorCtr="0" forceAA="0" compatLnSpc="1">
                <a:prstTxWarp prst="textNoShape">
                  <a:avLst/>
                </a:prstTxWarp>
                <a:noAutofit/>
              </a:bodyPr>
              <a:lstStyle/>
              <a:p>
                <a:pPr marL="176213" indent="-176213" defTabSz="932472" fontAlgn="base">
                  <a:spcBef>
                    <a:spcPts val="300"/>
                  </a:spcBef>
                  <a:buFont typeface="Arial" panose="020B0604020202020204" pitchFamily="34" charset="0"/>
                  <a:buChar char="•"/>
                </a:pPr>
                <a:r>
                  <a:rPr lang="en-US" sz="1400" dirty="0">
                    <a:solidFill>
                      <a:schemeClr val="tx2"/>
                    </a:solidFill>
                    <a:ea typeface="Segoe UI" pitchFamily="34" charset="0"/>
                    <a:cs typeface="Segoe UI" pitchFamily="34" charset="0"/>
                  </a:rPr>
                  <a:t>For midsize and large organizations with 250 or more desktop </a:t>
                </a:r>
                <a:r>
                  <a:rPr lang="en-US" sz="1400" dirty="0" smtClean="0">
                    <a:solidFill>
                      <a:schemeClr val="tx2"/>
                    </a:solidFill>
                    <a:ea typeface="Segoe UI" pitchFamily="34" charset="0"/>
                    <a:cs typeface="Segoe UI" pitchFamily="34" charset="0"/>
                  </a:rPr>
                  <a:t>PCs</a:t>
                </a:r>
              </a:p>
              <a:p>
                <a:pPr marL="176213" indent="-176213" defTabSz="932472" fontAlgn="base">
                  <a:spcBef>
                    <a:spcPts val="300"/>
                  </a:spcBef>
                  <a:buFont typeface="Arial" panose="020B0604020202020204" pitchFamily="34" charset="0"/>
                  <a:buChar char="•"/>
                </a:pPr>
                <a:r>
                  <a:rPr lang="en-US" sz="1400" dirty="0" smtClean="0">
                    <a:solidFill>
                      <a:schemeClr val="tx2"/>
                    </a:solidFill>
                    <a:ea typeface="Segoe UI" pitchFamily="34" charset="0"/>
                    <a:cs typeface="Segoe UI" pitchFamily="34" charset="0"/>
                  </a:rPr>
                  <a:t>Can license </a:t>
                </a:r>
                <a:r>
                  <a:rPr lang="en-US" sz="1400" dirty="0">
                    <a:solidFill>
                      <a:schemeClr val="tx2"/>
                    </a:solidFill>
                    <a:ea typeface="Segoe UI" pitchFamily="34" charset="0"/>
                    <a:cs typeface="Segoe UI" pitchFamily="34" charset="0"/>
                  </a:rPr>
                  <a:t>software and services at </a:t>
                </a:r>
                <a:r>
                  <a:rPr lang="en-US" sz="1400" dirty="0" smtClean="0">
                    <a:solidFill>
                      <a:schemeClr val="tx2"/>
                    </a:solidFill>
                    <a:ea typeface="Segoe UI" pitchFamily="34" charset="0"/>
                    <a:cs typeface="Segoe UI" pitchFamily="34" charset="0"/>
                  </a:rPr>
                  <a:t>a business </a:t>
                </a:r>
                <a:r>
                  <a:rPr lang="en-US" sz="1400" dirty="0">
                    <a:solidFill>
                      <a:schemeClr val="tx2"/>
                    </a:solidFill>
                    <a:ea typeface="Segoe UI" pitchFamily="34" charset="0"/>
                    <a:cs typeface="Segoe UI" pitchFamily="34" charset="0"/>
                  </a:rPr>
                  <a:t>unit level </a:t>
                </a:r>
                <a:r>
                  <a:rPr lang="en-US" sz="1400" dirty="0" smtClean="0">
                    <a:solidFill>
                      <a:schemeClr val="tx2"/>
                    </a:solidFill>
                    <a:ea typeface="Segoe UI" pitchFamily="34" charset="0"/>
                    <a:cs typeface="Segoe UI" pitchFamily="34" charset="0"/>
                  </a:rPr>
                  <a:t>with the </a:t>
                </a:r>
                <a:r>
                  <a:rPr lang="en-US" sz="1400" dirty="0">
                    <a:solidFill>
                      <a:schemeClr val="tx2"/>
                    </a:solidFill>
                    <a:ea typeface="Segoe UI" pitchFamily="34" charset="0"/>
                    <a:cs typeface="Segoe UI" pitchFamily="34" charset="0"/>
                  </a:rPr>
                  <a:t>price saving advantages of </a:t>
                </a:r>
                <a:r>
                  <a:rPr lang="en-US" sz="1400" dirty="0" smtClean="0">
                    <a:solidFill>
                      <a:schemeClr val="tx2"/>
                    </a:solidFill>
                    <a:ea typeface="Segoe UI" pitchFamily="34" charset="0"/>
                    <a:cs typeface="Segoe UI" pitchFamily="34" charset="0"/>
                  </a:rPr>
                  <a:t>a </a:t>
                </a:r>
                <a:r>
                  <a:rPr lang="en-US" sz="1400" dirty="0">
                    <a:solidFill>
                      <a:schemeClr val="tx2"/>
                    </a:solidFill>
                    <a:ea typeface="Segoe UI" pitchFamily="34" charset="0"/>
                    <a:cs typeface="Segoe UI" pitchFamily="34" charset="0"/>
                  </a:rPr>
                  <a:t>single organization</a:t>
                </a:r>
              </a:p>
            </p:txBody>
          </p:sp>
        </p:grpSp>
        <p:grpSp>
          <p:nvGrpSpPr>
            <p:cNvPr id="5" name="Group 4"/>
            <p:cNvGrpSpPr/>
            <p:nvPr/>
          </p:nvGrpSpPr>
          <p:grpSpPr>
            <a:xfrm>
              <a:off x="498475" y="3688886"/>
              <a:ext cx="2215380" cy="2679192"/>
              <a:chOff x="498475" y="3384086"/>
              <a:chExt cx="2794165" cy="2679192"/>
            </a:xfrm>
          </p:grpSpPr>
          <p:sp>
            <p:nvSpPr>
              <p:cNvPr id="61" name="Rectangle 60"/>
              <p:cNvSpPr/>
              <p:nvPr/>
            </p:nvSpPr>
            <p:spPr bwMode="auto">
              <a:xfrm>
                <a:off x="498475" y="3384086"/>
                <a:ext cx="2794165" cy="267919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1600" dirty="0">
                    <a:solidFill>
                      <a:schemeClr val="bg1"/>
                    </a:solidFill>
                    <a:latin typeface="Segoe UI Semibold" panose="020B0702040204020203" pitchFamily="34" charset="0"/>
                    <a:ea typeface="Segoe UI" pitchFamily="34" charset="0"/>
                    <a:cs typeface="Segoe UI" pitchFamily="34" charset="0"/>
                  </a:rPr>
                  <a:t>Open </a:t>
                </a:r>
                <a:r>
                  <a:rPr lang="en-US" sz="1600" dirty="0" smtClean="0">
                    <a:solidFill>
                      <a:schemeClr val="bg1"/>
                    </a:solidFill>
                    <a:latin typeface="Segoe UI Semibold" panose="020B0702040204020203" pitchFamily="34" charset="0"/>
                    <a:ea typeface="Segoe UI" pitchFamily="34" charset="0"/>
                    <a:cs typeface="Segoe UI" pitchFamily="34" charset="0"/>
                  </a:rPr>
                  <a:t>Value </a:t>
                </a:r>
                <a:endParaRPr lang="en-US" sz="1600" dirty="0">
                  <a:solidFill>
                    <a:schemeClr val="bg1"/>
                  </a:solidFill>
                  <a:latin typeface="Segoe UI Semibold" panose="020B0702040204020203" pitchFamily="34" charset="0"/>
                  <a:ea typeface="Segoe UI" pitchFamily="34" charset="0"/>
                  <a:cs typeface="Segoe UI" pitchFamily="34" charset="0"/>
                </a:endParaRPr>
              </a:p>
            </p:txBody>
          </p:sp>
          <p:sp>
            <p:nvSpPr>
              <p:cNvPr id="63" name="Rectangle 62"/>
              <p:cNvSpPr/>
              <p:nvPr/>
            </p:nvSpPr>
            <p:spPr bwMode="auto">
              <a:xfrm>
                <a:off x="498475" y="4159294"/>
                <a:ext cx="2794165" cy="181381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6213" indent="-176213" defTabSz="932472" fontAlgn="base">
                  <a:spcBef>
                    <a:spcPts val="300"/>
                  </a:spcBef>
                  <a:buFont typeface="Arial" panose="020B0604020202020204" pitchFamily="34" charset="0"/>
                  <a:buChar char="•"/>
                </a:pPr>
                <a:r>
                  <a:rPr lang="en-US" sz="1400" dirty="0">
                    <a:solidFill>
                      <a:schemeClr val="tx2"/>
                    </a:solidFill>
                    <a:ea typeface="Segoe UI" pitchFamily="34" charset="0"/>
                    <a:cs typeface="Segoe UI" pitchFamily="34" charset="0"/>
                  </a:rPr>
                  <a:t>Software </a:t>
                </a:r>
                <a:r>
                  <a:rPr lang="en-US" sz="1400" dirty="0" smtClean="0">
                    <a:solidFill>
                      <a:schemeClr val="tx2"/>
                    </a:solidFill>
                    <a:ea typeface="Segoe UI" pitchFamily="34" charset="0"/>
                    <a:cs typeface="Segoe UI" pitchFamily="34" charset="0"/>
                  </a:rPr>
                  <a:t>Assurance</a:t>
                </a:r>
                <a:endParaRPr lang="en-US" sz="1400" dirty="0">
                  <a:solidFill>
                    <a:schemeClr val="tx2"/>
                  </a:solidFill>
                  <a:ea typeface="Segoe UI" pitchFamily="34" charset="0"/>
                  <a:cs typeface="Segoe UI" pitchFamily="34" charset="0"/>
                </a:endParaRPr>
              </a:p>
              <a:p>
                <a:pPr marL="176213" indent="-176213" defTabSz="932472" fontAlgn="base">
                  <a:spcBef>
                    <a:spcPts val="300"/>
                  </a:spcBef>
                  <a:buFont typeface="Arial" panose="020B0604020202020204" pitchFamily="34" charset="0"/>
                  <a:buChar char="•"/>
                </a:pPr>
                <a:r>
                  <a:rPr lang="en-US" sz="1400" dirty="0">
                    <a:solidFill>
                      <a:schemeClr val="tx2"/>
                    </a:solidFill>
                    <a:ea typeface="Segoe UI" pitchFamily="34" charset="0"/>
                    <a:cs typeface="Segoe UI" pitchFamily="34" charset="0"/>
                  </a:rPr>
                  <a:t>Simplified license management</a:t>
                </a:r>
              </a:p>
              <a:p>
                <a:pPr marL="176213" indent="-176213" defTabSz="932472" fontAlgn="base">
                  <a:spcBef>
                    <a:spcPts val="300"/>
                  </a:spcBef>
                  <a:buFont typeface="Arial" panose="020B0604020202020204" pitchFamily="34" charset="0"/>
                  <a:buChar char="•"/>
                </a:pPr>
                <a:r>
                  <a:rPr lang="en-US" sz="1400" dirty="0">
                    <a:solidFill>
                      <a:schemeClr val="tx2"/>
                    </a:solidFill>
                    <a:ea typeface="Segoe UI" pitchFamily="34" charset="0"/>
                    <a:cs typeface="Segoe UI" pitchFamily="34" charset="0"/>
                  </a:rPr>
                  <a:t>Annual payment structure</a:t>
                </a:r>
              </a:p>
              <a:p>
                <a:pPr marL="176213" indent="-176213" defTabSz="932472" fontAlgn="base">
                  <a:spcBef>
                    <a:spcPts val="300"/>
                  </a:spcBef>
                  <a:buFont typeface="Arial" panose="020B0604020202020204" pitchFamily="34" charset="0"/>
                  <a:buChar char="•"/>
                </a:pPr>
                <a:r>
                  <a:rPr lang="en-US" sz="1400" dirty="0">
                    <a:solidFill>
                      <a:schemeClr val="tx2"/>
                    </a:solidFill>
                    <a:ea typeface="Segoe UI" pitchFamily="34" charset="0"/>
                    <a:cs typeface="Segoe UI" pitchFamily="34" charset="0"/>
                  </a:rPr>
                  <a:t>Three </a:t>
                </a:r>
                <a:r>
                  <a:rPr lang="en-US" sz="1400" dirty="0" smtClean="0">
                    <a:solidFill>
                      <a:schemeClr val="tx2"/>
                    </a:solidFill>
                    <a:ea typeface="Segoe UI" pitchFamily="34" charset="0"/>
                    <a:cs typeface="Segoe UI" pitchFamily="34" charset="0"/>
                  </a:rPr>
                  <a:t>options: organization-wide, non–organization-wide, and subscription</a:t>
                </a:r>
                <a:endParaRPr lang="en-US" sz="1400" dirty="0">
                  <a:solidFill>
                    <a:schemeClr val="tx2"/>
                  </a:solidFill>
                  <a:ea typeface="Segoe UI" pitchFamily="34" charset="0"/>
                  <a:cs typeface="Segoe UI" pitchFamily="34" charset="0"/>
                </a:endParaRPr>
              </a:p>
            </p:txBody>
          </p:sp>
        </p:grpSp>
        <p:grpSp>
          <p:nvGrpSpPr>
            <p:cNvPr id="20" name="Group 19"/>
            <p:cNvGrpSpPr/>
            <p:nvPr/>
          </p:nvGrpSpPr>
          <p:grpSpPr>
            <a:xfrm>
              <a:off x="9632733" y="3688886"/>
              <a:ext cx="2215380" cy="2679192"/>
              <a:chOff x="9145424" y="3384086"/>
              <a:chExt cx="2794165" cy="2679192"/>
            </a:xfrm>
          </p:grpSpPr>
          <p:sp>
            <p:nvSpPr>
              <p:cNvPr id="21" name="Rectangle 20"/>
              <p:cNvSpPr/>
              <p:nvPr/>
            </p:nvSpPr>
            <p:spPr bwMode="auto">
              <a:xfrm>
                <a:off x="9145424" y="3384086"/>
                <a:ext cx="2794165" cy="267919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1600" dirty="0" smtClean="0">
                    <a:solidFill>
                      <a:schemeClr val="bg1"/>
                    </a:solidFill>
                    <a:latin typeface="Segoe UI Semibold" panose="020B0702040204020203" pitchFamily="34" charset="0"/>
                    <a:ea typeface="Segoe UI" pitchFamily="34" charset="0"/>
                    <a:cs typeface="Segoe UI" pitchFamily="34" charset="0"/>
                  </a:rPr>
                  <a:t>Services </a:t>
                </a:r>
                <a:r>
                  <a:rPr lang="en-US" sz="1600" dirty="0">
                    <a:solidFill>
                      <a:schemeClr val="bg1"/>
                    </a:solidFill>
                    <a:latin typeface="Segoe UI Semibold" panose="020B0702040204020203" pitchFamily="34" charset="0"/>
                    <a:ea typeface="Segoe UI" pitchFamily="34" charset="0"/>
                    <a:cs typeface="Segoe UI" pitchFamily="34" charset="0"/>
                  </a:rPr>
                  <a:t>Provider License Agreement (SPLA)</a:t>
                </a:r>
              </a:p>
            </p:txBody>
          </p:sp>
          <p:sp>
            <p:nvSpPr>
              <p:cNvPr id="22" name="Rectangle 21"/>
              <p:cNvSpPr/>
              <p:nvPr/>
            </p:nvSpPr>
            <p:spPr bwMode="auto">
              <a:xfrm>
                <a:off x="9145424" y="4159294"/>
                <a:ext cx="2794165" cy="181381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45720" rIns="91440" bIns="45720" numCol="1" spcCol="0" rtlCol="0" fromWordArt="0" anchor="t" anchorCtr="0" forceAA="0" compatLnSpc="1">
                <a:prstTxWarp prst="textNoShape">
                  <a:avLst/>
                </a:prstTxWarp>
                <a:noAutofit/>
              </a:bodyPr>
              <a:lstStyle/>
              <a:p>
                <a:pPr marL="176213" indent="-176213" defTabSz="932472" fontAlgn="base">
                  <a:spcBef>
                    <a:spcPts val="300"/>
                  </a:spcBef>
                  <a:buFont typeface="Arial" panose="020B0604020202020204" pitchFamily="34" charset="0"/>
                  <a:buChar char="•"/>
                </a:pPr>
                <a:r>
                  <a:rPr lang="en-US" sz="1400" dirty="0" smtClean="0">
                    <a:solidFill>
                      <a:schemeClr val="tx2"/>
                    </a:solidFill>
                    <a:ea typeface="Segoe UI" pitchFamily="34" charset="0"/>
                    <a:cs typeface="Segoe UI" pitchFamily="34" charset="0"/>
                  </a:rPr>
                  <a:t>For hosting providers</a:t>
                </a:r>
              </a:p>
              <a:p>
                <a:pPr marL="176213" indent="-176213" defTabSz="932472" fontAlgn="base">
                  <a:spcBef>
                    <a:spcPts val="300"/>
                  </a:spcBef>
                  <a:buFont typeface="Arial" panose="020B0604020202020204" pitchFamily="34" charset="0"/>
                  <a:buChar char="•"/>
                </a:pPr>
                <a:r>
                  <a:rPr lang="en-US" sz="1400" dirty="0" smtClean="0">
                    <a:solidFill>
                      <a:schemeClr val="tx2"/>
                    </a:solidFill>
                    <a:ea typeface="Segoe UI" pitchFamily="34" charset="0"/>
                    <a:cs typeface="Segoe UI" pitchFamily="34" charset="0"/>
                  </a:rPr>
                  <a:t>No </a:t>
                </a:r>
                <a:r>
                  <a:rPr lang="en-US" sz="1400" dirty="0">
                    <a:solidFill>
                      <a:schemeClr val="tx2"/>
                    </a:solidFill>
                    <a:ea typeface="Segoe UI" pitchFamily="34" charset="0"/>
                    <a:cs typeface="Segoe UI" pitchFamily="34" charset="0"/>
                  </a:rPr>
                  <a:t>upfront costs or volume license </a:t>
                </a:r>
                <a:r>
                  <a:rPr lang="en-US" sz="1400" dirty="0" smtClean="0">
                    <a:solidFill>
                      <a:schemeClr val="tx2"/>
                    </a:solidFill>
                    <a:ea typeface="Segoe UI" pitchFamily="34" charset="0"/>
                    <a:cs typeface="Segoe UI" pitchFamily="34" charset="0"/>
                  </a:rPr>
                  <a:t>commitments</a:t>
                </a:r>
              </a:p>
              <a:p>
                <a:pPr marL="176213" indent="-176213" defTabSz="932472" fontAlgn="base">
                  <a:spcBef>
                    <a:spcPts val="300"/>
                  </a:spcBef>
                  <a:buFont typeface="Arial" panose="020B0604020202020204" pitchFamily="34" charset="0"/>
                  <a:buChar char="•"/>
                </a:pPr>
                <a:r>
                  <a:rPr lang="en-US" sz="1400" dirty="0">
                    <a:solidFill>
                      <a:schemeClr val="tx2"/>
                    </a:solidFill>
                    <a:ea typeface="Segoe UI" pitchFamily="34" charset="0"/>
                    <a:cs typeface="Segoe UI" pitchFamily="34" charset="0"/>
                  </a:rPr>
                  <a:t>Pay only for what you </a:t>
                </a:r>
                <a:r>
                  <a:rPr lang="en-US" sz="1400" dirty="0" smtClean="0">
                    <a:solidFill>
                      <a:schemeClr val="tx2"/>
                    </a:solidFill>
                    <a:ea typeface="Segoe UI" pitchFamily="34" charset="0"/>
                    <a:cs typeface="Segoe UI" pitchFamily="34" charset="0"/>
                  </a:rPr>
                  <a:t>provided customers </a:t>
                </a:r>
                <a:r>
                  <a:rPr lang="en-US" sz="1400" dirty="0">
                    <a:solidFill>
                      <a:schemeClr val="tx2"/>
                    </a:solidFill>
                    <a:ea typeface="Segoe UI" pitchFamily="34" charset="0"/>
                    <a:cs typeface="Segoe UI" pitchFamily="34" charset="0"/>
                  </a:rPr>
                  <a:t>in the previous </a:t>
                </a:r>
                <a:r>
                  <a:rPr lang="en-US" sz="1400" dirty="0" smtClean="0">
                    <a:solidFill>
                      <a:schemeClr val="tx2"/>
                    </a:solidFill>
                    <a:ea typeface="Segoe UI" pitchFamily="34" charset="0"/>
                    <a:cs typeface="Segoe UI" pitchFamily="34" charset="0"/>
                  </a:rPr>
                  <a:t>month</a:t>
                </a:r>
              </a:p>
              <a:p>
                <a:pPr marL="176213" indent="-176213" defTabSz="932472" fontAlgn="base">
                  <a:spcBef>
                    <a:spcPts val="300"/>
                  </a:spcBef>
                  <a:buFont typeface="Arial" panose="020B0604020202020204" pitchFamily="34" charset="0"/>
                  <a:buChar char="•"/>
                </a:pPr>
                <a:r>
                  <a:rPr lang="en-US" sz="1400" dirty="0" smtClean="0">
                    <a:solidFill>
                      <a:schemeClr val="tx2"/>
                    </a:solidFill>
                    <a:ea typeface="Segoe UI" pitchFamily="34" charset="0"/>
                    <a:cs typeface="Segoe UI" pitchFamily="34" charset="0"/>
                  </a:rPr>
                  <a:t>Access the </a:t>
                </a:r>
                <a:r>
                  <a:rPr lang="en-US" sz="1400" dirty="0">
                    <a:solidFill>
                      <a:schemeClr val="tx2"/>
                    </a:solidFill>
                    <a:ea typeface="Segoe UI" pitchFamily="34" charset="0"/>
                    <a:cs typeface="Segoe UI" pitchFamily="34" charset="0"/>
                  </a:rPr>
                  <a:t>latest versions of </a:t>
                </a:r>
                <a:r>
                  <a:rPr lang="en-US" sz="1400" dirty="0" smtClean="0">
                    <a:solidFill>
                      <a:schemeClr val="tx2"/>
                    </a:solidFill>
                    <a:ea typeface="Segoe UI" pitchFamily="34" charset="0"/>
                    <a:cs typeface="Segoe UI" pitchFamily="34" charset="0"/>
                  </a:rPr>
                  <a:t>software</a:t>
                </a:r>
              </a:p>
            </p:txBody>
          </p:sp>
        </p:grpSp>
      </p:grpSp>
    </p:spTree>
    <p:extLst>
      <p:ext uri="{BB962C8B-B14F-4D97-AF65-F5344CB8AC3E}">
        <p14:creationId xmlns:p14="http://schemas.microsoft.com/office/powerpoint/2010/main" val="1691876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6" presetClass="entr" presetSubtype="37"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out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54A5"/>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5003"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solidFill>
                  <a:schemeClr val="bg1"/>
                </a:solidFill>
                <a:cs typeface="Segoe UI" pitchFamily="34" charset="0"/>
              </a:rPr>
              <a:t>The information herein is for informational purposes only and represents the current view of Microsoft Corporation as of the date of this presentation</a:t>
            </a:r>
            <a:r>
              <a:rPr lang="en-US" sz="700" dirty="0" smtClean="0">
                <a:solidFill>
                  <a:schemeClr val="bg1"/>
                </a:solidFill>
                <a:cs typeface="Segoe UI" pitchFamily="34" charset="0"/>
              </a:rPr>
              <a:t>. Because </a:t>
            </a:r>
            <a:r>
              <a:rPr lang="en-US" sz="700" dirty="0">
                <a:solidFill>
                  <a:schemeClr val="bg1"/>
                </a:solidFill>
                <a:cs typeface="Segoe UI" pitchFamily="34" charset="0"/>
              </a:rPr>
              <a:t>Microsoft must respond to changing market conditions, it should not be interpreted to be a commitment on the part of Microsoft, and Microsoft cannot guarantee the accuracy of any information provided after the date of this presentation</a:t>
            </a:r>
            <a:r>
              <a:rPr lang="en-US" sz="700" dirty="0" smtClean="0">
                <a:solidFill>
                  <a:schemeClr val="bg1"/>
                </a:solidFill>
                <a:cs typeface="Segoe UI" pitchFamily="34" charset="0"/>
              </a:rPr>
              <a:t>. MICROSOFT </a:t>
            </a:r>
            <a:r>
              <a:rPr lang="en-US" sz="700" dirty="0">
                <a:solidFill>
                  <a:schemeClr val="bg1"/>
                </a:solidFill>
                <a:cs typeface="Segoe UI" pitchFamily="34" charset="0"/>
              </a:rPr>
              <a:t>MAKES NO WARRANTIES, EXPRESS, IMPLIED OR STATUTORY, AS TO THE INFORMATION IN THIS PRESENTATION.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invGray">
          <a:xfrm>
            <a:off x="468167" y="3145040"/>
            <a:ext cx="3270632" cy="704444"/>
          </a:xfrm>
          <a:prstGeom prst="rect">
            <a:avLst/>
          </a:prstGeom>
        </p:spPr>
      </p:pic>
    </p:spTree>
    <p:extLst>
      <p:ext uri="{BB962C8B-B14F-4D97-AF65-F5344CB8AC3E}">
        <p14:creationId xmlns:p14="http://schemas.microsoft.com/office/powerpoint/2010/main" val="1064326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600" dirty="0" smtClean="0"/>
              <a:t>Deployment options matrix</a:t>
            </a:r>
            <a:endParaRPr lang="en-US" sz="5600" dirty="0"/>
          </a:p>
        </p:txBody>
      </p:sp>
      <p:grpSp>
        <p:nvGrpSpPr>
          <p:cNvPr id="18" name="Group 17"/>
          <p:cNvGrpSpPr/>
          <p:nvPr/>
        </p:nvGrpSpPr>
        <p:grpSpPr>
          <a:xfrm>
            <a:off x="274639" y="1362266"/>
            <a:ext cx="2194536" cy="5524180"/>
            <a:chOff x="274639" y="1362266"/>
            <a:chExt cx="2194536" cy="5524180"/>
          </a:xfrm>
        </p:grpSpPr>
        <p:sp>
          <p:nvSpPr>
            <p:cNvPr id="4" name="Rectangle 3"/>
            <p:cNvSpPr/>
            <p:nvPr/>
          </p:nvSpPr>
          <p:spPr bwMode="auto">
            <a:xfrm>
              <a:off x="274639" y="1362266"/>
              <a:ext cx="2194536" cy="1005829"/>
            </a:xfrm>
            <a:prstGeom prst="rect">
              <a:avLst/>
            </a:prstGeom>
            <a:solidFill>
              <a:srgbClr val="00126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Deployment Type</a:t>
              </a:r>
            </a:p>
          </p:txBody>
        </p:sp>
        <p:sp>
          <p:nvSpPr>
            <p:cNvPr id="9" name="Rectangle 8"/>
            <p:cNvSpPr/>
            <p:nvPr/>
          </p:nvSpPr>
          <p:spPr bwMode="auto">
            <a:xfrm>
              <a:off x="274639" y="2432710"/>
              <a:ext cx="2194536" cy="2194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 Server 2012 R2 Essentials edition</a:t>
              </a:r>
            </a:p>
          </p:txBody>
        </p:sp>
        <p:sp>
          <p:nvSpPr>
            <p:cNvPr id="10" name="Rectangle 9"/>
            <p:cNvSpPr/>
            <p:nvPr/>
          </p:nvSpPr>
          <p:spPr bwMode="auto">
            <a:xfrm>
              <a:off x="274639" y="4691886"/>
              <a:ext cx="2194536" cy="2194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 Server Essentials Experience server role</a:t>
              </a:r>
            </a:p>
          </p:txBody>
        </p:sp>
      </p:grpSp>
      <p:grpSp>
        <p:nvGrpSpPr>
          <p:cNvPr id="21" name="Group 20"/>
          <p:cNvGrpSpPr/>
          <p:nvPr/>
        </p:nvGrpSpPr>
        <p:grpSpPr>
          <a:xfrm>
            <a:off x="3529623" y="1362266"/>
            <a:ext cx="2197775" cy="5524180"/>
            <a:chOff x="3471828" y="1362266"/>
            <a:chExt cx="2197775" cy="5524180"/>
          </a:xfrm>
        </p:grpSpPr>
        <p:sp>
          <p:nvSpPr>
            <p:cNvPr id="5" name="Rectangle 4"/>
            <p:cNvSpPr/>
            <p:nvPr/>
          </p:nvSpPr>
          <p:spPr bwMode="auto">
            <a:xfrm>
              <a:off x="3471828" y="1362266"/>
              <a:ext cx="2194536" cy="1005829"/>
            </a:xfrm>
            <a:prstGeom prst="rect">
              <a:avLst/>
            </a:prstGeom>
            <a:solidFill>
              <a:srgbClr val="00126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Deployment Location</a:t>
              </a:r>
            </a:p>
          </p:txBody>
        </p:sp>
        <p:sp>
          <p:nvSpPr>
            <p:cNvPr id="11" name="Rectangle 10"/>
            <p:cNvSpPr/>
            <p:nvPr/>
          </p:nvSpPr>
          <p:spPr bwMode="auto">
            <a:xfrm>
              <a:off x="3475067" y="2432710"/>
              <a:ext cx="2194536" cy="2194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On-Premises</a:t>
              </a:r>
            </a:p>
          </p:txBody>
        </p:sp>
        <p:sp>
          <p:nvSpPr>
            <p:cNvPr id="12" name="Rectangle 11"/>
            <p:cNvSpPr/>
            <p:nvPr/>
          </p:nvSpPr>
          <p:spPr bwMode="auto">
            <a:xfrm>
              <a:off x="3475067" y="4691885"/>
              <a:ext cx="2194536" cy="109728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 Azure</a:t>
              </a:r>
            </a:p>
          </p:txBody>
        </p:sp>
        <p:sp>
          <p:nvSpPr>
            <p:cNvPr id="13" name="Rectangle 12"/>
            <p:cNvSpPr/>
            <p:nvPr/>
          </p:nvSpPr>
          <p:spPr bwMode="auto">
            <a:xfrm>
              <a:off x="3471828" y="5834886"/>
              <a:ext cx="2194536" cy="1051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3</a:t>
              </a:r>
              <a:r>
                <a:rPr lang="en-US" sz="2400" baseline="30000" dirty="0" smtClean="0">
                  <a:gradFill>
                    <a:gsLst>
                      <a:gs pos="0">
                        <a:srgbClr val="FFFFFF"/>
                      </a:gs>
                      <a:gs pos="100000">
                        <a:srgbClr val="FFFFFF"/>
                      </a:gs>
                    </a:gsLst>
                    <a:lin ang="5400000" scaled="0"/>
                  </a:gradFill>
                  <a:ea typeface="Segoe UI" pitchFamily="34" charset="0"/>
                  <a:cs typeface="Segoe UI" pitchFamily="34" charset="0"/>
                </a:rPr>
                <a:t>rd</a:t>
              </a:r>
              <a:r>
                <a:rPr lang="en-US" sz="2400" dirty="0" smtClean="0">
                  <a:gradFill>
                    <a:gsLst>
                      <a:gs pos="0">
                        <a:srgbClr val="FFFFFF"/>
                      </a:gs>
                      <a:gs pos="100000">
                        <a:srgbClr val="FFFFFF"/>
                      </a:gs>
                    </a:gsLst>
                    <a:lin ang="5400000" scaled="0"/>
                  </a:gradFill>
                  <a:ea typeface="Segoe UI" pitchFamily="34" charset="0"/>
                  <a:cs typeface="Segoe UI" pitchFamily="34" charset="0"/>
                </a:rPr>
                <a:t> Party </a:t>
              </a:r>
              <a:r>
                <a:rPr lang="en-US" sz="2400" dirty="0" err="1" smtClean="0">
                  <a:gradFill>
                    <a:gsLst>
                      <a:gs pos="0">
                        <a:srgbClr val="FFFFFF"/>
                      </a:gs>
                      <a:gs pos="100000">
                        <a:srgbClr val="FFFFFF"/>
                      </a:gs>
                    </a:gsLst>
                    <a:lin ang="5400000" scaled="0"/>
                  </a:gradFill>
                  <a:ea typeface="Segoe UI" pitchFamily="34" charset="0"/>
                  <a:cs typeface="Segoe UI" pitchFamily="34" charset="0"/>
                </a:rPr>
                <a:t>Hoster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 name="Group 19"/>
          <p:cNvGrpSpPr/>
          <p:nvPr/>
        </p:nvGrpSpPr>
        <p:grpSpPr>
          <a:xfrm>
            <a:off x="6787846" y="1362266"/>
            <a:ext cx="2211535" cy="5524180"/>
            <a:chOff x="5707368" y="1362266"/>
            <a:chExt cx="2211535" cy="5524180"/>
          </a:xfrm>
        </p:grpSpPr>
        <p:sp>
          <p:nvSpPr>
            <p:cNvPr id="6" name="Rectangle 5"/>
            <p:cNvSpPr/>
            <p:nvPr/>
          </p:nvSpPr>
          <p:spPr bwMode="auto">
            <a:xfrm>
              <a:off x="5707368" y="1362266"/>
              <a:ext cx="2194536" cy="1005829"/>
            </a:xfrm>
            <a:prstGeom prst="rect">
              <a:avLst/>
            </a:prstGeom>
            <a:solidFill>
              <a:srgbClr val="00126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Virtualization</a:t>
              </a:r>
            </a:p>
          </p:txBody>
        </p:sp>
        <p:sp>
          <p:nvSpPr>
            <p:cNvPr id="14" name="Rectangle 13"/>
            <p:cNvSpPr/>
            <p:nvPr/>
          </p:nvSpPr>
          <p:spPr bwMode="auto">
            <a:xfrm>
              <a:off x="5724367" y="2432710"/>
              <a:ext cx="2194536" cy="2194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Virtual Machine</a:t>
              </a:r>
            </a:p>
          </p:txBody>
        </p:sp>
        <p:sp>
          <p:nvSpPr>
            <p:cNvPr id="15" name="Rectangle 14"/>
            <p:cNvSpPr/>
            <p:nvPr/>
          </p:nvSpPr>
          <p:spPr bwMode="auto">
            <a:xfrm>
              <a:off x="5724367" y="4691886"/>
              <a:ext cx="2194536" cy="2194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Physical Server</a:t>
              </a:r>
            </a:p>
          </p:txBody>
        </p:sp>
      </p:grpSp>
      <p:grpSp>
        <p:nvGrpSpPr>
          <p:cNvPr id="19" name="Group 18"/>
          <p:cNvGrpSpPr/>
          <p:nvPr/>
        </p:nvGrpSpPr>
        <p:grpSpPr>
          <a:xfrm>
            <a:off x="10076828" y="1362266"/>
            <a:ext cx="2194536" cy="5524180"/>
            <a:chOff x="7983862" y="1362266"/>
            <a:chExt cx="2194536" cy="5524180"/>
          </a:xfrm>
        </p:grpSpPr>
        <p:sp>
          <p:nvSpPr>
            <p:cNvPr id="7" name="Rectangle 6"/>
            <p:cNvSpPr/>
            <p:nvPr/>
          </p:nvSpPr>
          <p:spPr bwMode="auto">
            <a:xfrm>
              <a:off x="7983862" y="1362266"/>
              <a:ext cx="2194536" cy="1005829"/>
            </a:xfrm>
            <a:prstGeom prst="rect">
              <a:avLst/>
            </a:prstGeom>
            <a:solidFill>
              <a:srgbClr val="00126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Active Directory</a:t>
              </a:r>
            </a:p>
          </p:txBody>
        </p:sp>
        <p:sp>
          <p:nvSpPr>
            <p:cNvPr id="16" name="Rectangle 15"/>
            <p:cNvSpPr/>
            <p:nvPr/>
          </p:nvSpPr>
          <p:spPr bwMode="auto">
            <a:xfrm>
              <a:off x="7983862" y="2432710"/>
              <a:ext cx="2194536" cy="2194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Domain Controller</a:t>
              </a:r>
            </a:p>
          </p:txBody>
        </p:sp>
        <p:sp>
          <p:nvSpPr>
            <p:cNvPr id="17" name="Rectangle 16"/>
            <p:cNvSpPr/>
            <p:nvPr/>
          </p:nvSpPr>
          <p:spPr bwMode="auto">
            <a:xfrm>
              <a:off x="7983862" y="4691886"/>
              <a:ext cx="2194536" cy="219456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Member Server</a:t>
              </a:r>
            </a:p>
          </p:txBody>
        </p:sp>
      </p:grpSp>
      <p:sp>
        <p:nvSpPr>
          <p:cNvPr id="22" name="TextBox 21"/>
          <p:cNvSpPr txBox="1"/>
          <p:nvPr/>
        </p:nvSpPr>
        <p:spPr>
          <a:xfrm>
            <a:off x="2316136" y="1468148"/>
            <a:ext cx="1341810" cy="794064"/>
          </a:xfrm>
          <a:prstGeom prst="rect">
            <a:avLst/>
          </a:prstGeom>
          <a:noFill/>
        </p:spPr>
        <p:txBody>
          <a:bodyPr wrap="square" lIns="182880" tIns="146304" rIns="182880" bIns="146304" rtlCol="0" anchor="ctr">
            <a:spAutoFit/>
          </a:bodyPr>
          <a:lstStyle/>
          <a:p>
            <a:pPr algn="ctr">
              <a:lnSpc>
                <a:spcPct val="90000"/>
              </a:lnSpc>
              <a:spcAft>
                <a:spcPts val="600"/>
              </a:spcAft>
            </a:pPr>
            <a:r>
              <a:rPr lang="en-US" dirty="0" smtClean="0">
                <a:solidFill>
                  <a:srgbClr val="505050"/>
                </a:solidFill>
              </a:rPr>
              <a:t>together with</a:t>
            </a:r>
          </a:p>
        </p:txBody>
      </p:sp>
      <p:sp>
        <p:nvSpPr>
          <p:cNvPr id="23" name="TextBox 22"/>
          <p:cNvSpPr txBox="1"/>
          <p:nvPr/>
        </p:nvSpPr>
        <p:spPr>
          <a:xfrm>
            <a:off x="5591977" y="1468148"/>
            <a:ext cx="1341810" cy="794064"/>
          </a:xfrm>
          <a:prstGeom prst="rect">
            <a:avLst/>
          </a:prstGeom>
          <a:noFill/>
        </p:spPr>
        <p:txBody>
          <a:bodyPr wrap="square" lIns="182880" tIns="146304" rIns="182880" bIns="146304" rtlCol="0" anchor="ctr">
            <a:spAutoFit/>
          </a:bodyPr>
          <a:lstStyle/>
          <a:p>
            <a:pPr algn="ctr">
              <a:lnSpc>
                <a:spcPct val="90000"/>
              </a:lnSpc>
              <a:spcAft>
                <a:spcPts val="600"/>
              </a:spcAft>
            </a:pPr>
            <a:r>
              <a:rPr lang="en-US" dirty="0" smtClean="0">
                <a:solidFill>
                  <a:srgbClr val="505050"/>
                </a:solidFill>
              </a:rPr>
              <a:t>together with</a:t>
            </a:r>
          </a:p>
        </p:txBody>
      </p:sp>
      <p:sp>
        <p:nvSpPr>
          <p:cNvPr id="24" name="TextBox 23"/>
          <p:cNvSpPr txBox="1"/>
          <p:nvPr/>
        </p:nvSpPr>
        <p:spPr>
          <a:xfrm>
            <a:off x="8858700" y="1468148"/>
            <a:ext cx="1341810" cy="794064"/>
          </a:xfrm>
          <a:prstGeom prst="rect">
            <a:avLst/>
          </a:prstGeom>
          <a:noFill/>
        </p:spPr>
        <p:txBody>
          <a:bodyPr wrap="square" lIns="182880" tIns="146304" rIns="182880" bIns="146304" rtlCol="0" anchor="ctr">
            <a:spAutoFit/>
          </a:bodyPr>
          <a:lstStyle/>
          <a:p>
            <a:pPr algn="ctr">
              <a:lnSpc>
                <a:spcPct val="90000"/>
              </a:lnSpc>
              <a:spcAft>
                <a:spcPts val="600"/>
              </a:spcAft>
            </a:pPr>
            <a:r>
              <a:rPr lang="en-US" dirty="0" smtClean="0">
                <a:solidFill>
                  <a:srgbClr val="505050"/>
                </a:solidFill>
              </a:rPr>
              <a:t>together with</a:t>
            </a:r>
          </a:p>
        </p:txBody>
      </p:sp>
    </p:spTree>
    <p:extLst>
      <p:ext uri="{BB962C8B-B14F-4D97-AF65-F5344CB8AC3E}">
        <p14:creationId xmlns:p14="http://schemas.microsoft.com/office/powerpoint/2010/main" val="101931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Deployment</a:t>
            </a:r>
            <a:r>
              <a:rPr lang="en-US" dirty="0"/>
              <a:t> </a:t>
            </a:r>
            <a:r>
              <a:rPr lang="en-US" dirty="0" smtClean="0"/>
              <a:t>options</a:t>
            </a:r>
          </a:p>
        </p:txBody>
      </p:sp>
      <p:sp>
        <p:nvSpPr>
          <p:cNvPr id="8" name="Rectangle 7"/>
          <p:cNvSpPr/>
          <p:nvPr/>
        </p:nvSpPr>
        <p:spPr bwMode="auto">
          <a:xfrm>
            <a:off x="5760374" y="1028409"/>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10058679" y="5234629"/>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5760374" y="5234629"/>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10058679" y="1028409"/>
            <a:ext cx="548630" cy="548620"/>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5473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446430" cy="6995160"/>
          </a:xfrm>
          <a:prstGeom prst="rect">
            <a:avLst/>
          </a:prstGeom>
        </p:spPr>
      </p:pic>
      <p:sp>
        <p:nvSpPr>
          <p:cNvPr id="4" name="Title 3"/>
          <p:cNvSpPr>
            <a:spLocks noGrp="1"/>
          </p:cNvSpPr>
          <p:nvPr>
            <p:ph type="title"/>
          </p:nvPr>
        </p:nvSpPr>
        <p:spPr/>
        <p:txBody>
          <a:bodyPr/>
          <a:lstStyle/>
          <a:p>
            <a:r>
              <a:rPr lang="en-US" dirty="0">
                <a:cs typeface="Segoe UI"/>
              </a:rPr>
              <a:t>New </a:t>
            </a:r>
            <a:r>
              <a:rPr lang="en-US" dirty="0" smtClean="0">
                <a:cs typeface="Segoe UI"/>
              </a:rPr>
              <a:t>deployment </a:t>
            </a:r>
            <a:r>
              <a:rPr lang="en-US" dirty="0">
                <a:cs typeface="Segoe UI"/>
              </a:rPr>
              <a:t>options</a:t>
            </a:r>
          </a:p>
        </p:txBody>
      </p:sp>
      <p:sp useBgFill="1">
        <p:nvSpPr>
          <p:cNvPr id="14" name="Rectangle 13"/>
          <p:cNvSpPr/>
          <p:nvPr/>
        </p:nvSpPr>
        <p:spPr bwMode="auto">
          <a:xfrm>
            <a:off x="0" y="1212849"/>
            <a:ext cx="274317" cy="502758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Slide Number Placeholder 7"/>
          <p:cNvSpPr>
            <a:spLocks noGrp="1"/>
          </p:cNvSpPr>
          <p:nvPr>
            <p:ph type="sldNum" sz="quarter" idx="11"/>
          </p:nvPr>
        </p:nvSpPr>
        <p:spPr>
          <a:xfrm>
            <a:off x="11595101" y="6743345"/>
            <a:ext cx="566737" cy="137160"/>
          </a:xfrm>
        </p:spPr>
        <p:txBody>
          <a:bodyPr/>
          <a:lstStyle/>
          <a:p>
            <a:fld id="{27258FFF-F925-446B-8502-81C933981705}" type="slidenum">
              <a:rPr>
                <a:solidFill>
                  <a:schemeClr val="bg1"/>
                </a:solidFill>
              </a:rPr>
              <a:pPr/>
              <a:t>4</a:t>
            </a:fld>
            <a:endParaRPr>
              <a:solidFill>
                <a:schemeClr val="bg1"/>
              </a:solidFill>
            </a:endParaRPr>
          </a:p>
        </p:txBody>
      </p:sp>
      <p:grpSp>
        <p:nvGrpSpPr>
          <p:cNvPr id="2" name="Group 1"/>
          <p:cNvGrpSpPr/>
          <p:nvPr/>
        </p:nvGrpSpPr>
        <p:grpSpPr>
          <a:xfrm>
            <a:off x="180266" y="3551989"/>
            <a:ext cx="6860922" cy="3284532"/>
            <a:chOff x="3261879" y="3771579"/>
            <a:chExt cx="5730155" cy="2743200"/>
          </a:xfrm>
        </p:grpSpPr>
        <p:sp>
          <p:nvSpPr>
            <p:cNvPr id="19" name="Text Placeholder 30"/>
            <p:cNvSpPr txBox="1">
              <a:spLocks/>
            </p:cNvSpPr>
            <p:nvPr/>
          </p:nvSpPr>
          <p:spPr>
            <a:xfrm>
              <a:off x="3261879" y="3771579"/>
              <a:ext cx="2742914" cy="2743200"/>
            </a:xfrm>
            <a:prstGeom prst="rect">
              <a:avLst/>
            </a:prstGeom>
            <a:solidFill>
              <a:srgbClr val="1B54A5"/>
            </a:solidFill>
          </p:spPr>
          <p:txBody>
            <a:bodyPr/>
            <a:lstStyle>
              <a:defPPr>
                <a:defRPr lang="en-US"/>
              </a:defPPr>
              <a:lvl1pPr marL="342900" marR="0" indent="-342900" fontAlgn="auto">
                <a:lnSpc>
                  <a:spcPct val="90000"/>
                </a:lnSpc>
                <a:spcBef>
                  <a:spcPct val="20000"/>
                </a:spcBef>
                <a:spcAft>
                  <a:spcPts val="0"/>
                </a:spcAft>
                <a:buClrTx/>
                <a:buSzPct val="90000"/>
                <a:buFont typeface="Arial" pitchFamily="34" charset="0"/>
                <a:buChar char="•"/>
                <a:tabLst/>
                <a:defRPr sz="4000" spc="0" baseline="0">
                  <a:solidFill>
                    <a:schemeClr val="tx2"/>
                  </a:solidFill>
                  <a:latin typeface="+mj-lt"/>
                </a:defRPr>
              </a:lvl1pPr>
              <a:lvl2pPr marL="0" marR="0" lvl="1" indent="0" fontAlgn="auto">
                <a:lnSpc>
                  <a:spcPct val="90000"/>
                </a:lnSpc>
                <a:spcBef>
                  <a:spcPct val="20000"/>
                </a:spcBef>
                <a:spcAft>
                  <a:spcPts val="0"/>
                </a:spcAft>
                <a:buClrTx/>
                <a:buSzPct val="90000"/>
                <a:buFont typeface="Arial" pitchFamily="34" charset="0"/>
                <a:buNone/>
                <a:tabLst/>
                <a:defRPr sz="2800" spc="0" baseline="0">
                  <a:solidFill>
                    <a:schemeClr val="bg1"/>
                  </a:solidFill>
                  <a:latin typeface="+mj-lt"/>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solidFill>
                    <a:schemeClr val="tx2"/>
                  </a:soli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solidFill>
                    <a:schemeClr val="tx2"/>
                  </a:soli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solidFill>
                    <a:schemeClr val="tx2"/>
                  </a:soli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lvl="1"/>
              <a:r>
                <a:rPr lang="en-US" dirty="0" smtClean="0"/>
                <a:t>Windows </a:t>
              </a:r>
              <a:r>
                <a:rPr lang="en-US" dirty="0"/>
                <a:t>Server </a:t>
              </a:r>
              <a:r>
                <a:rPr lang="en-US" dirty="0" smtClean="0"/>
                <a:t>2012 R2 </a:t>
              </a:r>
              <a:r>
                <a:rPr lang="en-US" dirty="0"/>
                <a:t>Essentials as its own Hyper-V </a:t>
              </a:r>
              <a:r>
                <a:rPr lang="en-US" dirty="0" smtClean="0"/>
                <a:t>host server</a:t>
              </a:r>
              <a:endParaRPr lang="en-US" dirty="0"/>
            </a:p>
            <a:p>
              <a:pPr lvl="1"/>
              <a:endParaRPr lang="en-US" dirty="0"/>
            </a:p>
          </p:txBody>
        </p:sp>
        <p:sp>
          <p:nvSpPr>
            <p:cNvPr id="20" name="Text Placeholder 28"/>
            <p:cNvSpPr txBox="1">
              <a:spLocks/>
            </p:cNvSpPr>
            <p:nvPr/>
          </p:nvSpPr>
          <p:spPr>
            <a:xfrm>
              <a:off x="6249120" y="3771579"/>
              <a:ext cx="2742914" cy="2743200"/>
            </a:xfrm>
            <a:prstGeom prst="rect">
              <a:avLst/>
            </a:prstGeom>
            <a:solidFill>
              <a:srgbClr val="0171BB"/>
            </a:solidFill>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800" dirty="0" smtClean="0">
                  <a:solidFill>
                    <a:schemeClr val="bg1"/>
                  </a:solidFill>
                  <a:latin typeface="+mj-lt"/>
                </a:rPr>
                <a:t>Windows </a:t>
              </a:r>
              <a:r>
                <a:rPr lang="en-US" sz="2800" smtClean="0">
                  <a:solidFill>
                    <a:schemeClr val="bg1"/>
                  </a:solidFill>
                  <a:latin typeface="+mj-lt"/>
                </a:rPr>
                <a:t>Server Essentials </a:t>
              </a:r>
              <a:r>
                <a:rPr lang="en-US" sz="2800" dirty="0" smtClean="0">
                  <a:solidFill>
                    <a:schemeClr val="bg1"/>
                  </a:solidFill>
                  <a:latin typeface="+mj-lt"/>
                </a:rPr>
                <a:t>Experience</a:t>
              </a:r>
              <a:endParaRPr lang="en-US" sz="2800" dirty="0"/>
            </a:p>
            <a:p>
              <a:pPr marL="0" lvl="1" indent="0">
                <a:buNone/>
              </a:pPr>
              <a:endParaRPr lang="en-US" sz="2800" dirty="0">
                <a:solidFill>
                  <a:schemeClr val="bg1"/>
                </a:solidFill>
                <a:latin typeface="+mj-lt"/>
              </a:endParaRPr>
            </a:p>
          </p:txBody>
        </p:sp>
      </p:grpSp>
    </p:spTree>
    <p:extLst>
      <p:ext uri="{BB962C8B-B14F-4D97-AF65-F5344CB8AC3E}">
        <p14:creationId xmlns:p14="http://schemas.microsoft.com/office/powerpoint/2010/main" val="806147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64964"/>
            <a:ext cx="11429938" cy="1097302"/>
          </a:xfrm>
        </p:spPr>
        <p:txBody>
          <a:bodyPr/>
          <a:lstStyle/>
          <a:p>
            <a:r>
              <a:rPr lang="en-US" dirty="0" smtClean="0">
                <a:cs typeface="Segoe UI"/>
              </a:rPr>
              <a:t>Deployment options</a:t>
            </a:r>
            <a:endParaRPr lang="en-US" dirty="0">
              <a:cs typeface="Segoe UI"/>
            </a:endParaRPr>
          </a:p>
        </p:txBody>
      </p:sp>
      <p:sp>
        <p:nvSpPr>
          <p:cNvPr id="10" name="Slide Number Placeholder 7"/>
          <p:cNvSpPr>
            <a:spLocks noGrp="1"/>
          </p:cNvSpPr>
          <p:nvPr>
            <p:ph type="sldNum" sz="quarter" idx="11"/>
          </p:nvPr>
        </p:nvSpPr>
        <p:spPr>
          <a:xfrm>
            <a:off x="11595101" y="3215238"/>
            <a:ext cx="566737" cy="137160"/>
          </a:xfrm>
        </p:spPr>
        <p:txBody>
          <a:bodyPr/>
          <a:lstStyle/>
          <a:p>
            <a:fld id="{27258FFF-F925-446B-8502-81C933981705}" type="slidenum">
              <a:rPr>
                <a:solidFill>
                  <a:srgbClr val="FFFFFF"/>
                </a:solidFill>
              </a:rPr>
              <a:pPr/>
              <a:t>5</a:t>
            </a:fld>
            <a:endParaRPr>
              <a:solidFill>
                <a:srgbClr val="FFFFFF"/>
              </a:solidFill>
            </a:endParaRPr>
          </a:p>
        </p:txBody>
      </p:sp>
      <p:sp>
        <p:nvSpPr>
          <p:cNvPr id="19" name="Text Placeholder 30"/>
          <p:cNvSpPr txBox="1">
            <a:spLocks/>
          </p:cNvSpPr>
          <p:nvPr/>
        </p:nvSpPr>
        <p:spPr>
          <a:xfrm>
            <a:off x="4505896" y="2206191"/>
            <a:ext cx="3474720" cy="3474720"/>
          </a:xfrm>
          <a:prstGeom prst="rect">
            <a:avLst/>
          </a:prstGeom>
          <a:solidFill>
            <a:srgbClr val="0171BB"/>
          </a:solidFill>
        </p:spPr>
        <p:txBody>
          <a:bodyPr/>
          <a:lstStyle>
            <a:defPPr>
              <a:defRPr lang="en-US"/>
            </a:defPPr>
            <a:lvl1pPr marL="342900" marR="0" indent="-342900" fontAlgn="auto">
              <a:lnSpc>
                <a:spcPct val="90000"/>
              </a:lnSpc>
              <a:spcBef>
                <a:spcPct val="20000"/>
              </a:spcBef>
              <a:spcAft>
                <a:spcPts val="0"/>
              </a:spcAft>
              <a:buClrTx/>
              <a:buSzPct val="90000"/>
              <a:buFont typeface="Arial" pitchFamily="34" charset="0"/>
              <a:buChar char="•"/>
              <a:tabLst/>
              <a:defRPr sz="4000" spc="0" baseline="0">
                <a:solidFill>
                  <a:schemeClr val="tx2"/>
                </a:solidFill>
                <a:latin typeface="+mj-lt"/>
              </a:defRPr>
            </a:lvl1pPr>
            <a:lvl2pPr marL="0" marR="0" lvl="1" indent="0" fontAlgn="auto">
              <a:lnSpc>
                <a:spcPct val="90000"/>
              </a:lnSpc>
              <a:spcBef>
                <a:spcPct val="20000"/>
              </a:spcBef>
              <a:spcAft>
                <a:spcPts val="0"/>
              </a:spcAft>
              <a:buClrTx/>
              <a:buSzPct val="90000"/>
              <a:buFont typeface="Arial" pitchFamily="34" charset="0"/>
              <a:buNone/>
              <a:tabLst/>
              <a:defRPr sz="2800" spc="0" baseline="0">
                <a:solidFill>
                  <a:srgbClr val="FFFFFF"/>
                </a:solidFill>
                <a:latin typeface="Segoe UI Light"/>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solidFill>
                  <a:schemeClr val="tx2"/>
                </a:soli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solidFill>
                  <a:schemeClr val="tx2"/>
                </a:soli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solidFill>
                  <a:schemeClr val="tx2"/>
                </a:soli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lvl="1"/>
            <a:r>
              <a:rPr lang="en-US" sz="3000" b="1" dirty="0" smtClean="0"/>
              <a:t>Windows Server Essentials</a:t>
            </a:r>
            <a:r>
              <a:rPr lang="en-US" sz="3000" b="1" dirty="0"/>
              <a:t> </a:t>
            </a:r>
            <a:r>
              <a:rPr lang="en-US" sz="3000" b="1" dirty="0" smtClean="0"/>
              <a:t>edition:</a:t>
            </a:r>
            <a:br>
              <a:rPr lang="en-US" sz="3000" b="1" dirty="0" smtClean="0"/>
            </a:br>
            <a:r>
              <a:rPr lang="en-US" sz="3000" b="1" dirty="0" smtClean="0"/>
              <a:t>Virtual deployment</a:t>
            </a:r>
          </a:p>
          <a:p>
            <a:pPr lvl="1"/>
            <a:r>
              <a:rPr lang="en-US" sz="2400" b="1" dirty="0" smtClean="0"/>
              <a:t/>
            </a:r>
            <a:br>
              <a:rPr lang="en-US" sz="2400" b="1" dirty="0" smtClean="0"/>
            </a:br>
            <a:r>
              <a:rPr lang="en-US" sz="2000" dirty="0" smtClean="0"/>
              <a:t>Windows </a:t>
            </a:r>
            <a:r>
              <a:rPr lang="en-US" sz="2000" dirty="0"/>
              <a:t>Server </a:t>
            </a:r>
            <a:r>
              <a:rPr lang="en-US" sz="2000" dirty="0" smtClean="0"/>
              <a:t>2012 R2 Essentials and Hyper-V</a:t>
            </a:r>
            <a:r>
              <a:rPr lang="en-US" dirty="0" smtClean="0"/>
              <a:t/>
            </a:r>
            <a:br>
              <a:rPr lang="en-US" dirty="0" smtClean="0"/>
            </a:br>
            <a:endParaRPr lang="en-US" dirty="0" smtClean="0"/>
          </a:p>
        </p:txBody>
      </p:sp>
      <p:sp>
        <p:nvSpPr>
          <p:cNvPr id="20" name="Text Placeholder 28"/>
          <p:cNvSpPr txBox="1">
            <a:spLocks/>
          </p:cNvSpPr>
          <p:nvPr/>
        </p:nvSpPr>
        <p:spPr>
          <a:xfrm>
            <a:off x="848336" y="2206191"/>
            <a:ext cx="3474720" cy="3474720"/>
          </a:xfrm>
          <a:prstGeom prst="rect">
            <a:avLst/>
          </a:prstGeom>
          <a:solidFill>
            <a:srgbClr val="1B54A5"/>
          </a:solidFill>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r>
              <a:rPr lang="en-US" sz="3000" b="1" dirty="0">
                <a:solidFill>
                  <a:srgbClr val="FFFFFF"/>
                </a:solidFill>
                <a:latin typeface="Segoe UI Light"/>
              </a:rPr>
              <a:t>Windows Server </a:t>
            </a:r>
            <a:r>
              <a:rPr lang="en-US" sz="3000" b="1" dirty="0" smtClean="0">
                <a:solidFill>
                  <a:srgbClr val="FFFFFF"/>
                </a:solidFill>
                <a:latin typeface="Segoe UI Light"/>
              </a:rPr>
              <a:t>Essentials edition:</a:t>
            </a:r>
            <a:br>
              <a:rPr lang="en-US" sz="3000" b="1" dirty="0" smtClean="0">
                <a:solidFill>
                  <a:srgbClr val="FFFFFF"/>
                </a:solidFill>
                <a:latin typeface="Segoe UI Light"/>
              </a:rPr>
            </a:br>
            <a:r>
              <a:rPr lang="en-US" sz="3000" b="1" dirty="0" smtClean="0">
                <a:solidFill>
                  <a:srgbClr val="FFFFFF"/>
                </a:solidFill>
                <a:latin typeface="Segoe UI Light"/>
              </a:rPr>
              <a:t>Physical deployment</a:t>
            </a:r>
          </a:p>
          <a:p>
            <a:pPr marL="0" lvl="1" indent="0">
              <a:buFont typeface="Arial" pitchFamily="34" charset="0"/>
              <a:buNone/>
            </a:pPr>
            <a:endParaRPr lang="en-US" b="1" dirty="0">
              <a:solidFill>
                <a:srgbClr val="FFFFFF"/>
              </a:solidFill>
              <a:latin typeface="Segoe UI Light"/>
            </a:endParaRPr>
          </a:p>
          <a:p>
            <a:pPr marL="0" lvl="1" indent="0">
              <a:buFont typeface="Arial" pitchFamily="34" charset="0"/>
              <a:buNone/>
            </a:pPr>
            <a:r>
              <a:rPr lang="en-US" sz="2000" dirty="0">
                <a:solidFill>
                  <a:srgbClr val="FFFFFF"/>
                </a:solidFill>
                <a:latin typeface="Segoe UI Light"/>
              </a:rPr>
              <a:t>Windows Server </a:t>
            </a:r>
            <a:r>
              <a:rPr lang="en-US" sz="2000" dirty="0" smtClean="0">
                <a:solidFill>
                  <a:srgbClr val="FFFFFF"/>
                </a:solidFill>
                <a:latin typeface="Segoe UI Light"/>
              </a:rPr>
              <a:t>2012 R2 Essentials</a:t>
            </a:r>
            <a:endParaRPr lang="en-US" sz="2000" dirty="0">
              <a:solidFill>
                <a:srgbClr val="FFFFFF"/>
              </a:solidFill>
              <a:latin typeface="Segoe UI Light"/>
            </a:endParaRPr>
          </a:p>
        </p:txBody>
      </p:sp>
      <p:sp>
        <p:nvSpPr>
          <p:cNvPr id="11" name="Text Placeholder 28"/>
          <p:cNvSpPr txBox="1">
            <a:spLocks/>
          </p:cNvSpPr>
          <p:nvPr/>
        </p:nvSpPr>
        <p:spPr>
          <a:xfrm>
            <a:off x="8138456" y="2206191"/>
            <a:ext cx="3474720" cy="3474720"/>
          </a:xfrm>
          <a:prstGeom prst="rect">
            <a:avLst/>
          </a:prstGeom>
          <a:solidFill>
            <a:srgbClr val="0179CB"/>
          </a:solidFill>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buNone/>
            </a:pPr>
            <a:r>
              <a:rPr lang="en-US" sz="3000" b="1" dirty="0">
                <a:solidFill>
                  <a:srgbClr val="FFFFFF"/>
                </a:solidFill>
                <a:latin typeface="Segoe UI Light"/>
              </a:rPr>
              <a:t>Windows Server </a:t>
            </a:r>
            <a:r>
              <a:rPr lang="en-US" sz="3000" b="1" dirty="0" smtClean="0">
                <a:solidFill>
                  <a:srgbClr val="FFFFFF"/>
                </a:solidFill>
                <a:latin typeface="Segoe UI Light"/>
              </a:rPr>
              <a:t>Essentials Experience role </a:t>
            </a:r>
            <a:endParaRPr lang="en-US" sz="3000" dirty="0" smtClean="0">
              <a:solidFill>
                <a:srgbClr val="FFFFFF"/>
              </a:solidFill>
              <a:latin typeface="Segoe UI Light"/>
            </a:endParaRPr>
          </a:p>
          <a:p>
            <a:pPr marL="101600" indent="0">
              <a:buNone/>
            </a:pPr>
            <a:endParaRPr lang="en-US" sz="2000" dirty="0">
              <a:solidFill>
                <a:srgbClr val="FFFFFF"/>
              </a:solidFill>
              <a:latin typeface="Segoe UI Light"/>
            </a:endParaRPr>
          </a:p>
          <a:p>
            <a:pPr marL="101600" indent="0">
              <a:buNone/>
            </a:pPr>
            <a:r>
              <a:rPr lang="en-US" sz="2000" dirty="0" smtClean="0">
                <a:solidFill>
                  <a:srgbClr val="FFFFFF"/>
                </a:solidFill>
                <a:latin typeface="Segoe UI Light"/>
              </a:rPr>
              <a:t>Windows Server 2012 R2 Standard or Datacenter edition </a:t>
            </a:r>
            <a:endParaRPr lang="en-US" sz="2000" dirty="0">
              <a:solidFill>
                <a:srgbClr val="FFFFFF"/>
              </a:solidFill>
              <a:latin typeface="Segoe UI Light"/>
            </a:endParaRPr>
          </a:p>
        </p:txBody>
      </p:sp>
    </p:spTree>
    <p:extLst>
      <p:ext uri="{BB962C8B-B14F-4D97-AF65-F5344CB8AC3E}">
        <p14:creationId xmlns:p14="http://schemas.microsoft.com/office/powerpoint/2010/main" val="84967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64964"/>
            <a:ext cx="10789865" cy="983742"/>
          </a:xfrm>
        </p:spPr>
        <p:txBody>
          <a:bodyPr/>
          <a:lstStyle/>
          <a:p>
            <a:r>
              <a:rPr lang="en-US" dirty="0" smtClean="0"/>
              <a:t>Typical primary server deployment</a:t>
            </a:r>
            <a:endParaRPr lang="en-US" dirty="0"/>
          </a:p>
        </p:txBody>
      </p:sp>
      <p:sp>
        <p:nvSpPr>
          <p:cNvPr id="4" name="Text Placeholder 3"/>
          <p:cNvSpPr>
            <a:spLocks noGrp="1"/>
          </p:cNvSpPr>
          <p:nvPr>
            <p:ph type="body" sz="quarter" idx="13"/>
          </p:nvPr>
        </p:nvSpPr>
        <p:spPr>
          <a:xfrm>
            <a:off x="274638" y="1490471"/>
            <a:ext cx="5669282" cy="4867183"/>
          </a:xfrm>
        </p:spPr>
        <p:txBody>
          <a:bodyPr/>
          <a:lstStyle/>
          <a:p>
            <a:pPr marL="233363" lvl="1">
              <a:spcBef>
                <a:spcPts val="1000"/>
              </a:spcBef>
              <a:buSzPct val="90000"/>
              <a:buFont typeface="Arial" pitchFamily="34" charset="0"/>
              <a:buChar char="•"/>
            </a:pPr>
            <a:r>
              <a:rPr lang="en-US" sz="2800" dirty="0">
                <a:solidFill>
                  <a:srgbClr val="505050"/>
                </a:solidFill>
              </a:rPr>
              <a:t>Replacement for peer-to-peer networking and PC-as-a-server</a:t>
            </a:r>
          </a:p>
          <a:p>
            <a:pPr marL="233363" lvl="1">
              <a:spcBef>
                <a:spcPts val="1000"/>
              </a:spcBef>
              <a:buSzPct val="90000"/>
              <a:buFont typeface="Arial" pitchFamily="34" charset="0"/>
              <a:buChar char="•"/>
            </a:pPr>
            <a:r>
              <a:rPr lang="en-US" sz="2800" dirty="0">
                <a:solidFill>
                  <a:srgbClr val="505050"/>
                </a:solidFill>
              </a:rPr>
              <a:t>Often deployed pre-installed on physical hardware</a:t>
            </a:r>
          </a:p>
          <a:p>
            <a:pPr marL="233363" lvl="1">
              <a:spcBef>
                <a:spcPts val="1000"/>
              </a:spcBef>
              <a:buSzPct val="90000"/>
              <a:buFont typeface="Arial" pitchFamily="34" charset="0"/>
              <a:buChar char="•"/>
            </a:pPr>
            <a:r>
              <a:rPr lang="en-US" sz="2800" dirty="0">
                <a:solidFill>
                  <a:srgbClr val="505050"/>
                </a:solidFill>
              </a:rPr>
              <a:t>Apps run on the server</a:t>
            </a:r>
          </a:p>
          <a:p>
            <a:pPr marL="233363" lvl="1">
              <a:spcBef>
                <a:spcPts val="1000"/>
              </a:spcBef>
              <a:buSzPct val="90000"/>
              <a:buFont typeface="Arial" pitchFamily="34" charset="0"/>
              <a:buChar char="•"/>
            </a:pPr>
            <a:r>
              <a:rPr lang="en-US" sz="2800" dirty="0">
                <a:solidFill>
                  <a:srgbClr val="505050"/>
                </a:solidFill>
              </a:rPr>
              <a:t>Messaging and collaboration in the cloud</a:t>
            </a:r>
          </a:p>
          <a:p>
            <a:pPr marL="233363" lvl="1">
              <a:spcBef>
                <a:spcPts val="1000"/>
              </a:spcBef>
              <a:buSzPct val="90000"/>
              <a:buFont typeface="Arial" pitchFamily="34" charset="0"/>
              <a:buChar char="•"/>
            </a:pPr>
            <a:r>
              <a:rPr lang="en-US" sz="2800" dirty="0">
                <a:solidFill>
                  <a:srgbClr val="505050"/>
                </a:solidFill>
              </a:rPr>
              <a:t>Other cloud-based apps and services</a:t>
            </a:r>
          </a:p>
        </p:txBody>
      </p:sp>
      <p:sp>
        <p:nvSpPr>
          <p:cNvPr id="15" name="AutoShape 10" descr="https://mediabank.partners.extranet.microsoft.com/Assets/Active/A-F/Exchange/Exchange_Hosted_Archive/Logos+Logotypes/Exch-HstArch_bL.png"/>
          <p:cNvSpPr>
            <a:spLocks noChangeAspect="1" noChangeArrowheads="1"/>
          </p:cNvSpPr>
          <p:nvPr/>
        </p:nvSpPr>
        <p:spPr bwMode="auto">
          <a:xfrm>
            <a:off x="56457" y="-116036"/>
            <a:ext cx="258989" cy="2590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7696" tIns="38847" rIns="77696" bIns="38847" numCol="1" anchor="t" anchorCtr="0" compatLnSpc="1">
            <a:prstTxWarp prst="textNoShape">
              <a:avLst/>
            </a:prstTxWarp>
          </a:bodyPr>
          <a:lstStyle/>
          <a:p>
            <a:endParaRPr lang="en-US" sz="1836" dirty="0"/>
          </a:p>
        </p:txBody>
      </p:sp>
      <p:sp>
        <p:nvSpPr>
          <p:cNvPr id="52" name="Rectangle 51"/>
          <p:cNvSpPr/>
          <p:nvPr/>
        </p:nvSpPr>
        <p:spPr bwMode="auto">
          <a:xfrm>
            <a:off x="3109296" y="4410881"/>
            <a:ext cx="4206240" cy="2286000"/>
          </a:xfrm>
          <a:prstGeom prst="rect">
            <a:avLst/>
          </a:prstGeom>
          <a:noFill/>
          <a:ln w="19050">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Rectangle 21"/>
          <p:cNvSpPr/>
          <p:nvPr/>
        </p:nvSpPr>
        <p:spPr bwMode="auto">
          <a:xfrm>
            <a:off x="6776804" y="3651315"/>
            <a:ext cx="4470602" cy="492875"/>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No hypervisor</a:t>
            </a:r>
          </a:p>
        </p:txBody>
      </p:sp>
      <p:sp>
        <p:nvSpPr>
          <p:cNvPr id="26" name="Rectangle 25"/>
          <p:cNvSpPr/>
          <p:nvPr/>
        </p:nvSpPr>
        <p:spPr bwMode="auto">
          <a:xfrm>
            <a:off x="6776804" y="1346006"/>
            <a:ext cx="2194560" cy="219456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smtClean="0">
                <a:gradFill>
                  <a:gsLst>
                    <a:gs pos="0">
                      <a:srgbClr val="FFFFFF"/>
                    </a:gs>
                    <a:gs pos="100000">
                      <a:srgbClr val="FFFFFF"/>
                    </a:gs>
                  </a:gsLst>
                  <a:lin ang="5400000" scaled="0"/>
                </a:gradFill>
                <a:ea typeface="Segoe UI" pitchFamily="34" charset="0"/>
                <a:cs typeface="Segoe UI" pitchFamily="34" charset="0"/>
              </a:rPr>
              <a:t>No Hyper-V parent partition</a:t>
            </a: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9052846" y="1346006"/>
            <a:ext cx="2194560" cy="21945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smtClean="0">
                <a:gradFill>
                  <a:gsLst>
                    <a:gs pos="0">
                      <a:srgbClr val="FFFFFF"/>
                    </a:gs>
                    <a:gs pos="100000">
                      <a:srgbClr val="FFFFFF"/>
                    </a:gs>
                  </a:gsLst>
                  <a:lin ang="5400000" scaled="0"/>
                </a:gradFill>
                <a:ea typeface="Segoe UI" pitchFamily="34" charset="0"/>
                <a:cs typeface="Segoe UI" pitchFamily="34" charset="0"/>
              </a:rPr>
              <a:t>Windows Server 2012 R2 Essentials</a:t>
            </a:r>
          </a:p>
          <a:p>
            <a:pPr defTabSz="932472" fontAlgn="base">
              <a:lnSpc>
                <a:spcPct val="90000"/>
              </a:lnSpc>
              <a:spcBef>
                <a:spcPct val="0"/>
              </a:spcBef>
              <a:spcAft>
                <a:spcPts val="600"/>
              </a:spcAft>
            </a:pPr>
            <a:r>
              <a:rPr lang="en-US" dirty="0" smtClean="0">
                <a:gradFill>
                  <a:gsLst>
                    <a:gs pos="0">
                      <a:srgbClr val="FFFFFF"/>
                    </a:gs>
                    <a:gs pos="100000">
                      <a:srgbClr val="FFFFFF"/>
                    </a:gs>
                  </a:gsLst>
                  <a:lin ang="5400000" scaled="0"/>
                </a:gradFill>
                <a:ea typeface="Segoe UI" pitchFamily="34" charset="0"/>
                <a:cs typeface="Segoe UI" pitchFamily="34" charset="0"/>
              </a:rPr>
              <a:t>Running directly on the physical hardware</a:t>
            </a:r>
            <a:endParaRPr lang="en-US"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Snip Same Side Corner Rectangle 27"/>
          <p:cNvSpPr/>
          <p:nvPr/>
        </p:nvSpPr>
        <p:spPr bwMode="auto">
          <a:xfrm rot="16200000">
            <a:off x="7249269" y="731127"/>
            <a:ext cx="3515717" cy="4663390"/>
          </a:xfrm>
          <a:prstGeom prst="snip2SameRect">
            <a:avLst>
              <a:gd name="adj1" fmla="val 0"/>
              <a:gd name="adj2" fmla="val 0"/>
            </a:avLst>
          </a:prstGeom>
          <a:noFill/>
          <a:ln w="19050">
            <a:solidFill>
              <a:schemeClr val="accent3"/>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6776804" y="4254939"/>
            <a:ext cx="4470602" cy="46978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Hardware</a:t>
            </a:r>
          </a:p>
        </p:txBody>
      </p:sp>
      <p:sp>
        <p:nvSpPr>
          <p:cNvPr id="21" name="Rectangle 20"/>
          <p:cNvSpPr/>
          <p:nvPr/>
        </p:nvSpPr>
        <p:spPr>
          <a:xfrm>
            <a:off x="5936966" y="6022238"/>
            <a:ext cx="2841612" cy="683264"/>
          </a:xfrm>
          <a:prstGeom prst="rect">
            <a:avLst/>
          </a:prstGeom>
        </p:spPr>
        <p:txBody>
          <a:bodyPr vert="horz" wrap="square" lIns="146304" tIns="91440" rIns="146304" bIns="91440" rtlCol="0" anchor="b" anchorCtr="0">
            <a:spAutoFit/>
          </a:bodyPr>
          <a:lstStyle/>
          <a:p>
            <a:pPr>
              <a:lnSpc>
                <a:spcPct val="90000"/>
              </a:lnSpc>
              <a:spcBef>
                <a:spcPct val="20000"/>
              </a:spcBef>
              <a:buSzPct val="90000"/>
            </a:pPr>
            <a:r>
              <a:rPr lang="en-US" dirty="0" smtClean="0">
                <a:solidFill>
                  <a:srgbClr val="505050"/>
                </a:solidFill>
              </a:rPr>
              <a:t>Together with optional online apps and</a:t>
            </a:r>
            <a:r>
              <a:rPr lang="en-US" dirty="0">
                <a:solidFill>
                  <a:srgbClr val="505050"/>
                </a:solidFill>
              </a:rPr>
              <a:t> services</a:t>
            </a:r>
          </a:p>
        </p:txBody>
      </p:sp>
      <p:grpSp>
        <p:nvGrpSpPr>
          <p:cNvPr id="23" name="Group 22"/>
          <p:cNvGrpSpPr/>
          <p:nvPr/>
        </p:nvGrpSpPr>
        <p:grpSpPr>
          <a:xfrm>
            <a:off x="8471570" y="4829302"/>
            <a:ext cx="2926080" cy="2103120"/>
            <a:chOff x="8699446" y="3450919"/>
            <a:chExt cx="3275197" cy="2354047"/>
          </a:xfrm>
        </p:grpSpPr>
        <p:sp>
          <p:nvSpPr>
            <p:cNvPr id="24" name="Freeform 9"/>
            <p:cNvSpPr>
              <a:spLocks/>
            </p:cNvSpPr>
            <p:nvPr/>
          </p:nvSpPr>
          <p:spPr bwMode="auto">
            <a:xfrm>
              <a:off x="8699446" y="3450919"/>
              <a:ext cx="3275197" cy="2354047"/>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endParaRPr lang="en-GB" sz="1836" dirty="0"/>
            </a:p>
          </p:txBody>
        </p:sp>
        <p:grpSp>
          <p:nvGrpSpPr>
            <p:cNvPr id="25" name="Group 24"/>
            <p:cNvGrpSpPr>
              <a:grpSpLocks noChangeAspect="1"/>
            </p:cNvGrpSpPr>
            <p:nvPr/>
          </p:nvGrpSpPr>
          <p:grpSpPr>
            <a:xfrm>
              <a:off x="9338948" y="3989345"/>
              <a:ext cx="2059413" cy="1188720"/>
              <a:chOff x="9209776" y="3767812"/>
              <a:chExt cx="2618072" cy="1511186"/>
            </a:xfrm>
          </p:grpSpPr>
          <p:sp>
            <p:nvSpPr>
              <p:cNvPr id="34" name="Freeform 26"/>
              <p:cNvSpPr>
                <a:spLocks noChangeAspect="1" noEditPoints="1"/>
              </p:cNvSpPr>
              <p:nvPr/>
            </p:nvSpPr>
            <p:spPr bwMode="black">
              <a:xfrm>
                <a:off x="9209776" y="3767812"/>
                <a:ext cx="1658239" cy="365760"/>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rgbClr val="FFFFFF"/>
              </a:solidFill>
              <a:ln>
                <a:noFill/>
              </a:ln>
            </p:spPr>
            <p:txBody>
              <a:bodyPr vert="horz" wrap="square" lIns="93248" tIns="46624" rIns="93248" bIns="46624" numCol="1" anchor="t" anchorCtr="0" compatLnSpc="1">
                <a:prstTxWarp prst="textNoShape">
                  <a:avLst/>
                </a:prstTxWarp>
              </a:bodyPr>
              <a:lstStyle/>
              <a:p>
                <a:endParaRPr lang="en-US" sz="1836" dirty="0">
                  <a:solidFill>
                    <a:srgbClr val="505050"/>
                  </a:solidFill>
                </a:endParaRPr>
              </a:p>
            </p:txBody>
          </p:sp>
          <p:pic>
            <p:nvPicPr>
              <p:cNvPr id="35" name="Picture 34"/>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209776" y="4340525"/>
                <a:ext cx="2618072" cy="365760"/>
              </a:xfrm>
              <a:prstGeom prst="rect">
                <a:avLst/>
              </a:prstGeom>
            </p:spPr>
          </p:pic>
          <p:sp>
            <p:nvSpPr>
              <p:cNvPr id="40" name="Freeform 86"/>
              <p:cNvSpPr>
                <a:spLocks noChangeAspect="1" noEditPoints="1"/>
              </p:cNvSpPr>
              <p:nvPr/>
            </p:nvSpPr>
            <p:spPr bwMode="black">
              <a:xfrm>
                <a:off x="9209776" y="4913238"/>
                <a:ext cx="2487534" cy="365760"/>
              </a:xfrm>
              <a:custGeom>
                <a:avLst/>
                <a:gdLst>
                  <a:gd name="T0" fmla="*/ 197 w 790"/>
                  <a:gd name="T1" fmla="*/ 42 h 116"/>
                  <a:gd name="T2" fmla="*/ 180 w 790"/>
                  <a:gd name="T3" fmla="*/ 93 h 116"/>
                  <a:gd name="T4" fmla="*/ 174 w 790"/>
                  <a:gd name="T5" fmla="*/ 77 h 116"/>
                  <a:gd name="T6" fmla="*/ 193 w 790"/>
                  <a:gd name="T7" fmla="*/ 23 h 116"/>
                  <a:gd name="T8" fmla="*/ 217 w 790"/>
                  <a:gd name="T9" fmla="*/ 84 h 116"/>
                  <a:gd name="T10" fmla="*/ 257 w 790"/>
                  <a:gd name="T11" fmla="*/ 25 h 116"/>
                  <a:gd name="T12" fmla="*/ 246 w 790"/>
                  <a:gd name="T13" fmla="*/ 25 h 116"/>
                  <a:gd name="T14" fmla="*/ 257 w 790"/>
                  <a:gd name="T15" fmla="*/ 25 h 116"/>
                  <a:gd name="T16" fmla="*/ 255 w 790"/>
                  <a:gd name="T17" fmla="*/ 43 h 116"/>
                  <a:gd name="T18" fmla="*/ 302 w 790"/>
                  <a:gd name="T19" fmla="*/ 65 h 116"/>
                  <a:gd name="T20" fmla="*/ 276 w 790"/>
                  <a:gd name="T21" fmla="*/ 93 h 116"/>
                  <a:gd name="T22" fmla="*/ 276 w 790"/>
                  <a:gd name="T23" fmla="*/ 51 h 116"/>
                  <a:gd name="T24" fmla="*/ 310 w 790"/>
                  <a:gd name="T25" fmla="*/ 63 h 116"/>
                  <a:gd name="T26" fmla="*/ 356 w 790"/>
                  <a:gd name="T27" fmla="*/ 85 h 116"/>
                  <a:gd name="T28" fmla="*/ 318 w 790"/>
                  <a:gd name="T29" fmla="*/ 69 h 116"/>
                  <a:gd name="T30" fmla="*/ 356 w 790"/>
                  <a:gd name="T31" fmla="*/ 50 h 116"/>
                  <a:gd name="T32" fmla="*/ 356 w 790"/>
                  <a:gd name="T33" fmla="*/ 71 h 116"/>
                  <a:gd name="T34" fmla="*/ 330 w 790"/>
                  <a:gd name="T35" fmla="*/ 54 h 116"/>
                  <a:gd name="T36" fmla="*/ 352 w 790"/>
                  <a:gd name="T37" fmla="*/ 83 h 116"/>
                  <a:gd name="T38" fmla="*/ 399 w 790"/>
                  <a:gd name="T39" fmla="*/ 95 h 116"/>
                  <a:gd name="T40" fmla="*/ 400 w 790"/>
                  <a:gd name="T41" fmla="*/ 42 h 116"/>
                  <a:gd name="T42" fmla="*/ 412 w 790"/>
                  <a:gd name="T43" fmla="*/ 54 h 116"/>
                  <a:gd name="T44" fmla="*/ 387 w 790"/>
                  <a:gd name="T45" fmla="*/ 83 h 116"/>
                  <a:gd name="T46" fmla="*/ 496 w 790"/>
                  <a:gd name="T47" fmla="*/ 43 h 116"/>
                  <a:gd name="T48" fmla="*/ 462 w 790"/>
                  <a:gd name="T49" fmla="*/ 53 h 116"/>
                  <a:gd name="T50" fmla="*/ 441 w 790"/>
                  <a:gd name="T51" fmla="*/ 93 h 116"/>
                  <a:gd name="T52" fmla="*/ 445 w 790"/>
                  <a:gd name="T53" fmla="*/ 85 h 116"/>
                  <a:gd name="T54" fmla="*/ 466 w 790"/>
                  <a:gd name="T55" fmla="*/ 43 h 116"/>
                  <a:gd name="T56" fmla="*/ 478 w 790"/>
                  <a:gd name="T57" fmla="*/ 81 h 116"/>
                  <a:gd name="T58" fmla="*/ 526 w 790"/>
                  <a:gd name="T59" fmla="*/ 90 h 116"/>
                  <a:gd name="T60" fmla="*/ 512 w 790"/>
                  <a:gd name="T61" fmla="*/ 88 h 116"/>
                  <a:gd name="T62" fmla="*/ 503 w 790"/>
                  <a:gd name="T63" fmla="*/ 66 h 116"/>
                  <a:gd name="T64" fmla="*/ 528 w 790"/>
                  <a:gd name="T65" fmla="*/ 44 h 116"/>
                  <a:gd name="T66" fmla="*/ 508 w 790"/>
                  <a:gd name="T67" fmla="*/ 56 h 116"/>
                  <a:gd name="T68" fmla="*/ 530 w 790"/>
                  <a:gd name="T69" fmla="*/ 80 h 116"/>
                  <a:gd name="T70" fmla="*/ 568 w 790"/>
                  <a:gd name="T71" fmla="*/ 74 h 116"/>
                  <a:gd name="T72" fmla="*/ 587 w 790"/>
                  <a:gd name="T73" fmla="*/ 23 h 116"/>
                  <a:gd name="T74" fmla="*/ 583 w 790"/>
                  <a:gd name="T75" fmla="*/ 31 h 116"/>
                  <a:gd name="T76" fmla="*/ 595 w 790"/>
                  <a:gd name="T77" fmla="*/ 66 h 116"/>
                  <a:gd name="T78" fmla="*/ 659 w 790"/>
                  <a:gd name="T79" fmla="*/ 93 h 116"/>
                  <a:gd name="T80" fmla="*/ 620 w 790"/>
                  <a:gd name="T81" fmla="*/ 50 h 116"/>
                  <a:gd name="T82" fmla="*/ 706 w 790"/>
                  <a:gd name="T83" fmla="*/ 93 h 116"/>
                  <a:gd name="T84" fmla="*/ 682 w 790"/>
                  <a:gd name="T85" fmla="*/ 95 h 116"/>
                  <a:gd name="T86" fmla="*/ 672 w 790"/>
                  <a:gd name="T87" fmla="*/ 72 h 116"/>
                  <a:gd name="T88" fmla="*/ 698 w 790"/>
                  <a:gd name="T89" fmla="*/ 43 h 116"/>
                  <a:gd name="T90" fmla="*/ 739 w 790"/>
                  <a:gd name="T91" fmla="*/ 50 h 116"/>
                  <a:gd name="T92" fmla="*/ 718 w 790"/>
                  <a:gd name="T93" fmla="*/ 93 h 116"/>
                  <a:gd name="T94" fmla="*/ 727 w 790"/>
                  <a:gd name="T95" fmla="*/ 53 h 116"/>
                  <a:gd name="T96" fmla="*/ 745 w 790"/>
                  <a:gd name="T97" fmla="*/ 51 h 116"/>
                  <a:gd name="T98" fmla="*/ 771 w 790"/>
                  <a:gd name="T99" fmla="*/ 88 h 116"/>
                  <a:gd name="T100" fmla="*/ 753 w 790"/>
                  <a:gd name="T101" fmla="*/ 88 h 116"/>
                  <a:gd name="T102" fmla="*/ 785 w 790"/>
                  <a:gd name="T103" fmla="*/ 49 h 116"/>
                  <a:gd name="T104" fmla="*/ 779 w 790"/>
                  <a:gd name="T105" fmla="*/ 53 h 116"/>
                  <a:gd name="T106" fmla="*/ 782 w 790"/>
                  <a:gd name="T107" fmla="*/ 63 h 116"/>
                  <a:gd name="T108" fmla="*/ 0 w 790"/>
                  <a:gd name="T109" fmla="*/ 57 h 116"/>
                  <a:gd name="T110" fmla="*/ 116 w 790"/>
                  <a:gd name="T111" fmla="*/ 0 h 116"/>
                  <a:gd name="T112" fmla="*/ 0 w 790"/>
                  <a:gd name="T113" fmla="*/ 59 h 116"/>
                  <a:gd name="T114" fmla="*/ 52 w 790"/>
                  <a:gd name="T115" fmla="*/ 59 h 116"/>
                  <a:gd name="T116" fmla="*/ 52 w 790"/>
                  <a:gd name="T1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0" h="116">
                    <a:moveTo>
                      <a:pt x="242" y="23"/>
                    </a:moveTo>
                    <a:cubicBezTo>
                      <a:pt x="222" y="93"/>
                      <a:pt x="222" y="93"/>
                      <a:pt x="222" y="93"/>
                    </a:cubicBezTo>
                    <a:cubicBezTo>
                      <a:pt x="212" y="93"/>
                      <a:pt x="212" y="93"/>
                      <a:pt x="212" y="93"/>
                    </a:cubicBezTo>
                    <a:cubicBezTo>
                      <a:pt x="197" y="42"/>
                      <a:pt x="197" y="42"/>
                      <a:pt x="197" y="42"/>
                    </a:cubicBezTo>
                    <a:cubicBezTo>
                      <a:pt x="197" y="40"/>
                      <a:pt x="196" y="37"/>
                      <a:pt x="196" y="35"/>
                    </a:cubicBezTo>
                    <a:cubicBezTo>
                      <a:pt x="196" y="35"/>
                      <a:pt x="196" y="35"/>
                      <a:pt x="196" y="35"/>
                    </a:cubicBezTo>
                    <a:cubicBezTo>
                      <a:pt x="196" y="37"/>
                      <a:pt x="195" y="39"/>
                      <a:pt x="195" y="42"/>
                    </a:cubicBezTo>
                    <a:cubicBezTo>
                      <a:pt x="180" y="93"/>
                      <a:pt x="180" y="93"/>
                      <a:pt x="180" y="93"/>
                    </a:cubicBezTo>
                    <a:cubicBezTo>
                      <a:pt x="171" y="93"/>
                      <a:pt x="171" y="93"/>
                      <a:pt x="171" y="93"/>
                    </a:cubicBezTo>
                    <a:cubicBezTo>
                      <a:pt x="150" y="23"/>
                      <a:pt x="150" y="23"/>
                      <a:pt x="150" y="23"/>
                    </a:cubicBezTo>
                    <a:cubicBezTo>
                      <a:pt x="159" y="23"/>
                      <a:pt x="159" y="23"/>
                      <a:pt x="159" y="23"/>
                    </a:cubicBezTo>
                    <a:cubicBezTo>
                      <a:pt x="174" y="77"/>
                      <a:pt x="174" y="77"/>
                      <a:pt x="174" y="77"/>
                    </a:cubicBezTo>
                    <a:cubicBezTo>
                      <a:pt x="175" y="79"/>
                      <a:pt x="175" y="82"/>
                      <a:pt x="175" y="84"/>
                    </a:cubicBezTo>
                    <a:cubicBezTo>
                      <a:pt x="175" y="84"/>
                      <a:pt x="175" y="84"/>
                      <a:pt x="175" y="84"/>
                    </a:cubicBezTo>
                    <a:cubicBezTo>
                      <a:pt x="176" y="82"/>
                      <a:pt x="176" y="80"/>
                      <a:pt x="177" y="77"/>
                    </a:cubicBezTo>
                    <a:cubicBezTo>
                      <a:pt x="193" y="23"/>
                      <a:pt x="193" y="23"/>
                      <a:pt x="193" y="23"/>
                    </a:cubicBezTo>
                    <a:cubicBezTo>
                      <a:pt x="201" y="23"/>
                      <a:pt x="201" y="23"/>
                      <a:pt x="201" y="23"/>
                    </a:cubicBezTo>
                    <a:cubicBezTo>
                      <a:pt x="215" y="77"/>
                      <a:pt x="215" y="77"/>
                      <a:pt x="215" y="77"/>
                    </a:cubicBezTo>
                    <a:cubicBezTo>
                      <a:pt x="216" y="79"/>
                      <a:pt x="216" y="82"/>
                      <a:pt x="217" y="84"/>
                    </a:cubicBezTo>
                    <a:cubicBezTo>
                      <a:pt x="217" y="84"/>
                      <a:pt x="217" y="84"/>
                      <a:pt x="217" y="84"/>
                    </a:cubicBezTo>
                    <a:cubicBezTo>
                      <a:pt x="217" y="82"/>
                      <a:pt x="217" y="80"/>
                      <a:pt x="218" y="77"/>
                    </a:cubicBezTo>
                    <a:cubicBezTo>
                      <a:pt x="233" y="23"/>
                      <a:pt x="233" y="23"/>
                      <a:pt x="233" y="23"/>
                    </a:cubicBezTo>
                    <a:lnTo>
                      <a:pt x="242" y="23"/>
                    </a:lnTo>
                    <a:close/>
                    <a:moveTo>
                      <a:pt x="257" y="25"/>
                    </a:moveTo>
                    <a:cubicBezTo>
                      <a:pt x="257" y="26"/>
                      <a:pt x="256" y="28"/>
                      <a:pt x="255" y="29"/>
                    </a:cubicBezTo>
                    <a:cubicBezTo>
                      <a:pt x="254" y="30"/>
                      <a:pt x="253" y="30"/>
                      <a:pt x="252" y="30"/>
                    </a:cubicBezTo>
                    <a:cubicBezTo>
                      <a:pt x="250" y="30"/>
                      <a:pt x="249" y="30"/>
                      <a:pt x="248" y="29"/>
                    </a:cubicBezTo>
                    <a:cubicBezTo>
                      <a:pt x="247" y="28"/>
                      <a:pt x="246" y="27"/>
                      <a:pt x="246" y="25"/>
                    </a:cubicBezTo>
                    <a:cubicBezTo>
                      <a:pt x="246" y="24"/>
                      <a:pt x="247" y="22"/>
                      <a:pt x="248" y="21"/>
                    </a:cubicBezTo>
                    <a:cubicBezTo>
                      <a:pt x="249" y="20"/>
                      <a:pt x="250" y="20"/>
                      <a:pt x="252" y="20"/>
                    </a:cubicBezTo>
                    <a:cubicBezTo>
                      <a:pt x="253" y="20"/>
                      <a:pt x="254" y="20"/>
                      <a:pt x="255" y="21"/>
                    </a:cubicBezTo>
                    <a:cubicBezTo>
                      <a:pt x="256" y="22"/>
                      <a:pt x="257" y="24"/>
                      <a:pt x="257" y="25"/>
                    </a:cubicBezTo>
                    <a:close/>
                    <a:moveTo>
                      <a:pt x="255" y="93"/>
                    </a:moveTo>
                    <a:cubicBezTo>
                      <a:pt x="247" y="93"/>
                      <a:pt x="247" y="93"/>
                      <a:pt x="247" y="93"/>
                    </a:cubicBezTo>
                    <a:cubicBezTo>
                      <a:pt x="247" y="43"/>
                      <a:pt x="247" y="43"/>
                      <a:pt x="247" y="43"/>
                    </a:cubicBezTo>
                    <a:cubicBezTo>
                      <a:pt x="255" y="43"/>
                      <a:pt x="255" y="43"/>
                      <a:pt x="255" y="43"/>
                    </a:cubicBezTo>
                    <a:lnTo>
                      <a:pt x="255" y="93"/>
                    </a:lnTo>
                    <a:close/>
                    <a:moveTo>
                      <a:pt x="310" y="93"/>
                    </a:moveTo>
                    <a:cubicBezTo>
                      <a:pt x="302" y="93"/>
                      <a:pt x="302" y="93"/>
                      <a:pt x="302" y="93"/>
                    </a:cubicBezTo>
                    <a:cubicBezTo>
                      <a:pt x="302" y="65"/>
                      <a:pt x="302" y="65"/>
                      <a:pt x="302" y="65"/>
                    </a:cubicBezTo>
                    <a:cubicBezTo>
                      <a:pt x="302" y="54"/>
                      <a:pt x="298" y="49"/>
                      <a:pt x="290" y="49"/>
                    </a:cubicBezTo>
                    <a:cubicBezTo>
                      <a:pt x="286" y="49"/>
                      <a:pt x="282" y="50"/>
                      <a:pt x="280" y="53"/>
                    </a:cubicBezTo>
                    <a:cubicBezTo>
                      <a:pt x="277" y="56"/>
                      <a:pt x="276" y="60"/>
                      <a:pt x="276" y="65"/>
                    </a:cubicBezTo>
                    <a:cubicBezTo>
                      <a:pt x="276" y="93"/>
                      <a:pt x="276" y="93"/>
                      <a:pt x="276" y="93"/>
                    </a:cubicBezTo>
                    <a:cubicBezTo>
                      <a:pt x="268" y="93"/>
                      <a:pt x="268" y="93"/>
                      <a:pt x="268" y="93"/>
                    </a:cubicBezTo>
                    <a:cubicBezTo>
                      <a:pt x="268" y="43"/>
                      <a:pt x="268" y="43"/>
                      <a:pt x="268" y="43"/>
                    </a:cubicBezTo>
                    <a:cubicBezTo>
                      <a:pt x="276" y="43"/>
                      <a:pt x="276" y="43"/>
                      <a:pt x="276" y="43"/>
                    </a:cubicBezTo>
                    <a:cubicBezTo>
                      <a:pt x="276" y="51"/>
                      <a:pt x="276" y="51"/>
                      <a:pt x="276" y="51"/>
                    </a:cubicBezTo>
                    <a:cubicBezTo>
                      <a:pt x="276" y="51"/>
                      <a:pt x="276" y="51"/>
                      <a:pt x="276" y="51"/>
                    </a:cubicBezTo>
                    <a:cubicBezTo>
                      <a:pt x="280" y="45"/>
                      <a:pt x="285" y="42"/>
                      <a:pt x="293" y="42"/>
                    </a:cubicBezTo>
                    <a:cubicBezTo>
                      <a:pt x="298" y="42"/>
                      <a:pt x="302" y="44"/>
                      <a:pt x="305" y="47"/>
                    </a:cubicBezTo>
                    <a:cubicBezTo>
                      <a:pt x="308" y="51"/>
                      <a:pt x="310" y="56"/>
                      <a:pt x="310" y="63"/>
                    </a:cubicBezTo>
                    <a:lnTo>
                      <a:pt x="310" y="93"/>
                    </a:lnTo>
                    <a:close/>
                    <a:moveTo>
                      <a:pt x="364" y="93"/>
                    </a:moveTo>
                    <a:cubicBezTo>
                      <a:pt x="356" y="93"/>
                      <a:pt x="356" y="93"/>
                      <a:pt x="356" y="93"/>
                    </a:cubicBezTo>
                    <a:cubicBezTo>
                      <a:pt x="356" y="85"/>
                      <a:pt x="356" y="85"/>
                      <a:pt x="356" y="85"/>
                    </a:cubicBezTo>
                    <a:cubicBezTo>
                      <a:pt x="356" y="85"/>
                      <a:pt x="356" y="85"/>
                      <a:pt x="356" y="85"/>
                    </a:cubicBezTo>
                    <a:cubicBezTo>
                      <a:pt x="352" y="91"/>
                      <a:pt x="346" y="95"/>
                      <a:pt x="339" y="95"/>
                    </a:cubicBezTo>
                    <a:cubicBezTo>
                      <a:pt x="332" y="95"/>
                      <a:pt x="327" y="92"/>
                      <a:pt x="324" y="88"/>
                    </a:cubicBezTo>
                    <a:cubicBezTo>
                      <a:pt x="320" y="84"/>
                      <a:pt x="318" y="77"/>
                      <a:pt x="318" y="69"/>
                    </a:cubicBezTo>
                    <a:cubicBezTo>
                      <a:pt x="318" y="61"/>
                      <a:pt x="320" y="54"/>
                      <a:pt x="324" y="49"/>
                    </a:cubicBezTo>
                    <a:cubicBezTo>
                      <a:pt x="328" y="44"/>
                      <a:pt x="334" y="42"/>
                      <a:pt x="341" y="42"/>
                    </a:cubicBezTo>
                    <a:cubicBezTo>
                      <a:pt x="348" y="42"/>
                      <a:pt x="353" y="45"/>
                      <a:pt x="356" y="50"/>
                    </a:cubicBezTo>
                    <a:cubicBezTo>
                      <a:pt x="356" y="50"/>
                      <a:pt x="356" y="50"/>
                      <a:pt x="356" y="50"/>
                    </a:cubicBezTo>
                    <a:cubicBezTo>
                      <a:pt x="356" y="19"/>
                      <a:pt x="356" y="19"/>
                      <a:pt x="356" y="19"/>
                    </a:cubicBezTo>
                    <a:cubicBezTo>
                      <a:pt x="364" y="19"/>
                      <a:pt x="364" y="19"/>
                      <a:pt x="364" y="19"/>
                    </a:cubicBezTo>
                    <a:lnTo>
                      <a:pt x="364" y="93"/>
                    </a:lnTo>
                    <a:close/>
                    <a:moveTo>
                      <a:pt x="356" y="71"/>
                    </a:moveTo>
                    <a:cubicBezTo>
                      <a:pt x="356" y="63"/>
                      <a:pt x="356" y="63"/>
                      <a:pt x="356" y="63"/>
                    </a:cubicBezTo>
                    <a:cubicBezTo>
                      <a:pt x="356" y="59"/>
                      <a:pt x="355" y="56"/>
                      <a:pt x="352" y="53"/>
                    </a:cubicBezTo>
                    <a:cubicBezTo>
                      <a:pt x="349" y="50"/>
                      <a:pt x="346" y="49"/>
                      <a:pt x="342" y="49"/>
                    </a:cubicBezTo>
                    <a:cubicBezTo>
                      <a:pt x="337" y="49"/>
                      <a:pt x="333" y="51"/>
                      <a:pt x="330" y="54"/>
                    </a:cubicBezTo>
                    <a:cubicBezTo>
                      <a:pt x="327" y="58"/>
                      <a:pt x="326" y="63"/>
                      <a:pt x="326" y="69"/>
                    </a:cubicBezTo>
                    <a:cubicBezTo>
                      <a:pt x="326" y="75"/>
                      <a:pt x="327" y="80"/>
                      <a:pt x="330" y="83"/>
                    </a:cubicBezTo>
                    <a:cubicBezTo>
                      <a:pt x="333" y="86"/>
                      <a:pt x="337" y="88"/>
                      <a:pt x="341" y="88"/>
                    </a:cubicBezTo>
                    <a:cubicBezTo>
                      <a:pt x="345" y="88"/>
                      <a:pt x="349" y="86"/>
                      <a:pt x="352" y="83"/>
                    </a:cubicBezTo>
                    <a:cubicBezTo>
                      <a:pt x="355" y="80"/>
                      <a:pt x="356" y="76"/>
                      <a:pt x="356" y="71"/>
                    </a:cubicBezTo>
                    <a:close/>
                    <a:moveTo>
                      <a:pt x="424" y="68"/>
                    </a:moveTo>
                    <a:cubicBezTo>
                      <a:pt x="424" y="76"/>
                      <a:pt x="422" y="83"/>
                      <a:pt x="417" y="87"/>
                    </a:cubicBezTo>
                    <a:cubicBezTo>
                      <a:pt x="413" y="92"/>
                      <a:pt x="407" y="95"/>
                      <a:pt x="399" y="95"/>
                    </a:cubicBezTo>
                    <a:cubicBezTo>
                      <a:pt x="392" y="95"/>
                      <a:pt x="386" y="92"/>
                      <a:pt x="381" y="87"/>
                    </a:cubicBezTo>
                    <a:cubicBezTo>
                      <a:pt x="377" y="83"/>
                      <a:pt x="375" y="77"/>
                      <a:pt x="375" y="69"/>
                    </a:cubicBezTo>
                    <a:cubicBezTo>
                      <a:pt x="375" y="60"/>
                      <a:pt x="377" y="53"/>
                      <a:pt x="382" y="49"/>
                    </a:cubicBezTo>
                    <a:cubicBezTo>
                      <a:pt x="387" y="44"/>
                      <a:pt x="393" y="42"/>
                      <a:pt x="400" y="42"/>
                    </a:cubicBezTo>
                    <a:cubicBezTo>
                      <a:pt x="408" y="42"/>
                      <a:pt x="414" y="44"/>
                      <a:pt x="418" y="49"/>
                    </a:cubicBezTo>
                    <a:cubicBezTo>
                      <a:pt x="422" y="53"/>
                      <a:pt x="424" y="60"/>
                      <a:pt x="424" y="68"/>
                    </a:cubicBezTo>
                    <a:close/>
                    <a:moveTo>
                      <a:pt x="416" y="68"/>
                    </a:moveTo>
                    <a:cubicBezTo>
                      <a:pt x="416" y="62"/>
                      <a:pt x="415" y="57"/>
                      <a:pt x="412" y="54"/>
                    </a:cubicBezTo>
                    <a:cubicBezTo>
                      <a:pt x="409" y="50"/>
                      <a:pt x="405" y="49"/>
                      <a:pt x="400" y="49"/>
                    </a:cubicBezTo>
                    <a:cubicBezTo>
                      <a:pt x="395" y="49"/>
                      <a:pt x="391" y="50"/>
                      <a:pt x="388" y="54"/>
                    </a:cubicBezTo>
                    <a:cubicBezTo>
                      <a:pt x="384" y="57"/>
                      <a:pt x="383" y="62"/>
                      <a:pt x="383" y="69"/>
                    </a:cubicBezTo>
                    <a:cubicBezTo>
                      <a:pt x="383" y="75"/>
                      <a:pt x="384" y="79"/>
                      <a:pt x="387" y="83"/>
                    </a:cubicBezTo>
                    <a:cubicBezTo>
                      <a:pt x="391" y="86"/>
                      <a:pt x="395" y="88"/>
                      <a:pt x="400" y="88"/>
                    </a:cubicBezTo>
                    <a:cubicBezTo>
                      <a:pt x="405" y="88"/>
                      <a:pt x="409" y="86"/>
                      <a:pt x="412" y="83"/>
                    </a:cubicBezTo>
                    <a:cubicBezTo>
                      <a:pt x="415" y="79"/>
                      <a:pt x="416" y="75"/>
                      <a:pt x="416" y="68"/>
                    </a:cubicBezTo>
                    <a:close/>
                    <a:moveTo>
                      <a:pt x="496" y="43"/>
                    </a:moveTo>
                    <a:cubicBezTo>
                      <a:pt x="481" y="93"/>
                      <a:pt x="481" y="93"/>
                      <a:pt x="481" y="93"/>
                    </a:cubicBezTo>
                    <a:cubicBezTo>
                      <a:pt x="473" y="93"/>
                      <a:pt x="473" y="93"/>
                      <a:pt x="473" y="93"/>
                    </a:cubicBezTo>
                    <a:cubicBezTo>
                      <a:pt x="462" y="57"/>
                      <a:pt x="462" y="57"/>
                      <a:pt x="462" y="57"/>
                    </a:cubicBezTo>
                    <a:cubicBezTo>
                      <a:pt x="462" y="56"/>
                      <a:pt x="462" y="55"/>
                      <a:pt x="462" y="53"/>
                    </a:cubicBezTo>
                    <a:cubicBezTo>
                      <a:pt x="461" y="53"/>
                      <a:pt x="461" y="53"/>
                      <a:pt x="461" y="53"/>
                    </a:cubicBezTo>
                    <a:cubicBezTo>
                      <a:pt x="461" y="54"/>
                      <a:pt x="461" y="55"/>
                      <a:pt x="460" y="57"/>
                    </a:cubicBezTo>
                    <a:cubicBezTo>
                      <a:pt x="449" y="93"/>
                      <a:pt x="449" y="93"/>
                      <a:pt x="449" y="93"/>
                    </a:cubicBezTo>
                    <a:cubicBezTo>
                      <a:pt x="441" y="93"/>
                      <a:pt x="441" y="93"/>
                      <a:pt x="441" y="93"/>
                    </a:cubicBezTo>
                    <a:cubicBezTo>
                      <a:pt x="426" y="43"/>
                      <a:pt x="426" y="43"/>
                      <a:pt x="426" y="43"/>
                    </a:cubicBezTo>
                    <a:cubicBezTo>
                      <a:pt x="434" y="43"/>
                      <a:pt x="434" y="43"/>
                      <a:pt x="434" y="43"/>
                    </a:cubicBezTo>
                    <a:cubicBezTo>
                      <a:pt x="445" y="81"/>
                      <a:pt x="445" y="81"/>
                      <a:pt x="445" y="81"/>
                    </a:cubicBezTo>
                    <a:cubicBezTo>
                      <a:pt x="445" y="82"/>
                      <a:pt x="445" y="84"/>
                      <a:pt x="445" y="85"/>
                    </a:cubicBezTo>
                    <a:cubicBezTo>
                      <a:pt x="446" y="85"/>
                      <a:pt x="446" y="85"/>
                      <a:pt x="446" y="85"/>
                    </a:cubicBezTo>
                    <a:cubicBezTo>
                      <a:pt x="446" y="84"/>
                      <a:pt x="446" y="83"/>
                      <a:pt x="447" y="81"/>
                    </a:cubicBezTo>
                    <a:cubicBezTo>
                      <a:pt x="458" y="43"/>
                      <a:pt x="458" y="43"/>
                      <a:pt x="458" y="43"/>
                    </a:cubicBezTo>
                    <a:cubicBezTo>
                      <a:pt x="466" y="43"/>
                      <a:pt x="466" y="43"/>
                      <a:pt x="466" y="43"/>
                    </a:cubicBezTo>
                    <a:cubicBezTo>
                      <a:pt x="476" y="81"/>
                      <a:pt x="476" y="81"/>
                      <a:pt x="476" y="81"/>
                    </a:cubicBezTo>
                    <a:cubicBezTo>
                      <a:pt x="476" y="82"/>
                      <a:pt x="477" y="84"/>
                      <a:pt x="477" y="86"/>
                    </a:cubicBezTo>
                    <a:cubicBezTo>
                      <a:pt x="477" y="86"/>
                      <a:pt x="477" y="86"/>
                      <a:pt x="477" y="86"/>
                    </a:cubicBezTo>
                    <a:cubicBezTo>
                      <a:pt x="477" y="84"/>
                      <a:pt x="477" y="83"/>
                      <a:pt x="478" y="81"/>
                    </a:cubicBezTo>
                    <a:cubicBezTo>
                      <a:pt x="488" y="43"/>
                      <a:pt x="488" y="43"/>
                      <a:pt x="488" y="43"/>
                    </a:cubicBezTo>
                    <a:lnTo>
                      <a:pt x="496" y="43"/>
                    </a:lnTo>
                    <a:close/>
                    <a:moveTo>
                      <a:pt x="530" y="80"/>
                    </a:moveTo>
                    <a:cubicBezTo>
                      <a:pt x="530" y="84"/>
                      <a:pt x="529" y="88"/>
                      <a:pt x="526" y="90"/>
                    </a:cubicBezTo>
                    <a:cubicBezTo>
                      <a:pt x="522" y="93"/>
                      <a:pt x="518" y="95"/>
                      <a:pt x="512" y="95"/>
                    </a:cubicBezTo>
                    <a:cubicBezTo>
                      <a:pt x="507" y="95"/>
                      <a:pt x="503" y="94"/>
                      <a:pt x="499" y="92"/>
                    </a:cubicBezTo>
                    <a:cubicBezTo>
                      <a:pt x="499" y="83"/>
                      <a:pt x="499" y="83"/>
                      <a:pt x="499" y="83"/>
                    </a:cubicBezTo>
                    <a:cubicBezTo>
                      <a:pt x="503" y="86"/>
                      <a:pt x="508" y="88"/>
                      <a:pt x="512" y="88"/>
                    </a:cubicBezTo>
                    <a:cubicBezTo>
                      <a:pt x="519" y="88"/>
                      <a:pt x="522" y="85"/>
                      <a:pt x="522" y="81"/>
                    </a:cubicBezTo>
                    <a:cubicBezTo>
                      <a:pt x="522" y="79"/>
                      <a:pt x="521" y="77"/>
                      <a:pt x="520" y="76"/>
                    </a:cubicBezTo>
                    <a:cubicBezTo>
                      <a:pt x="518" y="75"/>
                      <a:pt x="516" y="73"/>
                      <a:pt x="512" y="71"/>
                    </a:cubicBezTo>
                    <a:cubicBezTo>
                      <a:pt x="507" y="69"/>
                      <a:pt x="504" y="68"/>
                      <a:pt x="503" y="66"/>
                    </a:cubicBezTo>
                    <a:cubicBezTo>
                      <a:pt x="500" y="63"/>
                      <a:pt x="499" y="60"/>
                      <a:pt x="499" y="56"/>
                    </a:cubicBezTo>
                    <a:cubicBezTo>
                      <a:pt x="499" y="52"/>
                      <a:pt x="501" y="49"/>
                      <a:pt x="504" y="46"/>
                    </a:cubicBezTo>
                    <a:cubicBezTo>
                      <a:pt x="508" y="43"/>
                      <a:pt x="512" y="42"/>
                      <a:pt x="517" y="42"/>
                    </a:cubicBezTo>
                    <a:cubicBezTo>
                      <a:pt x="521" y="42"/>
                      <a:pt x="525" y="43"/>
                      <a:pt x="528" y="44"/>
                    </a:cubicBezTo>
                    <a:cubicBezTo>
                      <a:pt x="528" y="52"/>
                      <a:pt x="528" y="52"/>
                      <a:pt x="528" y="52"/>
                    </a:cubicBezTo>
                    <a:cubicBezTo>
                      <a:pt x="525" y="50"/>
                      <a:pt x="521" y="49"/>
                      <a:pt x="517" y="49"/>
                    </a:cubicBezTo>
                    <a:cubicBezTo>
                      <a:pt x="514" y="49"/>
                      <a:pt x="512" y="49"/>
                      <a:pt x="510" y="51"/>
                    </a:cubicBezTo>
                    <a:cubicBezTo>
                      <a:pt x="509" y="52"/>
                      <a:pt x="508" y="54"/>
                      <a:pt x="508" y="56"/>
                    </a:cubicBezTo>
                    <a:cubicBezTo>
                      <a:pt x="508" y="58"/>
                      <a:pt x="508" y="60"/>
                      <a:pt x="510" y="61"/>
                    </a:cubicBezTo>
                    <a:cubicBezTo>
                      <a:pt x="511" y="62"/>
                      <a:pt x="513" y="64"/>
                      <a:pt x="517" y="65"/>
                    </a:cubicBezTo>
                    <a:cubicBezTo>
                      <a:pt x="522" y="67"/>
                      <a:pt x="525" y="69"/>
                      <a:pt x="527" y="71"/>
                    </a:cubicBezTo>
                    <a:cubicBezTo>
                      <a:pt x="529" y="73"/>
                      <a:pt x="530" y="76"/>
                      <a:pt x="530" y="80"/>
                    </a:cubicBezTo>
                    <a:close/>
                    <a:moveTo>
                      <a:pt x="615" y="93"/>
                    </a:moveTo>
                    <a:cubicBezTo>
                      <a:pt x="605" y="93"/>
                      <a:pt x="605" y="93"/>
                      <a:pt x="605" y="93"/>
                    </a:cubicBezTo>
                    <a:cubicBezTo>
                      <a:pt x="598" y="74"/>
                      <a:pt x="598" y="74"/>
                      <a:pt x="598" y="74"/>
                    </a:cubicBezTo>
                    <a:cubicBezTo>
                      <a:pt x="568" y="74"/>
                      <a:pt x="568" y="74"/>
                      <a:pt x="568" y="74"/>
                    </a:cubicBezTo>
                    <a:cubicBezTo>
                      <a:pt x="561" y="93"/>
                      <a:pt x="561" y="93"/>
                      <a:pt x="561" y="93"/>
                    </a:cubicBezTo>
                    <a:cubicBezTo>
                      <a:pt x="552" y="93"/>
                      <a:pt x="552" y="93"/>
                      <a:pt x="552" y="93"/>
                    </a:cubicBezTo>
                    <a:cubicBezTo>
                      <a:pt x="579" y="23"/>
                      <a:pt x="579" y="23"/>
                      <a:pt x="579" y="23"/>
                    </a:cubicBezTo>
                    <a:cubicBezTo>
                      <a:pt x="587" y="23"/>
                      <a:pt x="587" y="23"/>
                      <a:pt x="587" y="23"/>
                    </a:cubicBezTo>
                    <a:lnTo>
                      <a:pt x="615" y="93"/>
                    </a:lnTo>
                    <a:close/>
                    <a:moveTo>
                      <a:pt x="595" y="66"/>
                    </a:moveTo>
                    <a:cubicBezTo>
                      <a:pt x="584" y="36"/>
                      <a:pt x="584" y="36"/>
                      <a:pt x="584" y="36"/>
                    </a:cubicBezTo>
                    <a:cubicBezTo>
                      <a:pt x="584" y="35"/>
                      <a:pt x="583" y="34"/>
                      <a:pt x="583" y="31"/>
                    </a:cubicBezTo>
                    <a:cubicBezTo>
                      <a:pt x="583" y="31"/>
                      <a:pt x="583" y="31"/>
                      <a:pt x="583" y="31"/>
                    </a:cubicBezTo>
                    <a:cubicBezTo>
                      <a:pt x="582" y="33"/>
                      <a:pt x="582" y="35"/>
                      <a:pt x="582" y="36"/>
                    </a:cubicBezTo>
                    <a:cubicBezTo>
                      <a:pt x="571" y="66"/>
                      <a:pt x="571" y="66"/>
                      <a:pt x="571" y="66"/>
                    </a:cubicBezTo>
                    <a:lnTo>
                      <a:pt x="595" y="66"/>
                    </a:lnTo>
                    <a:close/>
                    <a:moveTo>
                      <a:pt x="659" y="45"/>
                    </a:moveTo>
                    <a:cubicBezTo>
                      <a:pt x="629" y="87"/>
                      <a:pt x="629" y="87"/>
                      <a:pt x="629" y="87"/>
                    </a:cubicBezTo>
                    <a:cubicBezTo>
                      <a:pt x="659" y="87"/>
                      <a:pt x="659" y="87"/>
                      <a:pt x="659" y="87"/>
                    </a:cubicBezTo>
                    <a:cubicBezTo>
                      <a:pt x="659" y="93"/>
                      <a:pt x="659" y="93"/>
                      <a:pt x="659" y="93"/>
                    </a:cubicBezTo>
                    <a:cubicBezTo>
                      <a:pt x="617" y="93"/>
                      <a:pt x="617" y="93"/>
                      <a:pt x="617" y="93"/>
                    </a:cubicBezTo>
                    <a:cubicBezTo>
                      <a:pt x="617" y="91"/>
                      <a:pt x="617" y="91"/>
                      <a:pt x="617" y="91"/>
                    </a:cubicBezTo>
                    <a:cubicBezTo>
                      <a:pt x="647" y="50"/>
                      <a:pt x="647" y="50"/>
                      <a:pt x="647" y="50"/>
                    </a:cubicBezTo>
                    <a:cubicBezTo>
                      <a:pt x="620" y="50"/>
                      <a:pt x="620" y="50"/>
                      <a:pt x="620" y="50"/>
                    </a:cubicBezTo>
                    <a:cubicBezTo>
                      <a:pt x="620" y="43"/>
                      <a:pt x="620" y="43"/>
                      <a:pt x="620" y="43"/>
                    </a:cubicBezTo>
                    <a:cubicBezTo>
                      <a:pt x="659" y="43"/>
                      <a:pt x="659" y="43"/>
                      <a:pt x="659" y="43"/>
                    </a:cubicBezTo>
                    <a:lnTo>
                      <a:pt x="659" y="45"/>
                    </a:lnTo>
                    <a:close/>
                    <a:moveTo>
                      <a:pt x="706" y="93"/>
                    </a:moveTo>
                    <a:cubicBezTo>
                      <a:pt x="698" y="93"/>
                      <a:pt x="698" y="93"/>
                      <a:pt x="698" y="93"/>
                    </a:cubicBezTo>
                    <a:cubicBezTo>
                      <a:pt x="698" y="85"/>
                      <a:pt x="698" y="85"/>
                      <a:pt x="698" y="85"/>
                    </a:cubicBezTo>
                    <a:cubicBezTo>
                      <a:pt x="698" y="85"/>
                      <a:pt x="698" y="85"/>
                      <a:pt x="698" y="85"/>
                    </a:cubicBezTo>
                    <a:cubicBezTo>
                      <a:pt x="694" y="92"/>
                      <a:pt x="689" y="95"/>
                      <a:pt x="682" y="95"/>
                    </a:cubicBezTo>
                    <a:cubicBezTo>
                      <a:pt x="670" y="95"/>
                      <a:pt x="664" y="88"/>
                      <a:pt x="664" y="73"/>
                    </a:cubicBezTo>
                    <a:cubicBezTo>
                      <a:pt x="664" y="43"/>
                      <a:pt x="664" y="43"/>
                      <a:pt x="664" y="43"/>
                    </a:cubicBezTo>
                    <a:cubicBezTo>
                      <a:pt x="672" y="43"/>
                      <a:pt x="672" y="43"/>
                      <a:pt x="672" y="43"/>
                    </a:cubicBezTo>
                    <a:cubicBezTo>
                      <a:pt x="672" y="72"/>
                      <a:pt x="672" y="72"/>
                      <a:pt x="672" y="72"/>
                    </a:cubicBezTo>
                    <a:cubicBezTo>
                      <a:pt x="672" y="83"/>
                      <a:pt x="676" y="88"/>
                      <a:pt x="685" y="88"/>
                    </a:cubicBezTo>
                    <a:cubicBezTo>
                      <a:pt x="688" y="88"/>
                      <a:pt x="692" y="86"/>
                      <a:pt x="694" y="84"/>
                    </a:cubicBezTo>
                    <a:cubicBezTo>
                      <a:pt x="697" y="81"/>
                      <a:pt x="698" y="77"/>
                      <a:pt x="698" y="72"/>
                    </a:cubicBezTo>
                    <a:cubicBezTo>
                      <a:pt x="698" y="43"/>
                      <a:pt x="698" y="43"/>
                      <a:pt x="698" y="43"/>
                    </a:cubicBezTo>
                    <a:cubicBezTo>
                      <a:pt x="706" y="43"/>
                      <a:pt x="706" y="43"/>
                      <a:pt x="706" y="43"/>
                    </a:cubicBezTo>
                    <a:lnTo>
                      <a:pt x="706" y="93"/>
                    </a:lnTo>
                    <a:close/>
                    <a:moveTo>
                      <a:pt x="745" y="51"/>
                    </a:moveTo>
                    <a:cubicBezTo>
                      <a:pt x="743" y="50"/>
                      <a:pt x="741" y="50"/>
                      <a:pt x="739" y="50"/>
                    </a:cubicBezTo>
                    <a:cubicBezTo>
                      <a:pt x="735" y="50"/>
                      <a:pt x="733" y="51"/>
                      <a:pt x="730" y="54"/>
                    </a:cubicBezTo>
                    <a:cubicBezTo>
                      <a:pt x="728" y="57"/>
                      <a:pt x="726" y="62"/>
                      <a:pt x="726" y="68"/>
                    </a:cubicBezTo>
                    <a:cubicBezTo>
                      <a:pt x="726" y="93"/>
                      <a:pt x="726" y="93"/>
                      <a:pt x="726" y="93"/>
                    </a:cubicBezTo>
                    <a:cubicBezTo>
                      <a:pt x="718" y="93"/>
                      <a:pt x="718" y="93"/>
                      <a:pt x="718" y="93"/>
                    </a:cubicBezTo>
                    <a:cubicBezTo>
                      <a:pt x="718" y="43"/>
                      <a:pt x="718" y="43"/>
                      <a:pt x="718" y="43"/>
                    </a:cubicBezTo>
                    <a:cubicBezTo>
                      <a:pt x="726" y="43"/>
                      <a:pt x="726" y="43"/>
                      <a:pt x="726" y="43"/>
                    </a:cubicBezTo>
                    <a:cubicBezTo>
                      <a:pt x="726" y="53"/>
                      <a:pt x="726" y="53"/>
                      <a:pt x="726" y="53"/>
                    </a:cubicBezTo>
                    <a:cubicBezTo>
                      <a:pt x="727" y="53"/>
                      <a:pt x="727" y="53"/>
                      <a:pt x="727" y="53"/>
                    </a:cubicBezTo>
                    <a:cubicBezTo>
                      <a:pt x="728" y="50"/>
                      <a:pt x="730" y="47"/>
                      <a:pt x="732" y="45"/>
                    </a:cubicBezTo>
                    <a:cubicBezTo>
                      <a:pt x="734" y="43"/>
                      <a:pt x="737" y="42"/>
                      <a:pt x="740" y="42"/>
                    </a:cubicBezTo>
                    <a:cubicBezTo>
                      <a:pt x="742" y="42"/>
                      <a:pt x="744" y="42"/>
                      <a:pt x="745" y="43"/>
                    </a:cubicBezTo>
                    <a:lnTo>
                      <a:pt x="745" y="51"/>
                    </a:lnTo>
                    <a:close/>
                    <a:moveTo>
                      <a:pt x="790" y="70"/>
                    </a:moveTo>
                    <a:cubicBezTo>
                      <a:pt x="755" y="70"/>
                      <a:pt x="755" y="70"/>
                      <a:pt x="755" y="70"/>
                    </a:cubicBezTo>
                    <a:cubicBezTo>
                      <a:pt x="755" y="76"/>
                      <a:pt x="756" y="80"/>
                      <a:pt x="759" y="83"/>
                    </a:cubicBezTo>
                    <a:cubicBezTo>
                      <a:pt x="762" y="86"/>
                      <a:pt x="766" y="88"/>
                      <a:pt x="771" y="88"/>
                    </a:cubicBezTo>
                    <a:cubicBezTo>
                      <a:pt x="777" y="88"/>
                      <a:pt x="782" y="86"/>
                      <a:pt x="787" y="82"/>
                    </a:cubicBezTo>
                    <a:cubicBezTo>
                      <a:pt x="787" y="90"/>
                      <a:pt x="787" y="90"/>
                      <a:pt x="787" y="90"/>
                    </a:cubicBezTo>
                    <a:cubicBezTo>
                      <a:pt x="782" y="93"/>
                      <a:pt x="777" y="95"/>
                      <a:pt x="769" y="95"/>
                    </a:cubicBezTo>
                    <a:cubicBezTo>
                      <a:pt x="762" y="95"/>
                      <a:pt x="757" y="93"/>
                      <a:pt x="753" y="88"/>
                    </a:cubicBezTo>
                    <a:cubicBezTo>
                      <a:pt x="748" y="84"/>
                      <a:pt x="746" y="77"/>
                      <a:pt x="746" y="68"/>
                    </a:cubicBezTo>
                    <a:cubicBezTo>
                      <a:pt x="746" y="60"/>
                      <a:pt x="749" y="54"/>
                      <a:pt x="753" y="49"/>
                    </a:cubicBezTo>
                    <a:cubicBezTo>
                      <a:pt x="758" y="44"/>
                      <a:pt x="763" y="42"/>
                      <a:pt x="770" y="42"/>
                    </a:cubicBezTo>
                    <a:cubicBezTo>
                      <a:pt x="776" y="42"/>
                      <a:pt x="782" y="44"/>
                      <a:pt x="785" y="49"/>
                    </a:cubicBezTo>
                    <a:cubicBezTo>
                      <a:pt x="789" y="53"/>
                      <a:pt x="790" y="59"/>
                      <a:pt x="790" y="66"/>
                    </a:cubicBezTo>
                    <a:lnTo>
                      <a:pt x="790" y="70"/>
                    </a:lnTo>
                    <a:close/>
                    <a:moveTo>
                      <a:pt x="782" y="63"/>
                    </a:moveTo>
                    <a:cubicBezTo>
                      <a:pt x="782" y="59"/>
                      <a:pt x="781" y="55"/>
                      <a:pt x="779" y="53"/>
                    </a:cubicBezTo>
                    <a:cubicBezTo>
                      <a:pt x="777" y="50"/>
                      <a:pt x="773" y="49"/>
                      <a:pt x="769" y="49"/>
                    </a:cubicBezTo>
                    <a:cubicBezTo>
                      <a:pt x="766" y="49"/>
                      <a:pt x="762" y="50"/>
                      <a:pt x="760" y="53"/>
                    </a:cubicBezTo>
                    <a:cubicBezTo>
                      <a:pt x="757" y="55"/>
                      <a:pt x="755" y="59"/>
                      <a:pt x="755" y="63"/>
                    </a:cubicBezTo>
                    <a:lnTo>
                      <a:pt x="782" y="63"/>
                    </a:lnTo>
                    <a:close/>
                    <a:moveTo>
                      <a:pt x="50" y="57"/>
                    </a:moveTo>
                    <a:cubicBezTo>
                      <a:pt x="50" y="9"/>
                      <a:pt x="50" y="9"/>
                      <a:pt x="50" y="9"/>
                    </a:cubicBezTo>
                    <a:cubicBezTo>
                      <a:pt x="0" y="16"/>
                      <a:pt x="0" y="16"/>
                      <a:pt x="0" y="16"/>
                    </a:cubicBezTo>
                    <a:cubicBezTo>
                      <a:pt x="0" y="57"/>
                      <a:pt x="0" y="57"/>
                      <a:pt x="0" y="57"/>
                    </a:cubicBezTo>
                    <a:lnTo>
                      <a:pt x="50" y="57"/>
                    </a:lnTo>
                    <a:close/>
                    <a:moveTo>
                      <a:pt x="52" y="57"/>
                    </a:moveTo>
                    <a:cubicBezTo>
                      <a:pt x="116" y="57"/>
                      <a:pt x="116" y="57"/>
                      <a:pt x="116" y="57"/>
                    </a:cubicBezTo>
                    <a:cubicBezTo>
                      <a:pt x="116" y="0"/>
                      <a:pt x="116" y="0"/>
                      <a:pt x="116" y="0"/>
                    </a:cubicBezTo>
                    <a:cubicBezTo>
                      <a:pt x="52" y="9"/>
                      <a:pt x="52" y="9"/>
                      <a:pt x="52" y="9"/>
                    </a:cubicBezTo>
                    <a:lnTo>
                      <a:pt x="52" y="57"/>
                    </a:lnTo>
                    <a:close/>
                    <a:moveTo>
                      <a:pt x="50" y="59"/>
                    </a:moveTo>
                    <a:cubicBezTo>
                      <a:pt x="0" y="59"/>
                      <a:pt x="0" y="59"/>
                      <a:pt x="0" y="59"/>
                    </a:cubicBezTo>
                    <a:cubicBezTo>
                      <a:pt x="0" y="100"/>
                      <a:pt x="0" y="100"/>
                      <a:pt x="0" y="100"/>
                    </a:cubicBezTo>
                    <a:cubicBezTo>
                      <a:pt x="50" y="107"/>
                      <a:pt x="50" y="107"/>
                      <a:pt x="50" y="107"/>
                    </a:cubicBezTo>
                    <a:lnTo>
                      <a:pt x="50" y="59"/>
                    </a:lnTo>
                    <a:close/>
                    <a:moveTo>
                      <a:pt x="52" y="59"/>
                    </a:moveTo>
                    <a:cubicBezTo>
                      <a:pt x="52" y="107"/>
                      <a:pt x="52" y="107"/>
                      <a:pt x="52" y="107"/>
                    </a:cubicBezTo>
                    <a:cubicBezTo>
                      <a:pt x="116" y="116"/>
                      <a:pt x="116" y="116"/>
                      <a:pt x="116" y="116"/>
                    </a:cubicBezTo>
                    <a:cubicBezTo>
                      <a:pt x="116" y="59"/>
                      <a:pt x="116" y="59"/>
                      <a:pt x="116" y="59"/>
                    </a:cubicBezTo>
                    <a:lnTo>
                      <a:pt x="5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78" tIns="46639" rIns="93278" bIns="46639" numCol="1" anchor="t" anchorCtr="0" compatLnSpc="1">
                <a:prstTxWarp prst="textNoShape">
                  <a:avLst/>
                </a:prstTxWarp>
              </a:bodyPr>
              <a:lstStyle/>
              <a:p>
                <a:endParaRPr lang="en-US">
                  <a:solidFill>
                    <a:srgbClr val="505050"/>
                  </a:solidFill>
                </a:endParaRPr>
              </a:p>
            </p:txBody>
          </p:sp>
        </p:grpSp>
      </p:grpSp>
      <p:sp>
        <p:nvSpPr>
          <p:cNvPr id="41" name="Cross 40"/>
          <p:cNvSpPr/>
          <p:nvPr/>
        </p:nvSpPr>
        <p:spPr bwMode="auto">
          <a:xfrm>
            <a:off x="7544099" y="5206331"/>
            <a:ext cx="731512" cy="731512"/>
          </a:xfrm>
          <a:prstGeom prst="plus">
            <a:avLst>
              <a:gd name="adj" fmla="val 36993"/>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28506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64964"/>
            <a:ext cx="11704255" cy="1097302"/>
          </a:xfrm>
        </p:spPr>
        <p:txBody>
          <a:bodyPr/>
          <a:lstStyle/>
          <a:p>
            <a:r>
              <a:rPr lang="en-US" altLang="zh-CN" dirty="0" smtClean="0"/>
              <a:t>Essentials edition includes the Hyper-V role</a:t>
            </a:r>
            <a:endParaRPr lang="zh-CN" altLang="en-US" dirty="0"/>
          </a:p>
        </p:txBody>
      </p:sp>
      <p:sp>
        <p:nvSpPr>
          <p:cNvPr id="3" name="Content Placeholder 2"/>
          <p:cNvSpPr>
            <a:spLocks noGrp="1"/>
          </p:cNvSpPr>
          <p:nvPr>
            <p:ph type="body" sz="quarter" idx="13"/>
          </p:nvPr>
        </p:nvSpPr>
        <p:spPr>
          <a:xfrm>
            <a:off x="274638" y="1490472"/>
            <a:ext cx="5577844" cy="5441950"/>
          </a:xfrm>
        </p:spPr>
        <p:txBody>
          <a:bodyPr/>
          <a:lstStyle/>
          <a:p>
            <a:pPr marL="233363" lvl="1">
              <a:spcBef>
                <a:spcPts val="1000"/>
              </a:spcBef>
              <a:buSzPct val="90000"/>
              <a:buFont typeface="Arial" pitchFamily="34" charset="0"/>
              <a:buChar char="•"/>
            </a:pPr>
            <a:r>
              <a:rPr lang="en-US" altLang="zh-CN" sz="2800" dirty="0" smtClean="0">
                <a:solidFill>
                  <a:srgbClr val="505050"/>
                </a:solidFill>
              </a:rPr>
              <a:t>Deployment </a:t>
            </a:r>
            <a:r>
              <a:rPr lang="en-US" altLang="zh-CN" sz="2800" dirty="0">
                <a:solidFill>
                  <a:srgbClr val="505050"/>
                </a:solidFill>
              </a:rPr>
              <a:t>model </a:t>
            </a:r>
            <a:r>
              <a:rPr lang="en-US" altLang="zh-CN" sz="2800" dirty="0" smtClean="0">
                <a:solidFill>
                  <a:srgbClr val="505050"/>
                </a:solidFill>
              </a:rPr>
              <a:t>uses a </a:t>
            </a:r>
            <a:r>
              <a:rPr lang="en-US" altLang="zh-CN" sz="2800" dirty="0">
                <a:solidFill>
                  <a:srgbClr val="505050"/>
                </a:solidFill>
              </a:rPr>
              <a:t>single Windows Server Essentials </a:t>
            </a:r>
            <a:r>
              <a:rPr lang="en-US" altLang="zh-CN" sz="2800" dirty="0" smtClean="0">
                <a:solidFill>
                  <a:srgbClr val="505050"/>
                </a:solidFill>
              </a:rPr>
              <a:t>license</a:t>
            </a:r>
            <a:endParaRPr lang="en-US" altLang="zh-CN" sz="2800" dirty="0">
              <a:solidFill>
                <a:srgbClr val="505050"/>
              </a:solidFill>
            </a:endParaRPr>
          </a:p>
          <a:p>
            <a:pPr marL="233363" lvl="1">
              <a:spcBef>
                <a:spcPts val="1000"/>
              </a:spcBef>
              <a:buSzPct val="90000"/>
              <a:buFont typeface="Arial" pitchFamily="34" charset="0"/>
              <a:buChar char="•"/>
            </a:pPr>
            <a:r>
              <a:rPr lang="en-US" altLang="zh-CN" sz="2800" dirty="0" smtClean="0">
                <a:solidFill>
                  <a:srgbClr val="505050"/>
                </a:solidFill>
              </a:rPr>
              <a:t>Hyper-V </a:t>
            </a:r>
            <a:r>
              <a:rPr lang="en-US" altLang="zh-CN" sz="2800" dirty="0">
                <a:solidFill>
                  <a:srgbClr val="505050"/>
                </a:solidFill>
              </a:rPr>
              <a:t>server role is now available with </a:t>
            </a:r>
            <a:r>
              <a:rPr lang="en-US" altLang="zh-CN" sz="2800" dirty="0" smtClean="0">
                <a:solidFill>
                  <a:srgbClr val="505050"/>
                </a:solidFill>
              </a:rPr>
              <a:t>the Essentials edition</a:t>
            </a:r>
            <a:endParaRPr lang="en-US" altLang="zh-CN" sz="2800" dirty="0">
              <a:solidFill>
                <a:srgbClr val="505050"/>
              </a:solidFill>
            </a:endParaRPr>
          </a:p>
          <a:p>
            <a:pPr marL="520700" lvl="1" indent="-292100">
              <a:spcBef>
                <a:spcPts val="0"/>
              </a:spcBef>
            </a:pPr>
            <a:r>
              <a:rPr lang="en-US" altLang="zh-CN" dirty="0">
                <a:solidFill>
                  <a:srgbClr val="505050"/>
                </a:solidFill>
              </a:rPr>
              <a:t>Install Hyper-V </a:t>
            </a:r>
            <a:r>
              <a:rPr lang="en-US" altLang="zh-CN" dirty="0" smtClean="0">
                <a:solidFill>
                  <a:srgbClr val="505050"/>
                </a:solidFill>
              </a:rPr>
              <a:t>in </a:t>
            </a:r>
            <a:r>
              <a:rPr lang="en-US" altLang="zh-CN" dirty="0">
                <a:solidFill>
                  <a:srgbClr val="505050"/>
                </a:solidFill>
              </a:rPr>
              <a:t>the </a:t>
            </a:r>
            <a:r>
              <a:rPr lang="en-US" altLang="zh-CN" dirty="0" smtClean="0">
                <a:solidFill>
                  <a:srgbClr val="505050"/>
                </a:solidFill>
              </a:rPr>
              <a:t>server’s parent partition and </a:t>
            </a:r>
            <a:r>
              <a:rPr lang="en-US" altLang="zh-CN" dirty="0">
                <a:solidFill>
                  <a:srgbClr val="505050"/>
                </a:solidFill>
              </a:rPr>
              <a:t>run Windows Server Essentials as a guest </a:t>
            </a:r>
            <a:r>
              <a:rPr lang="en-US" altLang="zh-CN" dirty="0" smtClean="0">
                <a:solidFill>
                  <a:srgbClr val="505050"/>
                </a:solidFill>
              </a:rPr>
              <a:t>virtual machine</a:t>
            </a:r>
            <a:endParaRPr lang="en-US" altLang="zh-CN" dirty="0">
              <a:solidFill>
                <a:srgbClr val="505050"/>
              </a:solidFill>
            </a:endParaRPr>
          </a:p>
          <a:p>
            <a:pPr marL="233363" lvl="1">
              <a:spcBef>
                <a:spcPts val="1000"/>
              </a:spcBef>
              <a:buSzPct val="90000"/>
              <a:buFont typeface="Arial" pitchFamily="34" charset="0"/>
              <a:buChar char="•"/>
            </a:pPr>
            <a:r>
              <a:rPr lang="en-US" altLang="zh-CN" sz="2800" dirty="0" smtClean="0">
                <a:solidFill>
                  <a:srgbClr val="505050"/>
                </a:solidFill>
              </a:rPr>
              <a:t>Enables capabilities that </a:t>
            </a:r>
            <a:r>
              <a:rPr lang="en-US" altLang="zh-CN" sz="2800" dirty="0">
                <a:solidFill>
                  <a:srgbClr val="505050"/>
                </a:solidFill>
              </a:rPr>
              <a:t>require </a:t>
            </a:r>
            <a:r>
              <a:rPr lang="en-US" altLang="zh-CN" sz="2800" dirty="0" smtClean="0">
                <a:solidFill>
                  <a:srgbClr val="505050"/>
                </a:solidFill>
              </a:rPr>
              <a:t>running </a:t>
            </a:r>
            <a:r>
              <a:rPr lang="en-US" altLang="zh-CN" sz="2800" dirty="0">
                <a:solidFill>
                  <a:srgbClr val="505050"/>
                </a:solidFill>
              </a:rPr>
              <a:t>as a virtual machine, such as Hyper-V </a:t>
            </a:r>
            <a:r>
              <a:rPr lang="en-US" altLang="zh-CN" sz="2800" dirty="0" smtClean="0">
                <a:solidFill>
                  <a:srgbClr val="505050"/>
                </a:solidFill>
              </a:rPr>
              <a:t>Replica</a:t>
            </a:r>
            <a:endParaRPr lang="en-US" altLang="zh-CN" sz="2800" dirty="0">
              <a:solidFill>
                <a:srgbClr val="505050"/>
              </a:solidFill>
            </a:endParaRPr>
          </a:p>
        </p:txBody>
      </p:sp>
      <p:grpSp>
        <p:nvGrpSpPr>
          <p:cNvPr id="19" name="Group 18"/>
          <p:cNvGrpSpPr/>
          <p:nvPr/>
        </p:nvGrpSpPr>
        <p:grpSpPr>
          <a:xfrm>
            <a:off x="8471570" y="4829302"/>
            <a:ext cx="2926080" cy="2103120"/>
            <a:chOff x="8699446" y="3450919"/>
            <a:chExt cx="3275197" cy="2354047"/>
          </a:xfrm>
        </p:grpSpPr>
        <p:sp>
          <p:nvSpPr>
            <p:cNvPr id="20" name="Freeform 9"/>
            <p:cNvSpPr>
              <a:spLocks/>
            </p:cNvSpPr>
            <p:nvPr/>
          </p:nvSpPr>
          <p:spPr bwMode="auto">
            <a:xfrm>
              <a:off x="8699446" y="3450919"/>
              <a:ext cx="3275197" cy="2354047"/>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accent2">
                <a:lumMod val="75000"/>
              </a:schemeClr>
            </a:solidFill>
            <a:ln>
              <a:noFill/>
            </a:ln>
            <a:extLst/>
          </p:spPr>
          <p:txBody>
            <a:bodyPr vert="horz" wrap="square" lIns="93260" tIns="46630" rIns="93260" bIns="46630" numCol="1" anchor="t" anchorCtr="0" compatLnSpc="1">
              <a:prstTxWarp prst="textNoShape">
                <a:avLst/>
              </a:prstTxWarp>
            </a:bodyPr>
            <a:lstStyle/>
            <a:p>
              <a:endParaRPr lang="en-GB" sz="1836" dirty="0"/>
            </a:p>
          </p:txBody>
        </p:sp>
        <p:grpSp>
          <p:nvGrpSpPr>
            <p:cNvPr id="21" name="Group 20"/>
            <p:cNvGrpSpPr>
              <a:grpSpLocks noChangeAspect="1"/>
            </p:cNvGrpSpPr>
            <p:nvPr/>
          </p:nvGrpSpPr>
          <p:grpSpPr>
            <a:xfrm>
              <a:off x="9338948" y="3989345"/>
              <a:ext cx="2059413" cy="1188720"/>
              <a:chOff x="9209776" y="3767812"/>
              <a:chExt cx="2618072" cy="1511186"/>
            </a:xfrm>
          </p:grpSpPr>
          <p:sp>
            <p:nvSpPr>
              <p:cNvPr id="22" name="Freeform 26"/>
              <p:cNvSpPr>
                <a:spLocks noChangeAspect="1" noEditPoints="1"/>
              </p:cNvSpPr>
              <p:nvPr/>
            </p:nvSpPr>
            <p:spPr bwMode="black">
              <a:xfrm>
                <a:off x="9209776" y="3767812"/>
                <a:ext cx="1658239" cy="365760"/>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rgbClr val="FFFFFF"/>
              </a:solidFill>
              <a:ln>
                <a:noFill/>
              </a:ln>
            </p:spPr>
            <p:txBody>
              <a:bodyPr vert="horz" wrap="square" lIns="93248" tIns="46624" rIns="93248" bIns="46624" numCol="1" anchor="t" anchorCtr="0" compatLnSpc="1">
                <a:prstTxWarp prst="textNoShape">
                  <a:avLst/>
                </a:prstTxWarp>
              </a:bodyPr>
              <a:lstStyle/>
              <a:p>
                <a:endParaRPr lang="en-US" sz="1836" dirty="0">
                  <a:solidFill>
                    <a:srgbClr val="505050"/>
                  </a:solidFill>
                </a:endParaRPr>
              </a:p>
            </p:txBody>
          </p:sp>
          <p:pic>
            <p:nvPicPr>
              <p:cNvPr id="23" name="Picture 22"/>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209776" y="4340525"/>
                <a:ext cx="2618072" cy="365760"/>
              </a:xfrm>
              <a:prstGeom prst="rect">
                <a:avLst/>
              </a:prstGeom>
            </p:spPr>
          </p:pic>
          <p:sp>
            <p:nvSpPr>
              <p:cNvPr id="24" name="Freeform 86"/>
              <p:cNvSpPr>
                <a:spLocks noChangeAspect="1" noEditPoints="1"/>
              </p:cNvSpPr>
              <p:nvPr/>
            </p:nvSpPr>
            <p:spPr bwMode="black">
              <a:xfrm>
                <a:off x="9209776" y="4913238"/>
                <a:ext cx="2487534" cy="365760"/>
              </a:xfrm>
              <a:custGeom>
                <a:avLst/>
                <a:gdLst>
                  <a:gd name="T0" fmla="*/ 197 w 790"/>
                  <a:gd name="T1" fmla="*/ 42 h 116"/>
                  <a:gd name="T2" fmla="*/ 180 w 790"/>
                  <a:gd name="T3" fmla="*/ 93 h 116"/>
                  <a:gd name="T4" fmla="*/ 174 w 790"/>
                  <a:gd name="T5" fmla="*/ 77 h 116"/>
                  <a:gd name="T6" fmla="*/ 193 w 790"/>
                  <a:gd name="T7" fmla="*/ 23 h 116"/>
                  <a:gd name="T8" fmla="*/ 217 w 790"/>
                  <a:gd name="T9" fmla="*/ 84 h 116"/>
                  <a:gd name="T10" fmla="*/ 257 w 790"/>
                  <a:gd name="T11" fmla="*/ 25 h 116"/>
                  <a:gd name="T12" fmla="*/ 246 w 790"/>
                  <a:gd name="T13" fmla="*/ 25 h 116"/>
                  <a:gd name="T14" fmla="*/ 257 w 790"/>
                  <a:gd name="T15" fmla="*/ 25 h 116"/>
                  <a:gd name="T16" fmla="*/ 255 w 790"/>
                  <a:gd name="T17" fmla="*/ 43 h 116"/>
                  <a:gd name="T18" fmla="*/ 302 w 790"/>
                  <a:gd name="T19" fmla="*/ 65 h 116"/>
                  <a:gd name="T20" fmla="*/ 276 w 790"/>
                  <a:gd name="T21" fmla="*/ 93 h 116"/>
                  <a:gd name="T22" fmla="*/ 276 w 790"/>
                  <a:gd name="T23" fmla="*/ 51 h 116"/>
                  <a:gd name="T24" fmla="*/ 310 w 790"/>
                  <a:gd name="T25" fmla="*/ 63 h 116"/>
                  <a:gd name="T26" fmla="*/ 356 w 790"/>
                  <a:gd name="T27" fmla="*/ 85 h 116"/>
                  <a:gd name="T28" fmla="*/ 318 w 790"/>
                  <a:gd name="T29" fmla="*/ 69 h 116"/>
                  <a:gd name="T30" fmla="*/ 356 w 790"/>
                  <a:gd name="T31" fmla="*/ 50 h 116"/>
                  <a:gd name="T32" fmla="*/ 356 w 790"/>
                  <a:gd name="T33" fmla="*/ 71 h 116"/>
                  <a:gd name="T34" fmla="*/ 330 w 790"/>
                  <a:gd name="T35" fmla="*/ 54 h 116"/>
                  <a:gd name="T36" fmla="*/ 352 w 790"/>
                  <a:gd name="T37" fmla="*/ 83 h 116"/>
                  <a:gd name="T38" fmla="*/ 399 w 790"/>
                  <a:gd name="T39" fmla="*/ 95 h 116"/>
                  <a:gd name="T40" fmla="*/ 400 w 790"/>
                  <a:gd name="T41" fmla="*/ 42 h 116"/>
                  <a:gd name="T42" fmla="*/ 412 w 790"/>
                  <a:gd name="T43" fmla="*/ 54 h 116"/>
                  <a:gd name="T44" fmla="*/ 387 w 790"/>
                  <a:gd name="T45" fmla="*/ 83 h 116"/>
                  <a:gd name="T46" fmla="*/ 496 w 790"/>
                  <a:gd name="T47" fmla="*/ 43 h 116"/>
                  <a:gd name="T48" fmla="*/ 462 w 790"/>
                  <a:gd name="T49" fmla="*/ 53 h 116"/>
                  <a:gd name="T50" fmla="*/ 441 w 790"/>
                  <a:gd name="T51" fmla="*/ 93 h 116"/>
                  <a:gd name="T52" fmla="*/ 445 w 790"/>
                  <a:gd name="T53" fmla="*/ 85 h 116"/>
                  <a:gd name="T54" fmla="*/ 466 w 790"/>
                  <a:gd name="T55" fmla="*/ 43 h 116"/>
                  <a:gd name="T56" fmla="*/ 478 w 790"/>
                  <a:gd name="T57" fmla="*/ 81 h 116"/>
                  <a:gd name="T58" fmla="*/ 526 w 790"/>
                  <a:gd name="T59" fmla="*/ 90 h 116"/>
                  <a:gd name="T60" fmla="*/ 512 w 790"/>
                  <a:gd name="T61" fmla="*/ 88 h 116"/>
                  <a:gd name="T62" fmla="*/ 503 w 790"/>
                  <a:gd name="T63" fmla="*/ 66 h 116"/>
                  <a:gd name="T64" fmla="*/ 528 w 790"/>
                  <a:gd name="T65" fmla="*/ 44 h 116"/>
                  <a:gd name="T66" fmla="*/ 508 w 790"/>
                  <a:gd name="T67" fmla="*/ 56 h 116"/>
                  <a:gd name="T68" fmla="*/ 530 w 790"/>
                  <a:gd name="T69" fmla="*/ 80 h 116"/>
                  <a:gd name="T70" fmla="*/ 568 w 790"/>
                  <a:gd name="T71" fmla="*/ 74 h 116"/>
                  <a:gd name="T72" fmla="*/ 587 w 790"/>
                  <a:gd name="T73" fmla="*/ 23 h 116"/>
                  <a:gd name="T74" fmla="*/ 583 w 790"/>
                  <a:gd name="T75" fmla="*/ 31 h 116"/>
                  <a:gd name="T76" fmla="*/ 595 w 790"/>
                  <a:gd name="T77" fmla="*/ 66 h 116"/>
                  <a:gd name="T78" fmla="*/ 659 w 790"/>
                  <a:gd name="T79" fmla="*/ 93 h 116"/>
                  <a:gd name="T80" fmla="*/ 620 w 790"/>
                  <a:gd name="T81" fmla="*/ 50 h 116"/>
                  <a:gd name="T82" fmla="*/ 706 w 790"/>
                  <a:gd name="T83" fmla="*/ 93 h 116"/>
                  <a:gd name="T84" fmla="*/ 682 w 790"/>
                  <a:gd name="T85" fmla="*/ 95 h 116"/>
                  <a:gd name="T86" fmla="*/ 672 w 790"/>
                  <a:gd name="T87" fmla="*/ 72 h 116"/>
                  <a:gd name="T88" fmla="*/ 698 w 790"/>
                  <a:gd name="T89" fmla="*/ 43 h 116"/>
                  <a:gd name="T90" fmla="*/ 739 w 790"/>
                  <a:gd name="T91" fmla="*/ 50 h 116"/>
                  <a:gd name="T92" fmla="*/ 718 w 790"/>
                  <a:gd name="T93" fmla="*/ 93 h 116"/>
                  <a:gd name="T94" fmla="*/ 727 w 790"/>
                  <a:gd name="T95" fmla="*/ 53 h 116"/>
                  <a:gd name="T96" fmla="*/ 745 w 790"/>
                  <a:gd name="T97" fmla="*/ 51 h 116"/>
                  <a:gd name="T98" fmla="*/ 771 w 790"/>
                  <a:gd name="T99" fmla="*/ 88 h 116"/>
                  <a:gd name="T100" fmla="*/ 753 w 790"/>
                  <a:gd name="T101" fmla="*/ 88 h 116"/>
                  <a:gd name="T102" fmla="*/ 785 w 790"/>
                  <a:gd name="T103" fmla="*/ 49 h 116"/>
                  <a:gd name="T104" fmla="*/ 779 w 790"/>
                  <a:gd name="T105" fmla="*/ 53 h 116"/>
                  <a:gd name="T106" fmla="*/ 782 w 790"/>
                  <a:gd name="T107" fmla="*/ 63 h 116"/>
                  <a:gd name="T108" fmla="*/ 0 w 790"/>
                  <a:gd name="T109" fmla="*/ 57 h 116"/>
                  <a:gd name="T110" fmla="*/ 116 w 790"/>
                  <a:gd name="T111" fmla="*/ 0 h 116"/>
                  <a:gd name="T112" fmla="*/ 0 w 790"/>
                  <a:gd name="T113" fmla="*/ 59 h 116"/>
                  <a:gd name="T114" fmla="*/ 52 w 790"/>
                  <a:gd name="T115" fmla="*/ 59 h 116"/>
                  <a:gd name="T116" fmla="*/ 52 w 790"/>
                  <a:gd name="T1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0" h="116">
                    <a:moveTo>
                      <a:pt x="242" y="23"/>
                    </a:moveTo>
                    <a:cubicBezTo>
                      <a:pt x="222" y="93"/>
                      <a:pt x="222" y="93"/>
                      <a:pt x="222" y="93"/>
                    </a:cubicBezTo>
                    <a:cubicBezTo>
                      <a:pt x="212" y="93"/>
                      <a:pt x="212" y="93"/>
                      <a:pt x="212" y="93"/>
                    </a:cubicBezTo>
                    <a:cubicBezTo>
                      <a:pt x="197" y="42"/>
                      <a:pt x="197" y="42"/>
                      <a:pt x="197" y="42"/>
                    </a:cubicBezTo>
                    <a:cubicBezTo>
                      <a:pt x="197" y="40"/>
                      <a:pt x="196" y="37"/>
                      <a:pt x="196" y="35"/>
                    </a:cubicBezTo>
                    <a:cubicBezTo>
                      <a:pt x="196" y="35"/>
                      <a:pt x="196" y="35"/>
                      <a:pt x="196" y="35"/>
                    </a:cubicBezTo>
                    <a:cubicBezTo>
                      <a:pt x="196" y="37"/>
                      <a:pt x="195" y="39"/>
                      <a:pt x="195" y="42"/>
                    </a:cubicBezTo>
                    <a:cubicBezTo>
                      <a:pt x="180" y="93"/>
                      <a:pt x="180" y="93"/>
                      <a:pt x="180" y="93"/>
                    </a:cubicBezTo>
                    <a:cubicBezTo>
                      <a:pt x="171" y="93"/>
                      <a:pt x="171" y="93"/>
                      <a:pt x="171" y="93"/>
                    </a:cubicBezTo>
                    <a:cubicBezTo>
                      <a:pt x="150" y="23"/>
                      <a:pt x="150" y="23"/>
                      <a:pt x="150" y="23"/>
                    </a:cubicBezTo>
                    <a:cubicBezTo>
                      <a:pt x="159" y="23"/>
                      <a:pt x="159" y="23"/>
                      <a:pt x="159" y="23"/>
                    </a:cubicBezTo>
                    <a:cubicBezTo>
                      <a:pt x="174" y="77"/>
                      <a:pt x="174" y="77"/>
                      <a:pt x="174" y="77"/>
                    </a:cubicBezTo>
                    <a:cubicBezTo>
                      <a:pt x="175" y="79"/>
                      <a:pt x="175" y="82"/>
                      <a:pt x="175" y="84"/>
                    </a:cubicBezTo>
                    <a:cubicBezTo>
                      <a:pt x="175" y="84"/>
                      <a:pt x="175" y="84"/>
                      <a:pt x="175" y="84"/>
                    </a:cubicBezTo>
                    <a:cubicBezTo>
                      <a:pt x="176" y="82"/>
                      <a:pt x="176" y="80"/>
                      <a:pt x="177" y="77"/>
                    </a:cubicBezTo>
                    <a:cubicBezTo>
                      <a:pt x="193" y="23"/>
                      <a:pt x="193" y="23"/>
                      <a:pt x="193" y="23"/>
                    </a:cubicBezTo>
                    <a:cubicBezTo>
                      <a:pt x="201" y="23"/>
                      <a:pt x="201" y="23"/>
                      <a:pt x="201" y="23"/>
                    </a:cubicBezTo>
                    <a:cubicBezTo>
                      <a:pt x="215" y="77"/>
                      <a:pt x="215" y="77"/>
                      <a:pt x="215" y="77"/>
                    </a:cubicBezTo>
                    <a:cubicBezTo>
                      <a:pt x="216" y="79"/>
                      <a:pt x="216" y="82"/>
                      <a:pt x="217" y="84"/>
                    </a:cubicBezTo>
                    <a:cubicBezTo>
                      <a:pt x="217" y="84"/>
                      <a:pt x="217" y="84"/>
                      <a:pt x="217" y="84"/>
                    </a:cubicBezTo>
                    <a:cubicBezTo>
                      <a:pt x="217" y="82"/>
                      <a:pt x="217" y="80"/>
                      <a:pt x="218" y="77"/>
                    </a:cubicBezTo>
                    <a:cubicBezTo>
                      <a:pt x="233" y="23"/>
                      <a:pt x="233" y="23"/>
                      <a:pt x="233" y="23"/>
                    </a:cubicBezTo>
                    <a:lnTo>
                      <a:pt x="242" y="23"/>
                    </a:lnTo>
                    <a:close/>
                    <a:moveTo>
                      <a:pt x="257" y="25"/>
                    </a:moveTo>
                    <a:cubicBezTo>
                      <a:pt x="257" y="26"/>
                      <a:pt x="256" y="28"/>
                      <a:pt x="255" y="29"/>
                    </a:cubicBezTo>
                    <a:cubicBezTo>
                      <a:pt x="254" y="30"/>
                      <a:pt x="253" y="30"/>
                      <a:pt x="252" y="30"/>
                    </a:cubicBezTo>
                    <a:cubicBezTo>
                      <a:pt x="250" y="30"/>
                      <a:pt x="249" y="30"/>
                      <a:pt x="248" y="29"/>
                    </a:cubicBezTo>
                    <a:cubicBezTo>
                      <a:pt x="247" y="28"/>
                      <a:pt x="246" y="27"/>
                      <a:pt x="246" y="25"/>
                    </a:cubicBezTo>
                    <a:cubicBezTo>
                      <a:pt x="246" y="24"/>
                      <a:pt x="247" y="22"/>
                      <a:pt x="248" y="21"/>
                    </a:cubicBezTo>
                    <a:cubicBezTo>
                      <a:pt x="249" y="20"/>
                      <a:pt x="250" y="20"/>
                      <a:pt x="252" y="20"/>
                    </a:cubicBezTo>
                    <a:cubicBezTo>
                      <a:pt x="253" y="20"/>
                      <a:pt x="254" y="20"/>
                      <a:pt x="255" y="21"/>
                    </a:cubicBezTo>
                    <a:cubicBezTo>
                      <a:pt x="256" y="22"/>
                      <a:pt x="257" y="24"/>
                      <a:pt x="257" y="25"/>
                    </a:cubicBezTo>
                    <a:close/>
                    <a:moveTo>
                      <a:pt x="255" y="93"/>
                    </a:moveTo>
                    <a:cubicBezTo>
                      <a:pt x="247" y="93"/>
                      <a:pt x="247" y="93"/>
                      <a:pt x="247" y="93"/>
                    </a:cubicBezTo>
                    <a:cubicBezTo>
                      <a:pt x="247" y="43"/>
                      <a:pt x="247" y="43"/>
                      <a:pt x="247" y="43"/>
                    </a:cubicBezTo>
                    <a:cubicBezTo>
                      <a:pt x="255" y="43"/>
                      <a:pt x="255" y="43"/>
                      <a:pt x="255" y="43"/>
                    </a:cubicBezTo>
                    <a:lnTo>
                      <a:pt x="255" y="93"/>
                    </a:lnTo>
                    <a:close/>
                    <a:moveTo>
                      <a:pt x="310" y="93"/>
                    </a:moveTo>
                    <a:cubicBezTo>
                      <a:pt x="302" y="93"/>
                      <a:pt x="302" y="93"/>
                      <a:pt x="302" y="93"/>
                    </a:cubicBezTo>
                    <a:cubicBezTo>
                      <a:pt x="302" y="65"/>
                      <a:pt x="302" y="65"/>
                      <a:pt x="302" y="65"/>
                    </a:cubicBezTo>
                    <a:cubicBezTo>
                      <a:pt x="302" y="54"/>
                      <a:pt x="298" y="49"/>
                      <a:pt x="290" y="49"/>
                    </a:cubicBezTo>
                    <a:cubicBezTo>
                      <a:pt x="286" y="49"/>
                      <a:pt x="282" y="50"/>
                      <a:pt x="280" y="53"/>
                    </a:cubicBezTo>
                    <a:cubicBezTo>
                      <a:pt x="277" y="56"/>
                      <a:pt x="276" y="60"/>
                      <a:pt x="276" y="65"/>
                    </a:cubicBezTo>
                    <a:cubicBezTo>
                      <a:pt x="276" y="93"/>
                      <a:pt x="276" y="93"/>
                      <a:pt x="276" y="93"/>
                    </a:cubicBezTo>
                    <a:cubicBezTo>
                      <a:pt x="268" y="93"/>
                      <a:pt x="268" y="93"/>
                      <a:pt x="268" y="93"/>
                    </a:cubicBezTo>
                    <a:cubicBezTo>
                      <a:pt x="268" y="43"/>
                      <a:pt x="268" y="43"/>
                      <a:pt x="268" y="43"/>
                    </a:cubicBezTo>
                    <a:cubicBezTo>
                      <a:pt x="276" y="43"/>
                      <a:pt x="276" y="43"/>
                      <a:pt x="276" y="43"/>
                    </a:cubicBezTo>
                    <a:cubicBezTo>
                      <a:pt x="276" y="51"/>
                      <a:pt x="276" y="51"/>
                      <a:pt x="276" y="51"/>
                    </a:cubicBezTo>
                    <a:cubicBezTo>
                      <a:pt x="276" y="51"/>
                      <a:pt x="276" y="51"/>
                      <a:pt x="276" y="51"/>
                    </a:cubicBezTo>
                    <a:cubicBezTo>
                      <a:pt x="280" y="45"/>
                      <a:pt x="285" y="42"/>
                      <a:pt x="293" y="42"/>
                    </a:cubicBezTo>
                    <a:cubicBezTo>
                      <a:pt x="298" y="42"/>
                      <a:pt x="302" y="44"/>
                      <a:pt x="305" y="47"/>
                    </a:cubicBezTo>
                    <a:cubicBezTo>
                      <a:pt x="308" y="51"/>
                      <a:pt x="310" y="56"/>
                      <a:pt x="310" y="63"/>
                    </a:cubicBezTo>
                    <a:lnTo>
                      <a:pt x="310" y="93"/>
                    </a:lnTo>
                    <a:close/>
                    <a:moveTo>
                      <a:pt x="364" y="93"/>
                    </a:moveTo>
                    <a:cubicBezTo>
                      <a:pt x="356" y="93"/>
                      <a:pt x="356" y="93"/>
                      <a:pt x="356" y="93"/>
                    </a:cubicBezTo>
                    <a:cubicBezTo>
                      <a:pt x="356" y="85"/>
                      <a:pt x="356" y="85"/>
                      <a:pt x="356" y="85"/>
                    </a:cubicBezTo>
                    <a:cubicBezTo>
                      <a:pt x="356" y="85"/>
                      <a:pt x="356" y="85"/>
                      <a:pt x="356" y="85"/>
                    </a:cubicBezTo>
                    <a:cubicBezTo>
                      <a:pt x="352" y="91"/>
                      <a:pt x="346" y="95"/>
                      <a:pt x="339" y="95"/>
                    </a:cubicBezTo>
                    <a:cubicBezTo>
                      <a:pt x="332" y="95"/>
                      <a:pt x="327" y="92"/>
                      <a:pt x="324" y="88"/>
                    </a:cubicBezTo>
                    <a:cubicBezTo>
                      <a:pt x="320" y="84"/>
                      <a:pt x="318" y="77"/>
                      <a:pt x="318" y="69"/>
                    </a:cubicBezTo>
                    <a:cubicBezTo>
                      <a:pt x="318" y="61"/>
                      <a:pt x="320" y="54"/>
                      <a:pt x="324" y="49"/>
                    </a:cubicBezTo>
                    <a:cubicBezTo>
                      <a:pt x="328" y="44"/>
                      <a:pt x="334" y="42"/>
                      <a:pt x="341" y="42"/>
                    </a:cubicBezTo>
                    <a:cubicBezTo>
                      <a:pt x="348" y="42"/>
                      <a:pt x="353" y="45"/>
                      <a:pt x="356" y="50"/>
                    </a:cubicBezTo>
                    <a:cubicBezTo>
                      <a:pt x="356" y="50"/>
                      <a:pt x="356" y="50"/>
                      <a:pt x="356" y="50"/>
                    </a:cubicBezTo>
                    <a:cubicBezTo>
                      <a:pt x="356" y="19"/>
                      <a:pt x="356" y="19"/>
                      <a:pt x="356" y="19"/>
                    </a:cubicBezTo>
                    <a:cubicBezTo>
                      <a:pt x="364" y="19"/>
                      <a:pt x="364" y="19"/>
                      <a:pt x="364" y="19"/>
                    </a:cubicBezTo>
                    <a:lnTo>
                      <a:pt x="364" y="93"/>
                    </a:lnTo>
                    <a:close/>
                    <a:moveTo>
                      <a:pt x="356" y="71"/>
                    </a:moveTo>
                    <a:cubicBezTo>
                      <a:pt x="356" y="63"/>
                      <a:pt x="356" y="63"/>
                      <a:pt x="356" y="63"/>
                    </a:cubicBezTo>
                    <a:cubicBezTo>
                      <a:pt x="356" y="59"/>
                      <a:pt x="355" y="56"/>
                      <a:pt x="352" y="53"/>
                    </a:cubicBezTo>
                    <a:cubicBezTo>
                      <a:pt x="349" y="50"/>
                      <a:pt x="346" y="49"/>
                      <a:pt x="342" y="49"/>
                    </a:cubicBezTo>
                    <a:cubicBezTo>
                      <a:pt x="337" y="49"/>
                      <a:pt x="333" y="51"/>
                      <a:pt x="330" y="54"/>
                    </a:cubicBezTo>
                    <a:cubicBezTo>
                      <a:pt x="327" y="58"/>
                      <a:pt x="326" y="63"/>
                      <a:pt x="326" y="69"/>
                    </a:cubicBezTo>
                    <a:cubicBezTo>
                      <a:pt x="326" y="75"/>
                      <a:pt x="327" y="80"/>
                      <a:pt x="330" y="83"/>
                    </a:cubicBezTo>
                    <a:cubicBezTo>
                      <a:pt x="333" y="86"/>
                      <a:pt x="337" y="88"/>
                      <a:pt x="341" y="88"/>
                    </a:cubicBezTo>
                    <a:cubicBezTo>
                      <a:pt x="345" y="88"/>
                      <a:pt x="349" y="86"/>
                      <a:pt x="352" y="83"/>
                    </a:cubicBezTo>
                    <a:cubicBezTo>
                      <a:pt x="355" y="80"/>
                      <a:pt x="356" y="76"/>
                      <a:pt x="356" y="71"/>
                    </a:cubicBezTo>
                    <a:close/>
                    <a:moveTo>
                      <a:pt x="424" y="68"/>
                    </a:moveTo>
                    <a:cubicBezTo>
                      <a:pt x="424" y="76"/>
                      <a:pt x="422" y="83"/>
                      <a:pt x="417" y="87"/>
                    </a:cubicBezTo>
                    <a:cubicBezTo>
                      <a:pt x="413" y="92"/>
                      <a:pt x="407" y="95"/>
                      <a:pt x="399" y="95"/>
                    </a:cubicBezTo>
                    <a:cubicBezTo>
                      <a:pt x="392" y="95"/>
                      <a:pt x="386" y="92"/>
                      <a:pt x="381" y="87"/>
                    </a:cubicBezTo>
                    <a:cubicBezTo>
                      <a:pt x="377" y="83"/>
                      <a:pt x="375" y="77"/>
                      <a:pt x="375" y="69"/>
                    </a:cubicBezTo>
                    <a:cubicBezTo>
                      <a:pt x="375" y="60"/>
                      <a:pt x="377" y="53"/>
                      <a:pt x="382" y="49"/>
                    </a:cubicBezTo>
                    <a:cubicBezTo>
                      <a:pt x="387" y="44"/>
                      <a:pt x="393" y="42"/>
                      <a:pt x="400" y="42"/>
                    </a:cubicBezTo>
                    <a:cubicBezTo>
                      <a:pt x="408" y="42"/>
                      <a:pt x="414" y="44"/>
                      <a:pt x="418" y="49"/>
                    </a:cubicBezTo>
                    <a:cubicBezTo>
                      <a:pt x="422" y="53"/>
                      <a:pt x="424" y="60"/>
                      <a:pt x="424" y="68"/>
                    </a:cubicBezTo>
                    <a:close/>
                    <a:moveTo>
                      <a:pt x="416" y="68"/>
                    </a:moveTo>
                    <a:cubicBezTo>
                      <a:pt x="416" y="62"/>
                      <a:pt x="415" y="57"/>
                      <a:pt x="412" y="54"/>
                    </a:cubicBezTo>
                    <a:cubicBezTo>
                      <a:pt x="409" y="50"/>
                      <a:pt x="405" y="49"/>
                      <a:pt x="400" y="49"/>
                    </a:cubicBezTo>
                    <a:cubicBezTo>
                      <a:pt x="395" y="49"/>
                      <a:pt x="391" y="50"/>
                      <a:pt x="388" y="54"/>
                    </a:cubicBezTo>
                    <a:cubicBezTo>
                      <a:pt x="384" y="57"/>
                      <a:pt x="383" y="62"/>
                      <a:pt x="383" y="69"/>
                    </a:cubicBezTo>
                    <a:cubicBezTo>
                      <a:pt x="383" y="75"/>
                      <a:pt x="384" y="79"/>
                      <a:pt x="387" y="83"/>
                    </a:cubicBezTo>
                    <a:cubicBezTo>
                      <a:pt x="391" y="86"/>
                      <a:pt x="395" y="88"/>
                      <a:pt x="400" y="88"/>
                    </a:cubicBezTo>
                    <a:cubicBezTo>
                      <a:pt x="405" y="88"/>
                      <a:pt x="409" y="86"/>
                      <a:pt x="412" y="83"/>
                    </a:cubicBezTo>
                    <a:cubicBezTo>
                      <a:pt x="415" y="79"/>
                      <a:pt x="416" y="75"/>
                      <a:pt x="416" y="68"/>
                    </a:cubicBezTo>
                    <a:close/>
                    <a:moveTo>
                      <a:pt x="496" y="43"/>
                    </a:moveTo>
                    <a:cubicBezTo>
                      <a:pt x="481" y="93"/>
                      <a:pt x="481" y="93"/>
                      <a:pt x="481" y="93"/>
                    </a:cubicBezTo>
                    <a:cubicBezTo>
                      <a:pt x="473" y="93"/>
                      <a:pt x="473" y="93"/>
                      <a:pt x="473" y="93"/>
                    </a:cubicBezTo>
                    <a:cubicBezTo>
                      <a:pt x="462" y="57"/>
                      <a:pt x="462" y="57"/>
                      <a:pt x="462" y="57"/>
                    </a:cubicBezTo>
                    <a:cubicBezTo>
                      <a:pt x="462" y="56"/>
                      <a:pt x="462" y="55"/>
                      <a:pt x="462" y="53"/>
                    </a:cubicBezTo>
                    <a:cubicBezTo>
                      <a:pt x="461" y="53"/>
                      <a:pt x="461" y="53"/>
                      <a:pt x="461" y="53"/>
                    </a:cubicBezTo>
                    <a:cubicBezTo>
                      <a:pt x="461" y="54"/>
                      <a:pt x="461" y="55"/>
                      <a:pt x="460" y="57"/>
                    </a:cubicBezTo>
                    <a:cubicBezTo>
                      <a:pt x="449" y="93"/>
                      <a:pt x="449" y="93"/>
                      <a:pt x="449" y="93"/>
                    </a:cubicBezTo>
                    <a:cubicBezTo>
                      <a:pt x="441" y="93"/>
                      <a:pt x="441" y="93"/>
                      <a:pt x="441" y="93"/>
                    </a:cubicBezTo>
                    <a:cubicBezTo>
                      <a:pt x="426" y="43"/>
                      <a:pt x="426" y="43"/>
                      <a:pt x="426" y="43"/>
                    </a:cubicBezTo>
                    <a:cubicBezTo>
                      <a:pt x="434" y="43"/>
                      <a:pt x="434" y="43"/>
                      <a:pt x="434" y="43"/>
                    </a:cubicBezTo>
                    <a:cubicBezTo>
                      <a:pt x="445" y="81"/>
                      <a:pt x="445" y="81"/>
                      <a:pt x="445" y="81"/>
                    </a:cubicBezTo>
                    <a:cubicBezTo>
                      <a:pt x="445" y="82"/>
                      <a:pt x="445" y="84"/>
                      <a:pt x="445" y="85"/>
                    </a:cubicBezTo>
                    <a:cubicBezTo>
                      <a:pt x="446" y="85"/>
                      <a:pt x="446" y="85"/>
                      <a:pt x="446" y="85"/>
                    </a:cubicBezTo>
                    <a:cubicBezTo>
                      <a:pt x="446" y="84"/>
                      <a:pt x="446" y="83"/>
                      <a:pt x="447" y="81"/>
                    </a:cubicBezTo>
                    <a:cubicBezTo>
                      <a:pt x="458" y="43"/>
                      <a:pt x="458" y="43"/>
                      <a:pt x="458" y="43"/>
                    </a:cubicBezTo>
                    <a:cubicBezTo>
                      <a:pt x="466" y="43"/>
                      <a:pt x="466" y="43"/>
                      <a:pt x="466" y="43"/>
                    </a:cubicBezTo>
                    <a:cubicBezTo>
                      <a:pt x="476" y="81"/>
                      <a:pt x="476" y="81"/>
                      <a:pt x="476" y="81"/>
                    </a:cubicBezTo>
                    <a:cubicBezTo>
                      <a:pt x="476" y="82"/>
                      <a:pt x="477" y="84"/>
                      <a:pt x="477" y="86"/>
                    </a:cubicBezTo>
                    <a:cubicBezTo>
                      <a:pt x="477" y="86"/>
                      <a:pt x="477" y="86"/>
                      <a:pt x="477" y="86"/>
                    </a:cubicBezTo>
                    <a:cubicBezTo>
                      <a:pt x="477" y="84"/>
                      <a:pt x="477" y="83"/>
                      <a:pt x="478" y="81"/>
                    </a:cubicBezTo>
                    <a:cubicBezTo>
                      <a:pt x="488" y="43"/>
                      <a:pt x="488" y="43"/>
                      <a:pt x="488" y="43"/>
                    </a:cubicBezTo>
                    <a:lnTo>
                      <a:pt x="496" y="43"/>
                    </a:lnTo>
                    <a:close/>
                    <a:moveTo>
                      <a:pt x="530" y="80"/>
                    </a:moveTo>
                    <a:cubicBezTo>
                      <a:pt x="530" y="84"/>
                      <a:pt x="529" y="88"/>
                      <a:pt x="526" y="90"/>
                    </a:cubicBezTo>
                    <a:cubicBezTo>
                      <a:pt x="522" y="93"/>
                      <a:pt x="518" y="95"/>
                      <a:pt x="512" y="95"/>
                    </a:cubicBezTo>
                    <a:cubicBezTo>
                      <a:pt x="507" y="95"/>
                      <a:pt x="503" y="94"/>
                      <a:pt x="499" y="92"/>
                    </a:cubicBezTo>
                    <a:cubicBezTo>
                      <a:pt x="499" y="83"/>
                      <a:pt x="499" y="83"/>
                      <a:pt x="499" y="83"/>
                    </a:cubicBezTo>
                    <a:cubicBezTo>
                      <a:pt x="503" y="86"/>
                      <a:pt x="508" y="88"/>
                      <a:pt x="512" y="88"/>
                    </a:cubicBezTo>
                    <a:cubicBezTo>
                      <a:pt x="519" y="88"/>
                      <a:pt x="522" y="85"/>
                      <a:pt x="522" y="81"/>
                    </a:cubicBezTo>
                    <a:cubicBezTo>
                      <a:pt x="522" y="79"/>
                      <a:pt x="521" y="77"/>
                      <a:pt x="520" y="76"/>
                    </a:cubicBezTo>
                    <a:cubicBezTo>
                      <a:pt x="518" y="75"/>
                      <a:pt x="516" y="73"/>
                      <a:pt x="512" y="71"/>
                    </a:cubicBezTo>
                    <a:cubicBezTo>
                      <a:pt x="507" y="69"/>
                      <a:pt x="504" y="68"/>
                      <a:pt x="503" y="66"/>
                    </a:cubicBezTo>
                    <a:cubicBezTo>
                      <a:pt x="500" y="63"/>
                      <a:pt x="499" y="60"/>
                      <a:pt x="499" y="56"/>
                    </a:cubicBezTo>
                    <a:cubicBezTo>
                      <a:pt x="499" y="52"/>
                      <a:pt x="501" y="49"/>
                      <a:pt x="504" y="46"/>
                    </a:cubicBezTo>
                    <a:cubicBezTo>
                      <a:pt x="508" y="43"/>
                      <a:pt x="512" y="42"/>
                      <a:pt x="517" y="42"/>
                    </a:cubicBezTo>
                    <a:cubicBezTo>
                      <a:pt x="521" y="42"/>
                      <a:pt x="525" y="43"/>
                      <a:pt x="528" y="44"/>
                    </a:cubicBezTo>
                    <a:cubicBezTo>
                      <a:pt x="528" y="52"/>
                      <a:pt x="528" y="52"/>
                      <a:pt x="528" y="52"/>
                    </a:cubicBezTo>
                    <a:cubicBezTo>
                      <a:pt x="525" y="50"/>
                      <a:pt x="521" y="49"/>
                      <a:pt x="517" y="49"/>
                    </a:cubicBezTo>
                    <a:cubicBezTo>
                      <a:pt x="514" y="49"/>
                      <a:pt x="512" y="49"/>
                      <a:pt x="510" y="51"/>
                    </a:cubicBezTo>
                    <a:cubicBezTo>
                      <a:pt x="509" y="52"/>
                      <a:pt x="508" y="54"/>
                      <a:pt x="508" y="56"/>
                    </a:cubicBezTo>
                    <a:cubicBezTo>
                      <a:pt x="508" y="58"/>
                      <a:pt x="508" y="60"/>
                      <a:pt x="510" y="61"/>
                    </a:cubicBezTo>
                    <a:cubicBezTo>
                      <a:pt x="511" y="62"/>
                      <a:pt x="513" y="64"/>
                      <a:pt x="517" y="65"/>
                    </a:cubicBezTo>
                    <a:cubicBezTo>
                      <a:pt x="522" y="67"/>
                      <a:pt x="525" y="69"/>
                      <a:pt x="527" y="71"/>
                    </a:cubicBezTo>
                    <a:cubicBezTo>
                      <a:pt x="529" y="73"/>
                      <a:pt x="530" y="76"/>
                      <a:pt x="530" y="80"/>
                    </a:cubicBezTo>
                    <a:close/>
                    <a:moveTo>
                      <a:pt x="615" y="93"/>
                    </a:moveTo>
                    <a:cubicBezTo>
                      <a:pt x="605" y="93"/>
                      <a:pt x="605" y="93"/>
                      <a:pt x="605" y="93"/>
                    </a:cubicBezTo>
                    <a:cubicBezTo>
                      <a:pt x="598" y="74"/>
                      <a:pt x="598" y="74"/>
                      <a:pt x="598" y="74"/>
                    </a:cubicBezTo>
                    <a:cubicBezTo>
                      <a:pt x="568" y="74"/>
                      <a:pt x="568" y="74"/>
                      <a:pt x="568" y="74"/>
                    </a:cubicBezTo>
                    <a:cubicBezTo>
                      <a:pt x="561" y="93"/>
                      <a:pt x="561" y="93"/>
                      <a:pt x="561" y="93"/>
                    </a:cubicBezTo>
                    <a:cubicBezTo>
                      <a:pt x="552" y="93"/>
                      <a:pt x="552" y="93"/>
                      <a:pt x="552" y="93"/>
                    </a:cubicBezTo>
                    <a:cubicBezTo>
                      <a:pt x="579" y="23"/>
                      <a:pt x="579" y="23"/>
                      <a:pt x="579" y="23"/>
                    </a:cubicBezTo>
                    <a:cubicBezTo>
                      <a:pt x="587" y="23"/>
                      <a:pt x="587" y="23"/>
                      <a:pt x="587" y="23"/>
                    </a:cubicBezTo>
                    <a:lnTo>
                      <a:pt x="615" y="93"/>
                    </a:lnTo>
                    <a:close/>
                    <a:moveTo>
                      <a:pt x="595" y="66"/>
                    </a:moveTo>
                    <a:cubicBezTo>
                      <a:pt x="584" y="36"/>
                      <a:pt x="584" y="36"/>
                      <a:pt x="584" y="36"/>
                    </a:cubicBezTo>
                    <a:cubicBezTo>
                      <a:pt x="584" y="35"/>
                      <a:pt x="583" y="34"/>
                      <a:pt x="583" y="31"/>
                    </a:cubicBezTo>
                    <a:cubicBezTo>
                      <a:pt x="583" y="31"/>
                      <a:pt x="583" y="31"/>
                      <a:pt x="583" y="31"/>
                    </a:cubicBezTo>
                    <a:cubicBezTo>
                      <a:pt x="582" y="33"/>
                      <a:pt x="582" y="35"/>
                      <a:pt x="582" y="36"/>
                    </a:cubicBezTo>
                    <a:cubicBezTo>
                      <a:pt x="571" y="66"/>
                      <a:pt x="571" y="66"/>
                      <a:pt x="571" y="66"/>
                    </a:cubicBezTo>
                    <a:lnTo>
                      <a:pt x="595" y="66"/>
                    </a:lnTo>
                    <a:close/>
                    <a:moveTo>
                      <a:pt x="659" y="45"/>
                    </a:moveTo>
                    <a:cubicBezTo>
                      <a:pt x="629" y="87"/>
                      <a:pt x="629" y="87"/>
                      <a:pt x="629" y="87"/>
                    </a:cubicBezTo>
                    <a:cubicBezTo>
                      <a:pt x="659" y="87"/>
                      <a:pt x="659" y="87"/>
                      <a:pt x="659" y="87"/>
                    </a:cubicBezTo>
                    <a:cubicBezTo>
                      <a:pt x="659" y="93"/>
                      <a:pt x="659" y="93"/>
                      <a:pt x="659" y="93"/>
                    </a:cubicBezTo>
                    <a:cubicBezTo>
                      <a:pt x="617" y="93"/>
                      <a:pt x="617" y="93"/>
                      <a:pt x="617" y="93"/>
                    </a:cubicBezTo>
                    <a:cubicBezTo>
                      <a:pt x="617" y="91"/>
                      <a:pt x="617" y="91"/>
                      <a:pt x="617" y="91"/>
                    </a:cubicBezTo>
                    <a:cubicBezTo>
                      <a:pt x="647" y="50"/>
                      <a:pt x="647" y="50"/>
                      <a:pt x="647" y="50"/>
                    </a:cubicBezTo>
                    <a:cubicBezTo>
                      <a:pt x="620" y="50"/>
                      <a:pt x="620" y="50"/>
                      <a:pt x="620" y="50"/>
                    </a:cubicBezTo>
                    <a:cubicBezTo>
                      <a:pt x="620" y="43"/>
                      <a:pt x="620" y="43"/>
                      <a:pt x="620" y="43"/>
                    </a:cubicBezTo>
                    <a:cubicBezTo>
                      <a:pt x="659" y="43"/>
                      <a:pt x="659" y="43"/>
                      <a:pt x="659" y="43"/>
                    </a:cubicBezTo>
                    <a:lnTo>
                      <a:pt x="659" y="45"/>
                    </a:lnTo>
                    <a:close/>
                    <a:moveTo>
                      <a:pt x="706" y="93"/>
                    </a:moveTo>
                    <a:cubicBezTo>
                      <a:pt x="698" y="93"/>
                      <a:pt x="698" y="93"/>
                      <a:pt x="698" y="93"/>
                    </a:cubicBezTo>
                    <a:cubicBezTo>
                      <a:pt x="698" y="85"/>
                      <a:pt x="698" y="85"/>
                      <a:pt x="698" y="85"/>
                    </a:cubicBezTo>
                    <a:cubicBezTo>
                      <a:pt x="698" y="85"/>
                      <a:pt x="698" y="85"/>
                      <a:pt x="698" y="85"/>
                    </a:cubicBezTo>
                    <a:cubicBezTo>
                      <a:pt x="694" y="92"/>
                      <a:pt x="689" y="95"/>
                      <a:pt x="682" y="95"/>
                    </a:cubicBezTo>
                    <a:cubicBezTo>
                      <a:pt x="670" y="95"/>
                      <a:pt x="664" y="88"/>
                      <a:pt x="664" y="73"/>
                    </a:cubicBezTo>
                    <a:cubicBezTo>
                      <a:pt x="664" y="43"/>
                      <a:pt x="664" y="43"/>
                      <a:pt x="664" y="43"/>
                    </a:cubicBezTo>
                    <a:cubicBezTo>
                      <a:pt x="672" y="43"/>
                      <a:pt x="672" y="43"/>
                      <a:pt x="672" y="43"/>
                    </a:cubicBezTo>
                    <a:cubicBezTo>
                      <a:pt x="672" y="72"/>
                      <a:pt x="672" y="72"/>
                      <a:pt x="672" y="72"/>
                    </a:cubicBezTo>
                    <a:cubicBezTo>
                      <a:pt x="672" y="83"/>
                      <a:pt x="676" y="88"/>
                      <a:pt x="685" y="88"/>
                    </a:cubicBezTo>
                    <a:cubicBezTo>
                      <a:pt x="688" y="88"/>
                      <a:pt x="692" y="86"/>
                      <a:pt x="694" y="84"/>
                    </a:cubicBezTo>
                    <a:cubicBezTo>
                      <a:pt x="697" y="81"/>
                      <a:pt x="698" y="77"/>
                      <a:pt x="698" y="72"/>
                    </a:cubicBezTo>
                    <a:cubicBezTo>
                      <a:pt x="698" y="43"/>
                      <a:pt x="698" y="43"/>
                      <a:pt x="698" y="43"/>
                    </a:cubicBezTo>
                    <a:cubicBezTo>
                      <a:pt x="706" y="43"/>
                      <a:pt x="706" y="43"/>
                      <a:pt x="706" y="43"/>
                    </a:cubicBezTo>
                    <a:lnTo>
                      <a:pt x="706" y="93"/>
                    </a:lnTo>
                    <a:close/>
                    <a:moveTo>
                      <a:pt x="745" y="51"/>
                    </a:moveTo>
                    <a:cubicBezTo>
                      <a:pt x="743" y="50"/>
                      <a:pt x="741" y="50"/>
                      <a:pt x="739" y="50"/>
                    </a:cubicBezTo>
                    <a:cubicBezTo>
                      <a:pt x="735" y="50"/>
                      <a:pt x="733" y="51"/>
                      <a:pt x="730" y="54"/>
                    </a:cubicBezTo>
                    <a:cubicBezTo>
                      <a:pt x="728" y="57"/>
                      <a:pt x="726" y="62"/>
                      <a:pt x="726" y="68"/>
                    </a:cubicBezTo>
                    <a:cubicBezTo>
                      <a:pt x="726" y="93"/>
                      <a:pt x="726" y="93"/>
                      <a:pt x="726" y="93"/>
                    </a:cubicBezTo>
                    <a:cubicBezTo>
                      <a:pt x="718" y="93"/>
                      <a:pt x="718" y="93"/>
                      <a:pt x="718" y="93"/>
                    </a:cubicBezTo>
                    <a:cubicBezTo>
                      <a:pt x="718" y="43"/>
                      <a:pt x="718" y="43"/>
                      <a:pt x="718" y="43"/>
                    </a:cubicBezTo>
                    <a:cubicBezTo>
                      <a:pt x="726" y="43"/>
                      <a:pt x="726" y="43"/>
                      <a:pt x="726" y="43"/>
                    </a:cubicBezTo>
                    <a:cubicBezTo>
                      <a:pt x="726" y="53"/>
                      <a:pt x="726" y="53"/>
                      <a:pt x="726" y="53"/>
                    </a:cubicBezTo>
                    <a:cubicBezTo>
                      <a:pt x="727" y="53"/>
                      <a:pt x="727" y="53"/>
                      <a:pt x="727" y="53"/>
                    </a:cubicBezTo>
                    <a:cubicBezTo>
                      <a:pt x="728" y="50"/>
                      <a:pt x="730" y="47"/>
                      <a:pt x="732" y="45"/>
                    </a:cubicBezTo>
                    <a:cubicBezTo>
                      <a:pt x="734" y="43"/>
                      <a:pt x="737" y="42"/>
                      <a:pt x="740" y="42"/>
                    </a:cubicBezTo>
                    <a:cubicBezTo>
                      <a:pt x="742" y="42"/>
                      <a:pt x="744" y="42"/>
                      <a:pt x="745" y="43"/>
                    </a:cubicBezTo>
                    <a:lnTo>
                      <a:pt x="745" y="51"/>
                    </a:lnTo>
                    <a:close/>
                    <a:moveTo>
                      <a:pt x="790" y="70"/>
                    </a:moveTo>
                    <a:cubicBezTo>
                      <a:pt x="755" y="70"/>
                      <a:pt x="755" y="70"/>
                      <a:pt x="755" y="70"/>
                    </a:cubicBezTo>
                    <a:cubicBezTo>
                      <a:pt x="755" y="76"/>
                      <a:pt x="756" y="80"/>
                      <a:pt x="759" y="83"/>
                    </a:cubicBezTo>
                    <a:cubicBezTo>
                      <a:pt x="762" y="86"/>
                      <a:pt x="766" y="88"/>
                      <a:pt x="771" y="88"/>
                    </a:cubicBezTo>
                    <a:cubicBezTo>
                      <a:pt x="777" y="88"/>
                      <a:pt x="782" y="86"/>
                      <a:pt x="787" y="82"/>
                    </a:cubicBezTo>
                    <a:cubicBezTo>
                      <a:pt x="787" y="90"/>
                      <a:pt x="787" y="90"/>
                      <a:pt x="787" y="90"/>
                    </a:cubicBezTo>
                    <a:cubicBezTo>
                      <a:pt x="782" y="93"/>
                      <a:pt x="777" y="95"/>
                      <a:pt x="769" y="95"/>
                    </a:cubicBezTo>
                    <a:cubicBezTo>
                      <a:pt x="762" y="95"/>
                      <a:pt x="757" y="93"/>
                      <a:pt x="753" y="88"/>
                    </a:cubicBezTo>
                    <a:cubicBezTo>
                      <a:pt x="748" y="84"/>
                      <a:pt x="746" y="77"/>
                      <a:pt x="746" y="68"/>
                    </a:cubicBezTo>
                    <a:cubicBezTo>
                      <a:pt x="746" y="60"/>
                      <a:pt x="749" y="54"/>
                      <a:pt x="753" y="49"/>
                    </a:cubicBezTo>
                    <a:cubicBezTo>
                      <a:pt x="758" y="44"/>
                      <a:pt x="763" y="42"/>
                      <a:pt x="770" y="42"/>
                    </a:cubicBezTo>
                    <a:cubicBezTo>
                      <a:pt x="776" y="42"/>
                      <a:pt x="782" y="44"/>
                      <a:pt x="785" y="49"/>
                    </a:cubicBezTo>
                    <a:cubicBezTo>
                      <a:pt x="789" y="53"/>
                      <a:pt x="790" y="59"/>
                      <a:pt x="790" y="66"/>
                    </a:cubicBezTo>
                    <a:lnTo>
                      <a:pt x="790" y="70"/>
                    </a:lnTo>
                    <a:close/>
                    <a:moveTo>
                      <a:pt x="782" y="63"/>
                    </a:moveTo>
                    <a:cubicBezTo>
                      <a:pt x="782" y="59"/>
                      <a:pt x="781" y="55"/>
                      <a:pt x="779" y="53"/>
                    </a:cubicBezTo>
                    <a:cubicBezTo>
                      <a:pt x="777" y="50"/>
                      <a:pt x="773" y="49"/>
                      <a:pt x="769" y="49"/>
                    </a:cubicBezTo>
                    <a:cubicBezTo>
                      <a:pt x="766" y="49"/>
                      <a:pt x="762" y="50"/>
                      <a:pt x="760" y="53"/>
                    </a:cubicBezTo>
                    <a:cubicBezTo>
                      <a:pt x="757" y="55"/>
                      <a:pt x="755" y="59"/>
                      <a:pt x="755" y="63"/>
                    </a:cubicBezTo>
                    <a:lnTo>
                      <a:pt x="782" y="63"/>
                    </a:lnTo>
                    <a:close/>
                    <a:moveTo>
                      <a:pt x="50" y="57"/>
                    </a:moveTo>
                    <a:cubicBezTo>
                      <a:pt x="50" y="9"/>
                      <a:pt x="50" y="9"/>
                      <a:pt x="50" y="9"/>
                    </a:cubicBezTo>
                    <a:cubicBezTo>
                      <a:pt x="0" y="16"/>
                      <a:pt x="0" y="16"/>
                      <a:pt x="0" y="16"/>
                    </a:cubicBezTo>
                    <a:cubicBezTo>
                      <a:pt x="0" y="57"/>
                      <a:pt x="0" y="57"/>
                      <a:pt x="0" y="57"/>
                    </a:cubicBezTo>
                    <a:lnTo>
                      <a:pt x="50" y="57"/>
                    </a:lnTo>
                    <a:close/>
                    <a:moveTo>
                      <a:pt x="52" y="57"/>
                    </a:moveTo>
                    <a:cubicBezTo>
                      <a:pt x="116" y="57"/>
                      <a:pt x="116" y="57"/>
                      <a:pt x="116" y="57"/>
                    </a:cubicBezTo>
                    <a:cubicBezTo>
                      <a:pt x="116" y="0"/>
                      <a:pt x="116" y="0"/>
                      <a:pt x="116" y="0"/>
                    </a:cubicBezTo>
                    <a:cubicBezTo>
                      <a:pt x="52" y="9"/>
                      <a:pt x="52" y="9"/>
                      <a:pt x="52" y="9"/>
                    </a:cubicBezTo>
                    <a:lnTo>
                      <a:pt x="52" y="57"/>
                    </a:lnTo>
                    <a:close/>
                    <a:moveTo>
                      <a:pt x="50" y="59"/>
                    </a:moveTo>
                    <a:cubicBezTo>
                      <a:pt x="0" y="59"/>
                      <a:pt x="0" y="59"/>
                      <a:pt x="0" y="59"/>
                    </a:cubicBezTo>
                    <a:cubicBezTo>
                      <a:pt x="0" y="100"/>
                      <a:pt x="0" y="100"/>
                      <a:pt x="0" y="100"/>
                    </a:cubicBezTo>
                    <a:cubicBezTo>
                      <a:pt x="50" y="107"/>
                      <a:pt x="50" y="107"/>
                      <a:pt x="50" y="107"/>
                    </a:cubicBezTo>
                    <a:lnTo>
                      <a:pt x="50" y="59"/>
                    </a:lnTo>
                    <a:close/>
                    <a:moveTo>
                      <a:pt x="52" y="59"/>
                    </a:moveTo>
                    <a:cubicBezTo>
                      <a:pt x="52" y="107"/>
                      <a:pt x="52" y="107"/>
                      <a:pt x="52" y="107"/>
                    </a:cubicBezTo>
                    <a:cubicBezTo>
                      <a:pt x="116" y="116"/>
                      <a:pt x="116" y="116"/>
                      <a:pt x="116" y="116"/>
                    </a:cubicBezTo>
                    <a:cubicBezTo>
                      <a:pt x="116" y="59"/>
                      <a:pt x="116" y="59"/>
                      <a:pt x="116" y="59"/>
                    </a:cubicBezTo>
                    <a:lnTo>
                      <a:pt x="5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78" tIns="46639" rIns="93278" bIns="46639" numCol="1" anchor="t" anchorCtr="0" compatLnSpc="1">
                <a:prstTxWarp prst="textNoShape">
                  <a:avLst/>
                </a:prstTxWarp>
              </a:bodyPr>
              <a:lstStyle/>
              <a:p>
                <a:endParaRPr lang="en-US">
                  <a:solidFill>
                    <a:srgbClr val="505050"/>
                  </a:solidFill>
                </a:endParaRPr>
              </a:p>
            </p:txBody>
          </p:sp>
        </p:grpSp>
      </p:grpSp>
      <p:grpSp>
        <p:nvGrpSpPr>
          <p:cNvPr id="5" name="Group 4"/>
          <p:cNvGrpSpPr/>
          <p:nvPr/>
        </p:nvGrpSpPr>
        <p:grpSpPr>
          <a:xfrm>
            <a:off x="6675120" y="1307591"/>
            <a:ext cx="4663703" cy="3515717"/>
            <a:chOff x="6627236" y="1154960"/>
            <a:chExt cx="4663703" cy="3515717"/>
          </a:xfrm>
        </p:grpSpPr>
        <p:sp>
          <p:nvSpPr>
            <p:cNvPr id="12" name="Rectangle 11"/>
            <p:cNvSpPr/>
            <p:nvPr/>
          </p:nvSpPr>
          <p:spPr bwMode="auto">
            <a:xfrm>
              <a:off x="6718659" y="3501305"/>
              <a:ext cx="4471416" cy="4928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 hypervisor</a:t>
              </a:r>
            </a:p>
          </p:txBody>
        </p:sp>
        <p:sp>
          <p:nvSpPr>
            <p:cNvPr id="13" name="Rectangle 12"/>
            <p:cNvSpPr/>
            <p:nvPr/>
          </p:nvSpPr>
          <p:spPr bwMode="auto">
            <a:xfrm>
              <a:off x="6727820" y="1191537"/>
              <a:ext cx="2194560" cy="21945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smtClean="0">
                  <a:gradFill>
                    <a:gsLst>
                      <a:gs pos="0">
                        <a:srgbClr val="FFFFFF"/>
                      </a:gs>
                      <a:gs pos="100000">
                        <a:srgbClr val="FFFFFF"/>
                      </a:gs>
                    </a:gsLst>
                    <a:lin ang="5400000" scaled="0"/>
                  </a:gradFill>
                  <a:ea typeface="Segoe UI" pitchFamily="34" charset="0"/>
                  <a:cs typeface="Segoe UI" pitchFamily="34" charset="0"/>
                </a:rPr>
                <a:t>Windows Server 2012 R2 Essentials</a:t>
              </a:r>
            </a:p>
            <a:p>
              <a:pPr defTabSz="932472" fontAlgn="base">
                <a:lnSpc>
                  <a:spcPct val="90000"/>
                </a:lnSpc>
                <a:spcBef>
                  <a:spcPct val="0"/>
                </a:spcBef>
                <a:spcAft>
                  <a:spcPts val="600"/>
                </a:spcAft>
              </a:pPr>
              <a:r>
                <a:rPr lang="en-US" dirty="0" smtClean="0">
                  <a:gradFill>
                    <a:gsLst>
                      <a:gs pos="0">
                        <a:srgbClr val="FFFFFF"/>
                      </a:gs>
                      <a:gs pos="100000">
                        <a:srgbClr val="FFFFFF"/>
                      </a:gs>
                    </a:gsLst>
                    <a:lin ang="5400000" scaled="0"/>
                  </a:gradFill>
                  <a:ea typeface="Segoe UI" pitchFamily="34" charset="0"/>
                  <a:cs typeface="Segoe UI" pitchFamily="34" charset="0"/>
                </a:rPr>
                <a:t>Parent partition to run and manage the Hyper-V role</a:t>
              </a:r>
            </a:p>
          </p:txBody>
        </p:sp>
        <p:sp>
          <p:nvSpPr>
            <p:cNvPr id="14" name="Rectangle 13"/>
            <p:cNvSpPr/>
            <p:nvPr/>
          </p:nvSpPr>
          <p:spPr bwMode="auto">
            <a:xfrm>
              <a:off x="9004676" y="1191537"/>
              <a:ext cx="2194560" cy="21945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b="1" dirty="0" smtClean="0">
                  <a:gradFill>
                    <a:gsLst>
                      <a:gs pos="0">
                        <a:srgbClr val="FFFFFF"/>
                      </a:gs>
                      <a:gs pos="100000">
                        <a:srgbClr val="FFFFFF"/>
                      </a:gs>
                    </a:gsLst>
                    <a:lin ang="5400000" scaled="0"/>
                  </a:gradFill>
                  <a:ea typeface="Segoe UI" pitchFamily="34" charset="0"/>
                  <a:cs typeface="Segoe UI" pitchFamily="34" charset="0"/>
                </a:rPr>
                <a:t>Windows Server 2012 R2 Essentials</a:t>
              </a:r>
            </a:p>
            <a:p>
              <a:pPr defTabSz="932472" fontAlgn="base">
                <a:lnSpc>
                  <a:spcPct val="90000"/>
                </a:lnSpc>
                <a:spcBef>
                  <a:spcPct val="0"/>
                </a:spcBef>
                <a:spcAft>
                  <a:spcPts val="600"/>
                </a:spcAft>
              </a:pPr>
              <a:r>
                <a:rPr lang="en-US" dirty="0" smtClean="0">
                  <a:gradFill>
                    <a:gsLst>
                      <a:gs pos="0">
                        <a:srgbClr val="FFFFFF"/>
                      </a:gs>
                      <a:gs pos="100000">
                        <a:srgbClr val="FFFFFF"/>
                      </a:gs>
                    </a:gsLst>
                    <a:lin ang="5400000" scaled="0"/>
                  </a:gradFill>
                  <a:ea typeface="Segoe UI" pitchFamily="34" charset="0"/>
                  <a:cs typeface="Segoe UI" pitchFamily="34" charset="0"/>
                </a:rPr>
                <a:t>Child partition running a virtual machine</a:t>
              </a:r>
              <a:endParaRPr lang="en-US"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Snip Same Side Corner Rectangle 15"/>
            <p:cNvSpPr/>
            <p:nvPr/>
          </p:nvSpPr>
          <p:spPr bwMode="auto">
            <a:xfrm rot="16200000">
              <a:off x="7201229" y="580967"/>
              <a:ext cx="3515717" cy="4663703"/>
            </a:xfrm>
            <a:prstGeom prst="snip2SameRect">
              <a:avLst>
                <a:gd name="adj1" fmla="val 0"/>
                <a:gd name="adj2" fmla="val 0"/>
              </a:avLst>
            </a:prstGeom>
            <a:noFill/>
            <a:ln w="19050">
              <a:solidFill>
                <a:schemeClr val="accent3"/>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6718659" y="4104929"/>
              <a:ext cx="4471416" cy="46978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Hardware</a:t>
              </a:r>
            </a:p>
          </p:txBody>
        </p:sp>
      </p:grpSp>
      <p:sp>
        <p:nvSpPr>
          <p:cNvPr id="18" name="Rectangle 17"/>
          <p:cNvSpPr/>
          <p:nvPr/>
        </p:nvSpPr>
        <p:spPr>
          <a:xfrm>
            <a:off x="5936966" y="6022238"/>
            <a:ext cx="2841612" cy="683264"/>
          </a:xfrm>
          <a:prstGeom prst="rect">
            <a:avLst/>
          </a:prstGeom>
        </p:spPr>
        <p:txBody>
          <a:bodyPr vert="horz" wrap="square" lIns="146304" tIns="91440" rIns="146304" bIns="91440" rtlCol="0" anchor="b" anchorCtr="0">
            <a:spAutoFit/>
          </a:bodyPr>
          <a:lstStyle/>
          <a:p>
            <a:pPr>
              <a:lnSpc>
                <a:spcPct val="90000"/>
              </a:lnSpc>
              <a:spcBef>
                <a:spcPct val="20000"/>
              </a:spcBef>
              <a:buSzPct val="90000"/>
            </a:pPr>
            <a:r>
              <a:rPr lang="en-US" dirty="0" smtClean="0">
                <a:solidFill>
                  <a:srgbClr val="505050"/>
                </a:solidFill>
              </a:rPr>
              <a:t>Together with optional online apps and</a:t>
            </a:r>
            <a:r>
              <a:rPr lang="en-US" dirty="0">
                <a:solidFill>
                  <a:srgbClr val="505050"/>
                </a:solidFill>
              </a:rPr>
              <a:t> services</a:t>
            </a:r>
          </a:p>
        </p:txBody>
      </p:sp>
      <p:sp>
        <p:nvSpPr>
          <p:cNvPr id="27" name="Cross 26"/>
          <p:cNvSpPr/>
          <p:nvPr/>
        </p:nvSpPr>
        <p:spPr bwMode="auto">
          <a:xfrm>
            <a:off x="7544099" y="5206331"/>
            <a:ext cx="731512" cy="731512"/>
          </a:xfrm>
          <a:prstGeom prst="plus">
            <a:avLst>
              <a:gd name="adj" fmla="val 36993"/>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9895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Case study: </a:t>
            </a:r>
            <a:r>
              <a:rPr lang="en-US" sz="4800" dirty="0" smtClean="0"/>
              <a:t>Law office</a:t>
            </a:r>
            <a:endParaRPr lang="en-US" sz="4800" dirty="0"/>
          </a:p>
        </p:txBody>
      </p:sp>
      <p:sp>
        <p:nvSpPr>
          <p:cNvPr id="3" name="Subtitle 2"/>
          <p:cNvSpPr>
            <a:spLocks noGrp="1"/>
          </p:cNvSpPr>
          <p:nvPr>
            <p:ph type="subTitle" idx="1"/>
          </p:nvPr>
        </p:nvSpPr>
        <p:spPr/>
        <p:txBody>
          <a:bodyPr>
            <a:normAutofit/>
          </a:bodyPr>
          <a:lstStyle/>
          <a:p>
            <a:r>
              <a:rPr lang="en-US" dirty="0">
                <a:solidFill>
                  <a:prstClr val="white"/>
                </a:solidFill>
              </a:rPr>
              <a:t>“Had we not had Hyper-V Replica in place when the hurricane struck, we would’ve easily lost a week’s worth of business, but more importantly, we would’ve lost clients</a:t>
            </a:r>
            <a:r>
              <a:rPr lang="en-US" dirty="0" smtClean="0">
                <a:solidFill>
                  <a:prstClr val="white"/>
                </a:solidFill>
              </a:rPr>
              <a:t>.”</a:t>
            </a:r>
            <a:endParaRPr lang="en-US" dirty="0"/>
          </a:p>
          <a:p>
            <a:pPr algn="r"/>
            <a:r>
              <a:rPr lang="en-US" sz="2400" dirty="0"/>
              <a:t>- Aaron I. </a:t>
            </a:r>
            <a:r>
              <a:rPr lang="en-US" sz="2400" dirty="0" err="1" smtClean="0"/>
              <a:t>Katsman</a:t>
            </a:r>
            <a:r>
              <a:rPr lang="en-US" sz="2400" dirty="0" smtClean="0"/>
              <a:t>, Owner</a:t>
            </a:r>
            <a:r>
              <a:rPr lang="en-US" sz="2400" dirty="0"/>
              <a:t>, </a:t>
            </a:r>
            <a:r>
              <a:rPr lang="en-US" sz="2400" dirty="0" smtClean="0"/>
              <a:t/>
            </a:r>
            <a:br>
              <a:rPr lang="en-US" sz="2400" dirty="0" smtClean="0"/>
            </a:br>
            <a:r>
              <a:rPr lang="en-US" sz="2400" dirty="0" smtClean="0"/>
              <a:t>Law </a:t>
            </a:r>
            <a:r>
              <a:rPr lang="en-US" sz="2400" dirty="0"/>
              <a:t>Offices of </a:t>
            </a:r>
            <a:r>
              <a:rPr lang="en-US" sz="2400" dirty="0" smtClean="0"/>
              <a:t> Aaron </a:t>
            </a:r>
            <a:r>
              <a:rPr lang="en-US" sz="2400" dirty="0"/>
              <a:t>I. </a:t>
            </a:r>
            <a:r>
              <a:rPr lang="en-US" sz="2400" dirty="0" err="1"/>
              <a:t>Katsman</a:t>
            </a:r>
            <a:r>
              <a:rPr lang="en-US" sz="2400" dirty="0"/>
              <a:t>, P.C</a:t>
            </a:r>
            <a:r>
              <a:rPr lang="en-US" sz="2400" dirty="0" smtClean="0"/>
              <a:t>.</a:t>
            </a:r>
            <a:endParaRPr lang="en-US" sz="2400" dirty="0"/>
          </a:p>
        </p:txBody>
      </p:sp>
      <p:sp>
        <p:nvSpPr>
          <p:cNvPr id="4" name="Text Placeholder 3"/>
          <p:cNvSpPr>
            <a:spLocks noGrp="1"/>
          </p:cNvSpPr>
          <p:nvPr>
            <p:ph type="body" sz="quarter" idx="13"/>
          </p:nvPr>
        </p:nvSpPr>
        <p:spPr/>
        <p:txBody>
          <a:bodyPr/>
          <a:lstStyle/>
          <a:p>
            <a:pPr marL="182880">
              <a:spcBef>
                <a:spcPts val="600"/>
              </a:spcBef>
              <a:spcAft>
                <a:spcPts val="1200"/>
              </a:spcAft>
            </a:pPr>
            <a:r>
              <a:rPr lang="en-US" sz="1800" b="1" dirty="0">
                <a:solidFill>
                  <a:prstClr val="white"/>
                </a:solidFill>
              </a:rPr>
              <a:t>Situation:</a:t>
            </a:r>
            <a:r>
              <a:rPr lang="en-US" sz="1800" dirty="0">
                <a:solidFill>
                  <a:prstClr val="white"/>
                </a:solidFill>
              </a:rPr>
              <a:t/>
            </a:r>
            <a:br>
              <a:rPr lang="en-US" sz="1800" dirty="0">
                <a:solidFill>
                  <a:prstClr val="white"/>
                </a:solidFill>
              </a:rPr>
            </a:br>
            <a:r>
              <a:rPr lang="en-US" sz="900" dirty="0">
                <a:solidFill>
                  <a:prstClr val="white"/>
                </a:solidFill>
              </a:rPr>
              <a:t/>
            </a:r>
            <a:br>
              <a:rPr lang="en-US" sz="900" dirty="0">
                <a:solidFill>
                  <a:prstClr val="white"/>
                </a:solidFill>
              </a:rPr>
            </a:br>
            <a:r>
              <a:rPr lang="en-US" dirty="0">
                <a:ln>
                  <a:solidFill>
                    <a:schemeClr val="bg1">
                      <a:alpha val="0"/>
                    </a:schemeClr>
                  </a:solidFill>
                </a:ln>
                <a:latin typeface="Segoe UI" pitchFamily="34" charset="0"/>
              </a:rPr>
              <a:t>During Hurricane Sandy the Law Offices of Aaron I. </a:t>
            </a:r>
            <a:r>
              <a:rPr lang="en-US" dirty="0" err="1">
                <a:ln>
                  <a:solidFill>
                    <a:schemeClr val="bg1">
                      <a:alpha val="0"/>
                    </a:schemeClr>
                  </a:solidFill>
                </a:ln>
                <a:latin typeface="Segoe UI" pitchFamily="34" charset="0"/>
              </a:rPr>
              <a:t>Katsman</a:t>
            </a:r>
            <a:r>
              <a:rPr lang="en-US" dirty="0">
                <a:ln>
                  <a:solidFill>
                    <a:schemeClr val="bg1">
                      <a:alpha val="0"/>
                    </a:schemeClr>
                  </a:solidFill>
                </a:ln>
                <a:latin typeface="Segoe UI" pitchFamily="34" charset="0"/>
              </a:rPr>
              <a:t>, </a:t>
            </a:r>
            <a:r>
              <a:rPr lang="en-US" dirty="0" smtClean="0">
                <a:ln>
                  <a:solidFill>
                    <a:schemeClr val="bg1">
                      <a:alpha val="0"/>
                    </a:schemeClr>
                  </a:solidFill>
                </a:ln>
                <a:latin typeface="Segoe UI" pitchFamily="34" charset="0"/>
              </a:rPr>
              <a:t>continued </a:t>
            </a:r>
            <a:r>
              <a:rPr lang="en-US" dirty="0">
                <a:ln>
                  <a:solidFill>
                    <a:schemeClr val="bg1">
                      <a:alpha val="0"/>
                    </a:schemeClr>
                  </a:solidFill>
                </a:ln>
                <a:latin typeface="Segoe UI" pitchFamily="34" charset="0"/>
              </a:rPr>
              <a:t>to </a:t>
            </a:r>
            <a:r>
              <a:rPr lang="en-US" dirty="0" smtClean="0">
                <a:ln>
                  <a:solidFill>
                    <a:schemeClr val="bg1">
                      <a:alpha val="0"/>
                    </a:schemeClr>
                  </a:solidFill>
                </a:ln>
                <a:latin typeface="Segoe UI" pitchFamily="34" charset="0"/>
              </a:rPr>
              <a:t>operate after losing power. </a:t>
            </a:r>
            <a:r>
              <a:rPr lang="en-US" dirty="0">
                <a:ln>
                  <a:solidFill>
                    <a:schemeClr val="bg1">
                      <a:alpha val="0"/>
                    </a:schemeClr>
                  </a:solidFill>
                </a:ln>
                <a:latin typeface="Segoe UI" pitchFamily="34" charset="0"/>
              </a:rPr>
              <a:t>E</a:t>
            </a:r>
            <a:r>
              <a:rPr lang="en-US" dirty="0" smtClean="0">
                <a:ln>
                  <a:solidFill>
                    <a:schemeClr val="bg1">
                      <a:alpha val="0"/>
                    </a:schemeClr>
                  </a:solidFill>
                </a:ln>
                <a:latin typeface="Segoe UI" pitchFamily="34" charset="0"/>
              </a:rPr>
              <a:t>mployees </a:t>
            </a:r>
            <a:r>
              <a:rPr lang="en-US" dirty="0">
                <a:ln>
                  <a:solidFill>
                    <a:schemeClr val="bg1">
                      <a:alpha val="0"/>
                    </a:schemeClr>
                  </a:solidFill>
                </a:ln>
                <a:latin typeface="Segoe UI" pitchFamily="34" charset="0"/>
              </a:rPr>
              <a:t>who </a:t>
            </a:r>
            <a:r>
              <a:rPr lang="en-US" dirty="0" smtClean="0">
                <a:ln>
                  <a:solidFill>
                    <a:schemeClr val="bg1">
                      <a:alpha val="0"/>
                    </a:schemeClr>
                  </a:solidFill>
                </a:ln>
                <a:latin typeface="Segoe UI" pitchFamily="34" charset="0"/>
              </a:rPr>
              <a:t>had </a:t>
            </a:r>
            <a:r>
              <a:rPr lang="en-US" dirty="0">
                <a:ln>
                  <a:solidFill>
                    <a:schemeClr val="bg1">
                      <a:alpha val="0"/>
                    </a:schemeClr>
                  </a:solidFill>
                </a:ln>
                <a:latin typeface="Segoe UI" pitchFamily="34" charset="0"/>
              </a:rPr>
              <a:t>power at home </a:t>
            </a:r>
            <a:r>
              <a:rPr lang="en-US" dirty="0" smtClean="0">
                <a:ln>
                  <a:solidFill>
                    <a:schemeClr val="bg1">
                      <a:alpha val="0"/>
                    </a:schemeClr>
                  </a:solidFill>
                </a:ln>
                <a:latin typeface="Segoe UI" pitchFamily="34" charset="0"/>
              </a:rPr>
              <a:t>were able to access applications and work.</a:t>
            </a:r>
          </a:p>
          <a:p>
            <a:endParaRPr lang="en-US" dirty="0"/>
          </a:p>
        </p:txBody>
      </p:sp>
      <p:sp>
        <p:nvSpPr>
          <p:cNvPr id="6" name="Text Placeholder 5"/>
          <p:cNvSpPr>
            <a:spLocks noGrp="1"/>
          </p:cNvSpPr>
          <p:nvPr>
            <p:ph type="body" sz="quarter" idx="14"/>
          </p:nvPr>
        </p:nvSpPr>
        <p:spPr/>
        <p:txBody>
          <a:bodyPr/>
          <a:lstStyle/>
          <a:p>
            <a:r>
              <a:rPr lang="en-US" b="1" dirty="0">
                <a:solidFill>
                  <a:prstClr val="white"/>
                </a:solidFill>
              </a:rPr>
              <a:t>Benefits:</a:t>
            </a:r>
            <a:endParaRPr lang="en-US" dirty="0">
              <a:solidFill>
                <a:prstClr val="white"/>
              </a:solidFill>
            </a:endParaRPr>
          </a:p>
          <a:p>
            <a:r>
              <a:rPr lang="en-US" dirty="0"/>
              <a:t>More </a:t>
            </a:r>
            <a:r>
              <a:rPr lang="en-US" dirty="0" smtClean="0"/>
              <a:t>flexible </a:t>
            </a:r>
            <a:r>
              <a:rPr lang="en-US" dirty="0"/>
              <a:t>IT and </a:t>
            </a:r>
            <a:r>
              <a:rPr lang="en-US" dirty="0" smtClean="0"/>
              <a:t>cost savings</a:t>
            </a:r>
          </a:p>
          <a:p>
            <a:r>
              <a:rPr lang="en-US" dirty="0"/>
              <a:t>Greater </a:t>
            </a:r>
            <a:r>
              <a:rPr lang="en-US" dirty="0" smtClean="0"/>
              <a:t>ability </a:t>
            </a:r>
            <a:r>
              <a:rPr lang="en-US" dirty="0"/>
              <a:t>to </a:t>
            </a:r>
            <a:r>
              <a:rPr lang="en-US" dirty="0" smtClean="0"/>
              <a:t>grow </a:t>
            </a:r>
            <a:r>
              <a:rPr lang="en-US" dirty="0"/>
              <a:t>the b</a:t>
            </a:r>
            <a:r>
              <a:rPr lang="en-US" dirty="0" smtClean="0"/>
              <a:t>usiness</a:t>
            </a:r>
            <a:endParaRPr lang="en-US" dirty="0"/>
          </a:p>
        </p:txBody>
      </p:sp>
      <p:sp>
        <p:nvSpPr>
          <p:cNvPr id="9" name="Text Placeholder 8"/>
          <p:cNvSpPr>
            <a:spLocks noGrp="1"/>
          </p:cNvSpPr>
          <p:nvPr>
            <p:ph type="body" sz="quarter" idx="15"/>
          </p:nvPr>
        </p:nvSpPr>
        <p:spPr/>
        <p:txBody>
          <a:bodyPr/>
          <a:lstStyle/>
          <a:p>
            <a:pPr marL="182880">
              <a:spcBef>
                <a:spcPts val="600"/>
              </a:spcBef>
              <a:spcAft>
                <a:spcPts val="1200"/>
              </a:spcAft>
            </a:pPr>
            <a:r>
              <a:rPr lang="en-US" spc="-102" dirty="0">
                <a:ln>
                  <a:solidFill>
                    <a:schemeClr val="bg1">
                      <a:alpha val="0"/>
                    </a:schemeClr>
                  </a:solidFill>
                </a:ln>
                <a:latin typeface="Segoe UI Light" pitchFamily="34" charset="0"/>
              </a:rPr>
              <a:t>New York </a:t>
            </a:r>
            <a:r>
              <a:rPr lang="en-US" spc="-102" dirty="0" smtClean="0">
                <a:ln>
                  <a:solidFill>
                    <a:schemeClr val="bg1">
                      <a:alpha val="0"/>
                    </a:schemeClr>
                  </a:solidFill>
                </a:ln>
                <a:latin typeface="Segoe UI Light" pitchFamily="34" charset="0"/>
              </a:rPr>
              <a:t>law firm avoids disaster during hurricane </a:t>
            </a:r>
            <a:r>
              <a:rPr lang="en-US" spc="-102" dirty="0">
                <a:ln>
                  <a:solidFill>
                    <a:schemeClr val="bg1">
                      <a:alpha val="0"/>
                    </a:schemeClr>
                  </a:solidFill>
                </a:ln>
                <a:latin typeface="Segoe UI Light" pitchFamily="34" charset="0"/>
              </a:rPr>
              <a:t>by u</a:t>
            </a:r>
            <a:r>
              <a:rPr lang="en-US" spc="-102" dirty="0" smtClean="0">
                <a:ln>
                  <a:solidFill>
                    <a:schemeClr val="bg1">
                      <a:alpha val="0"/>
                    </a:schemeClr>
                  </a:solidFill>
                </a:ln>
                <a:latin typeface="Segoe UI Light" pitchFamily="34" charset="0"/>
              </a:rPr>
              <a:t>sing failover system </a:t>
            </a:r>
            <a:endParaRPr lang="en-US" spc="-102" dirty="0">
              <a:ln>
                <a:solidFill>
                  <a:schemeClr val="bg1">
                    <a:alpha val="0"/>
                  </a:schemeClr>
                </a:solidFill>
              </a:ln>
              <a:latin typeface="Segoe UI Light" pitchFamily="34" charset="0"/>
            </a:endParaRPr>
          </a:p>
          <a:p>
            <a:endParaRPr lang="en-US" dirty="0"/>
          </a:p>
        </p:txBody>
      </p:sp>
      <p:sp>
        <p:nvSpPr>
          <p:cNvPr id="13" name="Subtitle 2"/>
          <p:cNvSpPr txBox="1">
            <a:spLocks/>
          </p:cNvSpPr>
          <p:nvPr/>
        </p:nvSpPr>
        <p:spPr>
          <a:xfrm>
            <a:off x="6157795" y="2927465"/>
            <a:ext cx="3060357" cy="4280100"/>
          </a:xfrm>
          <a:prstGeom prst="rect">
            <a:avLst/>
          </a:prstGeom>
        </p:spPr>
        <p:txBody>
          <a:bodyPr vert="horz" lIns="93172" tIns="46587" rIns="93172" bIns="46587" rtlCol="0">
            <a:normAutofit/>
          </a:bodyPr>
          <a:lstStyle>
            <a:lvl1pPr marL="0" indent="0" algn="l" defTabSz="932688" rtl="0" eaLnBrk="1" latinLnBrk="0" hangingPunct="1">
              <a:lnSpc>
                <a:spcPct val="90000"/>
              </a:lnSpc>
              <a:spcBef>
                <a:spcPts val="1020"/>
              </a:spcBef>
              <a:buFont typeface="Arial" panose="020B0604020202020204" pitchFamily="34" charset="0"/>
              <a:buNone/>
              <a:defRPr sz="2900" kern="1200">
                <a:solidFill>
                  <a:schemeClr val="bg1"/>
                </a:solidFill>
                <a:latin typeface="+mj-lt"/>
                <a:ea typeface="+mn-ea"/>
                <a:cs typeface="+mn-cs"/>
              </a:defRPr>
            </a:lvl1pPr>
            <a:lvl2pPr marL="466344" indent="0" algn="ctr" defTabSz="932688" rtl="0" eaLnBrk="1" latinLnBrk="0" hangingPunct="1">
              <a:lnSpc>
                <a:spcPct val="90000"/>
              </a:lnSpc>
              <a:spcBef>
                <a:spcPts val="510"/>
              </a:spcBef>
              <a:buFont typeface="Arial" panose="020B0604020202020204" pitchFamily="34" charset="0"/>
              <a:buNone/>
              <a:defRPr sz="2000" kern="1200">
                <a:solidFill>
                  <a:schemeClr val="tx1"/>
                </a:solidFill>
                <a:latin typeface="+mn-lt"/>
                <a:ea typeface="+mn-ea"/>
                <a:cs typeface="+mn-cs"/>
              </a:defRPr>
            </a:lvl2pPr>
            <a:lvl3pPr marL="932688" indent="0" algn="ctr" defTabSz="932688" rtl="0" eaLnBrk="1" latinLnBrk="0" hangingPunct="1">
              <a:lnSpc>
                <a:spcPct val="90000"/>
              </a:lnSpc>
              <a:spcBef>
                <a:spcPts val="510"/>
              </a:spcBef>
              <a:buFont typeface="Arial" panose="020B0604020202020204" pitchFamily="34" charset="0"/>
              <a:buNone/>
              <a:defRPr sz="1800" kern="1200">
                <a:solidFill>
                  <a:schemeClr val="tx1"/>
                </a:solidFill>
                <a:latin typeface="+mn-lt"/>
                <a:ea typeface="+mn-ea"/>
                <a:cs typeface="+mn-cs"/>
              </a:defRPr>
            </a:lvl3pPr>
            <a:lvl4pPr marL="1399032"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4pPr>
            <a:lvl5pPr marL="1865376"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5pPr>
            <a:lvl6pPr marL="2331720"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6pPr>
            <a:lvl7pPr marL="2798064"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7pPr>
            <a:lvl8pPr marL="3264408"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8pPr>
            <a:lvl9pPr marL="3730752"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9pPr>
          </a:lstStyle>
          <a:p>
            <a:pPr defTabSz="912982" fontAlgn="base">
              <a:lnSpc>
                <a:spcPct val="95000"/>
              </a:lnSpc>
              <a:spcBef>
                <a:spcPct val="0"/>
              </a:spcBef>
              <a:spcAft>
                <a:spcPts val="800"/>
              </a:spcAft>
            </a:pPr>
            <a:endParaRPr lang="en-US" sz="2200" spc="-50" dirty="0">
              <a:solidFill>
                <a:srgbClr val="FFFFFF"/>
              </a:solidFill>
            </a:endParaRPr>
          </a:p>
        </p:txBody>
      </p:sp>
      <p:sp>
        <p:nvSpPr>
          <p:cNvPr id="8" name="Subtitle 2"/>
          <p:cNvSpPr txBox="1">
            <a:spLocks/>
          </p:cNvSpPr>
          <p:nvPr/>
        </p:nvSpPr>
        <p:spPr>
          <a:xfrm>
            <a:off x="9218143" y="2927460"/>
            <a:ext cx="3060357" cy="4280100"/>
          </a:xfrm>
          <a:prstGeom prst="rect">
            <a:avLst/>
          </a:prstGeom>
        </p:spPr>
        <p:txBody>
          <a:bodyPr vert="horz" lIns="93252" tIns="46624" rIns="93252" bIns="46624" rtlCol="0">
            <a:normAutofit/>
          </a:bodyPr>
          <a:lstStyle>
            <a:lvl1pPr marL="0" indent="0" algn="l" defTabSz="932688" rtl="0" eaLnBrk="1" latinLnBrk="0" hangingPunct="1">
              <a:lnSpc>
                <a:spcPct val="90000"/>
              </a:lnSpc>
              <a:spcBef>
                <a:spcPts val="1020"/>
              </a:spcBef>
              <a:buFont typeface="Arial" panose="020B0604020202020204" pitchFamily="34" charset="0"/>
              <a:buNone/>
              <a:defRPr sz="2900" kern="1200">
                <a:solidFill>
                  <a:schemeClr val="bg1"/>
                </a:solidFill>
                <a:latin typeface="+mj-lt"/>
                <a:ea typeface="+mn-ea"/>
                <a:cs typeface="+mn-cs"/>
              </a:defRPr>
            </a:lvl1pPr>
            <a:lvl2pPr marL="466344" indent="0" algn="ctr" defTabSz="932688" rtl="0" eaLnBrk="1" latinLnBrk="0" hangingPunct="1">
              <a:lnSpc>
                <a:spcPct val="90000"/>
              </a:lnSpc>
              <a:spcBef>
                <a:spcPts val="510"/>
              </a:spcBef>
              <a:buFont typeface="Arial" panose="020B0604020202020204" pitchFamily="34" charset="0"/>
              <a:buNone/>
              <a:defRPr sz="2000" kern="1200">
                <a:solidFill>
                  <a:schemeClr val="tx1"/>
                </a:solidFill>
                <a:latin typeface="+mn-lt"/>
                <a:ea typeface="+mn-ea"/>
                <a:cs typeface="+mn-cs"/>
              </a:defRPr>
            </a:lvl2pPr>
            <a:lvl3pPr marL="932688" indent="0" algn="ctr" defTabSz="932688" rtl="0" eaLnBrk="1" latinLnBrk="0" hangingPunct="1">
              <a:lnSpc>
                <a:spcPct val="90000"/>
              </a:lnSpc>
              <a:spcBef>
                <a:spcPts val="510"/>
              </a:spcBef>
              <a:buFont typeface="Arial" panose="020B0604020202020204" pitchFamily="34" charset="0"/>
              <a:buNone/>
              <a:defRPr sz="1800" kern="1200">
                <a:solidFill>
                  <a:schemeClr val="tx1"/>
                </a:solidFill>
                <a:latin typeface="+mn-lt"/>
                <a:ea typeface="+mn-ea"/>
                <a:cs typeface="+mn-cs"/>
              </a:defRPr>
            </a:lvl3pPr>
            <a:lvl4pPr marL="1399032"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4pPr>
            <a:lvl5pPr marL="1865376"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5pPr>
            <a:lvl6pPr marL="2331720"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6pPr>
            <a:lvl7pPr marL="2798064"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7pPr>
            <a:lvl8pPr marL="3264408"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8pPr>
            <a:lvl9pPr marL="3730752" indent="0" algn="ctr" defTabSz="932688" rtl="0" eaLnBrk="1" latinLnBrk="0" hangingPunct="1">
              <a:lnSpc>
                <a:spcPct val="90000"/>
              </a:lnSpc>
              <a:spcBef>
                <a:spcPts val="510"/>
              </a:spcBef>
              <a:buFont typeface="Arial" panose="020B0604020202020204" pitchFamily="34" charset="0"/>
              <a:buNone/>
              <a:defRPr sz="1600" kern="1200">
                <a:solidFill>
                  <a:schemeClr val="tx1"/>
                </a:solidFill>
                <a:latin typeface="+mn-lt"/>
                <a:ea typeface="+mn-ea"/>
                <a:cs typeface="+mn-cs"/>
              </a:defRPr>
            </a:lvl9pPr>
          </a:lstStyle>
          <a:p>
            <a:pPr>
              <a:lnSpc>
                <a:spcPct val="95000"/>
              </a:lnSpc>
              <a:spcBef>
                <a:spcPts val="0"/>
              </a:spcBef>
              <a:spcAft>
                <a:spcPts val="800"/>
              </a:spcAft>
            </a:pPr>
            <a:endParaRPr lang="en-US" sz="2000" spc="-50" dirty="0">
              <a:solidFill>
                <a:srgbClr val="FFFFFF"/>
              </a:solidFill>
            </a:endParaRPr>
          </a:p>
        </p:txBody>
      </p:sp>
      <p:pic>
        <p:nvPicPr>
          <p:cNvPr id="10" name="Picture 11" descr="C:\Users\Teikupar\Desktop\TEMPORARY\27.3.2013\AK.png"/>
          <p:cNvPicPr>
            <a:picLocks noChangeAspect="1" noChangeArrowheads="1"/>
          </p:cNvPicPr>
          <p:nvPr>
            <p:custDataLst>
              <p:tags r:id="rId1"/>
            </p:custDataLst>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bwMode="auto">
          <a:xfrm>
            <a:off x="274702" y="1983085"/>
            <a:ext cx="898681" cy="5567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8317" y="5966115"/>
            <a:ext cx="12152999" cy="627864"/>
          </a:xfrm>
          <a:prstGeom prst="rect">
            <a:avLst/>
          </a:prstGeom>
          <a:solidFill>
            <a:schemeClr val="bg2"/>
          </a:solidFill>
        </p:spPr>
        <p:txBody>
          <a:bodyPr wrap="square" lIns="182880" tIns="146304" rIns="182880" bIns="146304" rtlCol="0">
            <a:spAutoFit/>
          </a:bodyPr>
          <a:lstStyle/>
          <a:p>
            <a:pPr>
              <a:lnSpc>
                <a:spcPct val="90000"/>
              </a:lnSpc>
              <a:spcAft>
                <a:spcPts val="600"/>
              </a:spcAft>
            </a:pPr>
            <a:r>
              <a:rPr lang="en-US" sz="2400" dirty="0" smtClean="0"/>
              <a:t>View this and other case studies at </a:t>
            </a:r>
            <a:r>
              <a:rPr lang="en-US" sz="2400" dirty="0" smtClean="0">
                <a:hlinkClick r:id="rId6"/>
              </a:rPr>
              <a:t>http</a:t>
            </a:r>
            <a:r>
              <a:rPr lang="en-US" sz="2400" dirty="0">
                <a:hlinkClick r:id="rId6"/>
              </a:rPr>
              <a:t>://</a:t>
            </a:r>
            <a:r>
              <a:rPr lang="en-US" sz="2400" dirty="0" smtClean="0">
                <a:hlinkClick r:id="rId6"/>
              </a:rPr>
              <a:t>www.microsoft.com/casestudies</a:t>
            </a:r>
            <a:r>
              <a:rPr lang="en-US" sz="2400" dirty="0" smtClean="0"/>
              <a:t> </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79666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64964"/>
            <a:ext cx="12161837" cy="1097302"/>
          </a:xfrm>
        </p:spPr>
        <p:txBody>
          <a:bodyPr/>
          <a:lstStyle/>
          <a:p>
            <a:r>
              <a:rPr lang="en-US" altLang="zh-CN" sz="4600" dirty="0" smtClean="0"/>
              <a:t>Windows Server Essentials Experience role</a:t>
            </a:r>
            <a:endParaRPr lang="zh-CN" altLang="en-US" sz="4600" dirty="0"/>
          </a:p>
        </p:txBody>
      </p:sp>
      <p:sp>
        <p:nvSpPr>
          <p:cNvPr id="5" name="Rectangle 4"/>
          <p:cNvSpPr>
            <a:spLocks noChangeArrowheads="1"/>
          </p:cNvSpPr>
          <p:nvPr/>
        </p:nvSpPr>
        <p:spPr bwMode="auto">
          <a:xfrm>
            <a:off x="400049" y="4960267"/>
            <a:ext cx="4583811" cy="164592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altLang="zh-CN" sz="2000" spc="-51" dirty="0">
                <a:gradFill>
                  <a:gsLst>
                    <a:gs pos="0">
                      <a:srgbClr val="FFFFFF"/>
                    </a:gs>
                    <a:gs pos="100000">
                      <a:srgbClr val="FFFFFF"/>
                    </a:gs>
                  </a:gsLst>
                  <a:lin ang="5400000" scaled="0"/>
                </a:gradFill>
                <a:cs typeface="Segoe UI Light"/>
              </a:rPr>
              <a:t>Optional unattended deployment and configuration using Windows </a:t>
            </a:r>
            <a:r>
              <a:rPr lang="en-US" altLang="zh-CN" sz="2000" spc="-51" dirty="0" smtClean="0">
                <a:gradFill>
                  <a:gsLst>
                    <a:gs pos="0">
                      <a:srgbClr val="FFFFFF"/>
                    </a:gs>
                    <a:gs pos="100000">
                      <a:srgbClr val="FFFFFF"/>
                    </a:gs>
                  </a:gsLst>
                  <a:lin ang="5400000" scaled="0"/>
                </a:gradFill>
                <a:cs typeface="Segoe UI Light"/>
              </a:rPr>
              <a:t>PowerShell</a:t>
            </a:r>
            <a:endParaRPr lang="en-US" sz="2000" spc="-51" dirty="0">
              <a:gradFill>
                <a:gsLst>
                  <a:gs pos="0">
                    <a:srgbClr val="FFFFFF"/>
                  </a:gs>
                  <a:gs pos="100000">
                    <a:srgbClr val="FFFFFF"/>
                  </a:gs>
                </a:gsLst>
                <a:lin ang="5400000" scaled="0"/>
              </a:gradFill>
              <a:cs typeface="Segoe UI Light"/>
            </a:endParaRPr>
          </a:p>
        </p:txBody>
      </p:sp>
      <p:sp>
        <p:nvSpPr>
          <p:cNvPr id="7" name="Rectangle 6"/>
          <p:cNvSpPr>
            <a:spLocks noChangeArrowheads="1"/>
          </p:cNvSpPr>
          <p:nvPr/>
        </p:nvSpPr>
        <p:spPr bwMode="auto">
          <a:xfrm>
            <a:off x="400049" y="3268626"/>
            <a:ext cx="4583811" cy="1645920"/>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sz="2000" spc="-51" dirty="0">
                <a:gradFill>
                  <a:gsLst>
                    <a:gs pos="0">
                      <a:srgbClr val="FFFFFF"/>
                    </a:gs>
                    <a:gs pos="100000">
                      <a:srgbClr val="FFFFFF"/>
                    </a:gs>
                  </a:gsLst>
                  <a:lin ang="5400000" scaled="0"/>
                </a:gradFill>
                <a:cs typeface="Segoe UI Light"/>
              </a:rPr>
              <a:t>Familiar seamless deployment experience </a:t>
            </a:r>
            <a:r>
              <a:rPr lang="en-US" sz="2000" spc="-51" dirty="0" smtClean="0">
                <a:gradFill>
                  <a:gsLst>
                    <a:gs pos="0">
                      <a:srgbClr val="FFFFFF"/>
                    </a:gs>
                    <a:gs pos="100000">
                      <a:srgbClr val="FFFFFF"/>
                    </a:gs>
                  </a:gsLst>
                  <a:lin ang="5400000" scaled="0"/>
                </a:gradFill>
                <a:cs typeface="Segoe UI Light"/>
              </a:rPr>
              <a:t>sets </a:t>
            </a:r>
            <a:r>
              <a:rPr lang="en-US" sz="2000" spc="-51" dirty="0">
                <a:gradFill>
                  <a:gsLst>
                    <a:gs pos="0">
                      <a:srgbClr val="FFFFFF"/>
                    </a:gs>
                    <a:gs pos="100000">
                      <a:srgbClr val="FFFFFF"/>
                    </a:gs>
                  </a:gsLst>
                  <a:lin ang="5400000" scaled="0"/>
                </a:gradFill>
                <a:cs typeface="Segoe UI Light"/>
              </a:rPr>
              <a:t>up the </a:t>
            </a:r>
            <a:r>
              <a:rPr lang="en-US" sz="2000" spc="-51" dirty="0" smtClean="0">
                <a:gradFill>
                  <a:gsLst>
                    <a:gs pos="0">
                      <a:srgbClr val="FFFFFF"/>
                    </a:gs>
                    <a:gs pos="100000">
                      <a:srgbClr val="FFFFFF"/>
                    </a:gs>
                  </a:gsLst>
                  <a:lin ang="5400000" scaled="0"/>
                </a:gradFill>
                <a:cs typeface="Segoe UI Light"/>
              </a:rPr>
              <a:t>most fundamental </a:t>
            </a:r>
            <a:r>
              <a:rPr lang="en-US" sz="2000" spc="-51" dirty="0">
                <a:gradFill>
                  <a:gsLst>
                    <a:gs pos="0">
                      <a:srgbClr val="FFFFFF"/>
                    </a:gs>
                    <a:gs pos="100000">
                      <a:srgbClr val="FFFFFF"/>
                    </a:gs>
                  </a:gsLst>
                  <a:lin ang="5400000" scaled="0"/>
                </a:gradFill>
                <a:cs typeface="Segoe UI Light"/>
              </a:rPr>
              <a:t>roles for </a:t>
            </a:r>
            <a:r>
              <a:rPr lang="en-US" sz="2000" spc="-51" dirty="0" smtClean="0">
                <a:gradFill>
                  <a:gsLst>
                    <a:gs pos="0">
                      <a:srgbClr val="FFFFFF"/>
                    </a:gs>
                    <a:gs pos="100000">
                      <a:srgbClr val="FFFFFF"/>
                    </a:gs>
                  </a:gsLst>
                  <a:lin ang="5400000" scaled="0"/>
                </a:gradFill>
                <a:cs typeface="Segoe UI Light"/>
              </a:rPr>
              <a:t>the primary server</a:t>
            </a:r>
            <a:endParaRPr lang="en-US" sz="2000" spc="-51" dirty="0">
              <a:gradFill>
                <a:gsLst>
                  <a:gs pos="0">
                    <a:srgbClr val="FFFFFF"/>
                  </a:gs>
                  <a:gs pos="100000">
                    <a:srgbClr val="FFFFFF"/>
                  </a:gs>
                </a:gsLst>
                <a:lin ang="5400000" scaled="0"/>
              </a:gradFill>
              <a:cs typeface="Segoe UI Light"/>
            </a:endParaRPr>
          </a:p>
        </p:txBody>
      </p:sp>
      <p:sp>
        <p:nvSpPr>
          <p:cNvPr id="8" name="Rectangle 7"/>
          <p:cNvSpPr>
            <a:spLocks noChangeArrowheads="1"/>
          </p:cNvSpPr>
          <p:nvPr/>
        </p:nvSpPr>
        <p:spPr bwMode="auto">
          <a:xfrm>
            <a:off x="400049" y="1576986"/>
            <a:ext cx="4583811" cy="1645920"/>
          </a:xfrm>
          <a:prstGeom prst="rect">
            <a:avLst/>
          </a:prstGeom>
          <a:solidFill>
            <a:srgbClr val="00BBF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290">
              <a:lnSpc>
                <a:spcPct val="90000"/>
              </a:lnSpc>
            </a:pPr>
            <a:r>
              <a:rPr lang="en-US" sz="2000" spc="-51" dirty="0">
                <a:gradFill>
                  <a:gsLst>
                    <a:gs pos="0">
                      <a:srgbClr val="FFFFFF"/>
                    </a:gs>
                    <a:gs pos="100000">
                      <a:srgbClr val="FFFFFF"/>
                    </a:gs>
                  </a:gsLst>
                  <a:lin ang="5400000" scaled="0"/>
                </a:gradFill>
                <a:cs typeface="Segoe UI Light"/>
              </a:rPr>
              <a:t>Windows Server Essentials functionalities are enabled </a:t>
            </a:r>
            <a:r>
              <a:rPr lang="en-US" sz="2000" spc="-51" dirty="0" smtClean="0">
                <a:gradFill>
                  <a:gsLst>
                    <a:gs pos="0">
                      <a:srgbClr val="FFFFFF"/>
                    </a:gs>
                    <a:gs pos="100000">
                      <a:srgbClr val="FFFFFF"/>
                    </a:gs>
                  </a:gsLst>
                  <a:lin ang="5400000" scaled="0"/>
                </a:gradFill>
                <a:cs typeface="Segoe UI Light"/>
              </a:rPr>
              <a:t>with </a:t>
            </a:r>
            <a:r>
              <a:rPr lang="en-US" sz="2000" spc="-51" dirty="0">
                <a:gradFill>
                  <a:gsLst>
                    <a:gs pos="0">
                      <a:srgbClr val="FFFFFF"/>
                    </a:gs>
                    <a:gs pos="100000">
                      <a:srgbClr val="FFFFFF"/>
                    </a:gs>
                  </a:gsLst>
                  <a:lin ang="5400000" scaled="0"/>
                </a:gradFill>
                <a:cs typeface="Segoe UI Light"/>
              </a:rPr>
              <a:t>a server role across all mainstream Windows Server </a:t>
            </a:r>
            <a:r>
              <a:rPr lang="en-US" sz="2000" spc="-51" dirty="0" smtClean="0">
                <a:gradFill>
                  <a:gsLst>
                    <a:gs pos="0">
                      <a:srgbClr val="FFFFFF"/>
                    </a:gs>
                    <a:gs pos="100000">
                      <a:srgbClr val="FFFFFF"/>
                    </a:gs>
                  </a:gsLst>
                  <a:lin ang="5400000" scaled="0"/>
                </a:gradFill>
                <a:cs typeface="Segoe UI Light"/>
              </a:rPr>
              <a:t>editions</a:t>
            </a:r>
            <a:endParaRPr lang="en-US" sz="2000" spc="-51" dirty="0">
              <a:gradFill>
                <a:gsLst>
                  <a:gs pos="0">
                    <a:srgbClr val="FFFFFF"/>
                  </a:gs>
                  <a:gs pos="100000">
                    <a:srgbClr val="FFFFFF"/>
                  </a:gs>
                </a:gsLst>
                <a:lin ang="5400000" scaled="0"/>
              </a:gradFill>
              <a:cs typeface="Segoe UI Light"/>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29200" y="1576988"/>
            <a:ext cx="7114032" cy="5029200"/>
          </a:xfrm>
          <a:prstGeom prst="rect">
            <a:avLst/>
          </a:prstGeom>
        </p:spPr>
      </p:pic>
    </p:spTree>
    <p:extLst>
      <p:ext uri="{BB962C8B-B14F-4D97-AF65-F5344CB8AC3E}">
        <p14:creationId xmlns:p14="http://schemas.microsoft.com/office/powerpoint/2010/main" val="2186945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dmydNO9VkaVsGMltZOE1g"/>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15.xml><?xml version="1.0" encoding="utf-8"?>
<p:tagLst xmlns:a="http://schemas.openxmlformats.org/drawingml/2006/main" xmlns:r="http://schemas.openxmlformats.org/officeDocument/2006/relationships" xmlns:p="http://schemas.openxmlformats.org/presentationml/2006/main">
  <p:tag name="MT_TILE" val="YES"/>
</p:tagLst>
</file>

<file path=ppt/tags/tag16.xml><?xml version="1.0" encoding="utf-8"?>
<p:tagLst xmlns:a="http://schemas.openxmlformats.org/drawingml/2006/main" xmlns:r="http://schemas.openxmlformats.org/officeDocument/2006/relationships" xmlns:p="http://schemas.openxmlformats.org/presentationml/2006/main">
  <p:tag name="MT_TILE" val="YES"/>
</p:tagLst>
</file>

<file path=ppt/tags/tag17.xml><?xml version="1.0" encoding="utf-8"?>
<p:tagLst xmlns:a="http://schemas.openxmlformats.org/drawingml/2006/main" xmlns:r="http://schemas.openxmlformats.org/officeDocument/2006/relationships" xmlns:p="http://schemas.openxmlformats.org/presentationml/2006/main">
  <p:tag name="MT_TILE" val="YES"/>
</p:tagLst>
</file>

<file path=ppt/tags/tag18.xml><?xml version="1.0" encoding="utf-8"?>
<p:tagLst xmlns:a="http://schemas.openxmlformats.org/drawingml/2006/main" xmlns:r="http://schemas.openxmlformats.org/officeDocument/2006/relationships" xmlns:p="http://schemas.openxmlformats.org/presentationml/2006/main">
  <p:tag name="MT_TILE" val="YES"/>
</p:tagLst>
</file>

<file path=ppt/tags/tag19.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20.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Cloud and Enterprise Products Template July 2013">
  <a:themeElements>
    <a:clrScheme name="Custom 6">
      <a:dk1>
        <a:srgbClr val="000000"/>
      </a:dk1>
      <a:lt1>
        <a:srgbClr val="FFFFFF"/>
      </a:lt1>
      <a:dk2>
        <a:srgbClr val="505050"/>
      </a:dk2>
      <a:lt2>
        <a:srgbClr val="D2D2D2"/>
      </a:lt2>
      <a:accent1>
        <a:srgbClr val="008272"/>
      </a:accent1>
      <a:accent2>
        <a:srgbClr val="0072C6"/>
      </a:accent2>
      <a:accent3>
        <a:srgbClr val="00188F"/>
      </a:accent3>
      <a:accent4>
        <a:srgbClr val="002050"/>
      </a:accent4>
      <a:accent5>
        <a:srgbClr val="BA141A"/>
      </a:accent5>
      <a:accent6>
        <a:srgbClr val="4668C5"/>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loud and Enterprise Products Template July 2013.potx" id="{D758CEDE-5CA6-4C03-87FE-218944EC3508}" vid="{06B439C2-CBAA-4105-8305-59DB90A14B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odule xmlns="E58F4E5B-08F5-4D91-ACB1-5B05A5AE2B05">2</Module>
    <Content_x0020_Type xmlns="E58F4E5B-08F5-4D91-ACB1-5B05A5AE2B05">Slide Presentation</Content_x0020_Type>
    <Status xmlns="E58F4E5B-08F5-4D91-ACB1-5B05A5AE2B05">Final</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7A48100B25C64EB25005EC3226B459" ma:contentTypeVersion="" ma:contentTypeDescription="Create a new document." ma:contentTypeScope="" ma:versionID="14ec5f76174b7c2dfb1caa119ec3af6a">
  <xsd:schema xmlns:xsd="http://www.w3.org/2001/XMLSchema" xmlns:xs="http://www.w3.org/2001/XMLSchema" xmlns:p="http://schemas.microsoft.com/office/2006/metadata/properties" xmlns:ns2="E58F4E5B-08F5-4D91-ACB1-5B05A5AE2B05" targetNamespace="http://schemas.microsoft.com/office/2006/metadata/properties" ma:root="true" ma:fieldsID="fd7170473abdf61e69c421a6dc7424e3" ns2:_="">
    <xsd:import namespace="E58F4E5B-08F5-4D91-ACB1-5B05A5AE2B05"/>
    <xsd:element name="properties">
      <xsd:complexType>
        <xsd:sequence>
          <xsd:element name="documentManagement">
            <xsd:complexType>
              <xsd:all>
                <xsd:element ref="ns2:Content_x0020_Type"/>
                <xsd:element ref="ns2:Module"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F4E5B-08F5-4D91-ACB1-5B05A5AE2B05" elementFormDefault="qualified">
    <xsd:import namespace="http://schemas.microsoft.com/office/2006/documentManagement/types"/>
    <xsd:import namespace="http://schemas.microsoft.com/office/infopath/2007/PartnerControls"/>
    <xsd:element name="Content_x0020_Type" ma:index="8" ma:displayName="Content Type" ma:format="Dropdown" ma:internalName="Content_x0020_Type">
      <xsd:simpleType>
        <xsd:restriction base="dms:Choice">
          <xsd:enumeration value="Assessment"/>
          <xsd:enumeration value="Break Slides"/>
          <xsd:enumeration value="CC File"/>
          <xsd:enumeration value="Instructor Image"/>
          <xsd:enumeration value="Outline"/>
          <xsd:enumeration value="Promo Package"/>
          <xsd:enumeration value="Slide Presentation"/>
          <xsd:enumeration value="SME Recruitment"/>
          <xsd:enumeration value="Video"/>
        </xsd:restriction>
      </xsd:simpleType>
    </xsd:element>
    <xsd:element name="Module" ma:index="9" nillable="true" ma:displayName="Module" ma:decimals="0" ma:internalName="Module" ma:percentage="FALSE">
      <xsd:simpleType>
        <xsd:restriction base="dms:Number">
          <xsd:maxInclusive value="40"/>
          <xsd:minInclusive value="1"/>
        </xsd:restriction>
      </xsd:simpleType>
    </xsd:element>
    <xsd:element name="Status" ma:index="10" nillable="true" ma:displayName="Status" ma:default="Draft" ma:format="Dropdown" ma:internalName="Status">
      <xsd:simpleType>
        <xsd:restriction base="dms:Choice">
          <xsd:enumeration value="Draft"/>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E56537-DD9B-4BC5-A63F-1D9FB5C9BC82}"/>
</file>

<file path=customXml/itemProps2.xml><?xml version="1.0" encoding="utf-8"?>
<ds:datastoreItem xmlns:ds="http://schemas.openxmlformats.org/officeDocument/2006/customXml" ds:itemID="{97A2CCC0-F5B7-481F-8B43-D7ED4EDB9572}"/>
</file>

<file path=customXml/itemProps3.xml><?xml version="1.0" encoding="utf-8"?>
<ds:datastoreItem xmlns:ds="http://schemas.openxmlformats.org/officeDocument/2006/customXml" ds:itemID="{13A52C9E-7C34-4B6D-9E7A-BAA7AF0BC3D9}"/>
</file>

<file path=docProps/app.xml><?xml version="1.0" encoding="utf-8"?>
<Properties xmlns="http://schemas.openxmlformats.org/officeDocument/2006/extended-properties" xmlns:vt="http://schemas.openxmlformats.org/officeDocument/2006/docPropsVTypes">
  <Template/>
  <TotalTime>0</TotalTime>
  <Words>7844</Words>
  <Application>Microsoft Office PowerPoint</Application>
  <PresentationFormat>Custom</PresentationFormat>
  <Paragraphs>593</Paragraphs>
  <Slides>29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Segoe UI</vt:lpstr>
      <vt:lpstr>Segoe UI Light</vt:lpstr>
      <vt:lpstr>Segoe UI Semibold</vt:lpstr>
      <vt:lpstr>Wingdings</vt:lpstr>
      <vt:lpstr>Wingdings 2</vt:lpstr>
      <vt:lpstr>Cloud and Enterprise Products Template July 2013</vt:lpstr>
      <vt:lpstr>Windows Server 2012 R2  The Essentials Experience  Part 2 of 7 Deployment Options and Licensing Overview </vt:lpstr>
      <vt:lpstr>Agenda</vt:lpstr>
      <vt:lpstr>PowerPoint Presentation</vt:lpstr>
      <vt:lpstr>New deployment options</vt:lpstr>
      <vt:lpstr>Deployment options</vt:lpstr>
      <vt:lpstr>Typical primary server deployment</vt:lpstr>
      <vt:lpstr>Essentials edition includes the Hyper-V role</vt:lpstr>
      <vt:lpstr>Case study: Law office</vt:lpstr>
      <vt:lpstr>Windows Server Essentials Experience role</vt:lpstr>
      <vt:lpstr>Standard or Datacenter editions help you scale</vt:lpstr>
      <vt:lpstr>Sample deployment scenario with Standard Creating a Windows SBS-like environment</vt:lpstr>
      <vt:lpstr>Hoster solution for SMB customers</vt:lpstr>
      <vt:lpstr>Essentials Experience in Windows Azure</vt:lpstr>
      <vt:lpstr>PowerPoint Presentation</vt:lpstr>
      <vt:lpstr>Server license assignment</vt:lpstr>
      <vt:lpstr>Client access licenses</vt:lpstr>
      <vt:lpstr>Upgrade and downgrade rights</vt:lpstr>
      <vt:lpstr>Growing beyond 25 user accounts In-place license transition</vt:lpstr>
      <vt:lpstr>Host your own solutions with SPLA</vt:lpstr>
      <vt:lpstr>Learn more about SPLA</vt:lpstr>
      <vt:lpstr>PowerPoint Presentation</vt:lpstr>
      <vt:lpstr>Resources</vt:lpstr>
      <vt:lpstr>Ahead of the Game Campaign Resources</vt:lpstr>
      <vt:lpstr>Additional Partner Resources</vt:lpstr>
      <vt:lpstr>How to Buy Windows Server 2012 R2</vt:lpstr>
      <vt:lpstr>Product &amp; Licensing Resources</vt:lpstr>
      <vt:lpstr>Windows Server 2012 R2 Licensing for SMBs</vt:lpstr>
      <vt:lpstr>PowerPoint Presentation</vt:lpstr>
      <vt:lpstr>Deployment options matrix</vt:lpstr>
    </vt:vector>
  </TitlesOfParts>
  <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description/>
  <cp:lastModifiedBy/>
  <cp:revision>1</cp:revision>
  <dcterms:created xsi:type="dcterms:W3CDTF">2013-12-09T19:52:20Z</dcterms:created>
  <dcterms:modified xsi:type="dcterms:W3CDTF">2014-01-06T00:23:48Z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0x010100327A48100B25C64EB25005EC3226B459</vt:lpwstr>
  </property>
</Properties>
</file>