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3.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451" r:id="rId2"/>
    <p:sldId id="452" r:id="rId3"/>
    <p:sldId id="458" r:id="rId4"/>
    <p:sldId id="455" r:id="rId5"/>
    <p:sldId id="459" r:id="rId6"/>
    <p:sldId id="456" r:id="rId7"/>
    <p:sldId id="457" r:id="rId8"/>
    <p:sldId id="438" r:id="rId9"/>
    <p:sldId id="257" r:id="rId10"/>
    <p:sldId id="434" r:id="rId11"/>
    <p:sldId id="436" r:id="rId12"/>
    <p:sldId id="435" r:id="rId13"/>
    <p:sldId id="437" r:id="rId14"/>
    <p:sldId id="439" r:id="rId15"/>
    <p:sldId id="440" r:id="rId16"/>
    <p:sldId id="441" r:id="rId17"/>
    <p:sldId id="442" r:id="rId18"/>
    <p:sldId id="443" r:id="rId19"/>
    <p:sldId id="444" r:id="rId20"/>
    <p:sldId id="446" r:id="rId21"/>
    <p:sldId id="460" r:id="rId22"/>
    <p:sldId id="445" r:id="rId23"/>
    <p:sldId id="447" r:id="rId24"/>
    <p:sldId id="448" r:id="rId25"/>
    <p:sldId id="449" r:id="rId26"/>
    <p:sldId id="45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D57A8B9-5C48-4AB5-93B7-EA7DD563D060}">
          <p14:sldIdLst>
            <p14:sldId id="451"/>
            <p14:sldId id="452"/>
            <p14:sldId id="458"/>
            <p14:sldId id="455"/>
            <p14:sldId id="459"/>
            <p14:sldId id="456"/>
            <p14:sldId id="457"/>
            <p14:sldId id="438"/>
            <p14:sldId id="257"/>
            <p14:sldId id="434"/>
            <p14:sldId id="436"/>
            <p14:sldId id="435"/>
            <p14:sldId id="437"/>
            <p14:sldId id="439"/>
            <p14:sldId id="440"/>
            <p14:sldId id="441"/>
            <p14:sldId id="442"/>
            <p14:sldId id="443"/>
            <p14:sldId id="444"/>
            <p14:sldId id="446"/>
            <p14:sldId id="460"/>
            <p14:sldId id="445"/>
            <p14:sldId id="447"/>
            <p14:sldId id="448"/>
            <p14:sldId id="449"/>
            <p14:sldId id="450"/>
          </p14:sldIdLst>
        </p14:section>
        <p14:section name="Untitled Section" id="{170ECFCA-5ACD-4231-8B00-3FD73B42167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4" autoAdjust="0"/>
    <p:restoredTop sz="81713" autoAdjust="0"/>
  </p:normalViewPr>
  <p:slideViewPr>
    <p:cSldViewPr snapToGrid="0">
      <p:cViewPr varScale="1">
        <p:scale>
          <a:sx n="65" d="100"/>
          <a:sy n="65" d="100"/>
        </p:scale>
        <p:origin x="732" y="66"/>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70" d="100"/>
          <a:sy n="70" d="100"/>
        </p:scale>
        <p:origin x="3240"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DDBD42-E139-45FA-9C16-1611187CAC3F}" type="datetimeFigureOut">
              <a:rPr lang="en-US" smtClean="0"/>
              <a:t>9/24/2014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6AB01E-7BD7-442B-8A6B-D31FAFDAE830}" type="slidenum">
              <a:rPr lang="en-US" smtClean="0"/>
              <a:t>‹#›</a:t>
            </a:fld>
            <a:endParaRPr lang="en-US"/>
          </a:p>
        </p:txBody>
      </p:sp>
    </p:spTree>
    <p:extLst>
      <p:ext uri="{BB962C8B-B14F-4D97-AF65-F5344CB8AC3E}">
        <p14:creationId xmlns:p14="http://schemas.microsoft.com/office/powerpoint/2010/main" val="1349073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44050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F0F35F-DD44-4607-AEC1-49D7A4BC4066}" type="slidenum">
              <a:rPr lang="en-US" smtClean="0"/>
              <a:pPr/>
              <a:t>2</a:t>
            </a:fld>
            <a:endParaRPr lang="en-US" dirty="0"/>
          </a:p>
        </p:txBody>
      </p:sp>
    </p:spTree>
    <p:extLst>
      <p:ext uri="{BB962C8B-B14F-4D97-AF65-F5344CB8AC3E}">
        <p14:creationId xmlns:p14="http://schemas.microsoft.com/office/powerpoint/2010/main" val="1091962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F0F35F-DD44-4607-AEC1-49D7A4BC4066}" type="slidenum">
              <a:rPr lang="en-US" smtClean="0"/>
              <a:pPr/>
              <a:t>3</a:t>
            </a:fld>
            <a:endParaRPr lang="en-US" dirty="0"/>
          </a:p>
        </p:txBody>
      </p:sp>
    </p:spTree>
    <p:extLst>
      <p:ext uri="{BB962C8B-B14F-4D97-AF65-F5344CB8AC3E}">
        <p14:creationId xmlns:p14="http://schemas.microsoft.com/office/powerpoint/2010/main" val="921377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F0F35F-DD44-4607-AEC1-49D7A4BC4066}" type="slidenum">
              <a:rPr lang="en-US" smtClean="0"/>
              <a:pPr/>
              <a:t>4</a:t>
            </a:fld>
            <a:endParaRPr lang="en-US" dirty="0"/>
          </a:p>
        </p:txBody>
      </p:sp>
    </p:spTree>
    <p:extLst>
      <p:ext uri="{BB962C8B-B14F-4D97-AF65-F5344CB8AC3E}">
        <p14:creationId xmlns:p14="http://schemas.microsoft.com/office/powerpoint/2010/main" val="2981167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F0F35F-DD44-4607-AEC1-49D7A4BC4066}" type="slidenum">
              <a:rPr lang="en-US" smtClean="0"/>
              <a:pPr/>
              <a:t>5</a:t>
            </a:fld>
            <a:endParaRPr lang="en-US" dirty="0"/>
          </a:p>
        </p:txBody>
      </p:sp>
    </p:spTree>
    <p:extLst>
      <p:ext uri="{BB962C8B-B14F-4D97-AF65-F5344CB8AC3E}">
        <p14:creationId xmlns:p14="http://schemas.microsoft.com/office/powerpoint/2010/main" val="1067687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CA" b="0" dirty="0" smtClean="0"/>
          </a:p>
        </p:txBody>
      </p:sp>
      <p:sp>
        <p:nvSpPr>
          <p:cNvPr id="4" name="Slide Number Placeholder 3"/>
          <p:cNvSpPr>
            <a:spLocks noGrp="1"/>
          </p:cNvSpPr>
          <p:nvPr>
            <p:ph type="sldNum" sz="quarter" idx="10"/>
          </p:nvPr>
        </p:nvSpPr>
        <p:spPr/>
        <p:txBody>
          <a:bodyPr/>
          <a:lstStyle/>
          <a:p>
            <a:fld id="{13F0F35F-DD44-4607-AEC1-49D7A4BC4066}" type="slidenum">
              <a:rPr lang="en-US" smtClean="0"/>
              <a:pPr/>
              <a:t>6</a:t>
            </a:fld>
            <a:endParaRPr lang="en-US" dirty="0"/>
          </a:p>
        </p:txBody>
      </p:sp>
    </p:spTree>
    <p:extLst>
      <p:ext uri="{BB962C8B-B14F-4D97-AF65-F5344CB8AC3E}">
        <p14:creationId xmlns:p14="http://schemas.microsoft.com/office/powerpoint/2010/main" val="1946832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6AB01E-7BD7-442B-8A6B-D31FAFDAE830}" type="slidenum">
              <a:rPr lang="en-US" smtClean="0"/>
              <a:t>9</a:t>
            </a:fld>
            <a:endParaRPr lang="en-US" dirty="0"/>
          </a:p>
        </p:txBody>
      </p:sp>
    </p:spTree>
    <p:extLst>
      <p:ext uri="{BB962C8B-B14F-4D97-AF65-F5344CB8AC3E}">
        <p14:creationId xmlns:p14="http://schemas.microsoft.com/office/powerpoint/2010/main" val="34615036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6AB01E-7BD7-442B-8A6B-D31FAFDAE830}" type="slidenum">
              <a:rPr lang="en-US" smtClean="0"/>
              <a:t>19</a:t>
            </a:fld>
            <a:endParaRPr lang="en-US"/>
          </a:p>
        </p:txBody>
      </p:sp>
    </p:spTree>
    <p:extLst>
      <p:ext uri="{BB962C8B-B14F-4D97-AF65-F5344CB8AC3E}">
        <p14:creationId xmlns:p14="http://schemas.microsoft.com/office/powerpoint/2010/main" val="17241375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3271" y="5132437"/>
            <a:ext cx="8579886"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smtClean="0"/>
              <a:t>Click to edit Master subtitle style</a:t>
            </a:r>
            <a:endParaRPr lang="en-US" dirty="0"/>
          </a:p>
        </p:txBody>
      </p:sp>
      <p:sp>
        <p:nvSpPr>
          <p:cNvPr id="10" name="Title 1"/>
          <p:cNvSpPr>
            <a:spLocks noGrp="1"/>
          </p:cNvSpPr>
          <p:nvPr>
            <p:ph type="ctrTitle" hasCustomPrompt="1"/>
          </p:nvPr>
        </p:nvSpPr>
        <p:spPr>
          <a:xfrm>
            <a:off x="193271" y="2415641"/>
            <a:ext cx="8579886" cy="2603307"/>
          </a:xfrm>
          <a:prstGeom prst="rect">
            <a:avLst/>
          </a:prstGeom>
          <a:solidFill>
            <a:srgbClr val="7FBA00"/>
          </a:solidFill>
          <a:effectLst/>
        </p:spPr>
        <p:txBody>
          <a:bodyPr vert="horz" lIns="137160" tIns="137160" rIns="91409" bIns="137160" rtlCol="0" anchor="b" anchorCtr="0">
            <a:noAutofit/>
          </a:bodyPr>
          <a:lstStyle>
            <a:lvl1pPr>
              <a:defRPr lang="en-US" sz="4800" kern="0" dirty="0">
                <a:ln w="3175">
                  <a:noFill/>
                </a:ln>
                <a:gradFill flip="none" rotWithShape="1">
                  <a:gsLst>
                    <a:gs pos="4583">
                      <a:srgbClr val="FFFFFF"/>
                    </a:gs>
                    <a:gs pos="100000">
                      <a:srgbClr val="FFFFFF"/>
                    </a:gs>
                  </a:gsLst>
                  <a:lin ang="5400000" scaled="0"/>
                  <a:tileRect/>
                </a:gradFill>
              </a:defRPr>
            </a:lvl1pPr>
          </a:lstStyle>
          <a:p>
            <a:pPr lvl="0"/>
            <a:r>
              <a:rPr lang="en-US" dirty="0" smtClean="0"/>
              <a:t>Course title style</a:t>
            </a:r>
            <a:endParaRPr lang="en-US" dirty="0"/>
          </a:p>
        </p:txBody>
      </p:sp>
      <p:sp>
        <p:nvSpPr>
          <p:cNvPr id="8" name="top right small rectangle"/>
          <p:cNvSpPr/>
          <p:nvPr/>
        </p:nvSpPr>
        <p:spPr bwMode="auto">
          <a:xfrm>
            <a:off x="8902492" y="2418735"/>
            <a:ext cx="3087947" cy="2600214"/>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37160" tIns="137160" rIns="137160" bIns="137160" numCol="1" rtlCol="0" anchor="b" anchorCtr="0" compatLnSpc="1">
            <a:prstTxWarp prst="textNoShape">
              <a:avLst/>
            </a:prstTxWarp>
          </a:bodyPr>
          <a:lstStyle/>
          <a:p>
            <a:pPr defTabSz="913788" fontAlgn="base">
              <a:spcBef>
                <a:spcPct val="0"/>
              </a:spcBef>
              <a:spcAft>
                <a:spcPct val="0"/>
              </a:spcAft>
            </a:pPr>
            <a:endParaRPr lang="en-US" sz="2000" dirty="0">
              <a:gradFill>
                <a:gsLst>
                  <a:gs pos="0">
                    <a:srgbClr val="FFFFFF"/>
                  </a:gs>
                  <a:gs pos="100000">
                    <a:srgbClr val="FFFFFF"/>
                  </a:gs>
                </a:gsLst>
                <a:lin ang="5400000" scaled="0"/>
              </a:gradFill>
              <a:latin typeface="Segoe UI Light" panose="020B0502040204020203" pitchFamily="34" charset="0"/>
              <a:cs typeface="Segoe UI Light" panose="020B0502040204020203" pitchFamily="34" charset="0"/>
            </a:endParaRPr>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9720" t="16544" r="7275" b="16691"/>
          <a:stretch/>
        </p:blipFill>
        <p:spPr>
          <a:xfrm>
            <a:off x="10731799" y="4630992"/>
            <a:ext cx="1131688" cy="33474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3271" y="164177"/>
            <a:ext cx="2084416" cy="833766"/>
          </a:xfrm>
          <a:prstGeom prst="rect">
            <a:avLst/>
          </a:prstGeom>
        </p:spPr>
      </p:pic>
    </p:spTree>
    <p:extLst>
      <p:ext uri="{BB962C8B-B14F-4D97-AF65-F5344CB8AC3E}">
        <p14:creationId xmlns:p14="http://schemas.microsoft.com/office/powerpoint/2010/main" val="164432189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3792">
          <p15:clr>
            <a:srgbClr val="FBAE40"/>
          </p15:clr>
        </p15:guide>
        <p15:guide id="2" pos="3839">
          <p15:clr>
            <a:srgbClr val="FBAE40"/>
          </p15:clr>
        </p15:guide>
        <p15:guide id="3" orient="horz" pos="7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9" name="Subtitle 2"/>
          <p:cNvSpPr txBox="1">
            <a:spLocks/>
          </p:cNvSpPr>
          <p:nvPr/>
        </p:nvSpPr>
        <p:spPr>
          <a:xfrm>
            <a:off x="8738733" y="2685050"/>
            <a:ext cx="2241224" cy="2355337"/>
          </a:xfrm>
          <a:prstGeom prst="rect">
            <a:avLst/>
          </a:prstGeom>
        </p:spPr>
        <p:txBody>
          <a:bodyPr vert="horz" lIns="91409" tIns="45705" rIns="91409" bIns="45705" rtlCol="0" anchor="ctr" anchorCtr="0">
            <a:normAutofit/>
          </a:bodyPr>
          <a:lstStyle>
            <a:lvl1pPr marL="0" indent="0" algn="l" defTabSz="914052" rtl="0" eaLnBrk="1" latinLnBrk="0" hangingPunct="1">
              <a:lnSpc>
                <a:spcPct val="100000"/>
              </a:lnSpc>
              <a:spcBef>
                <a:spcPts val="0"/>
              </a:spcBef>
              <a:buSzPct val="90000"/>
              <a:buFont typeface="Arial" pitchFamily="34" charset="0"/>
              <a:buNone/>
              <a:defRPr lang="en-US" sz="1800" b="1" kern="1200" spc="-30" baseline="0" dirty="0">
                <a:gradFill>
                  <a:gsLst>
                    <a:gs pos="1250">
                      <a:srgbClr val="FFFFFF"/>
                    </a:gs>
                    <a:gs pos="6250">
                      <a:srgbClr val="FFFFFF"/>
                    </a:gs>
                  </a:gsLst>
                  <a:lin ang="5400000" scaled="0"/>
                </a:gradFill>
                <a:latin typeface="Segoe UI" pitchFamily="34" charset="0"/>
                <a:ea typeface="Segoe UI" pitchFamily="34" charset="0"/>
                <a:cs typeface="Segoe UI" pitchFamily="34" charset="0"/>
              </a:defRPr>
            </a:lvl1pPr>
            <a:lvl2pPr marL="457044" indent="0" algn="ctr" defTabSz="914088" rtl="0" eaLnBrk="1" latinLnBrk="0" hangingPunct="1">
              <a:spcBef>
                <a:spcPts val="300"/>
              </a:spcBef>
              <a:spcAft>
                <a:spcPts val="300"/>
              </a:spcAft>
              <a:buFont typeface="Arial" pitchFamily="34" charset="0"/>
              <a:buNone/>
              <a:defRPr sz="2800" kern="1200">
                <a:solidFill>
                  <a:schemeClr val="tx1">
                    <a:tint val="75000"/>
                  </a:schemeClr>
                </a:solidFill>
                <a:latin typeface="Segoe UI" pitchFamily="34" charset="0"/>
                <a:ea typeface="Segoe UI" pitchFamily="34" charset="0"/>
                <a:cs typeface="Segoe UI" pitchFamily="34" charset="0"/>
              </a:defRPr>
            </a:lvl2pPr>
            <a:lvl3pPr marL="914088" indent="0" algn="ctr" defTabSz="914088" rtl="0" eaLnBrk="1" latinLnBrk="0" hangingPunct="1">
              <a:spcBef>
                <a:spcPts val="200"/>
              </a:spcBef>
              <a:spcAft>
                <a:spcPts val="200"/>
              </a:spcAft>
              <a:buFont typeface="Arial" pitchFamily="34" charset="0"/>
              <a:buNone/>
              <a:defRPr sz="2400" kern="1200">
                <a:solidFill>
                  <a:schemeClr val="tx1">
                    <a:tint val="75000"/>
                  </a:schemeClr>
                </a:solidFill>
                <a:latin typeface="Segoe UI" pitchFamily="34" charset="0"/>
                <a:ea typeface="Segoe UI" pitchFamily="34" charset="0"/>
                <a:cs typeface="Segoe UI" pitchFamily="34" charset="0"/>
              </a:defRPr>
            </a:lvl3pPr>
            <a:lvl4pPr marL="1371133"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4pPr>
            <a:lvl5pPr marL="1828178"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5pPr>
            <a:lvl6pPr marL="2285222"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267"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199311"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6358"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mtClean="0"/>
              <a:t>Click to edit Master subtitle style</a:t>
            </a:r>
            <a:endParaRPr lang="en-US"/>
          </a:p>
        </p:txBody>
      </p:sp>
      <p:sp>
        <p:nvSpPr>
          <p:cNvPr id="13" name="Title 1"/>
          <p:cNvSpPr txBox="1">
            <a:spLocks/>
          </p:cNvSpPr>
          <p:nvPr/>
        </p:nvSpPr>
        <p:spPr>
          <a:xfrm>
            <a:off x="193271" y="3376350"/>
            <a:ext cx="8409867" cy="1692617"/>
          </a:xfrm>
          <a:prstGeom prst="rect">
            <a:avLst/>
          </a:prstGeom>
          <a:solidFill>
            <a:srgbClr val="82BF36"/>
          </a:solidFill>
          <a:effectLst/>
        </p:spPr>
        <p:txBody>
          <a:bodyPr vert="horz" lIns="137160" tIns="137160" rIns="91409" bIns="137160" rtlCol="0" anchor="b" anchorCtr="0">
            <a:noAutofit/>
          </a:bodyPr>
          <a:lstStyle>
            <a:lvl1pPr algn="l" defTabSz="914088" rtl="0" eaLnBrk="1" latinLnBrk="0" hangingPunct="1">
              <a:spcBef>
                <a:spcPct val="0"/>
              </a:spcBef>
              <a:buNone/>
              <a:defRPr lang="en-US" sz="4000" kern="0" dirty="0">
                <a:ln w="3175">
                  <a:noFill/>
                </a:ln>
                <a:gradFill flip="none" rotWithShape="1">
                  <a:gsLst>
                    <a:gs pos="4583">
                      <a:srgbClr val="FFFFFF"/>
                    </a:gs>
                    <a:gs pos="100000">
                      <a:srgbClr val="FFFFFF"/>
                    </a:gs>
                  </a:gsLst>
                  <a:lin ang="5400000" scaled="0"/>
                  <a:tileRect/>
                </a:gradFill>
                <a:latin typeface="Segoe UI" pitchFamily="34" charset="0"/>
                <a:ea typeface="Segoe UI" pitchFamily="34" charset="0"/>
                <a:cs typeface="Segoe UI" pitchFamily="34" charset="0"/>
              </a:defRPr>
            </a:lvl1pPr>
          </a:lstStyle>
          <a:p>
            <a:endParaRPr lang="en-US" sz="4000" dirty="0"/>
          </a:p>
        </p:txBody>
      </p:sp>
      <p:sp>
        <p:nvSpPr>
          <p:cNvPr id="14" name="top right small rectangle"/>
          <p:cNvSpPr/>
          <p:nvPr/>
        </p:nvSpPr>
        <p:spPr bwMode="auto">
          <a:xfrm>
            <a:off x="8682790" y="3374967"/>
            <a:ext cx="3257419" cy="1694322"/>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pic>
        <p:nvPicPr>
          <p:cNvPr id="15" name="Picture 14"/>
          <p:cNvPicPr>
            <a:picLocks noChangeAspect="1"/>
          </p:cNvPicPr>
          <p:nvPr/>
        </p:nvPicPr>
        <p:blipFill rotWithShape="1">
          <a:blip r:embed="rId2" cstate="print">
            <a:extLst>
              <a:ext uri="{28A0092B-C50C-407E-A947-70E740481C1C}">
                <a14:useLocalDpi xmlns:a14="http://schemas.microsoft.com/office/drawing/2010/main" val="0"/>
              </a:ext>
            </a:extLst>
          </a:blip>
          <a:srcRect l="9720" t="16544" r="7275" b="16691"/>
          <a:stretch/>
        </p:blipFill>
        <p:spPr>
          <a:xfrm>
            <a:off x="11181757" y="4821401"/>
            <a:ext cx="740346" cy="218986"/>
          </a:xfrm>
          <a:prstGeom prst="rect">
            <a:avLst/>
          </a:prstGeom>
        </p:spPr>
      </p:pic>
      <p:sp>
        <p:nvSpPr>
          <p:cNvPr id="16" name="Text Placeholder 10"/>
          <p:cNvSpPr>
            <a:spLocks noGrp="1"/>
          </p:cNvSpPr>
          <p:nvPr>
            <p:ph type="body" sz="quarter" idx="10" hasCustomPrompt="1"/>
          </p:nvPr>
        </p:nvSpPr>
        <p:spPr>
          <a:xfrm>
            <a:off x="292101" y="3466407"/>
            <a:ext cx="8215796" cy="1485524"/>
          </a:xfrm>
          <a:prstGeom prst="rect">
            <a:avLst/>
          </a:prstGeom>
        </p:spPr>
        <p:txBody>
          <a:bodyPr anchor="b" anchorCtr="0">
            <a:normAutofit/>
          </a:bodyPr>
          <a:lstStyle>
            <a:lvl1pPr marL="0" indent="0">
              <a:buNone/>
              <a:defRPr sz="3600" b="0" baseline="0">
                <a:solidFill>
                  <a:schemeClr val="bg1"/>
                </a:solidFill>
                <a:latin typeface="Segoe UI Light" panose="020B0502040204020203" pitchFamily="34" charset="0"/>
                <a:cs typeface="Segoe UI Light" panose="020B0502040204020203" pitchFamily="34" charset="0"/>
              </a:defRPr>
            </a:lvl1pPr>
          </a:lstStyle>
          <a:p>
            <a:pPr lvl="0"/>
            <a:r>
              <a:rPr lang="en-US" dirty="0" smtClean="0"/>
              <a:t>Module or Section transition style</a:t>
            </a:r>
          </a:p>
        </p:txBody>
      </p:sp>
      <p:sp>
        <p:nvSpPr>
          <p:cNvPr id="11" name="Subtitle 2"/>
          <p:cNvSpPr>
            <a:spLocks noGrp="1"/>
          </p:cNvSpPr>
          <p:nvPr>
            <p:ph type="subTitle" idx="1"/>
          </p:nvPr>
        </p:nvSpPr>
        <p:spPr>
          <a:xfrm>
            <a:off x="193271" y="5132437"/>
            <a:ext cx="8409867"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smtClean="0"/>
              <a:t>Click to edit Master subtitle style</a:t>
            </a:r>
            <a:endParaRPr lang="en-US" dirty="0"/>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3271" y="164177"/>
            <a:ext cx="2084416" cy="833766"/>
          </a:xfrm>
          <a:prstGeom prst="rect">
            <a:avLst/>
          </a:prstGeom>
        </p:spPr>
      </p:pic>
    </p:spTree>
    <p:extLst>
      <p:ext uri="{BB962C8B-B14F-4D97-AF65-F5344CB8AC3E}">
        <p14:creationId xmlns:p14="http://schemas.microsoft.com/office/powerpoint/2010/main" val="245168061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EMO Layout">
    <p:spTree>
      <p:nvGrpSpPr>
        <p:cNvPr id="1" name=""/>
        <p:cNvGrpSpPr/>
        <p:nvPr/>
      </p:nvGrpSpPr>
      <p:grpSpPr>
        <a:xfrm>
          <a:off x="0" y="0"/>
          <a:ext cx="0" cy="0"/>
          <a:chOff x="0" y="0"/>
          <a:chExt cx="0" cy="0"/>
        </a:xfrm>
      </p:grpSpPr>
      <p:sp>
        <p:nvSpPr>
          <p:cNvPr id="3" name="Title Placeholder 9"/>
          <p:cNvSpPr>
            <a:spLocks noGrp="1"/>
          </p:cNvSpPr>
          <p:nvPr>
            <p:ph type="title"/>
          </p:nvPr>
        </p:nvSpPr>
        <p:spPr>
          <a:xfrm>
            <a:off x="608171" y="4468764"/>
            <a:ext cx="11432977" cy="1676400"/>
          </a:xfrm>
          <a:prstGeom prst="rect">
            <a:avLst/>
          </a:prstGeom>
        </p:spPr>
        <p:txBody>
          <a:bodyPr vert="horz" lIns="91409" tIns="45705" rIns="91409" bIns="45705" rtlCol="0" anchor="t" anchorCtr="0">
            <a:normAutofit/>
          </a:bodyPr>
          <a:lstStyle>
            <a:lvl1pPr>
              <a:defRPr sz="3600"/>
            </a:lvl1pPr>
          </a:lstStyle>
          <a:p>
            <a:r>
              <a:rPr lang="en-US" smtClean="0"/>
              <a:t>Click to edit Master title style</a:t>
            </a:r>
            <a:endParaRPr lang="en-US" dirty="0"/>
          </a:p>
        </p:txBody>
      </p:sp>
      <p:sp>
        <p:nvSpPr>
          <p:cNvPr id="2" name="TextBox 1"/>
          <p:cNvSpPr txBox="1"/>
          <p:nvPr/>
        </p:nvSpPr>
        <p:spPr>
          <a:xfrm>
            <a:off x="608171" y="3087325"/>
            <a:ext cx="11356757" cy="1107996"/>
          </a:xfrm>
          <a:prstGeom prst="rect">
            <a:avLst/>
          </a:prstGeom>
          <a:noFill/>
        </p:spPr>
        <p:txBody>
          <a:bodyPr wrap="square" rtlCol="0">
            <a:spAutoFit/>
          </a:bodyPr>
          <a:lstStyle/>
          <a:p>
            <a:pPr defTabSz="914088"/>
            <a:r>
              <a:rPr lang="en-US" sz="6600" dirty="0">
                <a:solidFill>
                  <a:prstClr val="black"/>
                </a:solidFill>
                <a:latin typeface="Segoe UI Light" pitchFamily="34" charset="0"/>
                <a:ea typeface="Segoe UI" pitchFamily="34" charset="0"/>
                <a:cs typeface="Segoe UI" pitchFamily="34" charset="0"/>
              </a:rPr>
              <a:t>DEMO</a:t>
            </a:r>
          </a:p>
        </p:txBody>
      </p:sp>
      <p:cxnSp>
        <p:nvCxnSpPr>
          <p:cNvPr id="6" name="Straight Connector 5"/>
          <p:cNvCxnSpPr/>
          <p:nvPr/>
        </p:nvCxnSpPr>
        <p:spPr>
          <a:xfrm>
            <a:off x="608171" y="4077925"/>
            <a:ext cx="11356757"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0" y="177800"/>
            <a:ext cx="2857500" cy="1143000"/>
          </a:xfrm>
          <a:prstGeom prst="rect">
            <a:avLst/>
          </a:prstGeom>
        </p:spPr>
      </p:pic>
    </p:spTree>
    <p:extLst>
      <p:ext uri="{BB962C8B-B14F-4D97-AF65-F5344CB8AC3E}">
        <p14:creationId xmlns:p14="http://schemas.microsoft.com/office/powerpoint/2010/main" val="24996697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dirty="0"/>
          </a:p>
        </p:txBody>
      </p:sp>
      <p:sp>
        <p:nvSpPr>
          <p:cNvPr id="6" name="Content Placeholder 5"/>
          <p:cNvSpPr>
            <a:spLocks noGrp="1"/>
          </p:cNvSpPr>
          <p:nvPr>
            <p:ph sz="quarter" idx="10"/>
          </p:nvPr>
        </p:nvSpPr>
        <p:spPr>
          <a:xfrm>
            <a:off x="379413" y="1388226"/>
            <a:ext cx="11525250" cy="5290388"/>
          </a:xfrm>
          <a:prstGeom prst="rect">
            <a:avLst/>
          </a:prstGeom>
        </p:spPr>
        <p:txBody>
          <a:bodyPr/>
          <a:lstStyle>
            <a:lvl1pPr>
              <a:spcBef>
                <a:spcPts val="1400"/>
              </a:spcBef>
              <a:defRPr b="0"/>
            </a:lvl1pPr>
            <a:lvl2pPr>
              <a:defRPr>
                <a:solidFill>
                  <a:schemeClr val="tx1">
                    <a:lumMod val="75000"/>
                    <a:lumOff val="25000"/>
                  </a:schemeClr>
                </a:solidFill>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940823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Content Placeholder 3"/>
          <p:cNvSpPr>
            <a:spLocks noGrp="1"/>
          </p:cNvSpPr>
          <p:nvPr>
            <p:ph sz="half" idx="2"/>
          </p:nvPr>
        </p:nvSpPr>
        <p:spPr>
          <a:xfrm>
            <a:off x="379511" y="1371601"/>
            <a:ext cx="5616915"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5"/>
          <p:cNvSpPr>
            <a:spLocks noGrp="1"/>
          </p:cNvSpPr>
          <p:nvPr>
            <p:ph sz="quarter" idx="4"/>
          </p:nvPr>
        </p:nvSpPr>
        <p:spPr>
          <a:xfrm>
            <a:off x="6275742" y="1371601"/>
            <a:ext cx="5619121"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1452340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511" y="1330656"/>
            <a:ext cx="5616915" cy="639762"/>
          </a:xfrm>
          <a:prstGeom prst="rect">
            <a:avLst/>
          </a:prstGeom>
          <a:solidFill>
            <a:srgbClr val="86C400"/>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79511" y="1981200"/>
            <a:ext cx="5616915"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45807" y="1330656"/>
            <a:ext cx="5619121" cy="639762"/>
          </a:xfrm>
          <a:prstGeom prst="rect">
            <a:avLst/>
          </a:prstGeom>
          <a:solidFill>
            <a:srgbClr val="1F497D"/>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45807" y="1981200"/>
            <a:ext cx="5619121"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206046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876973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25902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5_Blank Color 1 Layout">
    <p:spTree>
      <p:nvGrpSpPr>
        <p:cNvPr id="1" name=""/>
        <p:cNvGrpSpPr/>
        <p:nvPr/>
      </p:nvGrpSpPr>
      <p:grpSpPr>
        <a:xfrm>
          <a:off x="0" y="0"/>
          <a:ext cx="0" cy="0"/>
          <a:chOff x="0" y="0"/>
          <a:chExt cx="0" cy="0"/>
        </a:xfrm>
      </p:grpSpPr>
      <p:sp>
        <p:nvSpPr>
          <p:cNvPr id="6" name="top right small rectangle"/>
          <p:cNvSpPr/>
          <p:nvPr/>
        </p:nvSpPr>
        <p:spPr bwMode="auto">
          <a:xfrm>
            <a:off x="0" y="0"/>
            <a:ext cx="12192000" cy="6858000"/>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11" name="Rectangle 2"/>
          <p:cNvSpPr>
            <a:spLocks noChangeArrowheads="1"/>
          </p:cNvSpPr>
          <p:nvPr/>
        </p:nvSpPr>
        <p:spPr bwMode="auto">
          <a:xfrm>
            <a:off x="530087" y="5960743"/>
            <a:ext cx="11078818" cy="738664"/>
          </a:xfrm>
          <a:prstGeom prst="rect">
            <a:avLst/>
          </a:prstGeom>
          <a:noFill/>
          <a:ln w="9525">
            <a:noFill/>
            <a:miter lim="800000"/>
            <a:headEnd/>
            <a:tailEnd/>
          </a:ln>
        </p:spPr>
        <p:txBody>
          <a:bodyPr wrap="square">
            <a:spAutoFit/>
          </a:bodyPr>
          <a:lstStyle/>
          <a:p>
            <a:pPr marL="0" lvl="1" defTabSz="914088">
              <a:defRPr/>
            </a:pPr>
            <a:r>
              <a:rPr lang="en-US" sz="1050" dirty="0">
                <a:solidFill>
                  <a:schemeClr val="bg1">
                    <a:lumMod val="85000"/>
                  </a:schemeClr>
                </a:solidFill>
              </a:rPr>
              <a:t>©2013 Microsoft Corporation. All rights reserved. Microsoft, Windows, Office, Azure, System Center, Dynamics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9719"/>
          <a:stretch/>
        </p:blipFill>
        <p:spPr>
          <a:xfrm>
            <a:off x="530087" y="2940117"/>
            <a:ext cx="5473148" cy="2229412"/>
          </a:xfrm>
          <a:prstGeom prst="rect">
            <a:avLst/>
          </a:prstGeom>
        </p:spPr>
      </p:pic>
    </p:spTree>
    <p:extLst>
      <p:ext uri="{BB962C8B-B14F-4D97-AF65-F5344CB8AC3E}">
        <p14:creationId xmlns:p14="http://schemas.microsoft.com/office/powerpoint/2010/main" val="2717284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Title Placeholder 9"/>
          <p:cNvSpPr>
            <a:spLocks noGrp="1"/>
          </p:cNvSpPr>
          <p:nvPr>
            <p:ph type="title"/>
          </p:nvPr>
        </p:nvSpPr>
        <p:spPr>
          <a:xfrm>
            <a:off x="379514" y="182215"/>
            <a:ext cx="11524432" cy="1063487"/>
          </a:xfrm>
          <a:prstGeom prst="rect">
            <a:avLst/>
          </a:prstGeom>
        </p:spPr>
        <p:txBody>
          <a:bodyPr vert="horz" lIns="91409" tIns="45705" rIns="91409" bIns="45705" rtlCol="0" anchor="t" anchorCtr="0">
            <a:normAutofit/>
          </a:bodyPr>
          <a:lstStyle/>
          <a:p>
            <a:r>
              <a:rPr lang="en-US" smtClean="0"/>
              <a:t>Click to edit Master title style</a:t>
            </a:r>
            <a:endParaRPr lang="en-US" dirty="0"/>
          </a:p>
        </p:txBody>
      </p:sp>
    </p:spTree>
    <p:extLst>
      <p:ext uri="{BB962C8B-B14F-4D97-AF65-F5344CB8AC3E}">
        <p14:creationId xmlns:p14="http://schemas.microsoft.com/office/powerpoint/2010/main" val="3088961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iming>
    <p:tnLst>
      <p:par>
        <p:cTn id="1" dur="indefinite" restart="never" nodeType="tmRoot"/>
      </p:par>
    </p:tnLst>
  </p:timing>
  <p:txStyles>
    <p:titleStyle>
      <a:lvl1pPr algn="l" defTabSz="914088" rtl="0" eaLnBrk="1" latinLnBrk="0" hangingPunct="1">
        <a:lnSpc>
          <a:spcPct val="80000"/>
        </a:lnSpc>
        <a:spcBef>
          <a:spcPct val="0"/>
        </a:spcBef>
        <a:buNone/>
        <a:defRPr sz="4400" kern="120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p:titleStyle>
    <p:bodyStyle>
      <a:lvl1pPr marL="342783" indent="-342783" algn="l" defTabSz="914088" rtl="0" eaLnBrk="1" latinLnBrk="0" hangingPunct="1">
        <a:spcBef>
          <a:spcPts val="1200"/>
        </a:spcBef>
        <a:buFont typeface="Arial" pitchFamily="34" charset="0"/>
        <a:buChar char="•"/>
        <a:defRPr sz="3200" b="1"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742698" indent="-285652" algn="l" defTabSz="914088" rtl="0" eaLnBrk="1" latinLnBrk="0" hangingPunct="1">
        <a:spcBef>
          <a:spcPts val="300"/>
        </a:spcBef>
        <a:spcAft>
          <a:spcPts val="300"/>
        </a:spcAft>
        <a:buFont typeface="Arial" pitchFamily="34" charset="0"/>
        <a:buChar char="–"/>
        <a:defRPr sz="28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2pPr>
      <a:lvl3pPr marL="1142612" indent="-228522" algn="l" defTabSz="914088" rtl="0" eaLnBrk="1" latinLnBrk="0" hangingPunct="1">
        <a:spcBef>
          <a:spcPts val="200"/>
        </a:spcBef>
        <a:spcAft>
          <a:spcPts val="200"/>
        </a:spcAft>
        <a:buFont typeface="Arial" pitchFamily="34" charset="0"/>
        <a:buChar char="•"/>
        <a:defRPr sz="24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3pPr>
      <a:lvl4pPr marL="1599657"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4pPr>
      <a:lvl5pPr marL="2056700"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5pPr>
      <a:lvl6pPr marL="2513745"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89"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33"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78"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88" rtl="0" eaLnBrk="1" latinLnBrk="0" hangingPunct="1">
        <a:defRPr sz="1800" kern="1200">
          <a:solidFill>
            <a:schemeClr val="tx1"/>
          </a:solidFill>
          <a:latin typeface="+mn-lt"/>
          <a:ea typeface="+mn-ea"/>
          <a:cs typeface="+mn-cs"/>
        </a:defRPr>
      </a:lvl1pPr>
      <a:lvl2pPr marL="457044" algn="l" defTabSz="914088" rtl="0" eaLnBrk="1" latinLnBrk="0" hangingPunct="1">
        <a:defRPr sz="1800" kern="1200">
          <a:solidFill>
            <a:schemeClr val="tx1"/>
          </a:solidFill>
          <a:latin typeface="+mn-lt"/>
          <a:ea typeface="+mn-ea"/>
          <a:cs typeface="+mn-cs"/>
        </a:defRPr>
      </a:lvl2pPr>
      <a:lvl3pPr marL="914088" algn="l" defTabSz="914088" rtl="0" eaLnBrk="1" latinLnBrk="0" hangingPunct="1">
        <a:defRPr sz="1800" kern="1200">
          <a:solidFill>
            <a:schemeClr val="tx1"/>
          </a:solidFill>
          <a:latin typeface="+mn-lt"/>
          <a:ea typeface="+mn-ea"/>
          <a:cs typeface="+mn-cs"/>
        </a:defRPr>
      </a:lvl3pPr>
      <a:lvl4pPr marL="1371133" algn="l" defTabSz="914088" rtl="0" eaLnBrk="1" latinLnBrk="0" hangingPunct="1">
        <a:defRPr sz="1800" kern="1200">
          <a:solidFill>
            <a:schemeClr val="tx1"/>
          </a:solidFill>
          <a:latin typeface="+mn-lt"/>
          <a:ea typeface="+mn-ea"/>
          <a:cs typeface="+mn-cs"/>
        </a:defRPr>
      </a:lvl4pPr>
      <a:lvl5pPr marL="1828178" algn="l" defTabSz="914088" rtl="0" eaLnBrk="1" latinLnBrk="0" hangingPunct="1">
        <a:defRPr sz="1800" kern="1200">
          <a:solidFill>
            <a:schemeClr val="tx1"/>
          </a:solidFill>
          <a:latin typeface="+mn-lt"/>
          <a:ea typeface="+mn-ea"/>
          <a:cs typeface="+mn-cs"/>
        </a:defRPr>
      </a:lvl5pPr>
      <a:lvl6pPr marL="2285222" algn="l" defTabSz="914088" rtl="0" eaLnBrk="1" latinLnBrk="0" hangingPunct="1">
        <a:defRPr sz="1800" kern="1200">
          <a:solidFill>
            <a:schemeClr val="tx1"/>
          </a:solidFill>
          <a:latin typeface="+mn-lt"/>
          <a:ea typeface="+mn-ea"/>
          <a:cs typeface="+mn-cs"/>
        </a:defRPr>
      </a:lvl6pPr>
      <a:lvl7pPr marL="2742267" algn="l" defTabSz="914088" rtl="0" eaLnBrk="1" latinLnBrk="0" hangingPunct="1">
        <a:defRPr sz="1800" kern="1200">
          <a:solidFill>
            <a:schemeClr val="tx1"/>
          </a:solidFill>
          <a:latin typeface="+mn-lt"/>
          <a:ea typeface="+mn-ea"/>
          <a:cs typeface="+mn-cs"/>
        </a:defRPr>
      </a:lvl7pPr>
      <a:lvl8pPr marL="3199311" algn="l" defTabSz="914088" rtl="0" eaLnBrk="1" latinLnBrk="0" hangingPunct="1">
        <a:defRPr sz="1800" kern="1200">
          <a:solidFill>
            <a:schemeClr val="tx1"/>
          </a:solidFill>
          <a:latin typeface="+mn-lt"/>
          <a:ea typeface="+mn-ea"/>
          <a:cs typeface="+mn-cs"/>
        </a:defRPr>
      </a:lvl8pPr>
      <a:lvl9pPr marL="3656358" algn="l" defTabSz="91408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www.python.org/about/success/forecastwatch/" TargetMode="External"/><Relationship Id="rId2" Type="http://schemas.openxmlformats.org/officeDocument/2006/relationships/hyperlink" Target="https://www.python.org/about/success/ilm/" TargetMode="External"/><Relationship Id="rId1" Type="http://schemas.openxmlformats.org/officeDocument/2006/relationships/slideLayout" Target="../slideLayouts/slideLayout4.xml"/><Relationship Id="rId5" Type="http://schemas.openxmlformats.org/officeDocument/2006/relationships/hyperlink" Target="http://www.raspberrypi.org/boris-the-twitter-dino-bot/" TargetMode="External"/><Relationship Id="rId4" Type="http://schemas.openxmlformats.org/officeDocument/2006/relationships/hyperlink" Target="https://www.python.org/about/success/devnet/"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www.microsoft.com/en-us/download/details.aspx?id=40787" TargetMode="External"/><Relationship Id="rId2" Type="http://schemas.openxmlformats.org/officeDocument/2006/relationships/hyperlink" Target="https://pytools.codeplex.com/wikipage?title=PTVS%20Installation" TargetMode="External"/><Relationship Id="rId1" Type="http://schemas.openxmlformats.org/officeDocument/2006/relationships/slideLayout" Target="../slideLayouts/slideLayout4.xml"/><Relationship Id="rId6" Type="http://schemas.openxmlformats.org/officeDocument/2006/relationships/hyperlink" Target="https://www.python.org/ftp/python/3.4.1/python-3.4.1.msi" TargetMode="External"/><Relationship Id="rId5" Type="http://schemas.openxmlformats.org/officeDocument/2006/relationships/hyperlink" Target="https://pytools.codeplex.com/releases/view/119891" TargetMode="External"/><Relationship Id="rId4" Type="http://schemas.openxmlformats.org/officeDocument/2006/relationships/hyperlink" Target="http://www.microsoft.com/en-us/download/details.aspx?id=43721"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aka.ms/MVA-Voucher"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smtClean="0"/>
              <a:t>Susan Ibach | Technical Evangelist</a:t>
            </a:r>
          </a:p>
          <a:p>
            <a:r>
              <a:rPr lang="en-US" dirty="0" smtClean="0"/>
              <a:t>Christopher Harrison | Content Developer</a:t>
            </a:r>
            <a:endParaRPr lang="en-US" dirty="0"/>
          </a:p>
        </p:txBody>
      </p:sp>
      <p:sp>
        <p:nvSpPr>
          <p:cNvPr id="2" name="Title 1"/>
          <p:cNvSpPr>
            <a:spLocks noGrp="1"/>
          </p:cNvSpPr>
          <p:nvPr>
            <p:ph type="ctrTitle"/>
          </p:nvPr>
        </p:nvSpPr>
        <p:spPr>
          <a:solidFill>
            <a:srgbClr val="007233"/>
          </a:solidFill>
        </p:spPr>
        <p:txBody>
          <a:bodyPr/>
          <a:lstStyle/>
          <a:p>
            <a:r>
              <a:rPr lang="en-US" sz="4000" dirty="0" smtClean="0"/>
              <a:t>Introduction to Programming using Python</a:t>
            </a:r>
            <a:endParaRPr lang="en-US" sz="4000" dirty="0"/>
          </a:p>
        </p:txBody>
      </p:sp>
    </p:spTree>
    <p:extLst>
      <p:ext uri="{BB962C8B-B14F-4D97-AF65-F5344CB8AC3E}">
        <p14:creationId xmlns:p14="http://schemas.microsoft.com/office/powerpoint/2010/main" val="13981765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Python?</a:t>
            </a:r>
            <a:endParaRPr lang="en-US" dirty="0"/>
          </a:p>
        </p:txBody>
      </p:sp>
      <p:sp>
        <p:nvSpPr>
          <p:cNvPr id="3" name="Content Placeholder 2"/>
          <p:cNvSpPr>
            <a:spLocks noGrp="1"/>
          </p:cNvSpPr>
          <p:nvPr>
            <p:ph sz="quarter" idx="10"/>
          </p:nvPr>
        </p:nvSpPr>
        <p:spPr/>
        <p:txBody>
          <a:bodyPr/>
          <a:lstStyle/>
          <a:p>
            <a:r>
              <a:rPr lang="en-CA" dirty="0" smtClean="0"/>
              <a:t>There are a LOT of different programming languages out there</a:t>
            </a:r>
          </a:p>
          <a:p>
            <a:r>
              <a:rPr lang="en-CA" dirty="0" smtClean="0"/>
              <a:t>Python is one of the easier ones to learn</a:t>
            </a:r>
          </a:p>
          <a:p>
            <a:r>
              <a:rPr lang="en-CA" dirty="0" smtClean="0"/>
              <a:t>There are lots of free tools out there you can use to code or learn Python</a:t>
            </a:r>
          </a:p>
          <a:p>
            <a:r>
              <a:rPr lang="en-CA" dirty="0" smtClean="0"/>
              <a:t>There are a lot of different ways to use Python code</a:t>
            </a:r>
          </a:p>
          <a:p>
            <a:pPr lvl="1"/>
            <a:endParaRPr lang="en-US" dirty="0"/>
          </a:p>
        </p:txBody>
      </p:sp>
    </p:spTree>
    <p:extLst>
      <p:ext uri="{BB962C8B-B14F-4D97-AF65-F5344CB8AC3E}">
        <p14:creationId xmlns:p14="http://schemas.microsoft.com/office/powerpoint/2010/main" val="3190319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And as a bonus</a:t>
            </a:r>
            <a:endParaRPr lang="en-US" dirty="0"/>
          </a:p>
        </p:txBody>
      </p:sp>
      <p:sp>
        <p:nvSpPr>
          <p:cNvPr id="3" name="Content Placeholder 2"/>
          <p:cNvSpPr>
            <a:spLocks noGrp="1"/>
          </p:cNvSpPr>
          <p:nvPr>
            <p:ph sz="quarter" idx="10"/>
          </p:nvPr>
        </p:nvSpPr>
        <p:spPr>
          <a:xfrm>
            <a:off x="379413" y="1388226"/>
            <a:ext cx="11525250" cy="1980616"/>
          </a:xfrm>
        </p:spPr>
        <p:txBody>
          <a:bodyPr/>
          <a:lstStyle/>
          <a:p>
            <a:r>
              <a:rPr lang="en-CA" dirty="0" smtClean="0"/>
              <a:t>Once you learn how to code in one programming language it will be easier to learn another programming language, and another, and another…</a:t>
            </a:r>
            <a:endParaRPr lang="en-US" dirty="0"/>
          </a:p>
        </p:txBody>
      </p:sp>
      <p:sp>
        <p:nvSpPr>
          <p:cNvPr id="4" name="TextBox 3"/>
          <p:cNvSpPr txBox="1"/>
          <p:nvPr/>
        </p:nvSpPr>
        <p:spPr>
          <a:xfrm>
            <a:off x="1905803" y="4466121"/>
            <a:ext cx="660758" cy="646331"/>
          </a:xfrm>
          <a:prstGeom prst="rect">
            <a:avLst/>
          </a:prstGeom>
          <a:noFill/>
        </p:spPr>
        <p:txBody>
          <a:bodyPr wrap="none" rtlCol="0">
            <a:spAutoFit/>
          </a:bodyPr>
          <a:lstStyle/>
          <a:p>
            <a:r>
              <a:rPr lang="en-CA" sz="3600" dirty="0" smtClean="0">
                <a:solidFill>
                  <a:srgbClr val="FF0000"/>
                </a:solidFill>
              </a:rPr>
              <a:t>C#</a:t>
            </a:r>
            <a:endParaRPr lang="en-US" sz="3600" dirty="0">
              <a:solidFill>
                <a:srgbClr val="FF0000"/>
              </a:solidFill>
            </a:endParaRPr>
          </a:p>
        </p:txBody>
      </p:sp>
      <p:sp>
        <p:nvSpPr>
          <p:cNvPr id="5" name="TextBox 4"/>
          <p:cNvSpPr txBox="1"/>
          <p:nvPr/>
        </p:nvSpPr>
        <p:spPr>
          <a:xfrm>
            <a:off x="3792354" y="3368842"/>
            <a:ext cx="2035685" cy="646331"/>
          </a:xfrm>
          <a:prstGeom prst="rect">
            <a:avLst/>
          </a:prstGeom>
          <a:noFill/>
        </p:spPr>
        <p:txBody>
          <a:bodyPr wrap="none" rtlCol="0">
            <a:spAutoFit/>
          </a:bodyPr>
          <a:lstStyle/>
          <a:p>
            <a:r>
              <a:rPr lang="en-CA" sz="3600" dirty="0" smtClean="0">
                <a:solidFill>
                  <a:schemeClr val="tx2"/>
                </a:solidFill>
              </a:rPr>
              <a:t>JavaScript</a:t>
            </a:r>
            <a:endParaRPr lang="en-US" sz="3600" dirty="0">
              <a:solidFill>
                <a:schemeClr val="tx2"/>
              </a:solidFill>
            </a:endParaRPr>
          </a:p>
        </p:txBody>
      </p:sp>
      <p:sp>
        <p:nvSpPr>
          <p:cNvPr id="6" name="TextBox 5"/>
          <p:cNvSpPr txBox="1"/>
          <p:nvPr/>
        </p:nvSpPr>
        <p:spPr>
          <a:xfrm>
            <a:off x="6160168" y="4466122"/>
            <a:ext cx="893386" cy="646331"/>
          </a:xfrm>
          <a:prstGeom prst="rect">
            <a:avLst/>
          </a:prstGeom>
          <a:noFill/>
        </p:spPr>
        <p:txBody>
          <a:bodyPr wrap="none" rtlCol="0">
            <a:spAutoFit/>
          </a:bodyPr>
          <a:lstStyle/>
          <a:p>
            <a:r>
              <a:rPr lang="en-CA" sz="3600" dirty="0" smtClean="0">
                <a:solidFill>
                  <a:srgbClr val="00B050"/>
                </a:solidFill>
              </a:rPr>
              <a:t>C++</a:t>
            </a:r>
            <a:endParaRPr lang="en-US" sz="3600" dirty="0">
              <a:solidFill>
                <a:srgbClr val="00B050"/>
              </a:solidFill>
            </a:endParaRPr>
          </a:p>
        </p:txBody>
      </p:sp>
      <p:sp>
        <p:nvSpPr>
          <p:cNvPr id="7" name="TextBox 6"/>
          <p:cNvSpPr txBox="1"/>
          <p:nvPr/>
        </p:nvSpPr>
        <p:spPr>
          <a:xfrm>
            <a:off x="5034013" y="5576599"/>
            <a:ext cx="909608" cy="646331"/>
          </a:xfrm>
          <a:prstGeom prst="rect">
            <a:avLst/>
          </a:prstGeom>
          <a:noFill/>
        </p:spPr>
        <p:txBody>
          <a:bodyPr wrap="none" rtlCol="0">
            <a:spAutoFit/>
          </a:bodyPr>
          <a:lstStyle/>
          <a:p>
            <a:r>
              <a:rPr lang="en-CA" sz="3600" dirty="0" smtClean="0">
                <a:solidFill>
                  <a:srgbClr val="7030A0"/>
                </a:solidFill>
              </a:rPr>
              <a:t>Perl</a:t>
            </a:r>
            <a:endParaRPr lang="en-US" sz="3600" dirty="0">
              <a:solidFill>
                <a:srgbClr val="7030A0"/>
              </a:solidFill>
            </a:endParaRPr>
          </a:p>
        </p:txBody>
      </p:sp>
      <p:sp>
        <p:nvSpPr>
          <p:cNvPr id="8" name="TextBox 7"/>
          <p:cNvSpPr txBox="1"/>
          <p:nvPr/>
        </p:nvSpPr>
        <p:spPr>
          <a:xfrm>
            <a:off x="7349565" y="3503224"/>
            <a:ext cx="824265" cy="646331"/>
          </a:xfrm>
          <a:prstGeom prst="rect">
            <a:avLst/>
          </a:prstGeom>
          <a:noFill/>
        </p:spPr>
        <p:txBody>
          <a:bodyPr wrap="none" rtlCol="0">
            <a:spAutoFit/>
          </a:bodyPr>
          <a:lstStyle/>
          <a:p>
            <a:r>
              <a:rPr lang="en-CA" sz="3600" dirty="0" smtClean="0">
                <a:solidFill>
                  <a:schemeClr val="accent6">
                    <a:lumMod val="50000"/>
                  </a:schemeClr>
                </a:solidFill>
              </a:rPr>
              <a:t>???</a:t>
            </a:r>
            <a:endParaRPr lang="en-US" sz="3600" dirty="0">
              <a:solidFill>
                <a:schemeClr val="accent6">
                  <a:lumMod val="50000"/>
                </a:schemeClr>
              </a:solidFill>
            </a:endParaRPr>
          </a:p>
        </p:txBody>
      </p:sp>
    </p:spTree>
    <p:extLst>
      <p:ext uri="{BB962C8B-B14F-4D97-AF65-F5344CB8AC3E}">
        <p14:creationId xmlns:p14="http://schemas.microsoft.com/office/powerpoint/2010/main" val="1699492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Does anyone really use Python?</a:t>
            </a:r>
            <a:endParaRPr lang="en-US" dirty="0"/>
          </a:p>
        </p:txBody>
      </p:sp>
      <p:sp>
        <p:nvSpPr>
          <p:cNvPr id="3" name="Content Placeholder 2"/>
          <p:cNvSpPr>
            <a:spLocks noGrp="1"/>
          </p:cNvSpPr>
          <p:nvPr>
            <p:ph sz="quarter" idx="10"/>
          </p:nvPr>
        </p:nvSpPr>
        <p:spPr/>
        <p:txBody>
          <a:bodyPr/>
          <a:lstStyle/>
          <a:p>
            <a:r>
              <a:rPr lang="en-CA" dirty="0" smtClean="0">
                <a:hlinkClick r:id="rId2"/>
              </a:rPr>
              <a:t>Industrial Light and Magic </a:t>
            </a:r>
            <a:r>
              <a:rPr lang="en-CA" dirty="0" smtClean="0"/>
              <a:t>uses Python to help with image processing and lighting special effects</a:t>
            </a:r>
          </a:p>
          <a:p>
            <a:r>
              <a:rPr lang="en-CA" dirty="0" smtClean="0">
                <a:hlinkClick r:id="rId3"/>
              </a:rPr>
              <a:t>ForecastWatch.com</a:t>
            </a:r>
            <a:r>
              <a:rPr lang="en-CA" dirty="0" smtClean="0"/>
              <a:t> uses Python to help with weather forecasts</a:t>
            </a:r>
          </a:p>
          <a:p>
            <a:r>
              <a:rPr lang="en-CA" dirty="0" err="1" smtClean="0">
                <a:hlinkClick r:id="rId4"/>
              </a:rPr>
              <a:t>DevNet</a:t>
            </a:r>
            <a:r>
              <a:rPr lang="en-CA" dirty="0" smtClean="0"/>
              <a:t> uses Python to aggregate news feeds</a:t>
            </a:r>
          </a:p>
          <a:p>
            <a:r>
              <a:rPr lang="en-CA" dirty="0" smtClean="0"/>
              <a:t>A student in </a:t>
            </a:r>
            <a:r>
              <a:rPr lang="en-CA" smtClean="0"/>
              <a:t>the England </a:t>
            </a:r>
            <a:r>
              <a:rPr lang="en-CA" dirty="0" smtClean="0"/>
              <a:t>made a desktop </a:t>
            </a:r>
            <a:r>
              <a:rPr lang="en-CA" dirty="0" smtClean="0">
                <a:hlinkClick r:id="rId5"/>
              </a:rPr>
              <a:t>dinosaur roar</a:t>
            </a:r>
            <a:r>
              <a:rPr lang="en-CA" dirty="0" smtClean="0"/>
              <a:t> every time it was mentioned on twitter with Python and Raspberry Pi</a:t>
            </a:r>
            <a:endParaRPr lang="en-US" dirty="0"/>
          </a:p>
        </p:txBody>
      </p:sp>
    </p:spTree>
    <p:extLst>
      <p:ext uri="{BB962C8B-B14F-4D97-AF65-F5344CB8AC3E}">
        <p14:creationId xmlns:p14="http://schemas.microsoft.com/office/powerpoint/2010/main" val="4181937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But let’s be clear about something…	</a:t>
            </a:r>
            <a:endParaRPr lang="en-US" dirty="0"/>
          </a:p>
        </p:txBody>
      </p:sp>
      <p:sp>
        <p:nvSpPr>
          <p:cNvPr id="3" name="Content Placeholder 2"/>
          <p:cNvSpPr>
            <a:spLocks noGrp="1"/>
          </p:cNvSpPr>
          <p:nvPr>
            <p:ph sz="quarter" idx="10"/>
          </p:nvPr>
        </p:nvSpPr>
        <p:spPr/>
        <p:txBody>
          <a:bodyPr/>
          <a:lstStyle/>
          <a:p>
            <a:r>
              <a:rPr lang="en-CA" dirty="0" smtClean="0"/>
              <a:t>You won’t learn enough in this course to start adding special effects to the next big superhero movie</a:t>
            </a:r>
          </a:p>
          <a:p>
            <a:r>
              <a:rPr lang="en-CA" dirty="0" smtClean="0"/>
              <a:t>You WILL learn enough to start solving real world problems with code</a:t>
            </a:r>
          </a:p>
          <a:p>
            <a:r>
              <a:rPr lang="en-CA" dirty="0" smtClean="0"/>
              <a:t>OR to just start having some fun </a:t>
            </a:r>
            <a:r>
              <a:rPr lang="en-CA" dirty="0" smtClean="0">
                <a:sym typeface="Wingdings" panose="05000000000000000000" pitchFamily="2" charset="2"/>
              </a:rPr>
              <a:t></a:t>
            </a:r>
            <a:endParaRPr lang="en-US" dirty="0"/>
          </a:p>
        </p:txBody>
      </p:sp>
    </p:spTree>
    <p:extLst>
      <p:ext uri="{BB962C8B-B14F-4D97-AF65-F5344CB8AC3E}">
        <p14:creationId xmlns:p14="http://schemas.microsoft.com/office/powerpoint/2010/main" val="1215592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 how do I get started?</a:t>
            </a:r>
            <a:endParaRPr lang="en-US" dirty="0"/>
          </a:p>
        </p:txBody>
      </p:sp>
      <p:pic>
        <p:nvPicPr>
          <p:cNvPr id="4" name="Content Placeholder 3"/>
          <p:cNvPicPr>
            <a:picLocks noGrp="1" noChangeAspect="1"/>
          </p:cNvPicPr>
          <p:nvPr>
            <p:ph sz="quarter" idx="10"/>
          </p:nvPr>
        </p:nvPicPr>
        <p:blipFill>
          <a:blip r:embed="rId2" cstate="print">
            <a:extLst>
              <a:ext uri="{28A0092B-C50C-407E-A947-70E740481C1C}">
                <a14:useLocalDpi xmlns:a14="http://schemas.microsoft.com/office/drawing/2010/main" val="0"/>
              </a:ext>
            </a:extLst>
          </a:blip>
          <a:stretch>
            <a:fillRect/>
          </a:stretch>
        </p:blipFill>
        <p:spPr>
          <a:xfrm>
            <a:off x="3792354" y="1597795"/>
            <a:ext cx="4956522" cy="4630270"/>
          </a:xfrm>
        </p:spPr>
      </p:pic>
    </p:spTree>
    <p:extLst>
      <p:ext uri="{BB962C8B-B14F-4D97-AF65-F5344CB8AC3E}">
        <p14:creationId xmlns:p14="http://schemas.microsoft.com/office/powerpoint/2010/main" val="8708697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p:txBody>
          <a:bodyPr/>
          <a:lstStyle/>
          <a:p>
            <a:r>
              <a:rPr lang="en-CA" b="0" dirty="0" smtClean="0"/>
              <a:t>There are a lot of different tools out there you can use to write Python Code.</a:t>
            </a:r>
          </a:p>
          <a:p>
            <a:r>
              <a:rPr lang="en-CA" b="0" dirty="0" smtClean="0"/>
              <a:t>In this course we will use Visual Studio + Python Tools for Visual Studio</a:t>
            </a:r>
            <a:endParaRPr lang="en-US" b="0" dirty="0"/>
          </a:p>
        </p:txBody>
      </p:sp>
      <p:pic>
        <p:nvPicPr>
          <p:cNvPr id="5" name="Content Placeholder 4"/>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7513036" y="1609726"/>
            <a:ext cx="3028950" cy="2238375"/>
          </a:xfrm>
        </p:spPr>
      </p:pic>
      <p:sp>
        <p:nvSpPr>
          <p:cNvPr id="2" name="Title 1"/>
          <p:cNvSpPr>
            <a:spLocks noGrp="1"/>
          </p:cNvSpPr>
          <p:nvPr>
            <p:ph type="title"/>
          </p:nvPr>
        </p:nvSpPr>
        <p:spPr/>
        <p:txBody>
          <a:bodyPr/>
          <a:lstStyle/>
          <a:p>
            <a:r>
              <a:rPr lang="en-CA" dirty="0" smtClean="0"/>
              <a:t>You need to install software on your PC/laptop</a:t>
            </a:r>
            <a:endParaRPr lang="en-US" dirty="0"/>
          </a:p>
        </p:txBody>
      </p:sp>
      <p:pic>
        <p:nvPicPr>
          <p:cNvPr id="6" name="Picture 5"/>
          <p:cNvPicPr>
            <a:picLocks noChangeAspect="1"/>
          </p:cNvPicPr>
          <p:nvPr/>
        </p:nvPicPr>
        <p:blipFill>
          <a:blip r:embed="rId3"/>
          <a:stretch>
            <a:fillRect/>
          </a:stretch>
        </p:blipFill>
        <p:spPr>
          <a:xfrm>
            <a:off x="5172425" y="4536957"/>
            <a:ext cx="6486525" cy="1114425"/>
          </a:xfrm>
          <a:prstGeom prst="rect">
            <a:avLst/>
          </a:prstGeom>
        </p:spPr>
      </p:pic>
    </p:spTree>
    <p:extLst>
      <p:ext uri="{BB962C8B-B14F-4D97-AF65-F5344CB8AC3E}">
        <p14:creationId xmlns:p14="http://schemas.microsoft.com/office/powerpoint/2010/main" val="2437595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CA" dirty="0" smtClean="0"/>
              <a:t>The </a:t>
            </a:r>
            <a:r>
              <a:rPr lang="en-CA" dirty="0" smtClean="0">
                <a:hlinkClick r:id="rId2"/>
              </a:rPr>
              <a:t>installation steps </a:t>
            </a:r>
            <a:r>
              <a:rPr lang="en-CA" dirty="0" smtClean="0"/>
              <a:t>are explained at the Python Tools for Visual Studio website</a:t>
            </a:r>
            <a:endParaRPr lang="en-US" dirty="0"/>
          </a:p>
        </p:txBody>
      </p:sp>
      <p:sp>
        <p:nvSpPr>
          <p:cNvPr id="2" name="Content Placeholder 1"/>
          <p:cNvSpPr>
            <a:spLocks noGrp="1"/>
          </p:cNvSpPr>
          <p:nvPr>
            <p:ph sz="quarter" idx="10"/>
          </p:nvPr>
        </p:nvSpPr>
        <p:spPr/>
        <p:txBody>
          <a:bodyPr/>
          <a:lstStyle/>
          <a:p>
            <a:pPr marL="514350" indent="-514350">
              <a:buFont typeface="+mj-lt"/>
              <a:buAutoNum type="arabicPeriod"/>
            </a:pPr>
            <a:r>
              <a:rPr lang="en-CA" dirty="0" smtClean="0"/>
              <a:t>Install </a:t>
            </a:r>
            <a:r>
              <a:rPr lang="en-CA" dirty="0" smtClean="0">
                <a:hlinkClick r:id="rId3"/>
              </a:rPr>
              <a:t>Visual Studio 2013 for desktop </a:t>
            </a:r>
            <a:r>
              <a:rPr lang="en-CA" dirty="0" smtClean="0"/>
              <a:t>(free)</a:t>
            </a:r>
          </a:p>
          <a:p>
            <a:pPr marL="514350" indent="-514350">
              <a:buFont typeface="+mj-lt"/>
              <a:buAutoNum type="arabicPeriod"/>
            </a:pPr>
            <a:r>
              <a:rPr lang="en-CA" dirty="0" smtClean="0"/>
              <a:t>Install </a:t>
            </a:r>
            <a:r>
              <a:rPr lang="en-CA" dirty="0" smtClean="0">
                <a:hlinkClick r:id="rId4"/>
              </a:rPr>
              <a:t>Visual Studio 2013 Update 3 </a:t>
            </a:r>
            <a:r>
              <a:rPr lang="en-CA" dirty="0" smtClean="0"/>
              <a:t>so you have the latest features</a:t>
            </a:r>
          </a:p>
          <a:p>
            <a:pPr marL="514350" indent="-514350">
              <a:buFont typeface="+mj-lt"/>
              <a:buAutoNum type="arabicPeriod"/>
            </a:pPr>
            <a:r>
              <a:rPr lang="en-CA" dirty="0" smtClean="0"/>
              <a:t>Install </a:t>
            </a:r>
            <a:r>
              <a:rPr lang="en-CA" dirty="0" smtClean="0">
                <a:hlinkClick r:id="rId5"/>
              </a:rPr>
              <a:t>Python Tools for Visual Studio</a:t>
            </a:r>
            <a:endParaRPr lang="en-CA" dirty="0" smtClean="0"/>
          </a:p>
          <a:p>
            <a:pPr marL="514350" indent="-514350">
              <a:buFont typeface="+mj-lt"/>
              <a:buAutoNum type="arabicPeriod"/>
            </a:pPr>
            <a:r>
              <a:rPr lang="en-CA" dirty="0" smtClean="0"/>
              <a:t>Install the </a:t>
            </a:r>
            <a:r>
              <a:rPr lang="en-CA" dirty="0" smtClean="0">
                <a:hlinkClick r:id="rId6"/>
              </a:rPr>
              <a:t>Python 3.4 interpreter </a:t>
            </a:r>
            <a:endParaRPr lang="en-US" dirty="0"/>
          </a:p>
        </p:txBody>
      </p:sp>
    </p:spTree>
    <p:extLst>
      <p:ext uri="{BB962C8B-B14F-4D97-AF65-F5344CB8AC3E}">
        <p14:creationId xmlns:p14="http://schemas.microsoft.com/office/powerpoint/2010/main" val="15291795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4"/>
          </p:nvPr>
        </p:nvSpPr>
        <p:spPr/>
        <p:txBody>
          <a:bodyPr>
            <a:normAutofit fontScale="92500" lnSpcReduction="20000"/>
          </a:bodyPr>
          <a:lstStyle/>
          <a:p>
            <a:r>
              <a:rPr lang="en-CA" dirty="0"/>
              <a:t>There are actually a lot of different </a:t>
            </a:r>
            <a:r>
              <a:rPr lang="en-CA" dirty="0" smtClean="0"/>
              <a:t>flavors of Python: </a:t>
            </a:r>
          </a:p>
          <a:p>
            <a:r>
              <a:rPr lang="en-CA" dirty="0" err="1" smtClean="0"/>
              <a:t>IronPython</a:t>
            </a:r>
            <a:r>
              <a:rPr lang="en-CA" dirty="0" smtClean="0"/>
              <a:t>, </a:t>
            </a:r>
            <a:r>
              <a:rPr lang="en-CA" dirty="0" err="1" smtClean="0"/>
              <a:t>IPython</a:t>
            </a:r>
            <a:r>
              <a:rPr lang="en-CA" dirty="0" smtClean="0"/>
              <a:t>, </a:t>
            </a:r>
            <a:r>
              <a:rPr lang="en-CA" dirty="0" err="1" smtClean="0"/>
              <a:t>CPython</a:t>
            </a:r>
            <a:r>
              <a:rPr lang="en-CA" dirty="0" smtClean="0"/>
              <a:t>, </a:t>
            </a:r>
            <a:r>
              <a:rPr lang="en-CA" dirty="0" err="1" smtClean="0"/>
              <a:t>PyPy</a:t>
            </a:r>
            <a:r>
              <a:rPr lang="en-CA" dirty="0" smtClean="0"/>
              <a:t>, </a:t>
            </a:r>
            <a:r>
              <a:rPr lang="en-CA" dirty="0" err="1" smtClean="0"/>
              <a:t>Jython</a:t>
            </a:r>
            <a:r>
              <a:rPr lang="en-CA" dirty="0" smtClean="0"/>
              <a:t>, Canopy, Anaconda, …</a:t>
            </a:r>
          </a:p>
          <a:p>
            <a:r>
              <a:rPr lang="en-CA" dirty="0" smtClean="0"/>
              <a:t>We will be using the </a:t>
            </a:r>
            <a:r>
              <a:rPr lang="en-CA" dirty="0" err="1" smtClean="0"/>
              <a:t>CPython</a:t>
            </a:r>
            <a:r>
              <a:rPr lang="en-CA" dirty="0" smtClean="0"/>
              <a:t> interpreter with Python 3.4</a:t>
            </a:r>
          </a:p>
          <a:p>
            <a:r>
              <a:rPr lang="en-CA" dirty="0" smtClean="0"/>
              <a:t>So, if you copy code from a website and it doesn’t work don’t panic! It might just be a slightly different version of Python</a:t>
            </a:r>
          </a:p>
          <a:p>
            <a:pPr marL="0" indent="0">
              <a:buNone/>
            </a:pPr>
            <a:endParaRPr lang="en-US" dirty="0"/>
          </a:p>
          <a:p>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25053" y="2329314"/>
            <a:ext cx="2516792" cy="2864175"/>
          </a:xfrm>
          <a:prstGeom prst="rect">
            <a:avLst/>
          </a:prstGeom>
        </p:spPr>
      </p:pic>
      <p:sp>
        <p:nvSpPr>
          <p:cNvPr id="8" name="Title 7"/>
          <p:cNvSpPr>
            <a:spLocks noGrp="1"/>
          </p:cNvSpPr>
          <p:nvPr>
            <p:ph type="title"/>
          </p:nvPr>
        </p:nvSpPr>
        <p:spPr/>
        <p:txBody>
          <a:bodyPr/>
          <a:lstStyle/>
          <a:p>
            <a:r>
              <a:rPr lang="en-CA" dirty="0" smtClean="0"/>
              <a:t>Geek Tip!</a:t>
            </a:r>
            <a:endParaRPr lang="en-US" dirty="0"/>
          </a:p>
        </p:txBody>
      </p:sp>
    </p:spTree>
    <p:extLst>
      <p:ext uri="{BB962C8B-B14F-4D97-AF65-F5344CB8AC3E}">
        <p14:creationId xmlns:p14="http://schemas.microsoft.com/office/powerpoint/2010/main" val="3020878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p:txBody>
          <a:bodyPr/>
          <a:lstStyle/>
          <a:p>
            <a:r>
              <a:rPr lang="en-CA" b="0" dirty="0" smtClean="0"/>
              <a:t>There is a tradition among programmers</a:t>
            </a:r>
          </a:p>
          <a:p>
            <a:r>
              <a:rPr lang="en-CA" b="0" dirty="0" smtClean="0"/>
              <a:t>We always test our installation by writing the same program:</a:t>
            </a:r>
            <a:endParaRPr lang="en-US" b="0" dirty="0" smtClean="0"/>
          </a:p>
        </p:txBody>
      </p:sp>
      <p:pic>
        <p:nvPicPr>
          <p:cNvPr id="5" name="Content Placeholder 4"/>
          <p:cNvPicPr>
            <a:picLocks noGrp="1" noChangeAspect="1"/>
          </p:cNvPicPr>
          <p:nvPr>
            <p:ph sz="quarter" idx="4"/>
          </p:nvPr>
        </p:nvPicPr>
        <p:blipFill>
          <a:blip r:embed="rId2" cstate="print">
            <a:extLst>
              <a:ext uri="{28A0092B-C50C-407E-A947-70E740481C1C}">
                <a14:useLocalDpi xmlns:a14="http://schemas.microsoft.com/office/drawing/2010/main" val="0"/>
              </a:ext>
            </a:extLst>
          </a:blip>
          <a:stretch>
            <a:fillRect/>
          </a:stretch>
        </p:blipFill>
        <p:spPr>
          <a:xfrm>
            <a:off x="7026441" y="1371601"/>
            <a:ext cx="3696101" cy="4521968"/>
          </a:xfrm>
        </p:spPr>
      </p:pic>
      <p:sp>
        <p:nvSpPr>
          <p:cNvPr id="4" name="Title 3"/>
          <p:cNvSpPr>
            <a:spLocks noGrp="1"/>
          </p:cNvSpPr>
          <p:nvPr>
            <p:ph type="title"/>
          </p:nvPr>
        </p:nvSpPr>
        <p:spPr/>
        <p:txBody>
          <a:bodyPr/>
          <a:lstStyle/>
          <a:p>
            <a:r>
              <a:rPr lang="en-CA" dirty="0" smtClean="0"/>
              <a:t>How do I know I installed everything correctly?</a:t>
            </a:r>
            <a:endParaRPr lang="en-US" dirty="0"/>
          </a:p>
        </p:txBody>
      </p:sp>
      <p:sp>
        <p:nvSpPr>
          <p:cNvPr id="6" name="TextBox 5"/>
          <p:cNvSpPr txBox="1"/>
          <p:nvPr/>
        </p:nvSpPr>
        <p:spPr>
          <a:xfrm>
            <a:off x="8489482" y="1819176"/>
            <a:ext cx="2027478" cy="523220"/>
          </a:xfrm>
          <a:prstGeom prst="rect">
            <a:avLst/>
          </a:prstGeom>
          <a:noFill/>
        </p:spPr>
        <p:txBody>
          <a:bodyPr wrap="none" rtlCol="0">
            <a:spAutoFit/>
          </a:bodyPr>
          <a:lstStyle/>
          <a:p>
            <a:r>
              <a:rPr lang="en-CA" sz="2800" dirty="0" smtClean="0"/>
              <a:t>Hello World!</a:t>
            </a:r>
            <a:endParaRPr lang="en-US" sz="2800" dirty="0"/>
          </a:p>
        </p:txBody>
      </p:sp>
    </p:spTree>
    <p:extLst>
      <p:ext uri="{BB962C8B-B14F-4D97-AF65-F5344CB8AC3E}">
        <p14:creationId xmlns:p14="http://schemas.microsoft.com/office/powerpoint/2010/main" val="1672958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smtClean="0"/>
              <a:t>Creating your Hello World program!</a:t>
            </a:r>
            <a:endParaRPr lang="en-US" dirty="0"/>
          </a:p>
        </p:txBody>
      </p:sp>
    </p:spTree>
    <p:extLst>
      <p:ext uri="{BB962C8B-B14F-4D97-AF65-F5344CB8AC3E}">
        <p14:creationId xmlns:p14="http://schemas.microsoft.com/office/powerpoint/2010/main" val="757686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icrosoft030Medium.jpg"/>
          <p:cNvPicPr>
            <a:picLocks noChangeAspect="1"/>
          </p:cNvPicPr>
          <p:nvPr/>
        </p:nvPicPr>
        <p:blipFill>
          <a:blip r:embed="rId3"/>
          <a:stretch>
            <a:fillRect/>
          </a:stretch>
        </p:blipFill>
        <p:spPr>
          <a:xfrm>
            <a:off x="9605963" y="177800"/>
            <a:ext cx="2477163" cy="3467307"/>
          </a:xfrm>
          <a:prstGeom prst="rect">
            <a:avLst/>
          </a:prstGeom>
        </p:spPr>
      </p:pic>
      <p:sp>
        <p:nvSpPr>
          <p:cNvPr id="2" name="Title 1"/>
          <p:cNvSpPr>
            <a:spLocks noGrp="1"/>
          </p:cNvSpPr>
          <p:nvPr>
            <p:ph type="title"/>
          </p:nvPr>
        </p:nvSpPr>
        <p:spPr/>
        <p:txBody>
          <a:bodyPr/>
          <a:lstStyle/>
          <a:p>
            <a:r>
              <a:rPr lang="en-US"/>
              <a:t>Meet Susan Ibach| ‏@hockeygeekgirl</a:t>
            </a:r>
            <a:endParaRPr lang="en-US" dirty="0"/>
          </a:p>
        </p:txBody>
      </p:sp>
      <p:sp>
        <p:nvSpPr>
          <p:cNvPr id="7" name="Content Placeholder 6"/>
          <p:cNvSpPr>
            <a:spLocks noGrp="1"/>
          </p:cNvSpPr>
          <p:nvPr>
            <p:ph idx="10"/>
          </p:nvPr>
        </p:nvSpPr>
        <p:spPr>
          <a:xfrm>
            <a:off x="379413" y="1387475"/>
            <a:ext cx="9183494" cy="5291138"/>
          </a:xfrm>
        </p:spPr>
        <p:txBody>
          <a:bodyPr/>
          <a:lstStyle/>
          <a:p>
            <a:pPr marL="0" indent="0">
              <a:buNone/>
            </a:pPr>
            <a:r>
              <a:rPr lang="en-US"/>
              <a:t>Technical Evangelist</a:t>
            </a:r>
          </a:p>
          <a:p>
            <a:pPr marL="457046" lvl="1" indent="0">
              <a:buNone/>
            </a:pPr>
            <a:r>
              <a:rPr lang="en-US">
                <a:solidFill>
                  <a:srgbClr val="404040"/>
                </a:solidFill>
              </a:rPr>
              <a:t>Helping developers understand Visual Studio, app building</a:t>
            </a:r>
          </a:p>
          <a:p>
            <a:pPr marL="457046" lvl="1" indent="0">
              <a:buNone/>
            </a:pPr>
            <a:r>
              <a:rPr lang="en-US">
                <a:solidFill>
                  <a:srgbClr val="404040"/>
                </a:solidFill>
              </a:rPr>
              <a:t>Microsoft Certified Trainer</a:t>
            </a:r>
          </a:p>
          <a:p>
            <a:pPr marL="457046" lvl="1" indent="0">
              <a:buNone/>
            </a:pPr>
            <a:r>
              <a:rPr lang="en-US">
                <a:solidFill>
                  <a:srgbClr val="404040"/>
                </a:solidFill>
              </a:rPr>
              <a:t>My first program was written in basic on a computer with 64K of memory</a:t>
            </a:r>
          </a:p>
          <a:p>
            <a:pPr marL="0" indent="0">
              <a:buNone/>
            </a:pPr>
            <a:r>
              <a:rPr lang="en-US"/>
              <a:t>Will not admit how many years coding experience</a:t>
            </a:r>
          </a:p>
          <a:p>
            <a:pPr marL="457046" lvl="1" indent="0">
              <a:buNone/>
            </a:pPr>
            <a:r>
              <a:rPr lang="en-US"/>
              <a:t>Basic, Fortran, COBOL, VB, C#, HTML, Python</a:t>
            </a:r>
          </a:p>
          <a:p>
            <a:pPr marL="457046" lvl="1" indent="0">
              <a:buNone/>
            </a:pPr>
            <a:r>
              <a:rPr lang="en-US"/>
              <a:t>Frequent blogger and presenter</a:t>
            </a:r>
          </a:p>
          <a:p>
            <a:pPr marL="457046" lvl="1" indent="0">
              <a:buNone/>
            </a:pPr>
            <a:r>
              <a:rPr lang="en-US"/>
              <a:t>marathoner, wife, and mother of two awesome boys!</a:t>
            </a:r>
            <a:endParaRPr lang="en-US" dirty="0"/>
          </a:p>
        </p:txBody>
      </p:sp>
    </p:spTree>
    <p:extLst>
      <p:ext uri="{BB962C8B-B14F-4D97-AF65-F5344CB8AC3E}">
        <p14:creationId xmlns:p14="http://schemas.microsoft.com/office/powerpoint/2010/main" val="3453969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dirty="0" smtClean="0"/>
              <a:t>You have now created your first application</a:t>
            </a:r>
            <a:endParaRPr lang="en-US" dirty="0"/>
          </a:p>
        </p:txBody>
      </p:sp>
      <p:sp>
        <p:nvSpPr>
          <p:cNvPr id="5" name="Rectangle 1"/>
          <p:cNvSpPr>
            <a:spLocks noGrp="1" noChangeArrowheads="1"/>
          </p:cNvSpPr>
          <p:nvPr>
            <p:ph sz="quarter" idx="10"/>
          </p:nvPr>
        </p:nvSpPr>
        <p:spPr bwMode="auto">
          <a:xfrm>
            <a:off x="379514" y="1245702"/>
            <a:ext cx="3752950"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print(</a:t>
            </a:r>
            <a:r>
              <a:rPr kumimoji="0" lang="en-US" altLang="en-US" sz="2400" b="0" i="0" u="none" strike="noStrike" cap="none" normalizeH="0" baseline="0" dirty="0" smtClean="0">
                <a:ln>
                  <a:noFill/>
                </a:ln>
                <a:solidFill>
                  <a:srgbClr val="A31515"/>
                </a:solidFill>
                <a:effectLst/>
                <a:latin typeface="Consolas" panose="020B0609020204030204" pitchFamily="49" charset="0"/>
                <a:cs typeface="Consolas" panose="020B0609020204030204" pitchFamily="49" charset="0"/>
              </a:rPr>
              <a:t>'Hello World'</a:t>
            </a:r>
            <a:r>
              <a:rPr kumimoji="0" lang="en-US" altLang="en-US" sz="24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 </a:t>
            </a:r>
            <a:endParaRPr kumimoji="0" lang="en-US" altLang="en-US" sz="5400" b="0" i="0" u="none" strike="noStrike" cap="none" normalizeH="0" baseline="0" dirty="0" smtClean="0">
              <a:ln>
                <a:noFill/>
              </a:ln>
              <a:solidFill>
                <a:schemeClr val="tx1"/>
              </a:solidFill>
              <a:effectLst/>
              <a:latin typeface="Arial" panose="020B0604020202020204" pitchFamily="34" charset="0"/>
            </a:endParaRPr>
          </a:p>
        </p:txBody>
      </p:sp>
      <p:pic>
        <p:nvPicPr>
          <p:cNvPr id="6" name="Picture 5"/>
          <p:cNvPicPr>
            <a:picLocks noChangeAspect="1"/>
          </p:cNvPicPr>
          <p:nvPr/>
        </p:nvPicPr>
        <p:blipFill>
          <a:blip r:embed="rId2"/>
          <a:stretch>
            <a:fillRect/>
          </a:stretch>
        </p:blipFill>
        <p:spPr>
          <a:xfrm>
            <a:off x="2405170" y="2526152"/>
            <a:ext cx="10575150" cy="3324174"/>
          </a:xfrm>
          <a:prstGeom prst="rect">
            <a:avLst/>
          </a:prstGeom>
        </p:spPr>
      </p:pic>
    </p:spTree>
    <p:extLst>
      <p:ext uri="{BB962C8B-B14F-4D97-AF65-F5344CB8AC3E}">
        <p14:creationId xmlns:p14="http://schemas.microsoft.com/office/powerpoint/2010/main" val="13787709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smtClean="0"/>
              <a:t>Best practices</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560747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Pick up good habits right away!</a:t>
            </a:r>
            <a:endParaRPr lang="en-US" dirty="0"/>
          </a:p>
        </p:txBody>
      </p:sp>
      <p:sp>
        <p:nvSpPr>
          <p:cNvPr id="4" name="Content Placeholder 3"/>
          <p:cNvSpPr>
            <a:spLocks noGrp="1"/>
          </p:cNvSpPr>
          <p:nvPr>
            <p:ph sz="quarter" idx="10"/>
          </p:nvPr>
        </p:nvSpPr>
        <p:spPr/>
        <p:txBody>
          <a:bodyPr/>
          <a:lstStyle/>
          <a:p>
            <a:r>
              <a:rPr lang="en-CA" dirty="0" smtClean="0"/>
              <a:t>Comments in your code help you or someone else understand</a:t>
            </a:r>
          </a:p>
          <a:p>
            <a:pPr lvl="1"/>
            <a:r>
              <a:rPr lang="en-CA" dirty="0"/>
              <a:t>W</a:t>
            </a:r>
            <a:r>
              <a:rPr lang="en-CA" dirty="0" smtClean="0"/>
              <a:t>hat your program does</a:t>
            </a:r>
          </a:p>
          <a:p>
            <a:pPr lvl="1"/>
            <a:r>
              <a:rPr lang="en-CA" dirty="0" smtClean="0"/>
              <a:t>What a particular line or section of code does</a:t>
            </a:r>
          </a:p>
          <a:p>
            <a:pPr lvl="1"/>
            <a:r>
              <a:rPr lang="en-CA" dirty="0" smtClean="0"/>
              <a:t>Why you chose to do something a particular way</a:t>
            </a:r>
          </a:p>
          <a:p>
            <a:pPr lvl="1"/>
            <a:r>
              <a:rPr lang="en-CA" dirty="0" smtClean="0"/>
              <a:t>Anything that might be helpful to know if I am looking at the code later and trying to understand it!</a:t>
            </a:r>
          </a:p>
          <a:p>
            <a:endParaRPr lang="en-US" dirty="0"/>
          </a:p>
        </p:txBody>
      </p:sp>
    </p:spTree>
    <p:extLst>
      <p:ext uri="{BB962C8B-B14F-4D97-AF65-F5344CB8AC3E}">
        <p14:creationId xmlns:p14="http://schemas.microsoft.com/office/powerpoint/2010/main" val="3459029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 Python we use a </a:t>
            </a:r>
            <a:r>
              <a:rPr lang="en-CA" dirty="0" smtClean="0">
                <a:solidFill>
                  <a:schemeClr val="accent3">
                    <a:lumMod val="75000"/>
                  </a:schemeClr>
                </a:solidFill>
              </a:rPr>
              <a:t>#</a:t>
            </a:r>
            <a:r>
              <a:rPr lang="en-CA" dirty="0" smtClean="0"/>
              <a:t> to indicate comments</a:t>
            </a:r>
            <a:endParaRPr lang="en-US" dirty="0"/>
          </a:p>
        </p:txBody>
      </p:sp>
      <p:sp>
        <p:nvSpPr>
          <p:cNvPr id="4" name="Rectangle 1"/>
          <p:cNvSpPr>
            <a:spLocks noChangeArrowheads="1"/>
          </p:cNvSpPr>
          <p:nvPr/>
        </p:nvSpPr>
        <p:spPr bwMode="auto">
          <a:xfrm>
            <a:off x="379413" y="1388226"/>
            <a:ext cx="8340745" cy="156966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8000"/>
                </a:solidFill>
                <a:effectLst/>
                <a:latin typeface="Consolas" panose="020B0609020204030204" pitchFamily="49" charset="0"/>
                <a:cs typeface="Consolas" panose="020B0609020204030204" pitchFamily="49" charset="0"/>
              </a:rPr>
              <a:t>#My first Python Application</a:t>
            </a:r>
            <a:r>
              <a:rPr kumimoji="0" lang="en-US" altLang="en-US" sz="24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8000"/>
                </a:solidFill>
                <a:effectLst/>
                <a:latin typeface="Consolas" panose="020B0609020204030204" pitchFamily="49" charset="0"/>
                <a:cs typeface="Consolas" panose="020B0609020204030204" pitchFamily="49" charset="0"/>
              </a:rPr>
              <a:t>#Created by me!</a:t>
            </a:r>
            <a:r>
              <a:rPr kumimoji="0" lang="en-US" altLang="en-US" sz="24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8000"/>
                </a:solidFill>
                <a:effectLst/>
                <a:latin typeface="Consolas" panose="020B0609020204030204" pitchFamily="49" charset="0"/>
                <a:cs typeface="Consolas" panose="020B0609020204030204" pitchFamily="49" charset="0"/>
              </a:rPr>
              <a:t>#Print command displays a message on the screen</a:t>
            </a:r>
            <a:r>
              <a:rPr kumimoji="0" lang="en-US" altLang="en-US" sz="24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print(</a:t>
            </a:r>
            <a:r>
              <a:rPr kumimoji="0" lang="en-US" altLang="en-US" sz="2400" b="0" i="0" u="none" strike="noStrike" cap="none" normalizeH="0" baseline="0" dirty="0" smtClean="0">
                <a:ln>
                  <a:noFill/>
                </a:ln>
                <a:solidFill>
                  <a:srgbClr val="A31515"/>
                </a:solidFill>
                <a:effectLst/>
                <a:latin typeface="Consolas" panose="020B0609020204030204" pitchFamily="49" charset="0"/>
                <a:cs typeface="Consolas" panose="020B0609020204030204" pitchFamily="49" charset="0"/>
              </a:rPr>
              <a:t>'Hello World'</a:t>
            </a:r>
            <a:r>
              <a:rPr kumimoji="0" lang="en-US" altLang="en-US" sz="24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a:t>
            </a:r>
            <a:endParaRPr kumimoji="0" lang="en-US" altLang="en-US" sz="5400" b="0" i="0" u="none" strike="noStrike" cap="none" normalizeH="0" baseline="0" dirty="0" smtClean="0">
              <a:ln>
                <a:noFill/>
              </a:ln>
              <a:solidFill>
                <a:schemeClr val="tx1"/>
              </a:solidFill>
              <a:effectLst/>
              <a:latin typeface="Arial" panose="020B0604020202020204" pitchFamily="34" charset="0"/>
            </a:endParaRPr>
          </a:p>
        </p:txBody>
      </p:sp>
      <p:sp>
        <p:nvSpPr>
          <p:cNvPr id="6" name="TextBox 5"/>
          <p:cNvSpPr txBox="1"/>
          <p:nvPr/>
        </p:nvSpPr>
        <p:spPr>
          <a:xfrm rot="20036702">
            <a:off x="1112376" y="2833467"/>
            <a:ext cx="9928680" cy="1200329"/>
          </a:xfrm>
          <a:prstGeom prst="rect">
            <a:avLst/>
          </a:prstGeom>
          <a:solidFill>
            <a:schemeClr val="bg1"/>
          </a:solidFill>
        </p:spPr>
        <p:txBody>
          <a:bodyPr wrap="none" rtlCol="0">
            <a:spAutoFit/>
          </a:bodyPr>
          <a:lstStyle/>
          <a:p>
            <a:r>
              <a:rPr lang="en-CA" sz="7200" dirty="0" smtClean="0"/>
              <a:t>Did you notice the colors?</a:t>
            </a:r>
            <a:endParaRPr lang="en-US" sz="7200" dirty="0"/>
          </a:p>
        </p:txBody>
      </p:sp>
    </p:spTree>
    <p:extLst>
      <p:ext uri="{BB962C8B-B14F-4D97-AF65-F5344CB8AC3E}">
        <p14:creationId xmlns:p14="http://schemas.microsoft.com/office/powerpoint/2010/main" val="340468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4"/>
          </p:nvPr>
        </p:nvSpPr>
        <p:spPr/>
        <p:txBody>
          <a:bodyPr/>
          <a:lstStyle/>
          <a:p>
            <a:r>
              <a:rPr lang="en-CA" b="0" dirty="0" smtClean="0"/>
              <a:t>You can change the colors if you want</a:t>
            </a:r>
          </a:p>
          <a:p>
            <a:r>
              <a:rPr lang="en-CA" b="0" dirty="0" smtClean="0"/>
              <a:t>Go to Quick Launch, type Colors, select </a:t>
            </a:r>
            <a:r>
              <a:rPr lang="en-CA" dirty="0" smtClean="0"/>
              <a:t>Options | Environment | Fonts and Colors </a:t>
            </a:r>
          </a:p>
          <a:p>
            <a:r>
              <a:rPr lang="en-CA" b="0" dirty="0" smtClean="0"/>
              <a:t>Change it to whatever you want</a:t>
            </a:r>
            <a:endParaRPr lang="en-US" b="0" dirty="0"/>
          </a:p>
        </p:txBody>
      </p:sp>
      <p:sp>
        <p:nvSpPr>
          <p:cNvPr id="2" name="Title 1"/>
          <p:cNvSpPr>
            <a:spLocks noGrp="1"/>
          </p:cNvSpPr>
          <p:nvPr>
            <p:ph type="title"/>
          </p:nvPr>
        </p:nvSpPr>
        <p:spPr/>
        <p:txBody>
          <a:bodyPr>
            <a:normAutofit fontScale="90000"/>
          </a:bodyPr>
          <a:lstStyle/>
          <a:p>
            <a:r>
              <a:rPr lang="en-CA" dirty="0" smtClean="0"/>
              <a:t>Visual Studio uses color coding to make your code easier to read</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25053" y="2329314"/>
            <a:ext cx="2516792" cy="2864175"/>
          </a:xfrm>
          <a:prstGeom prst="rect">
            <a:avLst/>
          </a:prstGeom>
        </p:spPr>
      </p:pic>
    </p:spTree>
    <p:extLst>
      <p:ext uri="{BB962C8B-B14F-4D97-AF65-F5344CB8AC3E}">
        <p14:creationId xmlns:p14="http://schemas.microsoft.com/office/powerpoint/2010/main" val="2006161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Congratulations you are now a coder</a:t>
            </a:r>
            <a:endParaRPr lang="en-US" dirty="0"/>
          </a:p>
        </p:txBody>
      </p:sp>
      <p:pic>
        <p:nvPicPr>
          <p:cNvPr id="6" name="Content Placeholder 5"/>
          <p:cNvPicPr>
            <a:picLocks noGrp="1" noChangeAspect="1"/>
          </p:cNvPicPr>
          <p:nvPr>
            <p:ph sz="quarter" idx="10"/>
          </p:nvPr>
        </p:nvPicPr>
        <p:blipFill>
          <a:blip r:embed="rId2" cstate="print">
            <a:extLst>
              <a:ext uri="{28A0092B-C50C-407E-A947-70E740481C1C}">
                <a14:useLocalDpi xmlns:a14="http://schemas.microsoft.com/office/drawing/2010/main" val="0"/>
              </a:ext>
            </a:extLst>
          </a:blip>
          <a:stretch>
            <a:fillRect/>
          </a:stretch>
        </p:blipFill>
        <p:spPr>
          <a:xfrm flipH="1">
            <a:off x="3012705" y="1249074"/>
            <a:ext cx="5390149" cy="4795277"/>
          </a:xfrm>
          <a:prstGeom prst="rect">
            <a:avLst/>
          </a:prstGeom>
        </p:spPr>
      </p:pic>
    </p:spTree>
    <p:extLst>
      <p:ext uri="{BB962C8B-B14F-4D97-AF65-F5344CB8AC3E}">
        <p14:creationId xmlns:p14="http://schemas.microsoft.com/office/powerpoint/2010/main" val="28021858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4250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Meet Christopher Harrison | ‏@</a:t>
            </a:r>
            <a:r>
              <a:rPr lang="en-US" sz="4000" dirty="0" err="1" smtClean="0"/>
              <a:t>geektrainer</a:t>
            </a:r>
            <a:r>
              <a:rPr lang="en-US" dirty="0" smtClean="0"/>
              <a:t> </a:t>
            </a:r>
            <a:endParaRPr lang="en-US" dirty="0"/>
          </a:p>
        </p:txBody>
      </p:sp>
      <p:sp>
        <p:nvSpPr>
          <p:cNvPr id="7" name="Content Placeholder 6"/>
          <p:cNvSpPr>
            <a:spLocks noGrp="1"/>
          </p:cNvSpPr>
          <p:nvPr>
            <p:ph idx="10"/>
          </p:nvPr>
        </p:nvSpPr>
        <p:spPr/>
        <p:txBody>
          <a:bodyPr/>
          <a:lstStyle/>
          <a:p>
            <a:pPr marL="0" indent="0">
              <a:buNone/>
            </a:pPr>
            <a:r>
              <a:rPr lang="en-US" dirty="0" smtClean="0"/>
              <a:t>Content Developer</a:t>
            </a:r>
          </a:p>
          <a:p>
            <a:pPr marL="457046" lvl="1" indent="0">
              <a:buNone/>
            </a:pPr>
            <a:r>
              <a:rPr lang="en-US" dirty="0" smtClean="0"/>
              <a:t>Focused on ASP.NET and Office 365 development</a:t>
            </a:r>
          </a:p>
          <a:p>
            <a:pPr marL="457046" lvl="1" indent="0">
              <a:buNone/>
            </a:pPr>
            <a:r>
              <a:rPr lang="en-US" dirty="0" smtClean="0"/>
              <a:t>Microsoft Certified Trainer</a:t>
            </a:r>
          </a:p>
          <a:p>
            <a:pPr marL="457046" lvl="1" indent="0">
              <a:buNone/>
            </a:pPr>
            <a:r>
              <a:rPr lang="en-US" dirty="0" smtClean="0"/>
              <a:t>Still misses his Commodore 64</a:t>
            </a:r>
          </a:p>
          <a:p>
            <a:pPr marL="0" indent="0">
              <a:buNone/>
            </a:pPr>
            <a:r>
              <a:rPr lang="en-US" dirty="0" smtClean="0"/>
              <a:t>Long time geek</a:t>
            </a:r>
          </a:p>
          <a:p>
            <a:pPr marL="457046" lvl="1" indent="0">
              <a:buNone/>
            </a:pPr>
            <a:r>
              <a:rPr lang="en-US" dirty="0" smtClean="0"/>
              <a:t>Regular presenter at TechEd</a:t>
            </a:r>
          </a:p>
          <a:p>
            <a:pPr marL="457046" lvl="1" indent="0">
              <a:buNone/>
            </a:pPr>
            <a:r>
              <a:rPr lang="en-US" dirty="0" smtClean="0"/>
              <a:t>Periodic blogger</a:t>
            </a:r>
          </a:p>
          <a:p>
            <a:pPr marL="457046" lvl="1" indent="0">
              <a:buNone/>
            </a:pPr>
            <a:r>
              <a:rPr lang="en-US" dirty="0" smtClean="0"/>
              <a:t>Certification advocate</a:t>
            </a:r>
          </a:p>
          <a:p>
            <a:pPr marL="457046" lvl="1" indent="0">
              <a:buNone/>
            </a:pPr>
            <a:r>
              <a:rPr lang="en-US" dirty="0" smtClean="0"/>
              <a:t>Marathoner, husband, father of one four legged child</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2977" y="0"/>
            <a:ext cx="2729023" cy="2729023"/>
          </a:xfrm>
          <a:prstGeom prst="rect">
            <a:avLst/>
          </a:prstGeom>
        </p:spPr>
      </p:pic>
    </p:spTree>
    <p:extLst>
      <p:ext uri="{BB962C8B-B14F-4D97-AF65-F5344CB8AC3E}">
        <p14:creationId xmlns:p14="http://schemas.microsoft.com/office/powerpoint/2010/main" val="25739211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Course Topics</a:t>
            </a:r>
            <a:endParaRPr lang="en-US" dirty="0"/>
          </a:p>
        </p:txBody>
      </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258453096"/>
              </p:ext>
            </p:extLst>
          </p:nvPr>
        </p:nvGraphicFramePr>
        <p:xfrm>
          <a:off x="379413" y="1417636"/>
          <a:ext cx="11525250" cy="3838160"/>
        </p:xfrm>
        <a:graphic>
          <a:graphicData uri="http://schemas.openxmlformats.org/drawingml/2006/table">
            <a:tbl>
              <a:tblPr firstRow="1" bandRow="1">
                <a:tableStyleId>{5C22544A-7EE6-4342-B048-85BDC9FD1C3A}</a:tableStyleId>
              </a:tblPr>
              <a:tblGrid>
                <a:gridCol w="5762625">
                  <a:extLst>
                    <a:ext uri="{9D8B030D-6E8A-4147-A177-3AD203B41FA5}">
                      <a16:colId xmlns:a16="http://schemas.microsoft.com/office/drawing/2014/main" xmlns="" val="1632794655"/>
                    </a:ext>
                  </a:extLst>
                </a:gridCol>
                <a:gridCol w="5762625">
                  <a:extLst>
                    <a:ext uri="{9D8B030D-6E8A-4147-A177-3AD203B41FA5}">
                      <a16:colId xmlns:a16="http://schemas.microsoft.com/office/drawing/2014/main" xmlns="" val="2011313899"/>
                    </a:ext>
                  </a:extLst>
                </a:gridCol>
              </a:tblGrid>
              <a:tr h="767632">
                <a:tc gridSpan="2">
                  <a:txBody>
                    <a:bodyPr/>
                    <a:lstStyle/>
                    <a:p>
                      <a:r>
                        <a:rPr lang="en-US" sz="3600" dirty="0" smtClean="0">
                          <a:latin typeface="Segoe UI Light" panose="020B0502040204020203" pitchFamily="34" charset="0"/>
                          <a:cs typeface="Segoe UI Light" panose="020B0502040204020203" pitchFamily="34" charset="0"/>
                        </a:rPr>
                        <a:t>Introduction to Programming using Python  - Day One</a:t>
                      </a:r>
                      <a:endParaRPr lang="en-US" sz="3600" dirty="0">
                        <a:latin typeface="Segoe UI Light" panose="020B0502040204020203" pitchFamily="34" charset="0"/>
                        <a:cs typeface="Segoe UI Light" panose="020B0502040204020203" pitchFamily="34" charset="0"/>
                      </a:endParaRPr>
                    </a:p>
                  </a:txBody>
                  <a:tcPr anchor="ctr"/>
                </a:tc>
                <a:tc hMerge="1">
                  <a:txBody>
                    <a:bodyPr/>
                    <a:lstStyle/>
                    <a:p>
                      <a:endParaRPr lang="en-US" dirty="0"/>
                    </a:p>
                  </a:txBody>
                  <a:tcPr/>
                </a:tc>
                <a:extLst>
                  <a:ext uri="{0D108BD9-81ED-4DB2-BD59-A6C34878D82A}">
                    <a16:rowId xmlns:a16="http://schemas.microsoft.com/office/drawing/2014/main" xmlns="" val="1789177411"/>
                  </a:ext>
                </a:extLst>
              </a:tr>
              <a:tr h="767632">
                <a:tc>
                  <a:txBody>
                    <a:bodyPr/>
                    <a:lstStyle/>
                    <a:p>
                      <a:r>
                        <a:rPr lang="en-US" sz="2400" dirty="0" smtClean="0">
                          <a:latin typeface="Segoe UI Light" panose="020B0502040204020203" pitchFamily="34" charset="0"/>
                          <a:cs typeface="Segoe UI Light" panose="020B0502040204020203" pitchFamily="34" charset="0"/>
                        </a:rPr>
                        <a:t>01 | Getting started</a:t>
                      </a:r>
                      <a:endParaRPr lang="en-US" sz="2400" dirty="0">
                        <a:latin typeface="Segoe UI Light" panose="020B0502040204020203" pitchFamily="34" charset="0"/>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05 | Working with</a:t>
                      </a:r>
                      <a:r>
                        <a:rPr lang="en-US" sz="2400" baseline="0" dirty="0" smtClean="0">
                          <a:latin typeface="Segoe UI Light" panose="020B0502040204020203" pitchFamily="34" charset="0"/>
                          <a:cs typeface="Segoe UI Light" panose="020B0502040204020203" pitchFamily="34" charset="0"/>
                        </a:rPr>
                        <a:t> dates and times</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xmlns="" val="3842815335"/>
                  </a:ext>
                </a:extLst>
              </a:tr>
              <a:tr h="767632">
                <a:tc>
                  <a:txBody>
                    <a:bodyPr/>
                    <a:lstStyle/>
                    <a:p>
                      <a:r>
                        <a:rPr lang="en-US" sz="2400" dirty="0" smtClean="0">
                          <a:latin typeface="Segoe UI Light" panose="020B0502040204020203" pitchFamily="34" charset="0"/>
                          <a:cs typeface="Segoe UI Light" panose="020B0502040204020203" pitchFamily="34" charset="0"/>
                        </a:rPr>
                        <a:t>02 | Displaying text</a:t>
                      </a:r>
                      <a:endParaRPr lang="en-US" sz="2400" dirty="0">
                        <a:latin typeface="Segoe UI Light" panose="020B0502040204020203" pitchFamily="34" charset="0"/>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06 | Making decisions with code</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xmlns="" val="321066646"/>
                  </a:ext>
                </a:extLst>
              </a:tr>
              <a:tr h="767632">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03</a:t>
                      </a:r>
                      <a:r>
                        <a:rPr lang="en-US" sz="2400" baseline="0" dirty="0" smtClean="0">
                          <a:latin typeface="Segoe UI Light" panose="020B0502040204020203" pitchFamily="34" charset="0"/>
                          <a:cs typeface="Segoe UI Light" panose="020B0502040204020203" pitchFamily="34" charset="0"/>
                        </a:rPr>
                        <a:t> | String variables</a:t>
                      </a:r>
                      <a:endParaRPr lang="en-US" sz="2400" dirty="0" smtClean="0">
                        <a:latin typeface="Segoe UI Light" panose="020B0502040204020203" pitchFamily="34" charset="0"/>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07 | Complex decisions with code</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xmlns="" val="3812060533"/>
                  </a:ext>
                </a:extLst>
              </a:tr>
              <a:tr h="767632">
                <a:tc>
                  <a:txBody>
                    <a:bodyPr/>
                    <a:lstStyle/>
                    <a:p>
                      <a:r>
                        <a:rPr lang="en-US" sz="2400" dirty="0" smtClean="0">
                          <a:latin typeface="Segoe UI Light" panose="020B0502040204020203" pitchFamily="34" charset="0"/>
                          <a:cs typeface="Segoe UI Light" panose="020B0502040204020203" pitchFamily="34" charset="0"/>
                        </a:rPr>
                        <a:t>04 | Storing numbers</a:t>
                      </a:r>
                      <a:endParaRPr lang="en-US" sz="2400" dirty="0">
                        <a:latin typeface="Segoe UI Light" panose="020B0502040204020203" pitchFamily="34" charset="0"/>
                        <a:cs typeface="Segoe UI Light" panose="020B0502040204020203" pitchFamily="34" charset="0"/>
                      </a:endParaRPr>
                    </a:p>
                  </a:txBody>
                  <a:tcPr anchor="ctr"/>
                </a:tc>
                <a:tc>
                  <a:txBody>
                    <a:bodyPr/>
                    <a:lstStyle/>
                    <a:p>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xmlns="" val="733235577"/>
                  </a:ext>
                </a:extLst>
              </a:tr>
            </a:tbl>
          </a:graphicData>
        </a:graphic>
      </p:graphicFrame>
    </p:spTree>
    <p:extLst>
      <p:ext uri="{BB962C8B-B14F-4D97-AF65-F5344CB8AC3E}">
        <p14:creationId xmlns:p14="http://schemas.microsoft.com/office/powerpoint/2010/main" val="3101442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Course Topics</a:t>
            </a:r>
            <a:endParaRPr lang="en-US" dirty="0"/>
          </a:p>
        </p:txBody>
      </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2643443508"/>
              </p:ext>
            </p:extLst>
          </p:nvPr>
        </p:nvGraphicFramePr>
        <p:xfrm>
          <a:off x="379413" y="1417636"/>
          <a:ext cx="11525250" cy="3838160"/>
        </p:xfrm>
        <a:graphic>
          <a:graphicData uri="http://schemas.openxmlformats.org/drawingml/2006/table">
            <a:tbl>
              <a:tblPr firstRow="1" bandRow="1">
                <a:tableStyleId>{5C22544A-7EE6-4342-B048-85BDC9FD1C3A}</a:tableStyleId>
              </a:tblPr>
              <a:tblGrid>
                <a:gridCol w="5762625">
                  <a:extLst>
                    <a:ext uri="{9D8B030D-6E8A-4147-A177-3AD203B41FA5}">
                      <a16:colId xmlns:a16="http://schemas.microsoft.com/office/drawing/2014/main" xmlns="" val="1632794655"/>
                    </a:ext>
                  </a:extLst>
                </a:gridCol>
                <a:gridCol w="5762625">
                  <a:extLst>
                    <a:ext uri="{9D8B030D-6E8A-4147-A177-3AD203B41FA5}">
                      <a16:colId xmlns:a16="http://schemas.microsoft.com/office/drawing/2014/main" xmlns="" val="2011313899"/>
                    </a:ext>
                  </a:extLst>
                </a:gridCol>
              </a:tblGrid>
              <a:tr h="767632">
                <a:tc gridSpan="2">
                  <a:txBody>
                    <a:bodyPr/>
                    <a:lstStyle/>
                    <a:p>
                      <a:r>
                        <a:rPr lang="en-US" sz="3600" dirty="0" smtClean="0">
                          <a:latin typeface="Segoe UI Light" panose="020B0502040204020203" pitchFamily="34" charset="0"/>
                          <a:cs typeface="Segoe UI Light" panose="020B0502040204020203" pitchFamily="34" charset="0"/>
                        </a:rPr>
                        <a:t>Introduction to Programming using Python  - Day Two</a:t>
                      </a:r>
                      <a:endParaRPr lang="en-US" sz="3600" dirty="0">
                        <a:latin typeface="Segoe UI Light" panose="020B0502040204020203" pitchFamily="34" charset="0"/>
                        <a:cs typeface="Segoe UI Light" panose="020B0502040204020203" pitchFamily="34" charset="0"/>
                      </a:endParaRPr>
                    </a:p>
                  </a:txBody>
                  <a:tcPr anchor="ctr"/>
                </a:tc>
                <a:tc hMerge="1">
                  <a:txBody>
                    <a:bodyPr/>
                    <a:lstStyle/>
                    <a:p>
                      <a:endParaRPr lang="en-US" dirty="0"/>
                    </a:p>
                  </a:txBody>
                  <a:tcPr/>
                </a:tc>
                <a:extLst>
                  <a:ext uri="{0D108BD9-81ED-4DB2-BD59-A6C34878D82A}">
                    <a16:rowId xmlns:a16="http://schemas.microsoft.com/office/drawing/2014/main" xmlns="" val="1789177411"/>
                  </a:ext>
                </a:extLst>
              </a:tr>
              <a:tr h="767632">
                <a:tc>
                  <a:txBody>
                    <a:bodyPr/>
                    <a:lstStyle/>
                    <a:p>
                      <a:r>
                        <a:rPr lang="en-US" sz="2400" dirty="0" smtClean="0">
                          <a:latin typeface="Segoe UI Light" panose="020B0502040204020203" pitchFamily="34" charset="0"/>
                          <a:cs typeface="Segoe UI Light" panose="020B0502040204020203" pitchFamily="34" charset="0"/>
                        </a:rPr>
                        <a:t>08 | Repeating events</a:t>
                      </a:r>
                      <a:endParaRPr lang="en-US" sz="2400" dirty="0">
                        <a:latin typeface="Segoe UI Light" panose="020B0502040204020203" pitchFamily="34" charset="0"/>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12 | Reading from files</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xmlns="" val="3842815335"/>
                  </a:ext>
                </a:extLst>
              </a:tr>
              <a:tr h="767632">
                <a:tc>
                  <a:txBody>
                    <a:bodyPr/>
                    <a:lstStyle/>
                    <a:p>
                      <a:r>
                        <a:rPr lang="en-US" sz="2400" dirty="0" smtClean="0">
                          <a:latin typeface="Segoe UI Light" panose="020B0502040204020203" pitchFamily="34" charset="0"/>
                          <a:cs typeface="Segoe UI Light" panose="020B0502040204020203" pitchFamily="34" charset="0"/>
                        </a:rPr>
                        <a:t>09 | Repeating events until done</a:t>
                      </a:r>
                      <a:endParaRPr lang="en-US" sz="2400" dirty="0">
                        <a:latin typeface="Segoe UI Light" panose="020B0502040204020203" pitchFamily="34" charset="0"/>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13</a:t>
                      </a:r>
                      <a:r>
                        <a:rPr lang="en-US" sz="2400" baseline="0" dirty="0" smtClean="0">
                          <a:latin typeface="Segoe UI Light" panose="020B0502040204020203" pitchFamily="34" charset="0"/>
                          <a:cs typeface="Segoe UI Light" panose="020B0502040204020203" pitchFamily="34" charset="0"/>
                        </a:rPr>
                        <a:t> | Functions</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xmlns="" val="321066646"/>
                  </a:ext>
                </a:extLst>
              </a:tr>
              <a:tr h="767632">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10 | Remembering lists</a:t>
                      </a:r>
                    </a:p>
                  </a:txBody>
                  <a:tcPr anchor="ctr"/>
                </a:tc>
                <a:tc>
                  <a:txBody>
                    <a:bodyPr/>
                    <a:lstStyle/>
                    <a:p>
                      <a:r>
                        <a:rPr lang="en-US" sz="2400" dirty="0" smtClean="0">
                          <a:latin typeface="Segoe UI Light" panose="020B0502040204020203" pitchFamily="34" charset="0"/>
                          <a:cs typeface="Segoe UI Light" panose="020B0502040204020203" pitchFamily="34" charset="0"/>
                        </a:rPr>
                        <a:t>14 | Handling errors</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xmlns="" val="3812060533"/>
                  </a:ext>
                </a:extLst>
              </a:tr>
              <a:tr h="767632">
                <a:tc>
                  <a:txBody>
                    <a:bodyPr/>
                    <a:lstStyle/>
                    <a:p>
                      <a:r>
                        <a:rPr lang="en-US" sz="2400" dirty="0" smtClean="0">
                          <a:latin typeface="Segoe UI Light" panose="020B0502040204020203" pitchFamily="34" charset="0"/>
                          <a:cs typeface="Segoe UI Light" panose="020B0502040204020203" pitchFamily="34" charset="0"/>
                        </a:rPr>
                        <a:t>11 | How to save information in files</a:t>
                      </a:r>
                      <a:endParaRPr lang="en-US" sz="2400" dirty="0">
                        <a:latin typeface="Segoe UI Light" panose="020B0502040204020203" pitchFamily="34" charset="0"/>
                        <a:cs typeface="Segoe UI Light" panose="020B0502040204020203" pitchFamily="34" charset="0"/>
                      </a:endParaRPr>
                    </a:p>
                  </a:txBody>
                  <a:tcPr anchor="ctr"/>
                </a:tc>
                <a:tc>
                  <a:txBody>
                    <a:bodyPr/>
                    <a:lstStyle/>
                    <a:p>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xmlns="" val="733235577"/>
                  </a:ext>
                </a:extLst>
              </a:tr>
            </a:tbl>
          </a:graphicData>
        </a:graphic>
      </p:graphicFrame>
    </p:spTree>
    <p:extLst>
      <p:ext uri="{BB962C8B-B14F-4D97-AF65-F5344CB8AC3E}">
        <p14:creationId xmlns:p14="http://schemas.microsoft.com/office/powerpoint/2010/main" val="8195866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mtClean="0"/>
              <a:t>Setting Expectations</a:t>
            </a:r>
            <a:endParaRPr lang="en-US" dirty="0"/>
          </a:p>
        </p:txBody>
      </p:sp>
      <p:sp>
        <p:nvSpPr>
          <p:cNvPr id="3" name="Content Placeholder 2"/>
          <p:cNvSpPr>
            <a:spLocks noGrp="1"/>
          </p:cNvSpPr>
          <p:nvPr>
            <p:ph sz="quarter" idx="10"/>
          </p:nvPr>
        </p:nvSpPr>
        <p:spPr/>
        <p:txBody>
          <a:bodyPr/>
          <a:lstStyle/>
          <a:p>
            <a:r>
              <a:rPr lang="en-US" dirty="0" smtClean="0"/>
              <a:t>Target Audience</a:t>
            </a:r>
          </a:p>
          <a:p>
            <a:pPr lvl="1"/>
            <a:r>
              <a:rPr lang="en-US" dirty="0" smtClean="0"/>
              <a:t>People new to programming</a:t>
            </a:r>
          </a:p>
          <a:p>
            <a:pPr lvl="1"/>
            <a:r>
              <a:rPr lang="en-US" dirty="0" smtClean="0"/>
              <a:t>Students</a:t>
            </a:r>
          </a:p>
          <a:p>
            <a:pPr lvl="1"/>
            <a:r>
              <a:rPr lang="en-US" dirty="0" smtClean="0"/>
              <a:t>Career changers</a:t>
            </a:r>
          </a:p>
          <a:p>
            <a:pPr lvl="1"/>
            <a:r>
              <a:rPr lang="en-US" dirty="0" smtClean="0"/>
              <a:t>IT Pros</a:t>
            </a:r>
          </a:p>
          <a:p>
            <a:pPr lvl="1"/>
            <a:r>
              <a:rPr lang="en-US" dirty="0" smtClean="0"/>
              <a:t>Anyone with an interest in learning to code</a:t>
            </a:r>
          </a:p>
          <a:p>
            <a:r>
              <a:rPr lang="en-US" dirty="0" smtClean="0"/>
              <a:t>If you want to follow along...</a:t>
            </a:r>
          </a:p>
          <a:p>
            <a:pPr lvl="1"/>
            <a:r>
              <a:rPr lang="en-US" dirty="0" smtClean="0"/>
              <a:t>Install Visual Studio Express</a:t>
            </a:r>
          </a:p>
          <a:p>
            <a:pPr lvl="1"/>
            <a:r>
              <a:rPr lang="en-US" dirty="0" smtClean="0"/>
              <a:t>Install the Python tools</a:t>
            </a:r>
          </a:p>
          <a:p>
            <a:pPr lvl="2"/>
            <a:r>
              <a:rPr lang="en-US" dirty="0" smtClean="0"/>
              <a:t>Instructions coming soon...</a:t>
            </a:r>
          </a:p>
        </p:txBody>
      </p:sp>
    </p:spTree>
    <p:extLst>
      <p:ext uri="{BB962C8B-B14F-4D97-AF65-F5344CB8AC3E}">
        <p14:creationId xmlns:p14="http://schemas.microsoft.com/office/powerpoint/2010/main" val="451327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77813" y="1427918"/>
            <a:ext cx="11525250" cy="5290388"/>
          </a:xfrm>
        </p:spPr>
        <p:txBody>
          <a:bodyPr/>
          <a:lstStyle/>
          <a:p>
            <a:r>
              <a:rPr lang="en-US" dirty="0" smtClean="0"/>
              <a:t>Microsoft Virtual Academy</a:t>
            </a:r>
          </a:p>
          <a:p>
            <a:pPr lvl="1"/>
            <a:r>
              <a:rPr lang="en-US" dirty="0" smtClean="0"/>
              <a:t>Free online learning tailored for IT Pros and Developers </a:t>
            </a:r>
          </a:p>
          <a:p>
            <a:pPr lvl="1"/>
            <a:r>
              <a:rPr lang="en-US" dirty="0"/>
              <a:t>Over </a:t>
            </a:r>
            <a:r>
              <a:rPr lang="en-US" dirty="0" smtClean="0"/>
              <a:t>2M registered users</a:t>
            </a:r>
          </a:p>
          <a:p>
            <a:pPr lvl="1"/>
            <a:r>
              <a:rPr lang="en-US" dirty="0" smtClean="0"/>
              <a:t>Up-to-date, relevant training on variety of Microsoft products</a:t>
            </a:r>
          </a:p>
          <a:p>
            <a:r>
              <a:rPr lang="en-US" dirty="0" smtClean="0"/>
              <a:t>“Earn while you learn!” </a:t>
            </a:r>
          </a:p>
          <a:p>
            <a:pPr lvl="1"/>
            <a:r>
              <a:rPr lang="en-US" dirty="0" smtClean="0"/>
              <a:t>Get 50 MVA Points for this event!</a:t>
            </a:r>
          </a:p>
          <a:p>
            <a:pPr lvl="1"/>
            <a:r>
              <a:rPr lang="en-US" dirty="0" smtClean="0"/>
              <a:t>Visit </a:t>
            </a:r>
            <a:r>
              <a:rPr lang="en-US" dirty="0" smtClean="0">
                <a:hlinkClick r:id="rId2"/>
              </a:rPr>
              <a:t>http://aka.ms/MVA-Voucher</a:t>
            </a:r>
            <a:r>
              <a:rPr lang="en-US" dirty="0" smtClean="0"/>
              <a:t> </a:t>
            </a:r>
          </a:p>
          <a:p>
            <a:pPr lvl="1"/>
            <a:r>
              <a:rPr lang="en-US" dirty="0" smtClean="0"/>
              <a:t>Enter this code: </a:t>
            </a:r>
            <a:r>
              <a:rPr lang="en-US" dirty="0" err="1"/>
              <a:t>IntProgPython</a:t>
            </a:r>
            <a:r>
              <a:rPr lang="en-US" dirty="0"/>
              <a:t> </a:t>
            </a:r>
            <a:r>
              <a:rPr lang="en-US" dirty="0" smtClean="0"/>
              <a:t>(expires 27 Oct 14)</a:t>
            </a:r>
            <a:endParaRPr lang="en-US" dirty="0"/>
          </a:p>
        </p:txBody>
      </p:sp>
      <p:sp>
        <p:nvSpPr>
          <p:cNvPr id="3" name="Title 2"/>
          <p:cNvSpPr>
            <a:spLocks noGrp="1"/>
          </p:cNvSpPr>
          <p:nvPr>
            <p:ph type="title"/>
          </p:nvPr>
        </p:nvSpPr>
        <p:spPr>
          <a:xfrm>
            <a:off x="-367266" y="182215"/>
            <a:ext cx="11416266" cy="1063487"/>
          </a:xfrm>
        </p:spPr>
        <p:txBody>
          <a:bodyPr/>
          <a:lstStyle/>
          <a:p>
            <a:r>
              <a:rPr lang="en-US" dirty="0" smtClean="0"/>
              <a:t>     Join the MVA Community!</a:t>
            </a:r>
            <a:endParaRPr lang="en-US" dirty="0"/>
          </a:p>
        </p:txBody>
      </p:sp>
    </p:spTree>
    <p:extLst>
      <p:ext uri="{BB962C8B-B14F-4D97-AF65-F5344CB8AC3E}">
        <p14:creationId xmlns:p14="http://schemas.microsoft.com/office/powerpoint/2010/main" val="2056215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CA" dirty="0" smtClean="0"/>
              <a:t>Getting started</a:t>
            </a:r>
          </a:p>
          <a:p>
            <a:r>
              <a:rPr lang="en-CA" sz="2400" dirty="0" smtClean="0"/>
              <a:t>Why and How</a:t>
            </a:r>
            <a:endParaRPr lang="en-US" sz="2400" dirty="0"/>
          </a:p>
        </p:txBody>
      </p:sp>
      <p:sp>
        <p:nvSpPr>
          <p:cNvPr id="4" name="Subtitle 3"/>
          <p:cNvSpPr>
            <a:spLocks noGrp="1"/>
          </p:cNvSpPr>
          <p:nvPr>
            <p:ph type="subTitle" idx="1"/>
          </p:nvPr>
        </p:nvSpPr>
        <p:spPr/>
        <p:txBody>
          <a:bodyPr/>
          <a:lstStyle/>
          <a:p>
            <a:r>
              <a:rPr lang="en-CA" dirty="0" smtClean="0"/>
              <a:t>Susan Ibach | Technical Evangelist</a:t>
            </a:r>
          </a:p>
          <a:p>
            <a:r>
              <a:rPr lang="en-CA" dirty="0" smtClean="0"/>
              <a:t>Christopher Harrison | Content Developer</a:t>
            </a:r>
            <a:endParaRPr lang="en-US" dirty="0"/>
          </a:p>
        </p:txBody>
      </p:sp>
    </p:spTree>
    <p:extLst>
      <p:ext uri="{BB962C8B-B14F-4D97-AF65-F5344CB8AC3E}">
        <p14:creationId xmlns:p14="http://schemas.microsoft.com/office/powerpoint/2010/main" val="3053409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learn to code?</a:t>
            </a:r>
            <a:endParaRPr lang="en-US" dirty="0"/>
          </a:p>
        </p:txBody>
      </p:sp>
      <p:sp>
        <p:nvSpPr>
          <p:cNvPr id="3" name="Content Placeholder 2"/>
          <p:cNvSpPr>
            <a:spLocks noGrp="1"/>
          </p:cNvSpPr>
          <p:nvPr>
            <p:ph sz="quarter" idx="10"/>
          </p:nvPr>
        </p:nvSpPr>
        <p:spPr/>
        <p:txBody>
          <a:bodyPr/>
          <a:lstStyle/>
          <a:p>
            <a:r>
              <a:rPr lang="en-CA" dirty="0" smtClean="0"/>
              <a:t>Programming is a powerful tool you can use to solve all kinds of problems</a:t>
            </a:r>
          </a:p>
          <a:p>
            <a:r>
              <a:rPr lang="en-CA" dirty="0" smtClean="0"/>
              <a:t>What do you want to do?</a:t>
            </a:r>
          </a:p>
          <a:p>
            <a:pPr lvl="1"/>
            <a:r>
              <a:rPr lang="en-CA" dirty="0" smtClean="0"/>
              <a:t>Build a phone app to help you find directions</a:t>
            </a:r>
          </a:p>
          <a:p>
            <a:pPr lvl="1"/>
            <a:r>
              <a:rPr lang="en-CA" dirty="0" smtClean="0"/>
              <a:t>Calculate how much money you need to buy a car</a:t>
            </a:r>
          </a:p>
          <a:p>
            <a:pPr lvl="1"/>
            <a:r>
              <a:rPr lang="en-CA" dirty="0" smtClean="0"/>
              <a:t>See what people are saying about your business on social media</a:t>
            </a:r>
          </a:p>
          <a:p>
            <a:pPr lvl="1"/>
            <a:r>
              <a:rPr lang="en-CA" dirty="0" smtClean="0"/>
              <a:t>Program a wearable device so it tweets you when you should re-apply sunscreen</a:t>
            </a:r>
          </a:p>
        </p:txBody>
      </p:sp>
    </p:spTree>
    <p:extLst>
      <p:ext uri="{BB962C8B-B14F-4D97-AF65-F5344CB8AC3E}">
        <p14:creationId xmlns:p14="http://schemas.microsoft.com/office/powerpoint/2010/main" val="1269858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MV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VA" id="{D19B8CF3-B2DF-463C-B63F-F022CD61B509}" vid="{48A9A4B1-BA84-4ACC-ABD0-6A3F367AB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2D32709B34FE84EB38A9C96356AE1CE" ma:contentTypeVersion="" ma:contentTypeDescription="Create a new document." ma:contentTypeScope="" ma:versionID="a0c5786bd18a8bc051741716d931de9a">
  <xsd:schema xmlns:xsd="http://www.w3.org/2001/XMLSchema" xmlns:xs="http://www.w3.org/2001/XMLSchema" xmlns:p="http://schemas.microsoft.com/office/2006/metadata/properties" xmlns:ns2="A1016A52-665D-42A0-B05F-CF4EC4F3D513" targetNamespace="http://schemas.microsoft.com/office/2006/metadata/properties" ma:root="true" ma:fieldsID="7100e76e4fd4900c6ffecf52f895e009" ns2:_="">
    <xsd:import namespace="A1016A52-665D-42A0-B05F-CF4EC4F3D513"/>
    <xsd:element name="properties">
      <xsd:complexType>
        <xsd:sequence>
          <xsd:element name="documentManagement">
            <xsd:complexType>
              <xsd:all>
                <xsd:element ref="ns2:Content_x0020_Type"/>
                <xsd:element ref="ns2:Module"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016A52-665D-42A0-B05F-CF4EC4F3D513" elementFormDefault="qualified">
    <xsd:import namespace="http://schemas.microsoft.com/office/2006/documentManagement/types"/>
    <xsd:import namespace="http://schemas.microsoft.com/office/infopath/2007/PartnerControls"/>
    <xsd:element name="Content_x0020_Type" ma:index="8" ma:displayName="Content Type" ma:format="Dropdown" ma:internalName="Content_x0020_Type">
      <xsd:simpleType>
        <xsd:restriction base="dms:Choice">
          <xsd:enumeration value="Assessment"/>
          <xsd:enumeration value="Assessment Policheck"/>
          <xsd:enumeration value="Break Slides"/>
          <xsd:enumeration value="CC File"/>
          <xsd:enumeration value="CC Policheck"/>
          <xsd:enumeration value="Instructor Image"/>
          <xsd:enumeration value="Outline"/>
          <xsd:enumeration value="Slide Presentation"/>
          <xsd:enumeration value="Slide Presentation Policheck"/>
          <xsd:enumeration value="SME Recruitment"/>
        </xsd:restriction>
      </xsd:simpleType>
    </xsd:element>
    <xsd:element name="Module" ma:index="9" nillable="true" ma:displayName="Module" ma:decimals="0" ma:internalName="Module" ma:percentage="FALSE">
      <xsd:simpleType>
        <xsd:restriction base="dms:Number">
          <xsd:maxInclusive value="40"/>
          <xsd:minInclusive value="1"/>
        </xsd:restriction>
      </xsd:simpleType>
    </xsd:element>
    <xsd:element name="Status" ma:index="10" nillable="true" ma:displayName="Status" ma:default="Draft" ma:format="Dropdown" ma:internalName="Status">
      <xsd:simpleType>
        <xsd:restriction base="dms:Choice">
          <xsd:enumeration value="Draft"/>
          <xsd:enumeration value="Final"/>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ontent_x0020_Type xmlns="A1016A52-665D-42A0-B05F-CF4EC4F3D513">Slide Presentation</Content_x0020_Type>
    <Module xmlns="A1016A52-665D-42A0-B05F-CF4EC4F3D513">1</Module>
    <Status xmlns="A1016A52-665D-42A0-B05F-CF4EC4F3D513">Final</Status>
  </documentManagement>
</p:properties>
</file>

<file path=customXml/itemProps1.xml><?xml version="1.0" encoding="utf-8"?>
<ds:datastoreItem xmlns:ds="http://schemas.openxmlformats.org/officeDocument/2006/customXml" ds:itemID="{03D081DB-10AB-4A11-B477-8B4E37F96190}"/>
</file>

<file path=customXml/itemProps2.xml><?xml version="1.0" encoding="utf-8"?>
<ds:datastoreItem xmlns:ds="http://schemas.openxmlformats.org/officeDocument/2006/customXml" ds:itemID="{593A0D00-21C1-4BF5-BBD2-31629CF56733}"/>
</file>

<file path=customXml/itemProps3.xml><?xml version="1.0" encoding="utf-8"?>
<ds:datastoreItem xmlns:ds="http://schemas.openxmlformats.org/officeDocument/2006/customXml" ds:itemID="{BC1A6444-5C8A-45E2-A678-A853A9EC74AC}"/>
</file>

<file path=docProps/app.xml><?xml version="1.0" encoding="utf-8"?>
<Properties xmlns="http://schemas.openxmlformats.org/officeDocument/2006/extended-properties" xmlns:vt="http://schemas.openxmlformats.org/officeDocument/2006/docPropsVTypes">
  <Template>MVA</Template>
  <TotalTime>5691</TotalTime>
  <Words>928</Words>
  <Application>Microsoft Office PowerPoint</Application>
  <PresentationFormat>Widescreen</PresentationFormat>
  <Paragraphs>139</Paragraphs>
  <Slides>26</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Consolas</vt:lpstr>
      <vt:lpstr>Segoe UI</vt:lpstr>
      <vt:lpstr>Segoe UI Light</vt:lpstr>
      <vt:lpstr>Wingdings</vt:lpstr>
      <vt:lpstr>MVA</vt:lpstr>
      <vt:lpstr>Introduction to Programming using Python</vt:lpstr>
      <vt:lpstr>Meet Susan Ibach| ‏@hockeygeekgirl</vt:lpstr>
      <vt:lpstr>Meet Christopher Harrison | ‏@geektrainer </vt:lpstr>
      <vt:lpstr>Course Topics</vt:lpstr>
      <vt:lpstr>Course Topics</vt:lpstr>
      <vt:lpstr>Setting Expectations</vt:lpstr>
      <vt:lpstr>     Join the MVA Community!</vt:lpstr>
      <vt:lpstr>PowerPoint Presentation</vt:lpstr>
      <vt:lpstr>Why learn to code?</vt:lpstr>
      <vt:lpstr>Why Python?</vt:lpstr>
      <vt:lpstr>And as a bonus</vt:lpstr>
      <vt:lpstr>Does anyone really use Python?</vt:lpstr>
      <vt:lpstr>But let’s be clear about something… </vt:lpstr>
      <vt:lpstr>So how do I get started?</vt:lpstr>
      <vt:lpstr>You need to install software on your PC/laptop</vt:lpstr>
      <vt:lpstr>The installation steps are explained at the Python Tools for Visual Studio website</vt:lpstr>
      <vt:lpstr>Geek Tip!</vt:lpstr>
      <vt:lpstr>How do I know I installed everything correctly?</vt:lpstr>
      <vt:lpstr>Creating your Hello World program!</vt:lpstr>
      <vt:lpstr>You have now created your first application</vt:lpstr>
      <vt:lpstr>PowerPoint Presentation</vt:lpstr>
      <vt:lpstr>Pick up good habits right away!</vt:lpstr>
      <vt:lpstr>In Python we use a # to indicate comments</vt:lpstr>
      <vt:lpstr>Visual Studio uses color coding to make your code easier to read</vt:lpstr>
      <vt:lpstr>Congratulations you are now a coder</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to code with Python!</dc:title>
  <dc:creator>Susan Ibach</dc:creator>
  <cp:lastModifiedBy>Christopher Harrison</cp:lastModifiedBy>
  <cp:revision>130</cp:revision>
  <dcterms:created xsi:type="dcterms:W3CDTF">2014-06-11T19:38:55Z</dcterms:created>
  <dcterms:modified xsi:type="dcterms:W3CDTF">2014-09-24T16:02:31Z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0x01010072D32709B34FE84EB38A9C96356AE1CE</vt:lpwstr>
  </property>
</Properties>
</file>