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omments/comment1.xml" ContentType="application/vnd.openxmlformats-officedocument.presentationml.comments+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63" r:id="rId5"/>
  </p:sldMasterIdLst>
  <p:notesMasterIdLst>
    <p:notesMasterId r:id="rId41"/>
  </p:notesMasterIdLst>
  <p:sldIdLst>
    <p:sldId id="400" r:id="rId6"/>
    <p:sldId id="401" r:id="rId7"/>
    <p:sldId id="306" r:id="rId8"/>
    <p:sldId id="308" r:id="rId9"/>
    <p:sldId id="309" r:id="rId10"/>
    <p:sldId id="310" r:id="rId11"/>
    <p:sldId id="311" r:id="rId12"/>
    <p:sldId id="315" r:id="rId13"/>
    <p:sldId id="318" r:id="rId14"/>
    <p:sldId id="341" r:id="rId15"/>
    <p:sldId id="344" r:id="rId16"/>
    <p:sldId id="312" r:id="rId17"/>
    <p:sldId id="321" r:id="rId18"/>
    <p:sldId id="325" r:id="rId19"/>
    <p:sldId id="328" r:id="rId20"/>
    <p:sldId id="330" r:id="rId21"/>
    <p:sldId id="332" r:id="rId22"/>
    <p:sldId id="335" r:id="rId23"/>
    <p:sldId id="338" r:id="rId24"/>
    <p:sldId id="350" r:id="rId25"/>
    <p:sldId id="352" r:id="rId26"/>
    <p:sldId id="354" r:id="rId27"/>
    <p:sldId id="355" r:id="rId28"/>
    <p:sldId id="362" r:id="rId29"/>
    <p:sldId id="364" r:id="rId30"/>
    <p:sldId id="365" r:id="rId31"/>
    <p:sldId id="368" r:id="rId32"/>
    <p:sldId id="369" r:id="rId33"/>
    <p:sldId id="370" r:id="rId34"/>
    <p:sldId id="373" r:id="rId35"/>
    <p:sldId id="377" r:id="rId36"/>
    <p:sldId id="381" r:id="rId37"/>
    <p:sldId id="384" r:id="rId38"/>
    <p:sldId id="404" r:id="rId39"/>
    <p:sldId id="403" r:id="rId40"/>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1008">
          <p15:clr>
            <a:srgbClr val="A4A3A4"/>
          </p15:clr>
        </p15:guide>
        <p15:guide id="2" pos="384">
          <p15:clr>
            <a:srgbClr val="A4A3A4"/>
          </p15:clr>
        </p15:guide>
        <p15:guide id="3" pos="7232">
          <p15:clr>
            <a:srgbClr val="A4A3A4"/>
          </p15:clr>
        </p15:guide>
        <p15:guide id="4" pos="4003">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homas Willingham" initials="TW" lastIdx="1" clrIdx="0">
    <p:extLst>
      <p:ext uri="{19B8F6BF-5375-455C-9EA6-DF929625EA0E}">
        <p15:presenceInfo xmlns:p15="http://schemas.microsoft.com/office/powerpoint/2012/main" userId="S-1-5-21-2127521184-1604012920-1887927527-468321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2C6"/>
    <a:srgbClr val="000066"/>
    <a:srgbClr val="0000CC"/>
    <a:srgbClr val="0000FF"/>
    <a:srgbClr val="DECDC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496" autoAdjust="0"/>
    <p:restoredTop sz="90603" autoAdjust="0"/>
  </p:normalViewPr>
  <p:slideViewPr>
    <p:cSldViewPr>
      <p:cViewPr varScale="1">
        <p:scale>
          <a:sx n="68" d="100"/>
          <a:sy n="68" d="100"/>
        </p:scale>
        <p:origin x="960" y="78"/>
      </p:cViewPr>
      <p:guideLst>
        <p:guide orient="horz" pos="1008"/>
        <p:guide pos="384"/>
        <p:guide pos="7232"/>
        <p:guide pos="4003"/>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commentAuthors" Target="commentAuthor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3-11-05T15:20:46.312" idx="1">
    <p:pos x="1828" y="716"/>
    <p:text>This slide needs to be updated to reflect exam 98-365
I have made som updates</p:text>
    <p:extLst>
      <p:ext uri="{C676402C-5697-4E1C-873F-D02D1690AC5C}">
        <p15:threadingInfo xmlns:p15="http://schemas.microsoft.com/office/powerpoint/2012/main" timeZoneBias="48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defRPr>
            </a:lvl1pPr>
          </a:lstStyle>
          <a:p>
            <a:pPr>
              <a:defRPr/>
            </a:pPr>
            <a:fld id="{3B62FAD9-7828-4D49-B33E-B6D73A28A904}" type="datetimeFigureOut">
              <a:rPr lang="en-US"/>
              <a:pPr>
                <a:defRPr/>
              </a:pPr>
              <a:t>6/24/2014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53EAC06D-F925-4E37-978B-854C537E44F4}" type="slidenum">
              <a:rPr lang="en-US"/>
              <a:pPr>
                <a:defRPr/>
              </a:pPr>
              <a:t>‹#›</a:t>
            </a:fld>
            <a:endParaRPr lang="en-US"/>
          </a:p>
        </p:txBody>
      </p:sp>
    </p:spTree>
    <p:extLst>
      <p:ext uri="{BB962C8B-B14F-4D97-AF65-F5344CB8AC3E}">
        <p14:creationId xmlns:p14="http://schemas.microsoft.com/office/powerpoint/2010/main" val="395229060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smtClean="0"/>
          </a:p>
        </p:txBody>
      </p:sp>
      <p:sp>
        <p:nvSpPr>
          <p:cNvPr id="61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568BDA7-167A-4C86-852D-1116B6741080}" type="slidenum">
              <a:rPr lang="en-US" altLang="en-US" smtClean="0">
                <a:solidFill>
                  <a:srgbClr val="000000"/>
                </a:solidFill>
                <a:latin typeface="Arial" panose="020B0604020202020204" pitchFamily="34" charset="0"/>
              </a:rPr>
              <a:pPr>
                <a:spcBef>
                  <a:spcPct val="0"/>
                </a:spcBef>
              </a:pPr>
              <a:t>1</a:t>
            </a:fld>
            <a:endParaRPr lang="en-US" altLang="en-US" smtClean="0">
              <a:solidFill>
                <a:srgbClr val="000000"/>
              </a:solidFill>
              <a:latin typeface="Arial" panose="020B0604020202020204" pitchFamily="34" charset="0"/>
            </a:endParaRPr>
          </a:p>
        </p:txBody>
      </p:sp>
    </p:spTree>
    <p:extLst>
      <p:ext uri="{BB962C8B-B14F-4D97-AF65-F5344CB8AC3E}">
        <p14:creationId xmlns:p14="http://schemas.microsoft.com/office/powerpoint/2010/main" val="75649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If your computer lacks the RAM needed to run a program or perform an operation, Windows uses </a:t>
            </a:r>
            <a:r>
              <a:rPr lang="en-US" altLang="en-US" i="1" smtClean="0"/>
              <a:t>virtual memory </a:t>
            </a:r>
            <a:r>
              <a:rPr lang="en-US" altLang="en-US" smtClean="0"/>
              <a:t>to compensate. </a:t>
            </a:r>
          </a:p>
          <a:p>
            <a:r>
              <a:rPr lang="en-US" altLang="en-US" smtClean="0"/>
              <a:t>Virtual memory combines your computer’s RAM with temporary space on your hard disk. </a:t>
            </a:r>
          </a:p>
          <a:p>
            <a:r>
              <a:rPr lang="en-US" altLang="en-US" smtClean="0"/>
              <a:t>When RAM runs low, virtual memory moves data from RAM to a space called a </a:t>
            </a:r>
            <a:r>
              <a:rPr lang="en-US" altLang="en-US" i="1" smtClean="0"/>
              <a:t>paging file</a:t>
            </a:r>
            <a:r>
              <a:rPr lang="en-US" altLang="en-US" smtClean="0"/>
              <a:t>. </a:t>
            </a:r>
          </a:p>
          <a:p>
            <a:r>
              <a:rPr lang="en-US" altLang="en-US" smtClean="0"/>
              <a:t>Unfortunately, when something needs to be accessed from the virtual memory on disk, it is much slower than accessing it directly from RAM. </a:t>
            </a:r>
          </a:p>
          <a:p>
            <a:endParaRPr lang="en-US" altLang="en-US" smtClean="0"/>
          </a:p>
          <a:p>
            <a:endParaRPr lang="en-US" altLang="en-US" smtClean="0"/>
          </a:p>
          <a:p>
            <a:endParaRPr lang="en-US" altLang="en-US" smtClean="0"/>
          </a:p>
        </p:txBody>
      </p:sp>
      <p:sp>
        <p:nvSpPr>
          <p:cNvPr id="297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5437F1F-5DFF-4F01-A679-AE72356C9C97}" type="slidenum">
              <a:rPr lang="en-US" altLang="en-US" smtClean="0">
                <a:latin typeface="Arial" panose="020B0604020202020204" pitchFamily="34" charset="0"/>
              </a:rPr>
              <a:pPr>
                <a:spcBef>
                  <a:spcPct val="0"/>
                </a:spcBef>
              </a:pPr>
              <a:t>19</a:t>
            </a:fld>
            <a:endParaRPr lang="en-US" altLang="en-US" smtClean="0">
              <a:latin typeface="Arial" panose="020B0604020202020204" pitchFamily="34" charset="0"/>
            </a:endParaRPr>
          </a:p>
        </p:txBody>
      </p:sp>
    </p:spTree>
    <p:extLst>
      <p:ext uri="{BB962C8B-B14F-4D97-AF65-F5344CB8AC3E}">
        <p14:creationId xmlns:p14="http://schemas.microsoft.com/office/powerpoint/2010/main" val="35333228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High availability is a system design protocol and associated implementation that ensures a certain degree of operational continuity during a given measurement period. </a:t>
            </a:r>
          </a:p>
          <a:p>
            <a:r>
              <a:rPr lang="en-US" altLang="en-US" smtClean="0"/>
              <a:t>Generally, the term downtime is used to refer to periods when a system is unavailable. </a:t>
            </a:r>
          </a:p>
          <a:p>
            <a:r>
              <a:rPr lang="en-US" altLang="en-US" smtClean="0"/>
              <a:t>Availability is usually expressed as a percentage of uptime</a:t>
            </a:r>
          </a:p>
          <a:p>
            <a:endParaRPr lang="en-US" altLang="en-US" smtClean="0"/>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D955521-FB19-4A8D-9ED3-83FED22B7CF8}" type="slidenum">
              <a:rPr lang="en-US" altLang="en-US" smtClean="0">
                <a:latin typeface="Arial" panose="020B0604020202020204" pitchFamily="34" charset="0"/>
              </a:rPr>
              <a:pPr>
                <a:spcBef>
                  <a:spcPct val="0"/>
                </a:spcBef>
              </a:pPr>
              <a:t>21</a:t>
            </a:fld>
            <a:endParaRPr lang="en-US" altLang="en-US" smtClean="0">
              <a:latin typeface="Arial" panose="020B0604020202020204" pitchFamily="34" charset="0"/>
            </a:endParaRPr>
          </a:p>
        </p:txBody>
      </p:sp>
    </p:spTree>
    <p:extLst>
      <p:ext uri="{BB962C8B-B14F-4D97-AF65-F5344CB8AC3E}">
        <p14:creationId xmlns:p14="http://schemas.microsoft.com/office/powerpoint/2010/main" val="40194984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r>
              <a:rPr lang="en-US" altLang="en-US" smtClean="0"/>
              <a:t>A failover cluster for back end servers such as a database (such as SQL Server) or mail server (such as Exchange Server).</a:t>
            </a:r>
          </a:p>
          <a:p>
            <a:pPr lvl="1"/>
            <a:r>
              <a:rPr lang="en-US" altLang="en-US" smtClean="0"/>
              <a:t>A load-balancing cluster for the front end that provides the web interface to the back end servers.</a:t>
            </a:r>
          </a:p>
          <a:p>
            <a:endParaRPr lang="en-US" altLang="en-US" smtClean="0"/>
          </a:p>
        </p:txBody>
      </p:sp>
      <p:sp>
        <p:nvSpPr>
          <p:cNvPr id="419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69B11EC-3BC1-421C-BB3F-CC4F0849CC0A}" type="slidenum">
              <a:rPr lang="en-US" altLang="en-US" smtClean="0">
                <a:latin typeface="Arial" panose="020B0604020202020204" pitchFamily="34" charset="0"/>
              </a:rPr>
              <a:pPr>
                <a:spcBef>
                  <a:spcPct val="0"/>
                </a:spcBef>
              </a:pPr>
              <a:t>23</a:t>
            </a:fld>
            <a:endParaRPr lang="en-US" altLang="en-US" smtClean="0">
              <a:latin typeface="Arial" panose="020B0604020202020204" pitchFamily="34" charset="0"/>
            </a:endParaRPr>
          </a:p>
        </p:txBody>
      </p:sp>
    </p:spTree>
    <p:extLst>
      <p:ext uri="{BB962C8B-B14F-4D97-AF65-F5344CB8AC3E}">
        <p14:creationId xmlns:p14="http://schemas.microsoft.com/office/powerpoint/2010/main" val="11916039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With early networks and servers, a backup was done with floppy disks. </a:t>
            </a:r>
          </a:p>
          <a:p>
            <a:r>
              <a:rPr lang="en-US" altLang="en-US" smtClean="0"/>
              <a:t>Unfortunately, floppy disks were very limited in size, speed, and life span. </a:t>
            </a:r>
          </a:p>
          <a:p>
            <a:r>
              <a:rPr lang="en-US" altLang="en-US" smtClean="0"/>
              <a:t>Eventually, magnetic tapes were developed and become the standard mechanism used by corporations to perform backup and storage. </a:t>
            </a:r>
          </a:p>
          <a:p>
            <a:r>
              <a:rPr lang="en-US" altLang="en-US" smtClean="0"/>
              <a:t>More recently, competing technology has been hard disk storage, and optical disks have become more common for backups.</a:t>
            </a:r>
          </a:p>
          <a:p>
            <a:endParaRPr lang="en-US" altLang="en-US" smtClean="0"/>
          </a:p>
        </p:txBody>
      </p:sp>
      <p:sp>
        <p:nvSpPr>
          <p:cNvPr id="460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61417F0-E762-4FC4-AC8A-9BE6942D9271}" type="slidenum">
              <a:rPr lang="en-US" altLang="en-US" smtClean="0">
                <a:latin typeface="Arial" panose="020B0604020202020204" pitchFamily="34" charset="0"/>
              </a:rPr>
              <a:pPr>
                <a:spcBef>
                  <a:spcPct val="0"/>
                </a:spcBef>
              </a:pPr>
              <a:t>26</a:t>
            </a:fld>
            <a:endParaRPr lang="en-US" altLang="en-US" smtClean="0">
              <a:latin typeface="Arial" panose="020B0604020202020204" pitchFamily="34" charset="0"/>
            </a:endParaRPr>
          </a:p>
        </p:txBody>
      </p:sp>
    </p:spTree>
    <p:extLst>
      <p:ext uri="{BB962C8B-B14F-4D97-AF65-F5344CB8AC3E}">
        <p14:creationId xmlns:p14="http://schemas.microsoft.com/office/powerpoint/2010/main" val="39980060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Windows includes Microsoft Windows Backup, which will allow you to back up a system. </a:t>
            </a:r>
          </a:p>
          <a:p>
            <a:pPr lvl="1"/>
            <a:r>
              <a:rPr lang="en-US" altLang="en-US" smtClean="0"/>
              <a:t>However, third-party backup software packages usually offer more features and options.</a:t>
            </a:r>
          </a:p>
          <a:p>
            <a:endParaRPr lang="en-US" altLang="en-US" smtClean="0"/>
          </a:p>
        </p:txBody>
      </p:sp>
      <p:sp>
        <p:nvSpPr>
          <p:cNvPr id="532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5FE98F6-F0C8-4457-ACF0-D8A4E81F5D5E}" type="slidenum">
              <a:rPr lang="en-US" altLang="en-US" smtClean="0">
                <a:latin typeface="Arial" panose="020B0604020202020204" pitchFamily="34" charset="0"/>
              </a:rPr>
              <a:pPr>
                <a:spcBef>
                  <a:spcPct val="0"/>
                </a:spcBef>
              </a:pPr>
              <a:t>31</a:t>
            </a:fld>
            <a:endParaRPr lang="en-US" altLang="en-US" smtClean="0">
              <a:latin typeface="Arial" panose="020B0604020202020204" pitchFamily="34" charset="0"/>
            </a:endParaRPr>
          </a:p>
        </p:txBody>
      </p:sp>
    </p:spTree>
    <p:extLst>
      <p:ext uri="{BB962C8B-B14F-4D97-AF65-F5344CB8AC3E}">
        <p14:creationId xmlns:p14="http://schemas.microsoft.com/office/powerpoint/2010/main" val="68402830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Windows Server 2003 introduces a new feature called shadow copies of shared folders, which is also used in Windows Server 2008. </a:t>
            </a:r>
          </a:p>
          <a:p>
            <a:r>
              <a:rPr lang="en-US" altLang="en-US" smtClean="0"/>
              <a:t>Shadow copies, when configured, automatically create backup copies of the data stored in shared folders on specific NTFS drive volumes at scheduled times.</a:t>
            </a:r>
          </a:p>
          <a:p>
            <a:r>
              <a:rPr lang="en-US" altLang="en-US" i="1" smtClean="0"/>
              <a:t>Shadow copies</a:t>
            </a:r>
            <a:r>
              <a:rPr lang="en-US" altLang="en-US" smtClean="0"/>
              <a:t> allow users to retrieve previous versions of files and folders on their own, without requiring IT personnel to restore files or folders from backup media. </a:t>
            </a:r>
          </a:p>
          <a:p>
            <a:r>
              <a:rPr lang="en-US" altLang="en-US" smtClean="0"/>
              <a:t>Of course, you need to have sufficient disk space to store the shadow copies, at least 100 MB of free space.</a:t>
            </a:r>
          </a:p>
          <a:p>
            <a:endParaRPr lang="en-US" altLang="en-US" smtClean="0"/>
          </a:p>
          <a:p>
            <a:endParaRPr lang="en-US" altLang="en-US" smtClean="0"/>
          </a:p>
        </p:txBody>
      </p:sp>
      <p:sp>
        <p:nvSpPr>
          <p:cNvPr id="553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CB5B4BE-641C-4136-B88E-E77175B1E30F}" type="slidenum">
              <a:rPr lang="en-US" altLang="en-US" smtClean="0">
                <a:latin typeface="Arial" panose="020B0604020202020204" pitchFamily="34" charset="0"/>
              </a:rPr>
              <a:pPr>
                <a:spcBef>
                  <a:spcPct val="0"/>
                </a:spcBef>
              </a:pPr>
              <a:t>32</a:t>
            </a:fld>
            <a:endParaRPr lang="en-US" altLang="en-US" smtClean="0">
              <a:latin typeface="Arial" panose="020B0604020202020204" pitchFamily="34" charset="0"/>
            </a:endParaRPr>
          </a:p>
        </p:txBody>
      </p:sp>
    </p:spTree>
    <p:extLst>
      <p:ext uri="{BB962C8B-B14F-4D97-AF65-F5344CB8AC3E}">
        <p14:creationId xmlns:p14="http://schemas.microsoft.com/office/powerpoint/2010/main" val="38678308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For computers running Windows Server 2003, you can use the </a:t>
            </a:r>
            <a:r>
              <a:rPr lang="en-US" altLang="en-US" i="1" smtClean="0"/>
              <a:t>Recovery Console</a:t>
            </a:r>
            <a:r>
              <a:rPr lang="en-US" altLang="en-US" smtClean="0"/>
              <a:t>. </a:t>
            </a:r>
          </a:p>
          <a:p>
            <a:pPr lvl="1"/>
            <a:r>
              <a:rPr lang="en-US" altLang="en-US" smtClean="0"/>
              <a:t>The Recovery Console is a command-line tool that you can use to repair Windows if the computer does not start correctly. </a:t>
            </a:r>
          </a:p>
          <a:p>
            <a:pPr lvl="1"/>
            <a:r>
              <a:rPr lang="en-US" altLang="en-US" smtClean="0"/>
              <a:t>You can start the Recovery Console from the Windows Server 2003 CD, or at startup through the startup menu if you previously installed the Recovery Console on the computer.</a:t>
            </a:r>
          </a:p>
          <a:p>
            <a:endParaRPr lang="en-US" altLang="en-US" smtClean="0"/>
          </a:p>
        </p:txBody>
      </p:sp>
      <p:sp>
        <p:nvSpPr>
          <p:cNvPr id="573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31E3963-5636-4617-A683-C9327AA02272}" type="slidenum">
              <a:rPr lang="en-US" altLang="en-US" smtClean="0">
                <a:latin typeface="Arial" panose="020B0604020202020204" pitchFamily="34" charset="0"/>
              </a:rPr>
              <a:pPr>
                <a:spcBef>
                  <a:spcPct val="0"/>
                </a:spcBef>
              </a:pPr>
              <a:t>33</a:t>
            </a:fld>
            <a:endParaRPr lang="en-US" altLang="en-US" smtClean="0">
              <a:latin typeface="Arial" panose="020B0604020202020204" pitchFamily="34" charset="0"/>
            </a:endParaRPr>
          </a:p>
        </p:txBody>
      </p:sp>
    </p:spTree>
    <p:extLst>
      <p:ext uri="{BB962C8B-B14F-4D97-AF65-F5344CB8AC3E}">
        <p14:creationId xmlns:p14="http://schemas.microsoft.com/office/powerpoint/2010/main" val="19374486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66564" name="Header Placeholder 3"/>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smtClean="0">
              <a:solidFill>
                <a:srgbClr val="000000"/>
              </a:solidFill>
            </a:endParaRPr>
          </a:p>
        </p:txBody>
      </p:sp>
      <p:sp>
        <p:nvSpPr>
          <p:cNvPr id="66565" name="Date Placeholder 4"/>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8526D1E-98FF-45B9-8B5B-276988ED3D8A}" type="datetime8">
              <a:rPr lang="en-US" altLang="en-US" smtClean="0">
                <a:solidFill>
                  <a:srgbClr val="000000"/>
                </a:solidFill>
              </a:rPr>
              <a:pPr/>
              <a:t>6/24/2014 2:17 PM</a:t>
            </a:fld>
            <a:endParaRPr lang="en-US" altLang="en-US" smtClean="0">
              <a:solidFill>
                <a:srgbClr val="000000"/>
              </a:solidFill>
            </a:endParaRPr>
          </a:p>
        </p:txBody>
      </p:sp>
      <p:sp>
        <p:nvSpPr>
          <p:cNvPr id="66566"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AB3F276-643B-493C-93DC-1D554386460B}" type="slidenum">
              <a:rPr lang="en-US" altLang="en-US" smtClean="0">
                <a:solidFill>
                  <a:srgbClr val="000000"/>
                </a:solidFill>
              </a:rPr>
              <a:pPr/>
              <a:t>35</a:t>
            </a:fld>
            <a:endParaRPr lang="en-US" altLang="en-US" smtClean="0">
              <a:solidFill>
                <a:srgbClr val="000000"/>
              </a:solidFill>
            </a:endParaRPr>
          </a:p>
        </p:txBody>
      </p:sp>
      <p:sp>
        <p:nvSpPr>
          <p:cNvPr id="66567" name="Footer Placeholder 3"/>
          <p:cNvSpPr>
            <a:spLocks noGrp="1"/>
          </p:cNvSpPr>
          <p:nvPr>
            <p:ph type="ftr" sz="quarter" idx="4"/>
          </p:nvPr>
        </p:nvSpPr>
        <p:spPr bwMode="auto">
          <a:xfrm>
            <a:off x="0" y="8685213"/>
            <a:ext cx="6248400"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500" smtClean="0">
                <a:solidFill>
                  <a:srgbClr val="000000"/>
                </a:solidFill>
                <a:latin typeface="Segoe UI" panose="020B0502040204020203" pitchFamily="34" charset="0"/>
              </a:rPr>
              <a:t>© 2010 Microsoft Corporation. All rights reserved. Microsoft, Windows, Windows Vista and other product names are or may be registered trademarks and/or trademarks in the U.S. and/or other countries.</a:t>
            </a:r>
          </a:p>
          <a:p>
            <a:r>
              <a:rPr lang="en-US" altLang="en-US" sz="500" smtClean="0">
                <a:solidFill>
                  <a:srgbClr val="000000"/>
                </a:solidFill>
                <a:latin typeface="Segoe UI" panose="020B0502040204020203"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ltLang="en-US" sz="500" smtClean="0">
                <a:solidFill>
                  <a:srgbClr val="000000"/>
                </a:solidFill>
                <a:latin typeface="Segoe UI" panose="020B0502040204020203" pitchFamily="34" charset="0"/>
              </a:rPr>
            </a:br>
            <a:r>
              <a:rPr lang="en-US" altLang="en-US" sz="500" smtClean="0">
                <a:solidFill>
                  <a:srgbClr val="000000"/>
                </a:solidFill>
                <a:latin typeface="Segoe UI" panose="020B0502040204020203" pitchFamily="34" charset="0"/>
              </a:rPr>
              <a:t>MICROSOFT MAKES NO WARRANTIES, EXPRESS, IMPLIED OR STATUTORY, AS TO THE INFORMATION IN THIS PRESENTATION.</a:t>
            </a:r>
          </a:p>
        </p:txBody>
      </p:sp>
    </p:spTree>
    <p:extLst>
      <p:ext uri="{BB962C8B-B14F-4D97-AF65-F5344CB8AC3E}">
        <p14:creationId xmlns:p14="http://schemas.microsoft.com/office/powerpoint/2010/main" val="1300257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t>This should also be a review for the 70-642.</a:t>
            </a:r>
          </a:p>
          <a:p>
            <a:pPr eaLnBrk="1" hangingPunct="1"/>
            <a:endParaRPr lang="en-US" altLang="en-US" smtClean="0"/>
          </a:p>
        </p:txBody>
      </p:sp>
    </p:spTree>
    <p:extLst>
      <p:ext uri="{BB962C8B-B14F-4D97-AF65-F5344CB8AC3E}">
        <p14:creationId xmlns:p14="http://schemas.microsoft.com/office/powerpoint/2010/main" val="1085730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i="1" smtClean="0"/>
              <a:t>System Information</a:t>
            </a:r>
            <a:r>
              <a:rPr lang="en-US" altLang="en-US" smtClean="0"/>
              <a:t> (also known as msinfo32.exe) shows details about your computer’s hardware configuration, components, and software, including drivers. </a:t>
            </a:r>
          </a:p>
          <a:p>
            <a:r>
              <a:rPr lang="en-US" altLang="en-US" smtClean="0"/>
              <a:t>It was originally included with Windows to assist Microsoft support people in determining what a particular machine contains, especially when talking to end users.</a:t>
            </a:r>
          </a:p>
          <a:p>
            <a:r>
              <a:rPr lang="en-US" altLang="en-US" smtClean="0"/>
              <a:t>System Information lists categories in the left pane and details about each category in the right pane.</a:t>
            </a:r>
          </a:p>
          <a:p>
            <a:endParaRPr lang="en-US" altLang="en-US" smtClean="0"/>
          </a:p>
        </p:txBody>
      </p:sp>
      <p:sp>
        <p:nvSpPr>
          <p:cNvPr id="163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429E2C9-122A-4F38-998F-F77054687918}" type="slidenum">
              <a:rPr lang="en-US" altLang="en-US" smtClean="0">
                <a:latin typeface="Arial" panose="020B0604020202020204" pitchFamily="34" charset="0"/>
              </a:rPr>
              <a:pPr>
                <a:spcBef>
                  <a:spcPct val="0"/>
                </a:spcBef>
              </a:pPr>
              <a:t>8</a:t>
            </a:fld>
            <a:endParaRPr lang="en-US" altLang="en-US" smtClean="0">
              <a:latin typeface="Arial" panose="020B0604020202020204" pitchFamily="34" charset="0"/>
            </a:endParaRPr>
          </a:p>
        </p:txBody>
      </p:sp>
    </p:spTree>
    <p:extLst>
      <p:ext uri="{BB962C8B-B14F-4D97-AF65-F5344CB8AC3E}">
        <p14:creationId xmlns:p14="http://schemas.microsoft.com/office/powerpoint/2010/main" val="15796788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The </a:t>
            </a:r>
            <a:r>
              <a:rPr lang="en-US" altLang="en-US" i="1" smtClean="0"/>
              <a:t>Event Viewer</a:t>
            </a:r>
            <a:r>
              <a:rPr lang="en-US" altLang="en-US" smtClean="0"/>
              <a:t> is a Microsoft Management Console (MMC) snap-in that enables you to browse and manage event logs. It is included in the Computer Management and Server Manager MMC and is included in Administrative Tools as a stand-alone console. </a:t>
            </a:r>
          </a:p>
          <a:p>
            <a:r>
              <a:rPr lang="en-US" altLang="en-US" smtClean="0"/>
              <a:t>You can also execute the eventvwr.msc command.</a:t>
            </a:r>
          </a:p>
          <a:p>
            <a:r>
              <a:rPr lang="en-US" altLang="en-US" smtClean="0"/>
              <a:t>Event Viewer enables you to perform the following tasks:</a:t>
            </a:r>
          </a:p>
          <a:p>
            <a:pPr lvl="1"/>
            <a:r>
              <a:rPr lang="en-US" altLang="en-US" smtClean="0"/>
              <a:t>View events from multiple event logs</a:t>
            </a:r>
          </a:p>
          <a:p>
            <a:pPr lvl="1"/>
            <a:r>
              <a:rPr lang="en-US" altLang="en-US" smtClean="0"/>
              <a:t>Save useful event filters as custom views that can be reused</a:t>
            </a:r>
          </a:p>
          <a:p>
            <a:pPr lvl="1"/>
            <a:r>
              <a:rPr lang="en-US" altLang="en-US" smtClean="0"/>
              <a:t>Schedule a task to run in response to an event</a:t>
            </a:r>
          </a:p>
          <a:p>
            <a:pPr lvl="1"/>
            <a:r>
              <a:rPr lang="en-US" altLang="en-US" smtClean="0"/>
              <a:t>Create and manage event subscriptions</a:t>
            </a:r>
          </a:p>
          <a:p>
            <a:endParaRPr lang="en-US" altLang="en-US" smtClean="0"/>
          </a:p>
        </p:txBody>
      </p:sp>
      <p:sp>
        <p:nvSpPr>
          <p:cNvPr id="184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42BA595-3953-4A08-8B28-9E72400D3AF8}" type="slidenum">
              <a:rPr lang="en-US" altLang="en-US" smtClean="0">
                <a:latin typeface="Arial" panose="020B0604020202020204" pitchFamily="34" charset="0"/>
              </a:rPr>
              <a:pPr>
                <a:spcBef>
                  <a:spcPct val="0"/>
                </a:spcBef>
              </a:pPr>
              <a:t>9</a:t>
            </a:fld>
            <a:endParaRPr lang="en-US" altLang="en-US" smtClean="0">
              <a:latin typeface="Arial" panose="020B0604020202020204" pitchFamily="34" charset="0"/>
            </a:endParaRPr>
          </a:p>
        </p:txBody>
      </p:sp>
    </p:spTree>
    <p:extLst>
      <p:ext uri="{BB962C8B-B14F-4D97-AF65-F5344CB8AC3E}">
        <p14:creationId xmlns:p14="http://schemas.microsoft.com/office/powerpoint/2010/main" val="7465681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i="1" smtClean="0"/>
              <a:t>Task Manager</a:t>
            </a:r>
            <a:r>
              <a:rPr lang="en-US" altLang="en-US" smtClean="0"/>
              <a:t> is one of the handiest programs you can use to take a quick glance at performance to see which programs are using the most system resources on your computer. </a:t>
            </a:r>
          </a:p>
          <a:p>
            <a:r>
              <a:rPr lang="en-US" altLang="en-US" smtClean="0"/>
              <a:t>You can see the status of running programs and programs that have stopped responding, and you can stop a program running in memory using Task Manager. </a:t>
            </a:r>
          </a:p>
          <a:p>
            <a:endParaRPr lang="en-US" altLang="en-US" smtClean="0"/>
          </a:p>
        </p:txBody>
      </p:sp>
      <p:sp>
        <p:nvSpPr>
          <p:cNvPr id="317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5264D6B-40DA-460B-9DEB-7DAF169C885E}" type="slidenum">
              <a:rPr lang="en-US" altLang="en-US" smtClean="0">
                <a:latin typeface="Arial" panose="020B0604020202020204" pitchFamily="34" charset="0"/>
              </a:rPr>
              <a:pPr>
                <a:spcBef>
                  <a:spcPct val="0"/>
                </a:spcBef>
              </a:pPr>
              <a:t>10</a:t>
            </a:fld>
            <a:endParaRPr lang="en-US" altLang="en-US" smtClean="0">
              <a:latin typeface="Arial" panose="020B0604020202020204" pitchFamily="34" charset="0"/>
            </a:endParaRPr>
          </a:p>
        </p:txBody>
      </p:sp>
    </p:spTree>
    <p:extLst>
      <p:ext uri="{BB962C8B-B14F-4D97-AF65-F5344CB8AC3E}">
        <p14:creationId xmlns:p14="http://schemas.microsoft.com/office/powerpoint/2010/main" val="6182425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Windows Performance Monitor is a Microsoft Management Console (MMC) snap-in that provides tools for analyzing system performance. </a:t>
            </a:r>
          </a:p>
          <a:p>
            <a:r>
              <a:rPr lang="en-US" altLang="en-US" smtClean="0"/>
              <a:t>From a single console, you can monitor application and hardware performance in real time, specify which data you want to collect in logs, define thresholds for alerts and automatic actions, generate reports, and view past performance data in a variety of ways. </a:t>
            </a:r>
          </a:p>
          <a:p>
            <a:endParaRPr lang="en-US" altLang="en-US" smtClean="0"/>
          </a:p>
          <a:p>
            <a:endParaRPr lang="en-US" altLang="en-US" smtClean="0"/>
          </a:p>
        </p:txBody>
      </p:sp>
      <p:sp>
        <p:nvSpPr>
          <p:cNvPr id="337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E60284D-6546-4F43-A551-196D9AA68490}" type="slidenum">
              <a:rPr lang="en-US" altLang="en-US" smtClean="0">
                <a:latin typeface="Arial" panose="020B0604020202020204" pitchFamily="34" charset="0"/>
              </a:rPr>
              <a:pPr>
                <a:spcBef>
                  <a:spcPct val="0"/>
                </a:spcBef>
              </a:pPr>
              <a:t>11</a:t>
            </a:fld>
            <a:endParaRPr lang="en-US" altLang="en-US" smtClean="0">
              <a:latin typeface="Arial" panose="020B0604020202020204" pitchFamily="34" charset="0"/>
            </a:endParaRPr>
          </a:p>
        </p:txBody>
      </p:sp>
    </p:spTree>
    <p:extLst>
      <p:ext uri="{BB962C8B-B14F-4D97-AF65-F5344CB8AC3E}">
        <p14:creationId xmlns:p14="http://schemas.microsoft.com/office/powerpoint/2010/main" val="2772480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The Windows XP and Windows Server 2003 NTLDR will read the </a:t>
            </a:r>
            <a:r>
              <a:rPr lang="en-US" altLang="en-US" i="1" smtClean="0"/>
              <a:t>boot.ini file</a:t>
            </a:r>
            <a:r>
              <a:rPr lang="en-US" altLang="en-US" smtClean="0"/>
              <a:t> to determine which operating system to load even if your system only has one operating system. </a:t>
            </a:r>
          </a:p>
          <a:p>
            <a:r>
              <a:rPr lang="en-US" altLang="en-US" smtClean="0"/>
              <a:t>If your system has multiple operating systems, the boot.ini file can display a boot menu so that you can choose which operating system to load and automatically select a default operating system if one is not selected during boot up.</a:t>
            </a:r>
          </a:p>
          <a:p>
            <a:endParaRPr lang="en-US" altLang="en-US" smtClean="0"/>
          </a:p>
        </p:txBody>
      </p:sp>
      <p:sp>
        <p:nvSpPr>
          <p:cNvPr id="225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B0FE26E-D967-420A-8257-841C7EB20763}" type="slidenum">
              <a:rPr lang="en-US" altLang="en-US" smtClean="0">
                <a:latin typeface="Arial" panose="020B0604020202020204" pitchFamily="34" charset="0"/>
              </a:rPr>
              <a:pPr>
                <a:spcBef>
                  <a:spcPct val="0"/>
                </a:spcBef>
              </a:pPr>
              <a:t>15</a:t>
            </a:fld>
            <a:endParaRPr lang="en-US" altLang="en-US" smtClean="0">
              <a:latin typeface="Arial" panose="020B0604020202020204" pitchFamily="34" charset="0"/>
            </a:endParaRPr>
          </a:p>
        </p:txBody>
      </p:sp>
    </p:spTree>
    <p:extLst>
      <p:ext uri="{BB962C8B-B14F-4D97-AF65-F5344CB8AC3E}">
        <p14:creationId xmlns:p14="http://schemas.microsoft.com/office/powerpoint/2010/main" val="16390405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When problems occur during boot up, you may need to take some extra steps to get the computer into a usable state so that you can fix the problem. </a:t>
            </a:r>
          </a:p>
          <a:p>
            <a:r>
              <a:rPr lang="en-US" altLang="en-US" smtClean="0"/>
              <a:t>Since the release of Windows XP, you can access the </a:t>
            </a:r>
            <a:r>
              <a:rPr lang="en-US" altLang="en-US" i="1" smtClean="0"/>
              <a:t>Advanced Boot Options</a:t>
            </a:r>
            <a:r>
              <a:rPr lang="en-US" altLang="en-US" smtClean="0"/>
              <a:t> to get to advanced troubleshooting modes. </a:t>
            </a:r>
          </a:p>
          <a:p>
            <a:r>
              <a:rPr lang="en-US" altLang="en-US" smtClean="0"/>
              <a:t>To access the Advanced Boot Options screen you turn your computer on and press F8 before the Windows logo appears. </a:t>
            </a:r>
          </a:p>
          <a:p>
            <a:endParaRPr lang="en-US" altLang="en-US" smtClean="0"/>
          </a:p>
        </p:txBody>
      </p:sp>
      <p:sp>
        <p:nvSpPr>
          <p:cNvPr id="256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64E7B05-C243-4CFA-A855-371111EA489F}" type="slidenum">
              <a:rPr lang="en-US" altLang="en-US" smtClean="0">
                <a:latin typeface="Arial" panose="020B0604020202020204" pitchFamily="34" charset="0"/>
              </a:rPr>
              <a:pPr>
                <a:spcBef>
                  <a:spcPct val="0"/>
                </a:spcBef>
              </a:pPr>
              <a:t>17</a:t>
            </a:fld>
            <a:endParaRPr lang="en-US" altLang="en-US" smtClean="0">
              <a:latin typeface="Arial" panose="020B0604020202020204" pitchFamily="34" charset="0"/>
            </a:endParaRPr>
          </a:p>
        </p:txBody>
      </p:sp>
    </p:spTree>
    <p:extLst>
      <p:ext uri="{BB962C8B-B14F-4D97-AF65-F5344CB8AC3E}">
        <p14:creationId xmlns:p14="http://schemas.microsoft.com/office/powerpoint/2010/main" val="13782228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System Configuration (msconfig.exe) is a tool that can help you identify problems that might prevent Windows from starting correctly. </a:t>
            </a:r>
          </a:p>
          <a:p>
            <a:r>
              <a:rPr lang="en-US" altLang="en-US" smtClean="0"/>
              <a:t>When a problem occurs, assuming you can successfully start and log in to Windows, you can open System Configuration and disable certain startup programs or services. </a:t>
            </a:r>
          </a:p>
          <a:p>
            <a:r>
              <a:rPr lang="en-US" altLang="en-US" smtClean="0"/>
              <a:t>If the problem goes away when you restart Windows, you know that the problem is caused by the program or service that you disabled. </a:t>
            </a:r>
          </a:p>
          <a:p>
            <a:endParaRPr lang="en-US" altLang="en-US" smtClean="0"/>
          </a:p>
        </p:txBody>
      </p:sp>
      <p:sp>
        <p:nvSpPr>
          <p:cNvPr id="276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F4F8322-3D62-4988-AC67-C07EDB38B0EE}" type="slidenum">
              <a:rPr lang="en-US" altLang="en-US" smtClean="0">
                <a:latin typeface="Arial" panose="020B0604020202020204" pitchFamily="34" charset="0"/>
              </a:rPr>
              <a:pPr>
                <a:spcBef>
                  <a:spcPct val="0"/>
                </a:spcBef>
              </a:pPr>
              <a:t>18</a:t>
            </a:fld>
            <a:endParaRPr lang="en-US" altLang="en-US" smtClean="0">
              <a:latin typeface="Arial" panose="020B0604020202020204" pitchFamily="34" charset="0"/>
            </a:endParaRPr>
          </a:p>
        </p:txBody>
      </p:sp>
    </p:spTree>
    <p:extLst>
      <p:ext uri="{BB962C8B-B14F-4D97-AF65-F5344CB8AC3E}">
        <p14:creationId xmlns:p14="http://schemas.microsoft.com/office/powerpoint/2010/main" val="13335357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69239" y="1189177"/>
            <a:ext cx="11653523" cy="2055306"/>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5"/>
          <p:cNvSpPr>
            <a:spLocks noGrp="1"/>
          </p:cNvSpPr>
          <p:nvPr>
            <p:ph type="title"/>
          </p:nvPr>
        </p:nvSpPr>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621710777"/>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485902"/>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smtClean="0"/>
              <a:t>Click to edit Master subtitle style</a:t>
            </a:r>
            <a:endParaRPr lang="en-US"/>
          </a:p>
        </p:txBody>
      </p:sp>
      <p:sp>
        <p:nvSpPr>
          <p:cNvPr id="4" name="Date Placeholder 3"/>
          <p:cNvSpPr>
            <a:spLocks noGrp="1" noChangeArrowheads="1"/>
          </p:cNvSpPr>
          <p:nvPr>
            <p:ph type="dt" sz="half" idx="10"/>
          </p:nvPr>
        </p:nvSpPr>
        <p:spPr>
          <a:xfrm>
            <a:off x="609600" y="6245225"/>
            <a:ext cx="2844800" cy="476250"/>
          </a:xfrm>
          <a:prstGeom prst="rect">
            <a:avLst/>
          </a:prstGeom>
        </p:spPr>
        <p:txBody>
          <a:bodyPr/>
          <a:lstStyle>
            <a:lvl1pPr algn="r" eaLnBrk="1" hangingPunct="1">
              <a:defRPr>
                <a:solidFill>
                  <a:srgbClr val="000000"/>
                </a:solidFill>
              </a:defRPr>
            </a:lvl1pPr>
          </a:lstStyle>
          <a:p>
            <a:pPr>
              <a:defRPr/>
            </a:pPr>
            <a:fld id="{B0332ECD-9615-4F49-A7F6-673BD830599C}" type="datetimeFigureOut">
              <a:rPr lang="en-US"/>
              <a:pPr>
                <a:defRPr/>
              </a:pPr>
              <a:t>6/24/2014</a:t>
            </a:fld>
            <a:endParaRPr lang="en-US"/>
          </a:p>
        </p:txBody>
      </p:sp>
      <p:sp>
        <p:nvSpPr>
          <p:cNvPr id="5" name="Footer Placeholder 4"/>
          <p:cNvSpPr>
            <a:spLocks noGrp="1" noChangeArrowheads="1"/>
          </p:cNvSpPr>
          <p:nvPr>
            <p:ph type="ftr" sz="quarter" idx="11"/>
          </p:nvPr>
        </p:nvSpPr>
        <p:spPr>
          <a:xfrm>
            <a:off x="4165600" y="6245225"/>
            <a:ext cx="3860800" cy="476250"/>
          </a:xfrm>
          <a:prstGeom prst="rect">
            <a:avLst/>
          </a:prstGeom>
        </p:spPr>
        <p:txBody>
          <a:bodyPr/>
          <a:lstStyle>
            <a:lvl1pPr algn="r" eaLnBrk="1" hangingPunct="1">
              <a:defRPr>
                <a:solidFill>
                  <a:srgbClr val="000000"/>
                </a:solidFill>
              </a:defRPr>
            </a:lvl1pPr>
          </a:lstStyle>
          <a:p>
            <a:pPr>
              <a:defRPr/>
            </a:pPr>
            <a:endParaRPr lang="en-US"/>
          </a:p>
        </p:txBody>
      </p:sp>
      <p:sp>
        <p:nvSpPr>
          <p:cNvPr id="6" name="Slide Number Placeholder 5"/>
          <p:cNvSpPr>
            <a:spLocks noGrp="1" noChangeArrowheads="1"/>
          </p:cNvSpPr>
          <p:nvPr>
            <p:ph type="sldNum" sz="quarter" idx="12"/>
          </p:nvPr>
        </p:nvSpPr>
        <p:spPr>
          <a:xfrm>
            <a:off x="8737600" y="6245225"/>
            <a:ext cx="2844800" cy="476250"/>
          </a:xfrm>
          <a:prstGeom prst="rect">
            <a:avLst/>
          </a:prstGeom>
        </p:spPr>
        <p:txBody>
          <a:bodyPr/>
          <a:lstStyle>
            <a:lvl1pPr algn="r" eaLnBrk="1" hangingPunct="1">
              <a:defRPr>
                <a:solidFill>
                  <a:srgbClr val="000000"/>
                </a:solidFill>
              </a:defRPr>
            </a:lvl1pPr>
          </a:lstStyle>
          <a:p>
            <a:pPr>
              <a:defRPr/>
            </a:pPr>
            <a:fld id="{F63E8A79-9ADC-4986-B36E-FB6D0972D7BE}" type="slidenum">
              <a:rPr lang="en-US"/>
              <a:pPr>
                <a:defRPr/>
              </a:pPr>
              <a:t>‹#›</a:t>
            </a:fld>
            <a:endParaRPr lang="en-US"/>
          </a:p>
        </p:txBody>
      </p:sp>
    </p:spTree>
    <p:extLst>
      <p:ext uri="{BB962C8B-B14F-4D97-AF65-F5344CB8AC3E}">
        <p14:creationId xmlns:p14="http://schemas.microsoft.com/office/powerpoint/2010/main" val="3770130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wo Column Bulle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Text Placeholder 3"/>
          <p:cNvSpPr>
            <a:spLocks noGrp="1"/>
          </p:cNvSpPr>
          <p:nvPr>
            <p:ph type="body" sz="quarter" idx="10"/>
          </p:nvPr>
        </p:nvSpPr>
        <p:spPr>
          <a:xfrm>
            <a:off x="269241" y="1189176"/>
            <a:ext cx="5378548" cy="2230675"/>
          </a:xfrm>
        </p:spPr>
        <p:txBody>
          <a:bodyPr/>
          <a:lstStyle>
            <a:lvl1pPr marL="0" marR="0" indent="0" algn="l" defTabSz="912813" rtl="0" eaLnBrk="1" fontAlgn="base" latinLnBrk="0" hangingPunct="1">
              <a:lnSpc>
                <a:spcPct val="90000"/>
              </a:lnSpc>
              <a:spcBef>
                <a:spcPct val="20000"/>
              </a:spcBef>
              <a:spcAft>
                <a:spcPct val="0"/>
              </a:spcAft>
              <a:buClrTx/>
              <a:buSzPct val="90000"/>
              <a:buFont typeface="Arial" panose="020B0604020202020204" pitchFamily="34" charset="0"/>
              <a:buNone/>
              <a:tabLst/>
              <a:defRPr sz="3529">
                <a:solidFill>
                  <a:schemeClr val="bg1">
                    <a:lumMod val="95000"/>
                  </a:schemeClr>
                </a:solidFill>
              </a:defRPr>
            </a:lvl1pPr>
            <a:lvl2pPr marL="571500" marR="0" indent="-236538" algn="l" defTabSz="912813" rtl="0" eaLnBrk="1" fontAlgn="base" latinLnBrk="0" hangingPunct="1">
              <a:lnSpc>
                <a:spcPct val="90000"/>
              </a:lnSpc>
              <a:spcBef>
                <a:spcPct val="20000"/>
              </a:spcBef>
              <a:spcAft>
                <a:spcPct val="0"/>
              </a:spcAft>
              <a:buClrTx/>
              <a:buSzPct val="90000"/>
              <a:buFont typeface="Arial" panose="020B0604020202020204" pitchFamily="34" charset="0"/>
              <a:buChar char="•"/>
              <a:tabLst/>
              <a:defRPr sz="2353">
                <a:solidFill>
                  <a:schemeClr val="bg1">
                    <a:lumMod val="95000"/>
                  </a:schemeClr>
                </a:solidFill>
              </a:defRPr>
            </a:lvl2pPr>
            <a:lvl3pPr marL="784225" marR="0" indent="-223838" algn="l" defTabSz="912813" rtl="0" eaLnBrk="1" fontAlgn="base" latinLnBrk="0" hangingPunct="1">
              <a:lnSpc>
                <a:spcPct val="90000"/>
              </a:lnSpc>
              <a:spcBef>
                <a:spcPct val="20000"/>
              </a:spcBef>
              <a:spcAft>
                <a:spcPct val="0"/>
              </a:spcAft>
              <a:buClrTx/>
              <a:buSzPct val="90000"/>
              <a:buFont typeface="Arial" panose="020B0604020202020204" pitchFamily="34" charset="0"/>
              <a:buChar char="•"/>
              <a:tabLst/>
              <a:defRPr sz="1961">
                <a:solidFill>
                  <a:schemeClr val="bg1">
                    <a:lumMod val="95000"/>
                  </a:schemeClr>
                </a:solidFill>
              </a:defRPr>
            </a:lvl3pPr>
            <a:lvl4pPr marL="1008063" marR="0" indent="-223838" algn="l" defTabSz="912813" rtl="0" eaLnBrk="1" fontAlgn="base" latinLnBrk="0" hangingPunct="1">
              <a:lnSpc>
                <a:spcPct val="90000"/>
              </a:lnSpc>
              <a:spcBef>
                <a:spcPct val="20000"/>
              </a:spcBef>
              <a:spcAft>
                <a:spcPct val="0"/>
              </a:spcAft>
              <a:buClrTx/>
              <a:buSzPct val="90000"/>
              <a:buFont typeface="Arial" panose="020B0604020202020204" pitchFamily="34" charset="0"/>
              <a:buChar char="•"/>
              <a:tabLst/>
              <a:defRPr>
                <a:solidFill>
                  <a:schemeClr val="bg1">
                    <a:lumMod val="95000"/>
                  </a:schemeClr>
                </a:solidFill>
              </a:defRPr>
            </a:lvl4pPr>
            <a:lvl5pPr marL="1231900" marR="0" indent="-223838" algn="l" defTabSz="912813" rtl="0" eaLnBrk="1" fontAlgn="base" latinLnBrk="0" hangingPunct="1">
              <a:lnSpc>
                <a:spcPct val="90000"/>
              </a:lnSpc>
              <a:spcBef>
                <a:spcPct val="20000"/>
              </a:spcBef>
              <a:spcAft>
                <a:spcPct val="0"/>
              </a:spcAft>
              <a:buClrTx/>
              <a:buSzPct val="90000"/>
              <a:buFont typeface="Arial" panose="020B0604020202020204" pitchFamily="34" charset="0"/>
              <a:buChar char="•"/>
              <a:tabLst/>
              <a:defRPr>
                <a:solidFill>
                  <a:schemeClr val="bg1">
                    <a:lumMod val="95000"/>
                  </a:schemeClr>
                </a:solidFill>
              </a:defRPr>
            </a:lvl5p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5" name="Text Placeholder 3"/>
          <p:cNvSpPr>
            <a:spLocks noGrp="1"/>
          </p:cNvSpPr>
          <p:nvPr>
            <p:ph type="body" sz="quarter" idx="11"/>
          </p:nvPr>
        </p:nvSpPr>
        <p:spPr>
          <a:xfrm>
            <a:off x="6544214" y="1189176"/>
            <a:ext cx="5378548" cy="2230675"/>
          </a:xfrm>
        </p:spPr>
        <p:txBody>
          <a:bodyPr/>
          <a:lstStyle>
            <a:lvl1pPr marL="334963" marR="0" indent="-334963" algn="l" defTabSz="912813" rtl="0" eaLnBrk="1" fontAlgn="base" latinLnBrk="0" hangingPunct="1">
              <a:lnSpc>
                <a:spcPct val="90000"/>
              </a:lnSpc>
              <a:spcBef>
                <a:spcPct val="20000"/>
              </a:spcBef>
              <a:spcAft>
                <a:spcPct val="0"/>
              </a:spcAft>
              <a:buClrTx/>
              <a:buSzPct val="90000"/>
              <a:buFont typeface="Arial" panose="020B0604020202020204" pitchFamily="34" charset="0"/>
              <a:buChar char="•"/>
              <a:tabLst/>
              <a:defRPr sz="3529">
                <a:solidFill>
                  <a:schemeClr val="bg1">
                    <a:lumMod val="95000"/>
                  </a:schemeClr>
                </a:solidFill>
              </a:defRPr>
            </a:lvl1pPr>
            <a:lvl2pPr marL="571500" marR="0" indent="-236538" algn="l" defTabSz="912813" rtl="0" eaLnBrk="1" fontAlgn="base" latinLnBrk="0" hangingPunct="1">
              <a:lnSpc>
                <a:spcPct val="90000"/>
              </a:lnSpc>
              <a:spcBef>
                <a:spcPct val="20000"/>
              </a:spcBef>
              <a:spcAft>
                <a:spcPct val="0"/>
              </a:spcAft>
              <a:buClrTx/>
              <a:buSzPct val="90000"/>
              <a:buFont typeface="Arial" panose="020B0604020202020204" pitchFamily="34" charset="0"/>
              <a:buChar char="•"/>
              <a:tabLst/>
              <a:defRPr sz="2353">
                <a:solidFill>
                  <a:schemeClr val="bg1">
                    <a:lumMod val="95000"/>
                  </a:schemeClr>
                </a:solidFill>
              </a:defRPr>
            </a:lvl2pPr>
            <a:lvl3pPr marL="784225" marR="0" indent="-223838" algn="l" defTabSz="912813" rtl="0" eaLnBrk="1" fontAlgn="base" latinLnBrk="0" hangingPunct="1">
              <a:lnSpc>
                <a:spcPct val="90000"/>
              </a:lnSpc>
              <a:spcBef>
                <a:spcPct val="20000"/>
              </a:spcBef>
              <a:spcAft>
                <a:spcPct val="0"/>
              </a:spcAft>
              <a:buClrTx/>
              <a:buSzPct val="90000"/>
              <a:buFont typeface="Arial" panose="020B0604020202020204" pitchFamily="34" charset="0"/>
              <a:buChar char="•"/>
              <a:tabLst/>
              <a:defRPr sz="1961">
                <a:solidFill>
                  <a:schemeClr val="bg1">
                    <a:lumMod val="95000"/>
                  </a:schemeClr>
                </a:solidFill>
              </a:defRPr>
            </a:lvl3pPr>
            <a:lvl4pPr marL="1008063" marR="0" indent="-223838" algn="l" defTabSz="912813" rtl="0" eaLnBrk="1" fontAlgn="base" latinLnBrk="0" hangingPunct="1">
              <a:lnSpc>
                <a:spcPct val="90000"/>
              </a:lnSpc>
              <a:spcBef>
                <a:spcPct val="20000"/>
              </a:spcBef>
              <a:spcAft>
                <a:spcPct val="0"/>
              </a:spcAft>
              <a:buClrTx/>
              <a:buSzPct val="90000"/>
              <a:buFont typeface="Arial" panose="020B0604020202020204" pitchFamily="34" charset="0"/>
              <a:buChar char="•"/>
              <a:tabLst/>
              <a:defRPr>
                <a:solidFill>
                  <a:schemeClr val="bg1">
                    <a:lumMod val="95000"/>
                  </a:schemeClr>
                </a:solidFill>
              </a:defRPr>
            </a:lvl4pPr>
            <a:lvl5pPr marL="1231900" marR="0" indent="-223838" algn="l" defTabSz="912813" rtl="0" eaLnBrk="1" fontAlgn="base" latinLnBrk="0" hangingPunct="1">
              <a:lnSpc>
                <a:spcPct val="90000"/>
              </a:lnSpc>
              <a:spcBef>
                <a:spcPct val="20000"/>
              </a:spcBef>
              <a:spcAft>
                <a:spcPct val="0"/>
              </a:spcAft>
              <a:buClrTx/>
              <a:buSzPct val="90000"/>
              <a:buFont typeface="Arial" panose="020B0604020202020204" pitchFamily="34" charset="0"/>
              <a:buChar char="•"/>
              <a:tabLst/>
              <a:defRPr>
                <a:solidFill>
                  <a:schemeClr val="bg1">
                    <a:lumMod val="95000"/>
                  </a:schemeClr>
                </a:solidFill>
              </a:defRPr>
            </a:lvl5p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a:p>
            <a:pPr lvl="0"/>
            <a:endParaRPr lang="en-US" dirty="0"/>
          </a:p>
        </p:txBody>
      </p:sp>
    </p:spTree>
    <p:extLst>
      <p:ext uri="{BB962C8B-B14F-4D97-AF65-F5344CB8AC3E}">
        <p14:creationId xmlns:p14="http://schemas.microsoft.com/office/powerpoint/2010/main" val="910166414"/>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072C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69875" y="288925"/>
            <a:ext cx="11655425" cy="900113"/>
          </a:xfrm>
          <a:prstGeom prst="rect">
            <a:avLst/>
          </a:prstGeom>
        </p:spPr>
        <p:txBody>
          <a:bodyPr vert="horz" wrap="square" lIns="146304" tIns="91440" rIns="146304" bIns="91440" rtlCol="0" anchor="t">
            <a:noAutofit/>
          </a:bodyPr>
          <a:lstStyle/>
          <a:p>
            <a:r>
              <a:rPr lang="en-US" dirty="0" smtClean="0"/>
              <a:t>Click to edit Master title style</a:t>
            </a:r>
            <a:endParaRPr lang="en-US" dirty="0"/>
          </a:p>
        </p:txBody>
      </p:sp>
      <p:sp>
        <p:nvSpPr>
          <p:cNvPr id="1027" name="Text Placeholder 3"/>
          <p:cNvSpPr>
            <a:spLocks noGrp="1"/>
          </p:cNvSpPr>
          <p:nvPr>
            <p:ph type="body" idx="1"/>
          </p:nvPr>
        </p:nvSpPr>
        <p:spPr bwMode="auto">
          <a:xfrm>
            <a:off x="269875" y="1189038"/>
            <a:ext cx="11652250" cy="2025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46304" tIns="91440" rIns="146304" bIns="91440" numCol="1" anchor="t" anchorCtr="0" compatLnSpc="1">
            <a:prstTxWarp prst="textNoShape">
              <a:avLst/>
            </a:prstTxWarp>
            <a:spAutoFit/>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Tree>
  </p:cSld>
  <p:clrMap bg1="lt1" tx1="dk1" bg2="lt2" tx2="dk2" accent1="accent1" accent2="accent2" accent3="accent3" accent4="accent4" accent5="accent5" accent6="accent6" hlink="hlink" folHlink="folHlink"/>
  <p:sldLayoutIdLst>
    <p:sldLayoutId id="2147484173" r:id="rId1"/>
    <p:sldLayoutId id="2147484177" r:id="rId2"/>
    <p:sldLayoutId id="2147484174" r:id="rId3"/>
  </p:sldLayoutIdLst>
  <p:transition>
    <p:fade/>
  </p:transition>
  <p:timing>
    <p:tnLst>
      <p:par>
        <p:cTn id="1" dur="indefinite" restart="never" nodeType="tmRoot"/>
      </p:par>
    </p:tnLst>
  </p:timing>
  <p:txStyles>
    <p:titleStyle>
      <a:lvl1pPr algn="l" defTabSz="912813" rtl="0" eaLnBrk="0" fontAlgn="base" hangingPunct="0">
        <a:lnSpc>
          <a:spcPct val="90000"/>
        </a:lnSpc>
        <a:spcBef>
          <a:spcPct val="0"/>
        </a:spcBef>
        <a:spcAft>
          <a:spcPct val="0"/>
        </a:spcAft>
        <a:defRPr lang="en-US" sz="5400" kern="1200" spc="-75" dirty="0">
          <a:ln w="3175">
            <a:noFill/>
          </a:ln>
          <a:solidFill>
            <a:srgbClr val="F2F2F2"/>
          </a:solidFill>
          <a:latin typeface="+mj-lt"/>
          <a:ea typeface="+mn-ea"/>
          <a:cs typeface="Segoe UI" pitchFamily="34" charset="0"/>
        </a:defRPr>
      </a:lvl1pPr>
      <a:lvl2pPr algn="l" defTabSz="912813" rtl="0" eaLnBrk="0" fontAlgn="base" hangingPunct="0">
        <a:lnSpc>
          <a:spcPct val="90000"/>
        </a:lnSpc>
        <a:spcBef>
          <a:spcPct val="0"/>
        </a:spcBef>
        <a:spcAft>
          <a:spcPct val="0"/>
        </a:spcAft>
        <a:defRPr sz="3900">
          <a:solidFill>
            <a:srgbClr val="F2F2F2"/>
          </a:solidFill>
          <a:latin typeface="Segoe UI Light" panose="020B0502040204020203" pitchFamily="34" charset="0"/>
          <a:cs typeface="Segoe UI" panose="020B0502040204020203" pitchFamily="34" charset="0"/>
        </a:defRPr>
      </a:lvl2pPr>
      <a:lvl3pPr algn="l" defTabSz="912813" rtl="0" eaLnBrk="0" fontAlgn="base" hangingPunct="0">
        <a:lnSpc>
          <a:spcPct val="90000"/>
        </a:lnSpc>
        <a:spcBef>
          <a:spcPct val="0"/>
        </a:spcBef>
        <a:spcAft>
          <a:spcPct val="0"/>
        </a:spcAft>
        <a:defRPr sz="3900">
          <a:solidFill>
            <a:srgbClr val="F2F2F2"/>
          </a:solidFill>
          <a:latin typeface="Segoe UI Light" panose="020B0502040204020203" pitchFamily="34" charset="0"/>
          <a:cs typeface="Segoe UI" panose="020B0502040204020203" pitchFamily="34" charset="0"/>
        </a:defRPr>
      </a:lvl3pPr>
      <a:lvl4pPr algn="l" defTabSz="912813" rtl="0" eaLnBrk="0" fontAlgn="base" hangingPunct="0">
        <a:lnSpc>
          <a:spcPct val="90000"/>
        </a:lnSpc>
        <a:spcBef>
          <a:spcPct val="0"/>
        </a:spcBef>
        <a:spcAft>
          <a:spcPct val="0"/>
        </a:spcAft>
        <a:defRPr sz="3900">
          <a:solidFill>
            <a:srgbClr val="F2F2F2"/>
          </a:solidFill>
          <a:latin typeface="Segoe UI Light" panose="020B0502040204020203" pitchFamily="34" charset="0"/>
          <a:cs typeface="Segoe UI" panose="020B0502040204020203" pitchFamily="34" charset="0"/>
        </a:defRPr>
      </a:lvl4pPr>
      <a:lvl5pPr algn="l" defTabSz="912813" rtl="0" eaLnBrk="0" fontAlgn="base" hangingPunct="0">
        <a:lnSpc>
          <a:spcPct val="90000"/>
        </a:lnSpc>
        <a:spcBef>
          <a:spcPct val="0"/>
        </a:spcBef>
        <a:spcAft>
          <a:spcPct val="0"/>
        </a:spcAft>
        <a:defRPr sz="3900">
          <a:solidFill>
            <a:srgbClr val="F2F2F2"/>
          </a:solidFill>
          <a:latin typeface="Segoe UI Light" panose="020B0502040204020203" pitchFamily="34" charset="0"/>
          <a:cs typeface="Segoe UI" panose="020B0502040204020203" pitchFamily="34" charset="0"/>
        </a:defRPr>
      </a:lvl5pPr>
      <a:lvl6pPr marL="457200" algn="l" defTabSz="912813" rtl="0" fontAlgn="base">
        <a:lnSpc>
          <a:spcPct val="90000"/>
        </a:lnSpc>
        <a:spcBef>
          <a:spcPct val="0"/>
        </a:spcBef>
        <a:spcAft>
          <a:spcPct val="0"/>
        </a:spcAft>
        <a:defRPr sz="5200">
          <a:solidFill>
            <a:schemeClr val="tx1"/>
          </a:solidFill>
          <a:latin typeface="Segoe UI Light" panose="020B0502040204020203" pitchFamily="34" charset="0"/>
          <a:cs typeface="Segoe UI" panose="020B0502040204020203" pitchFamily="34" charset="0"/>
        </a:defRPr>
      </a:lvl6pPr>
      <a:lvl7pPr marL="914400" algn="l" defTabSz="912813" rtl="0" fontAlgn="base">
        <a:lnSpc>
          <a:spcPct val="90000"/>
        </a:lnSpc>
        <a:spcBef>
          <a:spcPct val="0"/>
        </a:spcBef>
        <a:spcAft>
          <a:spcPct val="0"/>
        </a:spcAft>
        <a:defRPr sz="5200">
          <a:solidFill>
            <a:schemeClr val="tx1"/>
          </a:solidFill>
          <a:latin typeface="Segoe UI Light" panose="020B0502040204020203" pitchFamily="34" charset="0"/>
          <a:cs typeface="Segoe UI" panose="020B0502040204020203" pitchFamily="34" charset="0"/>
        </a:defRPr>
      </a:lvl7pPr>
      <a:lvl8pPr marL="1371600" algn="l" defTabSz="912813" rtl="0" fontAlgn="base">
        <a:lnSpc>
          <a:spcPct val="90000"/>
        </a:lnSpc>
        <a:spcBef>
          <a:spcPct val="0"/>
        </a:spcBef>
        <a:spcAft>
          <a:spcPct val="0"/>
        </a:spcAft>
        <a:defRPr sz="5200">
          <a:solidFill>
            <a:schemeClr val="tx1"/>
          </a:solidFill>
          <a:latin typeface="Segoe UI Light" panose="020B0502040204020203" pitchFamily="34" charset="0"/>
          <a:cs typeface="Segoe UI" panose="020B0502040204020203" pitchFamily="34" charset="0"/>
        </a:defRPr>
      </a:lvl8pPr>
      <a:lvl9pPr marL="1828800" algn="l" defTabSz="912813" rtl="0" fontAlgn="base">
        <a:lnSpc>
          <a:spcPct val="90000"/>
        </a:lnSpc>
        <a:spcBef>
          <a:spcPct val="0"/>
        </a:spcBef>
        <a:spcAft>
          <a:spcPct val="0"/>
        </a:spcAft>
        <a:defRPr sz="5200">
          <a:solidFill>
            <a:schemeClr val="tx1"/>
          </a:solidFill>
          <a:latin typeface="Segoe UI Light" panose="020B0502040204020203" pitchFamily="34" charset="0"/>
          <a:cs typeface="Segoe UI" panose="020B0502040204020203" pitchFamily="34" charset="0"/>
        </a:defRPr>
      </a:lvl9pPr>
    </p:titleStyle>
    <p:bodyStyle>
      <a:lvl1pPr marL="334963" indent="-334963" algn="l" defTabSz="912813" rtl="0" eaLnBrk="0" fontAlgn="base" hangingPunct="0">
        <a:lnSpc>
          <a:spcPct val="90000"/>
        </a:lnSpc>
        <a:spcBef>
          <a:spcPct val="20000"/>
        </a:spcBef>
        <a:spcAft>
          <a:spcPct val="0"/>
        </a:spcAft>
        <a:buSzPct val="90000"/>
        <a:buFont typeface="Arial" panose="020B0604020202020204" pitchFamily="34" charset="0"/>
        <a:buChar char="•"/>
        <a:defRPr lang="en-US" sz="4000" kern="1200" dirty="0">
          <a:solidFill>
            <a:schemeClr val="accent3">
              <a:lumMod val="40000"/>
              <a:lumOff val="60000"/>
            </a:schemeClr>
          </a:solidFill>
          <a:latin typeface="+mj-lt"/>
          <a:ea typeface="+mn-ea"/>
          <a:cs typeface="+mn-cs"/>
        </a:defRPr>
      </a:lvl1pPr>
      <a:lvl2pPr marL="571500" indent="-236538" algn="l" defTabSz="912813" rtl="0" eaLnBrk="0" fontAlgn="base" hangingPunct="0">
        <a:lnSpc>
          <a:spcPct val="90000"/>
        </a:lnSpc>
        <a:spcBef>
          <a:spcPct val="20000"/>
        </a:spcBef>
        <a:spcAft>
          <a:spcPct val="0"/>
        </a:spcAft>
        <a:buSzPct val="90000"/>
        <a:buFont typeface="Arial" panose="020B0604020202020204" pitchFamily="34" charset="0"/>
        <a:buChar char="•"/>
        <a:defRPr lang="en-US" sz="2000" kern="1200" dirty="0">
          <a:solidFill>
            <a:srgbClr val="F2F2F2"/>
          </a:solidFill>
          <a:latin typeface="+mj-lt"/>
          <a:ea typeface="+mn-ea"/>
          <a:cs typeface="+mn-cs"/>
        </a:defRPr>
      </a:lvl2pPr>
      <a:lvl3pPr marL="784225" indent="-223838" algn="l" defTabSz="912813" rtl="0" eaLnBrk="0" fontAlgn="base" hangingPunct="0">
        <a:lnSpc>
          <a:spcPct val="90000"/>
        </a:lnSpc>
        <a:spcBef>
          <a:spcPct val="20000"/>
        </a:spcBef>
        <a:spcAft>
          <a:spcPct val="0"/>
        </a:spcAft>
        <a:buSzPct val="90000"/>
        <a:buFont typeface="Arial" panose="020B0604020202020204" pitchFamily="34" charset="0"/>
        <a:buChar char="•"/>
        <a:defRPr lang="en-US" sz="2000" kern="1200" dirty="0">
          <a:solidFill>
            <a:srgbClr val="F2F2F2"/>
          </a:solidFill>
          <a:latin typeface="+mj-lt"/>
          <a:ea typeface="+mn-ea"/>
          <a:cs typeface="+mn-cs"/>
        </a:defRPr>
      </a:lvl3pPr>
      <a:lvl4pPr marL="1008063" indent="-223838" algn="l" defTabSz="912813" rtl="0" eaLnBrk="0" fontAlgn="base" hangingPunct="0">
        <a:lnSpc>
          <a:spcPct val="90000"/>
        </a:lnSpc>
        <a:spcBef>
          <a:spcPct val="20000"/>
        </a:spcBef>
        <a:spcAft>
          <a:spcPct val="0"/>
        </a:spcAft>
        <a:buSzPct val="90000"/>
        <a:buFont typeface="Arial" panose="020B0604020202020204" pitchFamily="34" charset="0"/>
        <a:buChar char="•"/>
        <a:defRPr lang="en-US" sz="1800" kern="1200" dirty="0">
          <a:solidFill>
            <a:srgbClr val="F2F2F2"/>
          </a:solidFill>
          <a:latin typeface="+mj-lt"/>
          <a:ea typeface="+mn-ea"/>
          <a:cs typeface="+mn-cs"/>
        </a:defRPr>
      </a:lvl4pPr>
      <a:lvl5pPr marL="1231900" indent="-223838" algn="l" defTabSz="912813" rtl="0" eaLnBrk="0" fontAlgn="base" hangingPunct="0">
        <a:lnSpc>
          <a:spcPct val="90000"/>
        </a:lnSpc>
        <a:spcBef>
          <a:spcPct val="20000"/>
        </a:spcBef>
        <a:spcAft>
          <a:spcPct val="0"/>
        </a:spcAft>
        <a:buSzPct val="90000"/>
        <a:buFont typeface="Arial" panose="020B0604020202020204" pitchFamily="34" charset="0"/>
        <a:buChar char="•"/>
        <a:defRPr lang="en-US" sz="1800" kern="1200" dirty="0">
          <a:solidFill>
            <a:srgbClr val="F2F2F2"/>
          </a:solidFill>
          <a:latin typeface="+mj-lt"/>
          <a:ea typeface="+mn-ea"/>
          <a:cs typeface="+mn-cs"/>
        </a:defRPr>
      </a:lvl5pPr>
      <a:lvl6pPr marL="2514509" indent="-228592" algn="l" defTabSz="914367" rtl="0" eaLnBrk="1" latinLnBrk="0" hangingPunct="1">
        <a:spcBef>
          <a:spcPct val="20000"/>
        </a:spcBef>
        <a:buFont typeface="Arial" pitchFamily="34" charset="0"/>
        <a:buChar char="•"/>
        <a:defRPr sz="1961" kern="1200">
          <a:solidFill>
            <a:schemeClr val="tx1"/>
          </a:solidFill>
          <a:latin typeface="+mn-lt"/>
          <a:ea typeface="+mn-ea"/>
          <a:cs typeface="+mn-cs"/>
        </a:defRPr>
      </a:lvl6pPr>
      <a:lvl7pPr marL="2971693" indent="-228592" algn="l" defTabSz="914367" rtl="0" eaLnBrk="1" latinLnBrk="0" hangingPunct="1">
        <a:spcBef>
          <a:spcPct val="20000"/>
        </a:spcBef>
        <a:buFont typeface="Arial" pitchFamily="34" charset="0"/>
        <a:buChar char="•"/>
        <a:defRPr sz="1961" kern="1200">
          <a:solidFill>
            <a:schemeClr val="tx1"/>
          </a:solidFill>
          <a:latin typeface="+mn-lt"/>
          <a:ea typeface="+mn-ea"/>
          <a:cs typeface="+mn-cs"/>
        </a:defRPr>
      </a:lvl7pPr>
      <a:lvl8pPr marL="3428877" indent="-228592" algn="l" defTabSz="914367" rtl="0" eaLnBrk="1" latinLnBrk="0" hangingPunct="1">
        <a:spcBef>
          <a:spcPct val="20000"/>
        </a:spcBef>
        <a:buFont typeface="Arial" pitchFamily="34" charset="0"/>
        <a:buChar char="•"/>
        <a:defRPr sz="1961" kern="1200">
          <a:solidFill>
            <a:schemeClr val="tx1"/>
          </a:solidFill>
          <a:latin typeface="+mn-lt"/>
          <a:ea typeface="+mn-ea"/>
          <a:cs typeface="+mn-cs"/>
        </a:defRPr>
      </a:lvl8pPr>
      <a:lvl9pPr marL="3886061" indent="-228592" algn="l" defTabSz="914367" rtl="0" eaLnBrk="1" latinLnBrk="0" hangingPunct="1">
        <a:spcBef>
          <a:spcPct val="20000"/>
        </a:spcBef>
        <a:buFont typeface="Arial" pitchFamily="34" charset="0"/>
        <a:buChar char="•"/>
        <a:defRPr sz="1961" kern="1200">
          <a:solidFill>
            <a:schemeClr val="tx1"/>
          </a:solidFill>
          <a:latin typeface="+mn-lt"/>
          <a:ea typeface="+mn-ea"/>
          <a:cs typeface="+mn-cs"/>
        </a:defRPr>
      </a:lvl9pPr>
    </p:bodyStyle>
    <p:otherStyle>
      <a:defPPr>
        <a:defRPr lang="en-US"/>
      </a:defPPr>
      <a:lvl1pPr marL="0" algn="l" defTabSz="914367" rtl="0" eaLnBrk="1" latinLnBrk="0" hangingPunct="1">
        <a:defRPr sz="1765" kern="1200">
          <a:solidFill>
            <a:schemeClr val="tx1"/>
          </a:solidFill>
          <a:latin typeface="+mn-lt"/>
          <a:ea typeface="+mn-ea"/>
          <a:cs typeface="+mn-cs"/>
        </a:defRPr>
      </a:lvl1pPr>
      <a:lvl2pPr marL="457183" algn="l" defTabSz="914367" rtl="0" eaLnBrk="1" latinLnBrk="0" hangingPunct="1">
        <a:defRPr sz="1765" kern="1200">
          <a:solidFill>
            <a:schemeClr val="tx1"/>
          </a:solidFill>
          <a:latin typeface="+mn-lt"/>
          <a:ea typeface="+mn-ea"/>
          <a:cs typeface="+mn-cs"/>
        </a:defRPr>
      </a:lvl2pPr>
      <a:lvl3pPr marL="914367" algn="l" defTabSz="914367" rtl="0" eaLnBrk="1" latinLnBrk="0" hangingPunct="1">
        <a:defRPr sz="1765" kern="1200">
          <a:solidFill>
            <a:schemeClr val="tx1"/>
          </a:solidFill>
          <a:latin typeface="+mn-lt"/>
          <a:ea typeface="+mn-ea"/>
          <a:cs typeface="+mn-cs"/>
        </a:defRPr>
      </a:lvl3pPr>
      <a:lvl4pPr marL="1371550" algn="l" defTabSz="914367" rtl="0" eaLnBrk="1" latinLnBrk="0" hangingPunct="1">
        <a:defRPr sz="1765" kern="1200">
          <a:solidFill>
            <a:schemeClr val="tx1"/>
          </a:solidFill>
          <a:latin typeface="+mn-lt"/>
          <a:ea typeface="+mn-ea"/>
          <a:cs typeface="+mn-cs"/>
        </a:defRPr>
      </a:lvl4pPr>
      <a:lvl5pPr marL="1828734" algn="l" defTabSz="914367" rtl="0" eaLnBrk="1" latinLnBrk="0" hangingPunct="1">
        <a:defRPr sz="1765" kern="1200">
          <a:solidFill>
            <a:schemeClr val="tx1"/>
          </a:solidFill>
          <a:latin typeface="+mn-lt"/>
          <a:ea typeface="+mn-ea"/>
          <a:cs typeface="+mn-cs"/>
        </a:defRPr>
      </a:lvl5pPr>
      <a:lvl6pPr marL="2285918" algn="l" defTabSz="914367" rtl="0" eaLnBrk="1" latinLnBrk="0" hangingPunct="1">
        <a:defRPr sz="1765" kern="1200">
          <a:solidFill>
            <a:schemeClr val="tx1"/>
          </a:solidFill>
          <a:latin typeface="+mn-lt"/>
          <a:ea typeface="+mn-ea"/>
          <a:cs typeface="+mn-cs"/>
        </a:defRPr>
      </a:lvl6pPr>
      <a:lvl7pPr marL="2743101" algn="l" defTabSz="914367" rtl="0" eaLnBrk="1" latinLnBrk="0" hangingPunct="1">
        <a:defRPr sz="1765" kern="1200">
          <a:solidFill>
            <a:schemeClr val="tx1"/>
          </a:solidFill>
          <a:latin typeface="+mn-lt"/>
          <a:ea typeface="+mn-ea"/>
          <a:cs typeface="+mn-cs"/>
        </a:defRPr>
      </a:lvl7pPr>
      <a:lvl8pPr marL="3200284" algn="l" defTabSz="914367" rtl="0" eaLnBrk="1" latinLnBrk="0" hangingPunct="1">
        <a:defRPr sz="1765" kern="1200">
          <a:solidFill>
            <a:schemeClr val="tx1"/>
          </a:solidFill>
          <a:latin typeface="+mn-lt"/>
          <a:ea typeface="+mn-ea"/>
          <a:cs typeface="+mn-cs"/>
        </a:defRPr>
      </a:lvl8pPr>
      <a:lvl9pPr marL="3657469" algn="l" defTabSz="914367" rtl="0" eaLnBrk="1" latinLnBrk="0" hangingPunct="1">
        <a:defRPr sz="176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image" Target="../media/image8.emf"/></Relationships>
</file>

<file path=ppt/slides/_rels/slide3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130425"/>
            <a:ext cx="12192000" cy="1470025"/>
          </a:xfrm>
          <a:solidFill>
            <a:schemeClr val="accent2">
              <a:lumMod val="75000"/>
            </a:schemeClr>
          </a:solidFill>
        </p:spPr>
        <p:txBody>
          <a:bodyPr/>
          <a:lstStyle/>
          <a:p>
            <a:pPr algn="r" defTabSz="914367" eaLnBrk="1" fontAlgn="auto" hangingPunct="1">
              <a:spcAft>
                <a:spcPts val="0"/>
              </a:spcAft>
              <a:defRPr/>
            </a:pPr>
            <a:r>
              <a:rPr sz="3200" smtClean="0">
                <a:solidFill>
                  <a:schemeClr val="bg1">
                    <a:lumMod val="95000"/>
                  </a:schemeClr>
                </a:solidFill>
              </a:rPr>
              <a:t>Monitoring and Troubleshooting Servers</a:t>
            </a:r>
            <a:endParaRPr sz="3150">
              <a:solidFill>
                <a:schemeClr val="bg1">
                  <a:lumMod val="95000"/>
                </a:schemeClr>
              </a:solidFill>
            </a:endParaRPr>
          </a:p>
        </p:txBody>
      </p:sp>
      <p:sp>
        <p:nvSpPr>
          <p:cNvPr id="5123" name="Subtitle 2"/>
          <p:cNvSpPr>
            <a:spLocks noGrp="1"/>
          </p:cNvSpPr>
          <p:nvPr>
            <p:ph type="subTitle" idx="1"/>
          </p:nvPr>
        </p:nvSpPr>
        <p:spPr>
          <a:xfrm>
            <a:off x="3657600" y="3200400"/>
            <a:ext cx="8534400" cy="476250"/>
          </a:xfrm>
        </p:spPr>
        <p:txBody>
          <a:bodyPr/>
          <a:lstStyle/>
          <a:p>
            <a:pPr algn="r" eaLnBrk="1" hangingPunct="1"/>
            <a:r>
              <a:rPr altLang="en-US" sz="2100" smtClean="0"/>
              <a:t>Module 4</a:t>
            </a:r>
          </a:p>
        </p:txBody>
      </p:sp>
      <p:pic>
        <p:nvPicPr>
          <p:cNvPr id="5124"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52400" y="5562600"/>
            <a:ext cx="28575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DEMO: Task Manager</a:t>
            </a:r>
            <a:endParaRPr lang="en-US" dirty="0"/>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DEMO: Performance Monitor</a:t>
            </a:r>
            <a:endParaRPr lang="en-US" dirty="0"/>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19" name="Content Placeholder 2"/>
          <p:cNvSpPr>
            <a:spLocks noGrp="1"/>
          </p:cNvSpPr>
          <p:nvPr>
            <p:ph type="body" sz="quarter" idx="10"/>
          </p:nvPr>
        </p:nvSpPr>
        <p:spPr>
          <a:xfrm>
            <a:off x="269239" y="1189177"/>
            <a:ext cx="11653523" cy="2031325"/>
          </a:xfrm>
        </p:spPr>
        <p:txBody>
          <a:bodyPr/>
          <a:lstStyle/>
          <a:p>
            <a:pPr lvl="1"/>
            <a:r>
              <a:rPr lang="en-US" dirty="0" smtClean="0"/>
              <a:t>When troubleshooting issues within Windows and related programs, you will eventually deal with problems that you do not know how to fix. </a:t>
            </a:r>
          </a:p>
          <a:p>
            <a:pPr lvl="1"/>
            <a:r>
              <a:rPr lang="en-US" dirty="0" smtClean="0"/>
              <a:t>Therefore, you may have to ask co-workers and do some research on the Internet.  A </a:t>
            </a:r>
            <a:r>
              <a:rPr lang="en-US" dirty="0"/>
              <a:t>good search engine such as Bing </a:t>
            </a:r>
            <a:r>
              <a:rPr lang="en-US" dirty="0" smtClean="0"/>
              <a:t>can provide an almost limitless amount of help and support. </a:t>
            </a:r>
          </a:p>
          <a:p>
            <a:pPr lvl="1"/>
            <a:r>
              <a:rPr lang="en-US" dirty="0" smtClean="0"/>
              <a:t>You will also need to check the vendor Web sites including Microsoft’s (www.microsoft.com). </a:t>
            </a:r>
          </a:p>
          <a:p>
            <a:pPr lvl="1"/>
            <a:endParaRPr lang="en-US" dirty="0"/>
          </a:p>
        </p:txBody>
      </p:sp>
      <p:sp>
        <p:nvSpPr>
          <p:cNvPr id="2" name="Title 1"/>
          <p:cNvSpPr>
            <a:spLocks noGrp="1"/>
          </p:cNvSpPr>
          <p:nvPr>
            <p:ph type="title"/>
          </p:nvPr>
        </p:nvSpPr>
        <p:spPr/>
        <p:txBody>
          <a:bodyPr/>
          <a:lstStyle/>
          <a:p>
            <a:r>
              <a:rPr lang="en-US" smtClean="0"/>
              <a:t>Getting Help</a:t>
            </a:r>
            <a:endParaRPr lang="en-US"/>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291" name="Content Placeholder 2"/>
          <p:cNvSpPr>
            <a:spLocks noGrp="1"/>
          </p:cNvSpPr>
          <p:nvPr>
            <p:ph type="body" sz="quarter" idx="10"/>
          </p:nvPr>
        </p:nvSpPr>
        <p:spPr>
          <a:xfrm>
            <a:off x="269239" y="1189177"/>
            <a:ext cx="11653523" cy="1969770"/>
          </a:xfrm>
        </p:spPr>
        <p:txBody>
          <a:bodyPr/>
          <a:lstStyle/>
          <a:p>
            <a:pPr lvl="1"/>
            <a:r>
              <a:rPr lang="en-US" dirty="0" smtClean="0"/>
              <a:t>One of the most frustrating problems to troubleshoot is when Windows does not boot and you cannot log in to Windows. </a:t>
            </a:r>
          </a:p>
          <a:p>
            <a:pPr lvl="1"/>
            <a:r>
              <a:rPr lang="en-US" dirty="0" smtClean="0"/>
              <a:t>To overcome these problems, you need to understand how the computer boots and be familiar with the tools available during boot up.</a:t>
            </a:r>
          </a:p>
          <a:p>
            <a:pPr lvl="1"/>
            <a:r>
              <a:rPr lang="en-US" dirty="0" smtClean="0"/>
              <a:t>Every time you turn on a computer, it goes through the Power-On Self Test (POST), which initializes hardware and finds an operating system to load. </a:t>
            </a:r>
          </a:p>
        </p:txBody>
      </p:sp>
      <p:sp>
        <p:nvSpPr>
          <p:cNvPr id="2" name="Title 1"/>
          <p:cNvSpPr>
            <a:spLocks noGrp="1"/>
          </p:cNvSpPr>
          <p:nvPr>
            <p:ph type="title"/>
          </p:nvPr>
        </p:nvSpPr>
        <p:spPr/>
        <p:txBody>
          <a:bodyPr/>
          <a:lstStyle/>
          <a:p>
            <a:r>
              <a:rPr lang="en-US" smtClean="0"/>
              <a:t>Booting the System</a:t>
            </a:r>
            <a:endParaRPr lang="en-US"/>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5" name="Content Placeholder 2"/>
          <p:cNvSpPr>
            <a:spLocks noGrp="1"/>
          </p:cNvSpPr>
          <p:nvPr>
            <p:ph type="body" sz="quarter" idx="10"/>
          </p:nvPr>
        </p:nvSpPr>
        <p:spPr>
          <a:xfrm>
            <a:off x="269239" y="1189177"/>
            <a:ext cx="11653523" cy="2862322"/>
          </a:xfrm>
        </p:spPr>
        <p:txBody>
          <a:bodyPr/>
          <a:lstStyle/>
          <a:p>
            <a:pPr lvl="1"/>
            <a:r>
              <a:rPr lang="en-US" dirty="0" smtClean="0"/>
              <a:t>A master boot record (MBR) is the first 512-byte boot sector of a partitioned data storage device such as a hard disk. </a:t>
            </a:r>
          </a:p>
          <a:p>
            <a:pPr lvl="2"/>
            <a:r>
              <a:rPr lang="en-US" dirty="0" smtClean="0"/>
              <a:t>It is used to hold the disk’s primary partition table, contains the code to bootstrap an operating system, which usually passes control to the volume boot record and uniquely identifies the disk media. </a:t>
            </a:r>
          </a:p>
          <a:p>
            <a:pPr lvl="1"/>
            <a:r>
              <a:rPr lang="en-US" dirty="0" smtClean="0"/>
              <a:t>A volume boot record (VBR) is a type of boot sector, stored in a disk volume on a hard disk, floppy disk, or similar data storage device that contains code for booting an operating system such as NTLDR and BOOTMGR.</a:t>
            </a:r>
          </a:p>
          <a:p>
            <a:pPr lvl="1"/>
            <a:endParaRPr lang="en-US" dirty="0"/>
          </a:p>
        </p:txBody>
      </p:sp>
      <p:sp>
        <p:nvSpPr>
          <p:cNvPr id="2" name="Title 1"/>
          <p:cNvSpPr>
            <a:spLocks noGrp="1"/>
          </p:cNvSpPr>
          <p:nvPr>
            <p:ph type="title"/>
          </p:nvPr>
        </p:nvSpPr>
        <p:spPr/>
        <p:txBody>
          <a:bodyPr/>
          <a:lstStyle/>
          <a:p>
            <a:r>
              <a:rPr lang="en-US" smtClean="0"/>
              <a:t>Master Boot Record</a:t>
            </a:r>
            <a:endParaRPr lang="en-US"/>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Old Way! - Boot.ini File</a:t>
            </a:r>
            <a:endParaRPr lang="en-US" dirty="0"/>
          </a:p>
        </p:txBody>
      </p:sp>
      <p:pic>
        <p:nvPicPr>
          <p:cNvPr id="2150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81200" y="1600200"/>
            <a:ext cx="8229600" cy="2398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3" name="Content Placeholder 2"/>
          <p:cNvSpPr>
            <a:spLocks noGrp="1"/>
          </p:cNvSpPr>
          <p:nvPr>
            <p:ph type="body" sz="quarter" idx="10"/>
          </p:nvPr>
        </p:nvSpPr>
        <p:spPr>
          <a:xfrm>
            <a:off x="269239" y="1189177"/>
            <a:ext cx="11653523" cy="1354217"/>
          </a:xfrm>
        </p:spPr>
        <p:txBody>
          <a:bodyPr/>
          <a:lstStyle/>
          <a:p>
            <a:pPr lvl="1"/>
            <a:r>
              <a:rPr lang="en-US" dirty="0" smtClean="0"/>
              <a:t>Boot Configuration Data (BCD) is a firmware-independent database for boot-time configuration data used by Microsoft’s Windows Boot Manager found with Windows Vista and later and Windows Server 2008</a:t>
            </a:r>
            <a:r>
              <a:rPr lang="en-US" dirty="0"/>
              <a:t> </a:t>
            </a:r>
            <a:r>
              <a:rPr lang="en-US" dirty="0" smtClean="0"/>
              <a:t>and later.</a:t>
            </a:r>
          </a:p>
          <a:p>
            <a:pPr lvl="1"/>
            <a:r>
              <a:rPr lang="en-US" dirty="0" smtClean="0"/>
              <a:t>To edit the Boot Configuration, you typically use Bcdedit.exe.</a:t>
            </a:r>
            <a:endParaRPr lang="en-US" dirty="0"/>
          </a:p>
        </p:txBody>
      </p:sp>
      <p:sp>
        <p:nvSpPr>
          <p:cNvPr id="2" name="Title 1"/>
          <p:cNvSpPr>
            <a:spLocks noGrp="1"/>
          </p:cNvSpPr>
          <p:nvPr>
            <p:ph type="title"/>
          </p:nvPr>
        </p:nvSpPr>
        <p:spPr/>
        <p:txBody>
          <a:bodyPr/>
          <a:lstStyle/>
          <a:p>
            <a:r>
              <a:rPr lang="en-US" dirty="0" smtClean="0"/>
              <a:t>The New Way! - </a:t>
            </a:r>
            <a:r>
              <a:rPr lang="en-US" dirty="0" err="1" smtClean="0"/>
              <a:t>BCDEdit</a:t>
            </a:r>
            <a:endParaRPr lang="en-US" dirty="0"/>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Advanced Boot Options</a:t>
            </a:r>
            <a:endParaRPr lang="en-US" dirty="0"/>
          </a:p>
        </p:txBody>
      </p:sp>
      <p:pic>
        <p:nvPicPr>
          <p:cNvPr id="24580" name="Picture 3" descr="E:\Desktop\BoxTwelve\Wiley\98-365 Server Administration Fundamentals\Pics3\F0404.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19400" y="1524000"/>
            <a:ext cx="6578600" cy="4933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DEMO: System Configuration</a:t>
            </a:r>
            <a:endParaRPr lang="en-US" dirty="0"/>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DEMO: Virtual Memory and Paging File</a:t>
            </a:r>
            <a:endParaRPr lang="en-US" dirty="0"/>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Grp="1" noChangeArrowheads="1"/>
          </p:cNvSpPr>
          <p:nvPr>
            <p:ph type="title"/>
          </p:nvPr>
        </p:nvSpPr>
        <p:spPr/>
        <p:txBody>
          <a:bodyPr/>
          <a:lstStyle/>
          <a:p>
            <a:r>
              <a:rPr lang="en-US" smtClean="0"/>
              <a:t>Objectives</a:t>
            </a:r>
            <a:endParaRPr lang="en-US"/>
          </a:p>
        </p:txBody>
      </p:sp>
      <p:sp>
        <p:nvSpPr>
          <p:cNvPr id="7171" name="Rectangle 22"/>
          <p:cNvSpPr>
            <a:spLocks noChangeArrowheads="1"/>
          </p:cNvSpPr>
          <p:nvPr/>
        </p:nvSpPr>
        <p:spPr bwMode="auto">
          <a:xfrm>
            <a:off x="1981200" y="1447800"/>
            <a:ext cx="82296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spcBef>
                <a:spcPct val="20000"/>
              </a:spcBef>
              <a:buClr>
                <a:srgbClr val="0000CC"/>
              </a:buClr>
              <a:buFontTx/>
              <a:buChar char="•"/>
            </a:pPr>
            <a:endParaRPr lang="en-US" altLang="en-US" sz="3200">
              <a:solidFill>
                <a:srgbClr val="505050"/>
              </a:solidFill>
              <a:latin typeface="Franklin Gothic Book" panose="020B0503020102020204" pitchFamily="34" charset="0"/>
            </a:endParaRPr>
          </a:p>
        </p:txBody>
      </p:sp>
      <p:graphicFrame>
        <p:nvGraphicFramePr>
          <p:cNvPr id="2" name="Table 1"/>
          <p:cNvGraphicFramePr>
            <a:graphicFrameLocks noGrp="1"/>
          </p:cNvGraphicFramePr>
          <p:nvPr/>
        </p:nvGraphicFramePr>
        <p:xfrm>
          <a:off x="1981200" y="1458913"/>
          <a:ext cx="8153400" cy="4119561"/>
        </p:xfrm>
        <a:graphic>
          <a:graphicData uri="http://schemas.openxmlformats.org/drawingml/2006/table">
            <a:tbl>
              <a:tblPr firstRow="1" bandRow="1">
                <a:tableStyleId>{5C22544A-7EE6-4342-B048-85BDC9FD1C3A}</a:tableStyleId>
              </a:tblPr>
              <a:tblGrid>
                <a:gridCol w="2667000"/>
                <a:gridCol w="2743200"/>
                <a:gridCol w="2743200"/>
              </a:tblGrid>
              <a:tr h="640312">
                <a:tc>
                  <a:txBody>
                    <a:bodyPr/>
                    <a:lstStyle/>
                    <a:p>
                      <a:r>
                        <a:rPr lang="en-US" sz="1800" dirty="0" smtClean="0"/>
                        <a:t>Skills/Concepts</a:t>
                      </a:r>
                      <a:endParaRPr lang="en-US" sz="1800" dirty="0"/>
                    </a:p>
                  </a:txBody>
                  <a:tcPr marT="45735" marB="45735"/>
                </a:tc>
                <a:tc>
                  <a:txBody>
                    <a:bodyPr/>
                    <a:lstStyle/>
                    <a:p>
                      <a:r>
                        <a:rPr lang="en-US" sz="1800" dirty="0" smtClean="0"/>
                        <a:t>Objective Domain Description</a:t>
                      </a:r>
                      <a:endParaRPr lang="en-US" sz="1800" dirty="0"/>
                    </a:p>
                  </a:txBody>
                  <a:tcPr marT="45735" marB="45735"/>
                </a:tc>
                <a:tc>
                  <a:txBody>
                    <a:bodyPr/>
                    <a:lstStyle/>
                    <a:p>
                      <a:r>
                        <a:rPr lang="en-US" sz="1800" dirty="0" smtClean="0"/>
                        <a:t>Objective Domain Number</a:t>
                      </a:r>
                      <a:endParaRPr lang="en-US" sz="1800" dirty="0"/>
                    </a:p>
                  </a:txBody>
                  <a:tcPr marT="45735" marB="45735"/>
                </a:tc>
              </a:tr>
              <a:tr h="644151">
                <a:tc>
                  <a:txBody>
                    <a:bodyPr/>
                    <a:lstStyle/>
                    <a:p>
                      <a:r>
                        <a:rPr lang="en-US" sz="1800" dirty="0" smtClean="0"/>
                        <a:t>Understanding Performance</a:t>
                      </a:r>
                      <a:endParaRPr lang="en-US" sz="1800" dirty="0"/>
                    </a:p>
                  </a:txBody>
                  <a:tcPr marT="45735" marB="45735"/>
                </a:tc>
                <a:tc>
                  <a:txBody>
                    <a:bodyPr/>
                    <a:lstStyle/>
                    <a:p>
                      <a:r>
                        <a:rPr lang="en-US" sz="1800" dirty="0" smtClean="0"/>
                        <a:t>Understand performance monitoring.</a:t>
                      </a:r>
                      <a:endParaRPr lang="en-US" sz="1800" dirty="0"/>
                    </a:p>
                  </a:txBody>
                  <a:tcPr marT="45735" marB="45735"/>
                </a:tc>
                <a:tc>
                  <a:txBody>
                    <a:bodyPr/>
                    <a:lstStyle/>
                    <a:p>
                      <a:r>
                        <a:rPr lang="en-US" sz="1800" dirty="0" smtClean="0"/>
                        <a:t>5.2</a:t>
                      </a:r>
                      <a:endParaRPr lang="en-US" sz="1800" dirty="0"/>
                    </a:p>
                  </a:txBody>
                  <a:tcPr marT="45735" marB="45735"/>
                </a:tc>
              </a:tr>
              <a:tr h="640185">
                <a:tc>
                  <a:txBody>
                    <a:bodyPr/>
                    <a:lstStyle/>
                    <a:p>
                      <a:r>
                        <a:rPr lang="en-US" sz="1800" dirty="0" smtClean="0"/>
                        <a:t>Using the Event Viewer</a:t>
                      </a:r>
                      <a:endParaRPr lang="en-US" sz="1800" dirty="0"/>
                    </a:p>
                  </a:txBody>
                  <a:tcPr marT="45735" marB="45735"/>
                </a:tc>
                <a:tc>
                  <a:txBody>
                    <a:bodyPr/>
                    <a:lstStyle/>
                    <a:p>
                      <a:r>
                        <a:rPr lang="en-US" sz="1800" dirty="0" smtClean="0"/>
                        <a:t>Understand</a:t>
                      </a:r>
                      <a:r>
                        <a:rPr lang="en-US" sz="1800" baseline="0" dirty="0" smtClean="0"/>
                        <a:t> logs and alerts.</a:t>
                      </a:r>
                      <a:endParaRPr lang="en-US" sz="1800" dirty="0"/>
                    </a:p>
                  </a:txBody>
                  <a:tcPr marT="45735" marB="45735"/>
                </a:tc>
                <a:tc>
                  <a:txBody>
                    <a:bodyPr/>
                    <a:lstStyle/>
                    <a:p>
                      <a:r>
                        <a:rPr lang="en-US" sz="1800" dirty="0" smtClean="0"/>
                        <a:t>5.3</a:t>
                      </a:r>
                      <a:endParaRPr lang="en-US" sz="1800" dirty="0"/>
                    </a:p>
                  </a:txBody>
                  <a:tcPr marT="45735" marB="45735"/>
                </a:tc>
              </a:tr>
              <a:tr h="640185">
                <a:tc>
                  <a:txBody>
                    <a:bodyPr/>
                    <a:lstStyle/>
                    <a:p>
                      <a:r>
                        <a:rPr lang="en-US" sz="1800" dirty="0" smtClean="0"/>
                        <a:t>Booting</a:t>
                      </a:r>
                      <a:r>
                        <a:rPr lang="en-US" sz="1800" baseline="0" dirty="0" smtClean="0"/>
                        <a:t> the System</a:t>
                      </a:r>
                      <a:endParaRPr lang="en-US" sz="1800" dirty="0"/>
                    </a:p>
                  </a:txBody>
                  <a:tcPr marT="45735" marB="45735"/>
                </a:tc>
                <a:tc>
                  <a:txBody>
                    <a:bodyPr/>
                    <a:lstStyle/>
                    <a:p>
                      <a:r>
                        <a:rPr lang="en-US" sz="1800" dirty="0" smtClean="0"/>
                        <a:t>Identify</a:t>
                      </a:r>
                      <a:r>
                        <a:rPr lang="en-US" sz="1800" baseline="0" dirty="0" smtClean="0"/>
                        <a:t> steps in the startup process.</a:t>
                      </a:r>
                      <a:endParaRPr lang="en-US" sz="1800" dirty="0"/>
                    </a:p>
                  </a:txBody>
                  <a:tcPr marT="45735" marB="45735"/>
                </a:tc>
                <a:tc>
                  <a:txBody>
                    <a:bodyPr/>
                    <a:lstStyle/>
                    <a:p>
                      <a:r>
                        <a:rPr lang="en-US" sz="1800" dirty="0" smtClean="0"/>
                        <a:t>6.1</a:t>
                      </a:r>
                      <a:endParaRPr lang="en-US" sz="1800" dirty="0"/>
                    </a:p>
                  </a:txBody>
                  <a:tcPr marT="45735" marB="45735"/>
                </a:tc>
              </a:tr>
              <a:tr h="640185">
                <a:tc>
                  <a:txBody>
                    <a:bodyPr/>
                    <a:lstStyle/>
                    <a:p>
                      <a:r>
                        <a:rPr lang="en-US" sz="1800" dirty="0" smtClean="0"/>
                        <a:t>Introducing Business Continuity</a:t>
                      </a:r>
                      <a:endParaRPr lang="en-US" sz="1800" dirty="0"/>
                    </a:p>
                  </a:txBody>
                  <a:tcPr marT="45735" marB="45735"/>
                </a:tc>
                <a:tc>
                  <a:txBody>
                    <a:bodyPr/>
                    <a:lstStyle/>
                    <a:p>
                      <a:r>
                        <a:rPr lang="en-US" sz="1800" dirty="0" smtClean="0"/>
                        <a:t>Understand business</a:t>
                      </a:r>
                      <a:r>
                        <a:rPr lang="en-US" sz="1800" baseline="0" dirty="0" smtClean="0"/>
                        <a:t> continuity.</a:t>
                      </a:r>
                      <a:endParaRPr lang="en-US" sz="1800" dirty="0"/>
                    </a:p>
                  </a:txBody>
                  <a:tcPr marT="45735" marB="45735"/>
                </a:tc>
                <a:tc>
                  <a:txBody>
                    <a:bodyPr/>
                    <a:lstStyle/>
                    <a:p>
                      <a:r>
                        <a:rPr lang="en-US" sz="1800" dirty="0" smtClean="0"/>
                        <a:t>6.2</a:t>
                      </a:r>
                    </a:p>
                  </a:txBody>
                  <a:tcPr marT="45735" marB="45735"/>
                </a:tc>
              </a:tr>
              <a:tr h="914543">
                <a:tc>
                  <a:txBody>
                    <a:bodyPr/>
                    <a:lstStyle/>
                    <a:p>
                      <a:r>
                        <a:rPr lang="en-US" sz="1800" dirty="0" smtClean="0"/>
                        <a:t>Introducing Troubleshooting Methodology</a:t>
                      </a:r>
                      <a:endParaRPr lang="en-US" sz="1800" dirty="0"/>
                    </a:p>
                  </a:txBody>
                  <a:tcPr marT="45735" marB="45735"/>
                </a:tc>
                <a:tc>
                  <a:txBody>
                    <a:bodyPr/>
                    <a:lstStyle/>
                    <a:p>
                      <a:r>
                        <a:rPr lang="en-US" sz="1800" dirty="0" smtClean="0"/>
                        <a:t>Understand troubleshooting</a:t>
                      </a:r>
                      <a:r>
                        <a:rPr lang="en-US" sz="1800" baseline="0" dirty="0" smtClean="0"/>
                        <a:t> methodology.</a:t>
                      </a:r>
                      <a:endParaRPr lang="en-US" sz="1800" dirty="0"/>
                    </a:p>
                  </a:txBody>
                  <a:tcPr marT="45735" marB="45735"/>
                </a:tc>
                <a:tc>
                  <a:txBody>
                    <a:bodyPr/>
                    <a:lstStyle/>
                    <a:p>
                      <a:r>
                        <a:rPr lang="en-US" sz="1800" dirty="0" smtClean="0"/>
                        <a:t>6.4</a:t>
                      </a:r>
                      <a:endParaRPr lang="en-US" sz="1800" dirty="0"/>
                    </a:p>
                  </a:txBody>
                  <a:tcPr marT="45735" marB="45735"/>
                </a:tc>
              </a:tr>
            </a:tbl>
          </a:graphicData>
        </a:graphic>
      </p:graphicFrame>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1" name="Content Placeholder 2"/>
          <p:cNvSpPr>
            <a:spLocks noGrp="1"/>
          </p:cNvSpPr>
          <p:nvPr>
            <p:ph type="body" sz="quarter" idx="10"/>
          </p:nvPr>
        </p:nvSpPr>
        <p:spPr>
          <a:xfrm>
            <a:off x="269239" y="1189177"/>
            <a:ext cx="11653523" cy="2092881"/>
          </a:xfrm>
        </p:spPr>
        <p:txBody>
          <a:bodyPr/>
          <a:lstStyle/>
          <a:p>
            <a:pPr lvl="1"/>
            <a:r>
              <a:rPr lang="en-US" dirty="0" smtClean="0"/>
              <a:t>Keeping servers running and services available.</a:t>
            </a:r>
          </a:p>
          <a:p>
            <a:pPr lvl="1"/>
            <a:r>
              <a:rPr lang="en-US" dirty="0" smtClean="0"/>
              <a:t>When a server goes down, it will most likely cause your company to lose money. </a:t>
            </a:r>
          </a:p>
          <a:p>
            <a:pPr lvl="1"/>
            <a:r>
              <a:rPr lang="en-US" dirty="0" smtClean="0"/>
              <a:t>If your network contains an external Web site or database that controls your sales, ordering, inventory, or production, server downtime can be detrimental to these business needs. </a:t>
            </a:r>
          </a:p>
          <a:p>
            <a:pPr lvl="1"/>
            <a:r>
              <a:rPr lang="en-US" dirty="0" smtClean="0"/>
              <a:t>If it is an internal server, it may not allow your users to perform their jobs.</a:t>
            </a:r>
          </a:p>
          <a:p>
            <a:pPr lvl="2"/>
            <a:endParaRPr lang="en-US" dirty="0"/>
          </a:p>
        </p:txBody>
      </p:sp>
      <p:sp>
        <p:nvSpPr>
          <p:cNvPr id="2" name="Title 1"/>
          <p:cNvSpPr>
            <a:spLocks noGrp="1"/>
          </p:cNvSpPr>
          <p:nvPr>
            <p:ph type="title"/>
          </p:nvPr>
        </p:nvSpPr>
        <p:spPr/>
        <p:txBody>
          <a:bodyPr/>
          <a:lstStyle/>
          <a:p>
            <a:r>
              <a:rPr lang="en-US" smtClean="0"/>
              <a:t>Business Continuity</a:t>
            </a:r>
            <a:endParaRPr lang="en-US"/>
          </a:p>
        </p:txBody>
      </p:sp>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High Availability</a:t>
            </a:r>
            <a:endParaRPr lang="en-US"/>
          </a:p>
        </p:txBody>
      </p:sp>
      <p:graphicFrame>
        <p:nvGraphicFramePr>
          <p:cNvPr id="5" name="Table 4"/>
          <p:cNvGraphicFramePr>
            <a:graphicFrameLocks noGrp="1"/>
          </p:cNvGraphicFramePr>
          <p:nvPr>
            <p:extLst>
              <p:ext uri="{D42A27DB-BD31-4B8C-83A1-F6EECF244321}">
                <p14:modId xmlns:p14="http://schemas.microsoft.com/office/powerpoint/2010/main" val="3836685108"/>
              </p:ext>
            </p:extLst>
          </p:nvPr>
        </p:nvGraphicFramePr>
        <p:xfrm>
          <a:off x="2057400" y="2133601"/>
          <a:ext cx="8153400" cy="3200399"/>
        </p:xfrm>
        <a:graphic>
          <a:graphicData uri="http://schemas.openxmlformats.org/drawingml/2006/table">
            <a:tbl>
              <a:tblPr firstRow="1" bandRow="1">
                <a:tableStyleId>{5C22544A-7EE6-4342-B048-85BDC9FD1C3A}</a:tableStyleId>
              </a:tblPr>
              <a:tblGrid>
                <a:gridCol w="2667000"/>
                <a:gridCol w="2743200"/>
                <a:gridCol w="2743200"/>
              </a:tblGrid>
              <a:tr h="398067">
                <a:tc>
                  <a:txBody>
                    <a:bodyPr/>
                    <a:lstStyle/>
                    <a:p>
                      <a:r>
                        <a:rPr lang="en-US" sz="1800" dirty="0" smtClean="0"/>
                        <a:t>Availability %</a:t>
                      </a:r>
                      <a:endParaRPr lang="en-US" sz="1800" dirty="0"/>
                    </a:p>
                  </a:txBody>
                  <a:tcPr marT="45735" marB="45735"/>
                </a:tc>
                <a:tc>
                  <a:txBody>
                    <a:bodyPr/>
                    <a:lstStyle/>
                    <a:p>
                      <a:r>
                        <a:rPr lang="en-US" sz="1800" dirty="0" smtClean="0"/>
                        <a:t>Downtime per Month</a:t>
                      </a:r>
                      <a:endParaRPr lang="en-US" sz="1800" dirty="0"/>
                    </a:p>
                  </a:txBody>
                  <a:tcPr marT="45735" marB="45735"/>
                </a:tc>
                <a:tc>
                  <a:txBody>
                    <a:bodyPr/>
                    <a:lstStyle/>
                    <a:p>
                      <a:r>
                        <a:rPr lang="en-US" sz="1800" dirty="0" smtClean="0"/>
                        <a:t>Downtime per Year</a:t>
                      </a:r>
                      <a:endParaRPr lang="en-US" sz="1800" dirty="0"/>
                    </a:p>
                  </a:txBody>
                  <a:tcPr marT="45735" marB="45735"/>
                </a:tc>
              </a:tr>
              <a:tr h="560165">
                <a:tc>
                  <a:txBody>
                    <a:bodyPr/>
                    <a:lstStyle/>
                    <a:p>
                      <a:r>
                        <a:rPr lang="en-US" sz="1800" dirty="0" smtClean="0"/>
                        <a:t>99</a:t>
                      </a:r>
                      <a:endParaRPr lang="en-US" sz="1800" dirty="0"/>
                    </a:p>
                  </a:txBody>
                  <a:tcPr marT="45735" marB="45735"/>
                </a:tc>
                <a:tc>
                  <a:txBody>
                    <a:bodyPr/>
                    <a:lstStyle/>
                    <a:p>
                      <a:r>
                        <a:rPr lang="en-US" sz="1800" dirty="0" smtClean="0"/>
                        <a:t>7.20 hours</a:t>
                      </a:r>
                      <a:endParaRPr lang="en-US" sz="1800" dirty="0"/>
                    </a:p>
                  </a:txBody>
                  <a:tcPr marT="45735" marB="45735"/>
                </a:tc>
                <a:tc>
                  <a:txBody>
                    <a:bodyPr/>
                    <a:lstStyle/>
                    <a:p>
                      <a:r>
                        <a:rPr lang="en-US" sz="1800" dirty="0" smtClean="0"/>
                        <a:t>3.65 days</a:t>
                      </a:r>
                      <a:endParaRPr lang="en-US" sz="1800" dirty="0"/>
                    </a:p>
                  </a:txBody>
                  <a:tcPr marT="45735" marB="45735"/>
                </a:tc>
              </a:tr>
              <a:tr h="556716">
                <a:tc>
                  <a:txBody>
                    <a:bodyPr/>
                    <a:lstStyle/>
                    <a:p>
                      <a:r>
                        <a:rPr lang="en-US" sz="1800" dirty="0" smtClean="0"/>
                        <a:t>99.9</a:t>
                      </a:r>
                      <a:endParaRPr lang="en-US" sz="1800" dirty="0"/>
                    </a:p>
                  </a:txBody>
                  <a:tcPr marT="45735" marB="45735"/>
                </a:tc>
                <a:tc>
                  <a:txBody>
                    <a:bodyPr/>
                    <a:lstStyle/>
                    <a:p>
                      <a:r>
                        <a:rPr lang="en-US" sz="1800" dirty="0" smtClean="0"/>
                        <a:t>43.2 minutes</a:t>
                      </a:r>
                      <a:endParaRPr lang="en-US" sz="1800" dirty="0"/>
                    </a:p>
                  </a:txBody>
                  <a:tcPr marT="45735" marB="45735"/>
                </a:tc>
                <a:tc>
                  <a:txBody>
                    <a:bodyPr/>
                    <a:lstStyle/>
                    <a:p>
                      <a:r>
                        <a:rPr lang="en-US" sz="1800" dirty="0" smtClean="0"/>
                        <a:t>8.76 hours</a:t>
                      </a:r>
                      <a:endParaRPr lang="en-US" sz="1800" dirty="0"/>
                    </a:p>
                  </a:txBody>
                  <a:tcPr marT="45735" marB="45735"/>
                </a:tc>
              </a:tr>
              <a:tr h="556716">
                <a:tc>
                  <a:txBody>
                    <a:bodyPr/>
                    <a:lstStyle/>
                    <a:p>
                      <a:r>
                        <a:rPr lang="en-US" sz="1800" dirty="0" smtClean="0"/>
                        <a:t>99.99</a:t>
                      </a:r>
                      <a:endParaRPr lang="en-US" sz="1800" dirty="0"/>
                    </a:p>
                  </a:txBody>
                  <a:tcPr marT="45735" marB="45735"/>
                </a:tc>
                <a:tc>
                  <a:txBody>
                    <a:bodyPr/>
                    <a:lstStyle/>
                    <a:p>
                      <a:r>
                        <a:rPr lang="en-US" sz="1800" dirty="0" smtClean="0"/>
                        <a:t>4.32 minutes</a:t>
                      </a:r>
                      <a:endParaRPr lang="en-US" sz="1800" dirty="0"/>
                    </a:p>
                  </a:txBody>
                  <a:tcPr marT="45735" marB="45735"/>
                </a:tc>
                <a:tc>
                  <a:txBody>
                    <a:bodyPr/>
                    <a:lstStyle/>
                    <a:p>
                      <a:r>
                        <a:rPr lang="en-US" sz="1800" dirty="0" smtClean="0"/>
                        <a:t>52.6 minutes</a:t>
                      </a:r>
                      <a:endParaRPr lang="en-US" sz="1800" dirty="0"/>
                    </a:p>
                  </a:txBody>
                  <a:tcPr marT="45735" marB="45735"/>
                </a:tc>
              </a:tr>
              <a:tr h="556716">
                <a:tc>
                  <a:txBody>
                    <a:bodyPr/>
                    <a:lstStyle/>
                    <a:p>
                      <a:r>
                        <a:rPr lang="en-US" sz="1800" dirty="0" smtClean="0"/>
                        <a:t>99.999</a:t>
                      </a:r>
                      <a:endParaRPr lang="en-US" sz="1800" dirty="0"/>
                    </a:p>
                  </a:txBody>
                  <a:tcPr marT="45735" marB="45735"/>
                </a:tc>
                <a:tc>
                  <a:txBody>
                    <a:bodyPr/>
                    <a:lstStyle/>
                    <a:p>
                      <a:r>
                        <a:rPr lang="en-US" sz="1800" dirty="0" smtClean="0"/>
                        <a:t>25.9 seconds</a:t>
                      </a:r>
                      <a:endParaRPr lang="en-US" sz="1800" dirty="0"/>
                    </a:p>
                  </a:txBody>
                  <a:tcPr marT="45735" marB="45735"/>
                </a:tc>
                <a:tc>
                  <a:txBody>
                    <a:bodyPr/>
                    <a:lstStyle/>
                    <a:p>
                      <a:r>
                        <a:rPr lang="en-US" sz="1800" dirty="0" smtClean="0"/>
                        <a:t>5.26 minutes</a:t>
                      </a:r>
                    </a:p>
                  </a:txBody>
                  <a:tcPr marT="45735" marB="45735"/>
                </a:tc>
              </a:tr>
              <a:tr h="572019">
                <a:tc>
                  <a:txBody>
                    <a:bodyPr/>
                    <a:lstStyle/>
                    <a:p>
                      <a:r>
                        <a:rPr lang="en-US" sz="1800" dirty="0" smtClean="0"/>
                        <a:t>99.9999</a:t>
                      </a:r>
                      <a:endParaRPr lang="en-US" sz="1800" dirty="0"/>
                    </a:p>
                  </a:txBody>
                  <a:tcPr marT="45735" marB="45735"/>
                </a:tc>
                <a:tc>
                  <a:txBody>
                    <a:bodyPr/>
                    <a:lstStyle/>
                    <a:p>
                      <a:r>
                        <a:rPr lang="en-US" sz="1800" dirty="0" smtClean="0"/>
                        <a:t>2.59 seconds</a:t>
                      </a:r>
                      <a:endParaRPr lang="en-US" sz="1800" dirty="0"/>
                    </a:p>
                  </a:txBody>
                  <a:tcPr marT="45735" marB="45735"/>
                </a:tc>
                <a:tc>
                  <a:txBody>
                    <a:bodyPr/>
                    <a:lstStyle/>
                    <a:p>
                      <a:r>
                        <a:rPr lang="en-US" sz="1800" dirty="0" smtClean="0"/>
                        <a:t>31.5 seconds</a:t>
                      </a:r>
                      <a:endParaRPr lang="en-US" sz="1800" dirty="0"/>
                    </a:p>
                  </a:txBody>
                  <a:tcPr marT="45735" marB="45735"/>
                </a:tc>
              </a:tr>
            </a:tbl>
          </a:graphicData>
        </a:graphic>
      </p:graphicFrame>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9" name="Content Placeholder 2"/>
          <p:cNvSpPr>
            <a:spLocks noGrp="1"/>
          </p:cNvSpPr>
          <p:nvPr>
            <p:ph type="body" sz="quarter" idx="10"/>
          </p:nvPr>
        </p:nvSpPr>
        <p:spPr>
          <a:xfrm>
            <a:off x="269239" y="1189177"/>
            <a:ext cx="11653523" cy="2092881"/>
          </a:xfrm>
        </p:spPr>
        <p:txBody>
          <a:bodyPr/>
          <a:lstStyle/>
          <a:p>
            <a:pPr lvl="1"/>
            <a:r>
              <a:rPr lang="en-US" dirty="0" smtClean="0"/>
              <a:t>To make a server more fault tolerant, you should first look at what components are the most likely to fail and implement technology to make a system less likely to fail.</a:t>
            </a:r>
          </a:p>
          <a:p>
            <a:pPr lvl="1"/>
            <a:r>
              <a:rPr lang="en-US" dirty="0" smtClean="0"/>
              <a:t>Some of the components that are made redundant within a system are usually:</a:t>
            </a:r>
          </a:p>
          <a:p>
            <a:pPr lvl="2"/>
            <a:r>
              <a:rPr lang="en-US" dirty="0" smtClean="0"/>
              <a:t>Disks: Use some form or RAID and hot spares. </a:t>
            </a:r>
          </a:p>
          <a:p>
            <a:pPr lvl="2"/>
            <a:r>
              <a:rPr lang="en-US" dirty="0" smtClean="0"/>
              <a:t>Power supplies: Use redundant power supplies.</a:t>
            </a:r>
          </a:p>
          <a:p>
            <a:pPr lvl="2"/>
            <a:r>
              <a:rPr lang="en-US" dirty="0" smtClean="0"/>
              <a:t>Network cards: Use redundant network cards.</a:t>
            </a:r>
            <a:endParaRPr lang="en-US" dirty="0"/>
          </a:p>
        </p:txBody>
      </p:sp>
      <p:sp>
        <p:nvSpPr>
          <p:cNvPr id="2" name="Title 1"/>
          <p:cNvSpPr>
            <a:spLocks noGrp="1"/>
          </p:cNvSpPr>
          <p:nvPr>
            <p:ph type="title"/>
          </p:nvPr>
        </p:nvSpPr>
        <p:spPr/>
        <p:txBody>
          <a:bodyPr/>
          <a:lstStyle/>
          <a:p>
            <a:r>
              <a:rPr lang="en-US" smtClean="0"/>
              <a:t>Fault Tolerance</a:t>
            </a:r>
            <a:endParaRPr lang="en-US"/>
          </a:p>
        </p:txBody>
      </p:sp>
    </p:spTree>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3" name="Content Placeholder 2"/>
          <p:cNvSpPr>
            <a:spLocks noGrp="1"/>
          </p:cNvSpPr>
          <p:nvPr>
            <p:ph type="body" sz="quarter" idx="10"/>
          </p:nvPr>
        </p:nvSpPr>
        <p:spPr>
          <a:xfrm>
            <a:off x="269239" y="1189177"/>
            <a:ext cx="11653523" cy="2369880"/>
          </a:xfrm>
        </p:spPr>
        <p:txBody>
          <a:bodyPr/>
          <a:lstStyle/>
          <a:p>
            <a:pPr lvl="1"/>
            <a:r>
              <a:rPr lang="en-US" dirty="0" smtClean="0"/>
              <a:t>A computer cluster is a group of linked computers that work together as one computer. </a:t>
            </a:r>
          </a:p>
          <a:p>
            <a:pPr lvl="1"/>
            <a:r>
              <a:rPr lang="en-US" dirty="0" smtClean="0"/>
              <a:t>Based on the technology used, clusters can provide fault tolerance (often referred to as availability), load balancing, or both. </a:t>
            </a:r>
          </a:p>
          <a:p>
            <a:pPr lvl="1"/>
            <a:r>
              <a:rPr lang="en-US" dirty="0" smtClean="0"/>
              <a:t>If the system fails, including the processor, memory, or motherboard, a cluster that provides fault tolerance can still service requests.</a:t>
            </a:r>
          </a:p>
          <a:p>
            <a:pPr lvl="1"/>
            <a:r>
              <a:rPr lang="en-US" dirty="0" smtClean="0"/>
              <a:t>The two most popular forms of clusters are failover clusters and load-balancing clusters.</a:t>
            </a:r>
          </a:p>
          <a:p>
            <a:pPr lvl="1"/>
            <a:endParaRPr lang="en-US" dirty="0"/>
          </a:p>
        </p:txBody>
      </p:sp>
      <p:sp>
        <p:nvSpPr>
          <p:cNvPr id="2" name="Title 1"/>
          <p:cNvSpPr>
            <a:spLocks noGrp="1"/>
          </p:cNvSpPr>
          <p:nvPr>
            <p:ph type="title"/>
          </p:nvPr>
        </p:nvSpPr>
        <p:spPr/>
        <p:txBody>
          <a:bodyPr/>
          <a:lstStyle/>
          <a:p>
            <a:r>
              <a:rPr lang="en-US" dirty="0" smtClean="0"/>
              <a:t>Clustering</a:t>
            </a:r>
            <a:endParaRPr lang="en-US" dirty="0"/>
          </a:p>
        </p:txBody>
      </p:sp>
    </p:spTree>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7" name="Content Placeholder 2"/>
          <p:cNvSpPr>
            <a:spLocks noGrp="1"/>
          </p:cNvSpPr>
          <p:nvPr>
            <p:ph type="body" sz="quarter" idx="10"/>
          </p:nvPr>
        </p:nvSpPr>
        <p:spPr>
          <a:xfrm>
            <a:off x="269239" y="1189177"/>
            <a:ext cx="11653523" cy="1692771"/>
          </a:xfrm>
        </p:spPr>
        <p:txBody>
          <a:bodyPr/>
          <a:lstStyle/>
          <a:p>
            <a:pPr lvl="1"/>
            <a:r>
              <a:rPr lang="en-US" dirty="0" smtClean="0"/>
              <a:t>Without electricity, the server will not run. Even if you have redundant power supplies, they cannot protect against a power outage or other forms of power fluctuations. </a:t>
            </a:r>
          </a:p>
          <a:p>
            <a:pPr lvl="1"/>
            <a:r>
              <a:rPr lang="en-US" dirty="0" smtClean="0"/>
              <a:t>In these situations, your company should look at uninterruptible power supplies and power generators to provide power when no power is available from the power company. </a:t>
            </a:r>
          </a:p>
          <a:p>
            <a:pPr lvl="1"/>
            <a:endParaRPr lang="en-US" dirty="0"/>
          </a:p>
        </p:txBody>
      </p:sp>
      <p:sp>
        <p:nvSpPr>
          <p:cNvPr id="2" name="Title 1"/>
          <p:cNvSpPr>
            <a:spLocks noGrp="1"/>
          </p:cNvSpPr>
          <p:nvPr>
            <p:ph type="title"/>
          </p:nvPr>
        </p:nvSpPr>
        <p:spPr/>
        <p:txBody>
          <a:bodyPr/>
          <a:lstStyle/>
          <a:p>
            <a:r>
              <a:rPr lang="en-US" smtClean="0"/>
              <a:t>Power</a:t>
            </a:r>
            <a:endParaRPr lang="en-US"/>
          </a:p>
        </p:txBody>
      </p:sp>
    </p:spTree>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51" name="Content Placeholder 2"/>
          <p:cNvSpPr>
            <a:spLocks noGrp="1"/>
          </p:cNvSpPr>
          <p:nvPr>
            <p:ph type="body" sz="quarter" idx="10"/>
          </p:nvPr>
        </p:nvSpPr>
        <p:spPr>
          <a:xfrm>
            <a:off x="269239" y="1189177"/>
            <a:ext cx="11653523" cy="2369880"/>
          </a:xfrm>
        </p:spPr>
        <p:txBody>
          <a:bodyPr/>
          <a:lstStyle/>
          <a:p>
            <a:pPr lvl="1"/>
            <a:r>
              <a:rPr lang="en-US" dirty="0" smtClean="0"/>
              <a:t>Data stored on a computer or stored on the network is vital to the users and the organization. </a:t>
            </a:r>
          </a:p>
          <a:p>
            <a:pPr lvl="1"/>
            <a:r>
              <a:rPr lang="en-US" dirty="0" smtClean="0"/>
              <a:t>It represents hours of work and its data is sometimes irreplaceable. One of the most essential components of any server design is the backup process. </a:t>
            </a:r>
          </a:p>
          <a:p>
            <a:pPr lvl="1"/>
            <a:r>
              <a:rPr lang="en-US" dirty="0" smtClean="0"/>
              <a:t>No matter how much effort, hardware, and software you put into a system, you will eventually have a failure. </a:t>
            </a:r>
          </a:p>
          <a:p>
            <a:pPr lvl="1"/>
            <a:r>
              <a:rPr lang="en-US" dirty="0" smtClean="0"/>
              <a:t>Sometimes when the downtime occurs, you may have data loss.</a:t>
            </a:r>
          </a:p>
          <a:p>
            <a:pPr lvl="1"/>
            <a:endParaRPr lang="en-US" dirty="0"/>
          </a:p>
        </p:txBody>
      </p:sp>
      <p:sp>
        <p:nvSpPr>
          <p:cNvPr id="2" name="Title 1"/>
          <p:cNvSpPr>
            <a:spLocks noGrp="1"/>
          </p:cNvSpPr>
          <p:nvPr>
            <p:ph type="title"/>
          </p:nvPr>
        </p:nvSpPr>
        <p:spPr/>
        <p:txBody>
          <a:bodyPr/>
          <a:lstStyle/>
          <a:p>
            <a:r>
              <a:rPr lang="en-US" smtClean="0"/>
              <a:t>Protecting Data</a:t>
            </a:r>
            <a:endParaRPr lang="en-US"/>
          </a:p>
        </p:txBody>
      </p:sp>
    </p:spTree>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675" name="Content Placeholder 2"/>
          <p:cNvSpPr>
            <a:spLocks noGrp="1"/>
          </p:cNvSpPr>
          <p:nvPr>
            <p:ph type="body" sz="quarter" idx="10"/>
          </p:nvPr>
        </p:nvSpPr>
        <p:spPr>
          <a:xfrm>
            <a:off x="269239" y="1189177"/>
            <a:ext cx="11653523" cy="1969770"/>
          </a:xfrm>
        </p:spPr>
        <p:txBody>
          <a:bodyPr/>
          <a:lstStyle/>
          <a:p>
            <a:pPr lvl="1"/>
            <a:r>
              <a:rPr lang="en-US" dirty="0" smtClean="0"/>
              <a:t>A backup is a copy of data kept somewhere so that data can be restored after a data-loss event. </a:t>
            </a:r>
          </a:p>
          <a:p>
            <a:pPr lvl="1"/>
            <a:r>
              <a:rPr lang="en-US" dirty="0" smtClean="0"/>
              <a:t>They can be used to restore entire systems following a disaster or to restore small sets of files that were accidentally deleted or corrupted.</a:t>
            </a:r>
          </a:p>
          <a:p>
            <a:pPr lvl="1"/>
            <a:r>
              <a:rPr lang="en-US" dirty="0"/>
              <a:t>When planning backups, you should isolate your program files and your data files. Program files usually do not change, so they do not have to be backed up </a:t>
            </a:r>
            <a:r>
              <a:rPr lang="en-US" dirty="0" smtClean="0"/>
              <a:t>often</a:t>
            </a:r>
            <a:r>
              <a:rPr lang="en-US" dirty="0"/>
              <a:t> </a:t>
            </a:r>
            <a:r>
              <a:rPr lang="en-US" dirty="0" smtClean="0"/>
              <a:t>or at all.  Data files should be backed up frequently.</a:t>
            </a:r>
          </a:p>
        </p:txBody>
      </p:sp>
      <p:sp>
        <p:nvSpPr>
          <p:cNvPr id="2" name="Title 1"/>
          <p:cNvSpPr>
            <a:spLocks noGrp="1"/>
          </p:cNvSpPr>
          <p:nvPr>
            <p:ph type="title"/>
          </p:nvPr>
        </p:nvSpPr>
        <p:spPr/>
        <p:txBody>
          <a:bodyPr/>
          <a:lstStyle/>
          <a:p>
            <a:r>
              <a:rPr lang="en-US" smtClean="0"/>
              <a:t>Backups</a:t>
            </a:r>
            <a:endParaRPr lang="en-US"/>
          </a:p>
        </p:txBody>
      </p:sp>
    </p:spTree>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3" name="Content Placeholder 2"/>
          <p:cNvSpPr>
            <a:spLocks noGrp="1"/>
          </p:cNvSpPr>
          <p:nvPr>
            <p:ph type="body" sz="quarter" idx="10"/>
          </p:nvPr>
        </p:nvSpPr>
        <p:spPr>
          <a:xfrm>
            <a:off x="269239" y="1189177"/>
            <a:ext cx="11653523" cy="3785652"/>
          </a:xfrm>
        </p:spPr>
        <p:txBody>
          <a:bodyPr/>
          <a:lstStyle/>
          <a:p>
            <a:pPr lvl="1"/>
            <a:r>
              <a:rPr lang="en-US" dirty="0" smtClean="0"/>
              <a:t>The Windows system state is a collection of system components that are not contained in a simple file but can be backed up easily. It includes: </a:t>
            </a:r>
          </a:p>
          <a:p>
            <a:pPr lvl="2"/>
            <a:r>
              <a:rPr lang="en-US" dirty="0" smtClean="0"/>
              <a:t>Boot files (boot.ini, NTLDR, NTDetect.com) </a:t>
            </a:r>
          </a:p>
          <a:p>
            <a:pPr lvl="2"/>
            <a:r>
              <a:rPr lang="en-US" dirty="0" err="1" smtClean="0"/>
              <a:t>DLLScache</a:t>
            </a:r>
            <a:r>
              <a:rPr lang="en-US" dirty="0" smtClean="0"/>
              <a:t> folder</a:t>
            </a:r>
          </a:p>
          <a:p>
            <a:pPr lvl="2"/>
            <a:r>
              <a:rPr lang="en-US" dirty="0" smtClean="0"/>
              <a:t>Registry (including COM settings) </a:t>
            </a:r>
          </a:p>
          <a:p>
            <a:pPr lvl="2"/>
            <a:r>
              <a:rPr lang="en-US" dirty="0" smtClean="0"/>
              <a:t>SYSVOL (Group Policy and log on scripts) </a:t>
            </a:r>
          </a:p>
          <a:p>
            <a:pPr lvl="2"/>
            <a:r>
              <a:rPr lang="en-US" dirty="0" smtClean="0"/>
              <a:t>Active Directory NTDS.DIT (domain controllers) </a:t>
            </a:r>
          </a:p>
          <a:p>
            <a:pPr lvl="2"/>
            <a:r>
              <a:rPr lang="en-US" dirty="0" smtClean="0"/>
              <a:t>Certificate Store (if the service is installed)</a:t>
            </a:r>
          </a:p>
          <a:p>
            <a:pPr lvl="2"/>
            <a:r>
              <a:rPr lang="en-US" dirty="0" smtClean="0"/>
              <a:t>User profiles</a:t>
            </a:r>
          </a:p>
          <a:p>
            <a:pPr lvl="2"/>
            <a:r>
              <a:rPr lang="en-US" dirty="0" smtClean="0"/>
              <a:t>COM+ and WMI information</a:t>
            </a:r>
          </a:p>
          <a:p>
            <a:pPr lvl="2"/>
            <a:r>
              <a:rPr lang="en-US" dirty="0" smtClean="0"/>
              <a:t>IIS </a:t>
            </a:r>
            <a:r>
              <a:rPr lang="en-US" dirty="0" err="1" smtClean="0"/>
              <a:t>metabase</a:t>
            </a:r>
            <a:endParaRPr lang="en-US" dirty="0"/>
          </a:p>
        </p:txBody>
      </p:sp>
      <p:sp>
        <p:nvSpPr>
          <p:cNvPr id="2" name="Title 1"/>
          <p:cNvSpPr>
            <a:spLocks noGrp="1"/>
          </p:cNvSpPr>
          <p:nvPr>
            <p:ph type="title"/>
          </p:nvPr>
        </p:nvSpPr>
        <p:spPr/>
        <p:txBody>
          <a:bodyPr/>
          <a:lstStyle/>
          <a:p>
            <a:r>
              <a:rPr lang="en-US" smtClean="0"/>
              <a:t>System State</a:t>
            </a:r>
            <a:endParaRPr lang="en-US"/>
          </a:p>
        </p:txBody>
      </p:sp>
    </p:spTree>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7" name="Content Placeholder 2"/>
          <p:cNvSpPr>
            <a:spLocks noGrp="1"/>
          </p:cNvSpPr>
          <p:nvPr>
            <p:ph type="body" sz="quarter" idx="10"/>
          </p:nvPr>
        </p:nvSpPr>
        <p:spPr>
          <a:xfrm>
            <a:off x="269239" y="1189177"/>
            <a:ext cx="11653523" cy="2092881"/>
          </a:xfrm>
        </p:spPr>
        <p:txBody>
          <a:bodyPr/>
          <a:lstStyle/>
          <a:p>
            <a:pPr lvl="1"/>
            <a:r>
              <a:rPr lang="en-US" dirty="0" smtClean="0"/>
              <a:t>When you plan a backup, your plan needs to balance between accessibility, security, and cost. Larger organizations will often combine one of the following management methods:</a:t>
            </a:r>
          </a:p>
          <a:p>
            <a:pPr lvl="2"/>
            <a:r>
              <a:rPr lang="en-US" dirty="0" smtClean="0"/>
              <a:t>On-line</a:t>
            </a:r>
          </a:p>
          <a:p>
            <a:pPr lvl="2"/>
            <a:r>
              <a:rPr lang="en-US" dirty="0" smtClean="0"/>
              <a:t>Near-line</a:t>
            </a:r>
          </a:p>
          <a:p>
            <a:pPr lvl="2"/>
            <a:r>
              <a:rPr lang="en-US" dirty="0" smtClean="0"/>
              <a:t>Off-line</a:t>
            </a:r>
          </a:p>
          <a:p>
            <a:pPr lvl="2"/>
            <a:r>
              <a:rPr lang="en-US" dirty="0" smtClean="0"/>
              <a:t>Backup site or DR site</a:t>
            </a:r>
            <a:endParaRPr lang="en-US" dirty="0"/>
          </a:p>
        </p:txBody>
      </p:sp>
      <p:sp>
        <p:nvSpPr>
          <p:cNvPr id="2" name="Title 1"/>
          <p:cNvSpPr>
            <a:spLocks noGrp="1"/>
          </p:cNvSpPr>
          <p:nvPr>
            <p:ph type="title"/>
          </p:nvPr>
        </p:nvSpPr>
        <p:spPr/>
        <p:txBody>
          <a:bodyPr/>
          <a:lstStyle/>
          <a:p>
            <a:r>
              <a:rPr lang="en-US" smtClean="0"/>
              <a:t>Media Management Methods</a:t>
            </a:r>
            <a:endParaRPr lang="en-US"/>
          </a:p>
        </p:txBody>
      </p:sp>
    </p:spTree>
  </p:cSld>
  <p:clrMapOvr>
    <a:masterClrMapping/>
  </p:clrMapOvr>
  <p:transition>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771" name="Content Placeholder 2"/>
          <p:cNvSpPr>
            <a:spLocks noGrp="1"/>
          </p:cNvSpPr>
          <p:nvPr>
            <p:ph type="body" sz="quarter" idx="10"/>
          </p:nvPr>
        </p:nvSpPr>
        <p:spPr>
          <a:xfrm>
            <a:off x="269239" y="1189177"/>
            <a:ext cx="11653523" cy="2431435"/>
          </a:xfrm>
        </p:spPr>
        <p:txBody>
          <a:bodyPr/>
          <a:lstStyle/>
          <a:p>
            <a:pPr lvl="1"/>
            <a:r>
              <a:rPr lang="en-US" dirty="0" smtClean="0"/>
              <a:t>When planning and performing a backup, specialized backup software will usually include different types of backups, each varying in the amount of time it takes to do a backup and restore. </a:t>
            </a:r>
          </a:p>
          <a:p>
            <a:pPr lvl="1"/>
            <a:r>
              <a:rPr lang="en-US" dirty="0" smtClean="0"/>
              <a:t>Traditional backups include:</a:t>
            </a:r>
          </a:p>
          <a:p>
            <a:pPr lvl="2"/>
            <a:r>
              <a:rPr lang="en-US" dirty="0" smtClean="0"/>
              <a:t>Full backup</a:t>
            </a:r>
          </a:p>
          <a:p>
            <a:pPr lvl="2"/>
            <a:r>
              <a:rPr lang="en-US" dirty="0" smtClean="0"/>
              <a:t>Full backup with incremental backups</a:t>
            </a:r>
          </a:p>
          <a:p>
            <a:pPr lvl="2"/>
            <a:r>
              <a:rPr lang="en-US" dirty="0" smtClean="0"/>
              <a:t>Full backup with differential backup</a:t>
            </a:r>
          </a:p>
          <a:p>
            <a:pPr lvl="1"/>
            <a:endParaRPr lang="en-US" dirty="0"/>
          </a:p>
        </p:txBody>
      </p:sp>
      <p:sp>
        <p:nvSpPr>
          <p:cNvPr id="2" name="Title 1"/>
          <p:cNvSpPr>
            <a:spLocks noGrp="1"/>
          </p:cNvSpPr>
          <p:nvPr>
            <p:ph type="title"/>
          </p:nvPr>
        </p:nvSpPr>
        <p:spPr/>
        <p:txBody>
          <a:bodyPr/>
          <a:lstStyle/>
          <a:p>
            <a:r>
              <a:rPr lang="en-US" smtClean="0"/>
              <a:t>Types of Backups</a:t>
            </a:r>
            <a:endParaRPr lang="en-US"/>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9" name="Content Placeholder 2"/>
          <p:cNvSpPr>
            <a:spLocks noGrp="1"/>
          </p:cNvSpPr>
          <p:nvPr>
            <p:ph type="body" sz="quarter" idx="10"/>
          </p:nvPr>
        </p:nvSpPr>
        <p:spPr/>
        <p:txBody>
          <a:bodyPr/>
          <a:lstStyle/>
          <a:p>
            <a:pPr lvl="1"/>
            <a:r>
              <a:rPr lang="en-US" smtClean="0"/>
              <a:t>The Information Technology Infrastructure Library (ITIL) is a set of concepts and practices for managing Information Technology (IT) systems, IT Service Management (ITSM), IT development, and IT operations. </a:t>
            </a:r>
          </a:p>
          <a:p>
            <a:pPr lvl="1"/>
            <a:r>
              <a:rPr lang="en-US" smtClean="0"/>
              <a:t>ITIL gives detailed descriptions of a number of important IT practices and provides comprehensive checklists, tasks, and procedures that any IT organization can tailor to its needs. </a:t>
            </a:r>
            <a:endParaRPr lang="en-US" dirty="0"/>
          </a:p>
        </p:txBody>
      </p:sp>
      <p:sp>
        <p:nvSpPr>
          <p:cNvPr id="2" name="Title 1"/>
          <p:cNvSpPr>
            <a:spLocks noGrp="1"/>
          </p:cNvSpPr>
          <p:nvPr>
            <p:ph type="title"/>
          </p:nvPr>
        </p:nvSpPr>
        <p:spPr/>
        <p:txBody>
          <a:bodyPr/>
          <a:lstStyle/>
          <a:p>
            <a:r>
              <a:rPr lang="en-US" dirty="0" smtClean="0"/>
              <a:t>ITIL</a:t>
            </a:r>
            <a:endParaRPr lang="en-US" dirty="0"/>
          </a:p>
        </p:txBody>
      </p:sp>
    </p:spTree>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795" name="Content Placeholder 2"/>
          <p:cNvSpPr>
            <a:spLocks noGrp="1"/>
          </p:cNvSpPr>
          <p:nvPr>
            <p:ph type="body" sz="quarter" idx="10"/>
          </p:nvPr>
        </p:nvSpPr>
        <p:spPr>
          <a:xfrm>
            <a:off x="269239" y="1189177"/>
            <a:ext cx="11653523" cy="1754326"/>
          </a:xfrm>
        </p:spPr>
        <p:txBody>
          <a:bodyPr/>
          <a:lstStyle/>
          <a:p>
            <a:pPr lvl="1"/>
            <a:r>
              <a:rPr lang="en-US" dirty="0" smtClean="0"/>
              <a:t>One of the questions you should ask yourself is “How often should I do a backup?” </a:t>
            </a:r>
          </a:p>
          <a:p>
            <a:pPr lvl="2"/>
            <a:r>
              <a:rPr lang="en-US" dirty="0" smtClean="0"/>
              <a:t>The answer will vary based on your needs. </a:t>
            </a:r>
          </a:p>
          <a:p>
            <a:pPr lvl="2"/>
            <a:r>
              <a:rPr lang="en-US" dirty="0" smtClean="0"/>
              <a:t>You must first look at how important your data is and how much effort would be required to re-create it. </a:t>
            </a:r>
          </a:p>
          <a:p>
            <a:pPr lvl="1"/>
            <a:r>
              <a:rPr lang="en-US" dirty="0" smtClean="0"/>
              <a:t>One common backup rotation scheme is the grandfather-father-son (GFS). </a:t>
            </a:r>
            <a:endParaRPr lang="en-US" dirty="0"/>
          </a:p>
        </p:txBody>
      </p:sp>
      <p:sp>
        <p:nvSpPr>
          <p:cNvPr id="2" name="Title 1"/>
          <p:cNvSpPr>
            <a:spLocks noGrp="1"/>
          </p:cNvSpPr>
          <p:nvPr>
            <p:ph type="title"/>
          </p:nvPr>
        </p:nvSpPr>
        <p:spPr/>
        <p:txBody>
          <a:bodyPr/>
          <a:lstStyle/>
          <a:p>
            <a:r>
              <a:rPr lang="en-US" smtClean="0"/>
              <a:t>Backup Rotations</a:t>
            </a:r>
            <a:endParaRPr lang="en-US"/>
          </a:p>
        </p:txBody>
      </p:sp>
    </p:spTree>
  </p:cSld>
  <p:clrMapOvr>
    <a:masterClrMapping/>
  </p:clrMapOvr>
  <p:transition>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DEMO: Windows Backup</a:t>
            </a:r>
            <a:endParaRPr lang="en-US" dirty="0"/>
          </a:p>
        </p:txBody>
      </p:sp>
    </p:spTree>
  </p:cSld>
  <p:clrMapOvr>
    <a:masterClrMapping/>
  </p:clrMapOvr>
  <p:transition>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Shadow Copies</a:t>
            </a:r>
            <a:endParaRPr lang="en-US"/>
          </a:p>
        </p:txBody>
      </p:sp>
      <p:pic>
        <p:nvPicPr>
          <p:cNvPr id="54276" name="Picture 3" descr="E:\Desktop\BoxTwelve\Wiley\98-365 Server Administration Fundamentals\Pictures\F0411.jpg"/>
          <p:cNvPicPr>
            <a:picLocks noChangeAspect="1" noChangeArrowheads="1"/>
          </p:cNvPicPr>
          <p:nvPr/>
        </p:nvPicPr>
        <p:blipFill>
          <a:blip r:embed="rId3">
            <a:extLst>
              <a:ext uri="{28A0092B-C50C-407E-A947-70E740481C1C}">
                <a14:useLocalDpi xmlns:a14="http://schemas.microsoft.com/office/drawing/2010/main" val="0"/>
              </a:ext>
            </a:extLst>
          </a:blip>
          <a:srcRect l="7639" t="4417" r="5211" b="7243"/>
          <a:stretch>
            <a:fillRect/>
          </a:stretch>
        </p:blipFill>
        <p:spPr bwMode="auto">
          <a:xfrm>
            <a:off x="1905000" y="1600200"/>
            <a:ext cx="6376988" cy="4846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4277" name="Picture 3" descr="E:\Desktop\BoxTwelve\Wiley\98-365 Server Administration Fundamentals\Pictures\F0412.jpg"/>
          <p:cNvPicPr>
            <a:picLocks noChangeAspect="1" noChangeArrowheads="1"/>
          </p:cNvPicPr>
          <p:nvPr/>
        </p:nvPicPr>
        <p:blipFill>
          <a:blip r:embed="rId4">
            <a:extLst>
              <a:ext uri="{28A0092B-C50C-407E-A947-70E740481C1C}">
                <a14:useLocalDpi xmlns:a14="http://schemas.microsoft.com/office/drawing/2010/main" val="0"/>
              </a:ext>
            </a:extLst>
          </a:blip>
          <a:srcRect l="35568" t="11961" r="32722" b="32341"/>
          <a:stretch>
            <a:fillRect/>
          </a:stretch>
        </p:blipFill>
        <p:spPr bwMode="auto">
          <a:xfrm>
            <a:off x="7543800" y="1524000"/>
            <a:ext cx="2662238"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Pre-Boot Recovery Tools</a:t>
            </a:r>
            <a:endParaRPr lang="en-US" dirty="0"/>
          </a:p>
        </p:txBody>
      </p:sp>
      <p:sp>
        <p:nvSpPr>
          <p:cNvPr id="4" name="Content Placeholder 2"/>
          <p:cNvSpPr>
            <a:spLocks noGrp="1"/>
          </p:cNvSpPr>
          <p:nvPr>
            <p:ph type="body" sz="quarter" idx="10"/>
          </p:nvPr>
        </p:nvSpPr>
        <p:spPr>
          <a:xfrm>
            <a:off x="269239" y="1189177"/>
            <a:ext cx="11653523" cy="1815882"/>
          </a:xfrm>
        </p:spPr>
        <p:txBody>
          <a:bodyPr/>
          <a:lstStyle/>
          <a:p>
            <a:pPr lvl="1"/>
            <a:r>
              <a:rPr lang="en-US" dirty="0" smtClean="0"/>
              <a:t>Recovery Console (2008 R2)</a:t>
            </a:r>
          </a:p>
          <a:p>
            <a:pPr lvl="1"/>
            <a:r>
              <a:rPr lang="en-US" dirty="0" smtClean="0"/>
              <a:t>System Repair (2008 R2)</a:t>
            </a:r>
          </a:p>
          <a:p>
            <a:pPr lvl="1"/>
            <a:r>
              <a:rPr lang="en-US" dirty="0" smtClean="0"/>
              <a:t>Windows Recovery Environment (2012 &amp; 2012 R2)</a:t>
            </a:r>
          </a:p>
          <a:p>
            <a:pPr lvl="1"/>
            <a:endParaRPr lang="en-US" dirty="0" smtClean="0"/>
          </a:p>
          <a:p>
            <a:pPr lvl="1"/>
            <a:endParaRPr lang="en-US" dirty="0"/>
          </a:p>
        </p:txBody>
      </p:sp>
    </p:spTree>
  </p:cSld>
  <p:clrMapOvr>
    <a:masterClrMapping/>
  </p:clrMapOvr>
  <p:transition>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rtlCol="0"/>
          <a:lstStyle/>
          <a:p>
            <a:pPr marL="252134" lvl="1" indent="0" defTabSz="914367">
              <a:buFont typeface="Arial" pitchFamily="34" charset="0"/>
              <a:buNone/>
              <a:defRPr/>
            </a:pPr>
            <a:endParaRPr lang="en-US" sz="2000" dirty="0" smtClean="0">
              <a:latin typeface="+mj-lt"/>
            </a:endParaRPr>
          </a:p>
          <a:p>
            <a:pPr marL="336145" indent="-336145" defTabSz="914367">
              <a:defRPr/>
            </a:pPr>
            <a:endParaRPr lang="en-US" sz="3921" dirty="0"/>
          </a:p>
        </p:txBody>
      </p:sp>
      <p:sp>
        <p:nvSpPr>
          <p:cNvPr id="3" name="Title 2"/>
          <p:cNvSpPr>
            <a:spLocks noGrp="1"/>
          </p:cNvSpPr>
          <p:nvPr>
            <p:ph type="title"/>
          </p:nvPr>
        </p:nvSpPr>
        <p:spPr/>
        <p:txBody>
          <a:bodyPr/>
          <a:lstStyle/>
          <a:p>
            <a:pPr defTabSz="914367" eaLnBrk="1" fontAlgn="auto" hangingPunct="1">
              <a:spcAft>
                <a:spcPts val="0"/>
              </a:spcAft>
              <a:defRPr/>
            </a:pPr>
            <a:r>
              <a:rPr sz="3970" smtClean="0"/>
              <a:t>Additional Resources &amp; Next Steps</a:t>
            </a:r>
            <a:endParaRPr sz="3970"/>
          </a:p>
        </p:txBody>
      </p:sp>
      <p:sp>
        <p:nvSpPr>
          <p:cNvPr id="4" name="TextBox 3"/>
          <p:cNvSpPr txBox="1"/>
          <p:nvPr/>
        </p:nvSpPr>
        <p:spPr>
          <a:xfrm>
            <a:off x="457200" y="4267200"/>
            <a:ext cx="3581400" cy="2200275"/>
          </a:xfrm>
          <a:prstGeom prst="rect">
            <a:avLst/>
          </a:prstGeom>
          <a:solidFill>
            <a:schemeClr val="accent6"/>
          </a:solidFill>
        </p:spPr>
        <p:txBody>
          <a:bodyPr lIns="182880" tIns="146304" rIns="182880" bIns="146304"/>
          <a:lstStyle/>
          <a:p>
            <a:pPr eaLnBrk="1" hangingPunct="1">
              <a:lnSpc>
                <a:spcPct val="90000"/>
              </a:lnSpc>
              <a:spcAft>
                <a:spcPts val="600"/>
              </a:spcAft>
              <a:defRPr/>
            </a:pPr>
            <a:r>
              <a:rPr lang="en-US" sz="3200" u="sng" dirty="0">
                <a:solidFill>
                  <a:srgbClr val="FFFFFF">
                    <a:lumMod val="95000"/>
                  </a:srgbClr>
                </a:solidFill>
                <a:latin typeface="Segoe UI Light"/>
              </a:rPr>
              <a:t>Books</a:t>
            </a:r>
          </a:p>
          <a:p>
            <a:pPr marL="342900" indent="-342900" eaLnBrk="1" hangingPunct="1">
              <a:lnSpc>
                <a:spcPct val="90000"/>
              </a:lnSpc>
              <a:spcAft>
                <a:spcPts val="600"/>
              </a:spcAft>
              <a:buFont typeface="Arial" panose="020B0604020202020204" pitchFamily="34" charset="0"/>
              <a:buChar char="•"/>
              <a:defRPr/>
            </a:pPr>
            <a:r>
              <a:rPr lang="en-US" sz="2000" dirty="0">
                <a:solidFill>
                  <a:srgbClr val="FFFFFF">
                    <a:lumMod val="95000"/>
                  </a:srgbClr>
                </a:solidFill>
                <a:latin typeface="Segoe UI Light"/>
              </a:rPr>
              <a:t>Exam </a:t>
            </a:r>
            <a:r>
              <a:rPr lang="en-US" sz="2000" dirty="0" smtClean="0">
                <a:solidFill>
                  <a:srgbClr val="FFFFFF">
                    <a:lumMod val="95000"/>
                  </a:srgbClr>
                </a:solidFill>
                <a:latin typeface="Segoe UI Light"/>
              </a:rPr>
              <a:t>98-365: </a:t>
            </a:r>
            <a:r>
              <a:rPr lang="en-US" sz="2000" dirty="0">
                <a:solidFill>
                  <a:srgbClr val="FFFFFF">
                    <a:lumMod val="95000"/>
                  </a:srgbClr>
                </a:solidFill>
                <a:latin typeface="Segoe UI Light"/>
              </a:rPr>
              <a:t>MTA </a:t>
            </a:r>
            <a:r>
              <a:rPr lang="en-US" sz="2000" dirty="0" smtClean="0">
                <a:solidFill>
                  <a:srgbClr val="FFFFFF">
                    <a:lumMod val="95000"/>
                  </a:srgbClr>
                </a:solidFill>
                <a:latin typeface="Segoe UI Light"/>
              </a:rPr>
              <a:t>Windows Server Administration Fundamentals </a:t>
            </a:r>
            <a:r>
              <a:rPr lang="en-US" sz="2000" dirty="0">
                <a:solidFill>
                  <a:srgbClr val="FFFFFF">
                    <a:lumMod val="95000"/>
                  </a:srgbClr>
                </a:solidFill>
                <a:latin typeface="Segoe UI Light"/>
              </a:rPr>
              <a:t>(Microsoft Official Academic Course)</a:t>
            </a:r>
          </a:p>
        </p:txBody>
      </p:sp>
      <p:sp>
        <p:nvSpPr>
          <p:cNvPr id="56325" name="TextBox 4"/>
          <p:cNvSpPr txBox="1">
            <a:spLocks noChangeArrowheads="1"/>
          </p:cNvSpPr>
          <p:nvPr/>
        </p:nvSpPr>
        <p:spPr bwMode="auto">
          <a:xfrm>
            <a:off x="2933700" y="1143000"/>
            <a:ext cx="6324600" cy="375443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82880" tIns="146304" rIns="182880" bIns="146304"/>
          <a:lstStyle>
            <a:lvl1pPr defTabSz="685800">
              <a:defRPr>
                <a:solidFill>
                  <a:schemeClr val="tx1"/>
                </a:solidFill>
                <a:latin typeface="Arial" panose="020B0604020202020204" pitchFamily="34" charset="0"/>
              </a:defRPr>
            </a:lvl1pPr>
            <a:lvl2pPr marL="428625" indent="-176213" defTabSz="685800">
              <a:defRPr>
                <a:solidFill>
                  <a:schemeClr val="tx1"/>
                </a:solidFill>
                <a:latin typeface="Arial" panose="020B0604020202020204" pitchFamily="34" charset="0"/>
              </a:defRPr>
            </a:lvl2pPr>
            <a:lvl3pPr marL="1143000" indent="-228600" defTabSz="685800">
              <a:defRPr>
                <a:solidFill>
                  <a:schemeClr val="tx1"/>
                </a:solidFill>
                <a:latin typeface="Arial" panose="020B0604020202020204" pitchFamily="34" charset="0"/>
              </a:defRPr>
            </a:lvl3pPr>
            <a:lvl4pPr marL="1600200" indent="-228600" defTabSz="685800">
              <a:defRPr>
                <a:solidFill>
                  <a:schemeClr val="tx1"/>
                </a:solidFill>
                <a:latin typeface="Arial" panose="020B0604020202020204" pitchFamily="34" charset="0"/>
              </a:defRPr>
            </a:lvl4pPr>
            <a:lvl5pPr marL="2057400" indent="-228600" defTabSz="685800">
              <a:defRPr>
                <a:solidFill>
                  <a:schemeClr val="tx1"/>
                </a:solidFill>
                <a:latin typeface="Arial" panose="020B0604020202020204" pitchFamily="34" charset="0"/>
              </a:defRPr>
            </a:lvl5pPr>
            <a:lvl6pPr marL="2514600" indent="-228600" defTabSz="685800" eaLnBrk="0" fontAlgn="base" hangingPunct="0">
              <a:spcBef>
                <a:spcPct val="0"/>
              </a:spcBef>
              <a:spcAft>
                <a:spcPct val="0"/>
              </a:spcAft>
              <a:defRPr>
                <a:solidFill>
                  <a:schemeClr val="tx1"/>
                </a:solidFill>
                <a:latin typeface="Arial" panose="020B0604020202020204" pitchFamily="34" charset="0"/>
              </a:defRPr>
            </a:lvl6pPr>
            <a:lvl7pPr marL="2971800" indent="-228600" defTabSz="685800" eaLnBrk="0" fontAlgn="base" hangingPunct="0">
              <a:spcBef>
                <a:spcPct val="0"/>
              </a:spcBef>
              <a:spcAft>
                <a:spcPct val="0"/>
              </a:spcAft>
              <a:defRPr>
                <a:solidFill>
                  <a:schemeClr val="tx1"/>
                </a:solidFill>
                <a:latin typeface="Arial" panose="020B0604020202020204" pitchFamily="34" charset="0"/>
              </a:defRPr>
            </a:lvl7pPr>
            <a:lvl8pPr marL="3429000" indent="-228600" defTabSz="685800" eaLnBrk="0" fontAlgn="base" hangingPunct="0">
              <a:spcBef>
                <a:spcPct val="0"/>
              </a:spcBef>
              <a:spcAft>
                <a:spcPct val="0"/>
              </a:spcAft>
              <a:defRPr>
                <a:solidFill>
                  <a:schemeClr val="tx1"/>
                </a:solidFill>
                <a:latin typeface="Arial" panose="020B0604020202020204" pitchFamily="34" charset="0"/>
              </a:defRPr>
            </a:lvl8pPr>
            <a:lvl9pPr marL="3886200" indent="-228600" defTabSz="6858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90000"/>
              </a:lnSpc>
              <a:spcBef>
                <a:spcPct val="20000"/>
              </a:spcBef>
              <a:buSzPct val="90000"/>
            </a:pPr>
            <a:r>
              <a:rPr lang="en-US" altLang="en-US" sz="3200" u="sng" dirty="0">
                <a:solidFill>
                  <a:srgbClr val="F2F2F2"/>
                </a:solidFill>
                <a:latin typeface="Segoe UI Light" panose="020B0502040204020203" pitchFamily="34" charset="0"/>
              </a:rPr>
              <a:t>Instructor-Led Courses</a:t>
            </a:r>
          </a:p>
          <a:p>
            <a:pPr lvl="1" eaLnBrk="1" hangingPunct="1">
              <a:lnSpc>
                <a:spcPct val="90000"/>
              </a:lnSpc>
              <a:spcBef>
                <a:spcPct val="20000"/>
              </a:spcBef>
              <a:buSzPct val="90000"/>
              <a:buFont typeface="Arial" panose="020B0604020202020204" pitchFamily="34" charset="0"/>
              <a:buChar char="•"/>
            </a:pPr>
            <a:r>
              <a:rPr lang="en-US" altLang="en-US" sz="2000" dirty="0">
                <a:solidFill>
                  <a:srgbClr val="F2F2F2"/>
                </a:solidFill>
                <a:latin typeface="Segoe UI Light" panose="020B0502040204020203" pitchFamily="34" charset="0"/>
              </a:rPr>
              <a:t>40033A: Windows Operating System and Windows Server Fundamentals: Training 2-Pack for MTA Exams 98-349 and 98-365 (5 Days)</a:t>
            </a:r>
          </a:p>
          <a:p>
            <a:pPr lvl="1" eaLnBrk="1" hangingPunct="1">
              <a:lnSpc>
                <a:spcPct val="90000"/>
              </a:lnSpc>
              <a:spcBef>
                <a:spcPct val="20000"/>
              </a:spcBef>
              <a:buSzPct val="90000"/>
              <a:buFont typeface="Arial" panose="020B0604020202020204" pitchFamily="34" charset="0"/>
              <a:buChar char="•"/>
            </a:pPr>
            <a:r>
              <a:rPr lang="en-US" altLang="en-US" sz="2000" dirty="0">
                <a:solidFill>
                  <a:srgbClr val="F2F2F2"/>
                </a:solidFill>
                <a:latin typeface="Segoe UI Light" panose="020B0502040204020203" pitchFamily="34" charset="0"/>
              </a:rPr>
              <a:t>40349A: Windows Operating System Fundamentals: MTA Exam 98-349 (3 Days)</a:t>
            </a:r>
          </a:p>
          <a:p>
            <a:pPr lvl="1" eaLnBrk="1" hangingPunct="1">
              <a:lnSpc>
                <a:spcPct val="90000"/>
              </a:lnSpc>
              <a:spcBef>
                <a:spcPct val="20000"/>
              </a:spcBef>
              <a:buSzPct val="90000"/>
              <a:buFont typeface="Arial" panose="020B0604020202020204" pitchFamily="34" charset="0"/>
              <a:buChar char="•"/>
            </a:pPr>
            <a:r>
              <a:rPr lang="en-US" altLang="en-US" sz="2000" dirty="0">
                <a:solidFill>
                  <a:srgbClr val="F2F2F2"/>
                </a:solidFill>
                <a:latin typeface="Segoe UI Light" panose="020B0502040204020203" pitchFamily="34" charset="0"/>
              </a:rPr>
              <a:t>40032A: Networking and Security Fundamentals: Training 2-Pack for MTA Exams 98-366 and 98-367 (5 Days)</a:t>
            </a:r>
          </a:p>
          <a:p>
            <a:pPr lvl="1" eaLnBrk="1" hangingPunct="1">
              <a:lnSpc>
                <a:spcPct val="90000"/>
              </a:lnSpc>
              <a:spcBef>
                <a:spcPct val="20000"/>
              </a:spcBef>
              <a:buSzPct val="90000"/>
              <a:buFont typeface="Arial" panose="020B0604020202020204" pitchFamily="34" charset="0"/>
              <a:buChar char="•"/>
            </a:pPr>
            <a:r>
              <a:rPr lang="en-US" altLang="en-US" sz="2000" dirty="0">
                <a:solidFill>
                  <a:srgbClr val="F2F2F2"/>
                </a:solidFill>
                <a:latin typeface="Segoe UI Light" panose="020B0502040204020203" pitchFamily="34" charset="0"/>
              </a:rPr>
              <a:t>40366A: Networking Fundamentals: MTA Exam 98-366</a:t>
            </a:r>
          </a:p>
        </p:txBody>
      </p:sp>
      <p:sp>
        <p:nvSpPr>
          <p:cNvPr id="6" name="TextBox 5"/>
          <p:cNvSpPr txBox="1"/>
          <p:nvPr/>
        </p:nvSpPr>
        <p:spPr>
          <a:xfrm>
            <a:off x="8593137" y="4486275"/>
            <a:ext cx="3328987" cy="2074863"/>
          </a:xfrm>
          <a:prstGeom prst="rect">
            <a:avLst/>
          </a:prstGeom>
          <a:solidFill>
            <a:schemeClr val="accent6"/>
          </a:solidFill>
        </p:spPr>
        <p:txBody>
          <a:bodyPr lIns="182880" tIns="146304" rIns="182880" bIns="146304"/>
          <a:lstStyle/>
          <a:p>
            <a:pPr defTabSz="685845" eaLnBrk="1" fontAlgn="auto" hangingPunct="1">
              <a:lnSpc>
                <a:spcPct val="90000"/>
              </a:lnSpc>
              <a:spcBef>
                <a:spcPct val="20000"/>
              </a:spcBef>
              <a:spcAft>
                <a:spcPts val="0"/>
              </a:spcAft>
              <a:buSzPct val="90000"/>
              <a:defRPr/>
            </a:pPr>
            <a:r>
              <a:rPr lang="en-US" sz="3200" u="sng" dirty="0">
                <a:solidFill>
                  <a:srgbClr val="FFFFFF">
                    <a:lumMod val="95000"/>
                  </a:srgbClr>
                </a:solidFill>
                <a:latin typeface="Segoe UI Light"/>
              </a:rPr>
              <a:t>Exams &amp; Certifications</a:t>
            </a:r>
            <a:endParaRPr lang="en-US" sz="3200" dirty="0">
              <a:solidFill>
                <a:srgbClr val="FFFFFF">
                  <a:lumMod val="95000"/>
                </a:srgbClr>
              </a:solidFill>
              <a:latin typeface="Segoe UI Light"/>
            </a:endParaRPr>
          </a:p>
          <a:p>
            <a:pPr marL="429562" lvl="1" indent="-177428" defTabSz="685845" eaLnBrk="1" fontAlgn="auto" hangingPunct="1">
              <a:lnSpc>
                <a:spcPct val="90000"/>
              </a:lnSpc>
              <a:spcBef>
                <a:spcPct val="20000"/>
              </a:spcBef>
              <a:spcAft>
                <a:spcPts val="0"/>
              </a:spcAft>
              <a:buSzPct val="90000"/>
              <a:buFont typeface="Arial" pitchFamily="34" charset="0"/>
              <a:buChar char="•"/>
              <a:defRPr/>
            </a:pPr>
            <a:r>
              <a:rPr lang="en-US" sz="2000" dirty="0">
                <a:solidFill>
                  <a:srgbClr val="FFFFFF">
                    <a:lumMod val="95000"/>
                  </a:srgbClr>
                </a:solidFill>
                <a:latin typeface="Segoe UI Light"/>
              </a:rPr>
              <a:t>Exam </a:t>
            </a:r>
            <a:r>
              <a:rPr lang="en-US" sz="2000" dirty="0" smtClean="0">
                <a:solidFill>
                  <a:srgbClr val="FFFFFF">
                    <a:lumMod val="95000"/>
                  </a:srgbClr>
                </a:solidFill>
                <a:latin typeface="Segoe UI Light"/>
              </a:rPr>
              <a:t>98-365</a:t>
            </a:r>
            <a:r>
              <a:rPr lang="en-US" sz="2000" dirty="0">
                <a:solidFill>
                  <a:srgbClr val="FFFFFF">
                    <a:lumMod val="95000"/>
                  </a:srgbClr>
                </a:solidFill>
                <a:latin typeface="Segoe UI Light"/>
              </a:rPr>
              <a:t>: Windows Server Administration Fundamentals </a:t>
            </a:r>
          </a:p>
        </p:txBody>
      </p:sp>
      <p:pic>
        <p:nvPicPr>
          <p:cNvPr id="56327"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843838" y="254000"/>
            <a:ext cx="1497012" cy="154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6328" name="Picture 7"/>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361613" y="2743200"/>
            <a:ext cx="1022350" cy="215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6329" name="Picture 8"/>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00050" y="2743200"/>
            <a:ext cx="1201738" cy="159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30633663"/>
      </p:ext>
    </p:extLst>
  </p:cSld>
  <p:clrMapOvr>
    <a:masterClrMapping/>
  </p:clrMapOvr>
  <p:transition>
    <p:fad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a:spLocks noChangeArrowheads="1"/>
          </p:cNvSpPr>
          <p:nvPr/>
        </p:nvSpPr>
        <p:spPr bwMode="blackWhite">
          <a:xfrm>
            <a:off x="228600" y="5818252"/>
            <a:ext cx="11734799" cy="712135"/>
          </a:xfrm>
          <a:prstGeom prst="rect">
            <a:avLst/>
          </a:prstGeom>
          <a:noFill/>
          <a:ln w="12700">
            <a:noFill/>
            <a:miter lim="800000"/>
            <a:headEnd type="none" w="sm" len="sm"/>
            <a:tailEnd type="none" w="sm" len="sm"/>
          </a:ln>
          <a:effectLst/>
        </p:spPr>
        <p:txBody>
          <a:bodyPr lIns="179300" tIns="143440" rIns="179300" bIns="143440">
            <a:spAutoFit/>
          </a:bodyPr>
          <a:lstStyle/>
          <a:p>
            <a:pPr algn="r" defTabSz="914017" eaLnBrk="1" hangingPunct="1">
              <a:defRPr/>
            </a:pPr>
            <a:r>
              <a:rPr lang="en-US" sz="686" dirty="0">
                <a:gradFill>
                  <a:gsLst>
                    <a:gs pos="0">
                      <a:srgbClr val="FFFFFF"/>
                    </a:gs>
                    <a:gs pos="100000">
                      <a:srgbClr val="FFFFFF"/>
                    </a:gs>
                  </a:gsLst>
                  <a:lin ang="5400000" scaled="0"/>
                </a:gradFill>
                <a:cs typeface="Segoe UI" pitchFamily="34" charset="0"/>
              </a:rPr>
              <a:t>© 2012 Microsoft Corporation. All rights reserved. Microsoft, Windows, Windows Vista and other product names are or may be registered trademarks and/or trademarks in the U.S. and/or other countries.</a:t>
            </a:r>
          </a:p>
          <a:p>
            <a:pPr algn="r" defTabSz="914017" eaLnBrk="1" hangingPunct="1">
              <a:defRPr/>
            </a:pPr>
            <a:r>
              <a:rPr lang="en-US" sz="686" dirty="0">
                <a:gradFill>
                  <a:gsLst>
                    <a:gs pos="0">
                      <a:srgbClr val="FFFFFF"/>
                    </a:gs>
                    <a:gs pos="100000">
                      <a:srgbClr val="FFFFFF"/>
                    </a:gs>
                  </a:gsLst>
                  <a:lin ang="5400000" scaled="0"/>
                </a:gradFill>
                <a:cs typeface="Segoe UI"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686" dirty="0">
                <a:gradFill>
                  <a:gsLst>
                    <a:gs pos="0">
                      <a:srgbClr val="FFFFFF"/>
                    </a:gs>
                    <a:gs pos="100000">
                      <a:srgbClr val="FFFFFF"/>
                    </a:gs>
                  </a:gsLst>
                  <a:lin ang="5400000" scaled="0"/>
                </a:gradFill>
                <a:cs typeface="Segoe UI" pitchFamily="34" charset="0"/>
              </a:rPr>
            </a:br>
            <a:r>
              <a:rPr lang="en-US" sz="686" dirty="0">
                <a:gradFill>
                  <a:gsLst>
                    <a:gs pos="0">
                      <a:srgbClr val="FFFFFF"/>
                    </a:gs>
                    <a:gs pos="100000">
                      <a:srgbClr val="FFFFFF"/>
                    </a:gs>
                  </a:gsLst>
                  <a:lin ang="5400000" scaled="0"/>
                </a:gradFill>
                <a:cs typeface="Segoe UI" pitchFamily="34" charset="0"/>
              </a:rPr>
              <a:t>MICROSOFT MAKES NO WARRANTIES, EXPRESS, IMPLIED OR STATUTORY, AS TO THE INFORMATION IN THIS PRESENTATION.</a:t>
            </a:r>
          </a:p>
        </p:txBody>
      </p:sp>
      <p:pic>
        <p:nvPicPr>
          <p:cNvPr id="65539" name="Pictur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invGray">
          <a:xfrm>
            <a:off x="381000" y="3124200"/>
            <a:ext cx="242728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3" name="Content Placeholder 2"/>
          <p:cNvSpPr>
            <a:spLocks noGrp="1"/>
          </p:cNvSpPr>
          <p:nvPr>
            <p:ph type="body" sz="quarter" idx="10"/>
          </p:nvPr>
        </p:nvSpPr>
        <p:spPr>
          <a:xfrm>
            <a:off x="269239" y="1189177"/>
            <a:ext cx="11653523" cy="2769989"/>
          </a:xfrm>
        </p:spPr>
        <p:txBody>
          <a:bodyPr/>
          <a:lstStyle/>
          <a:p>
            <a:pPr lvl="1"/>
            <a:r>
              <a:rPr lang="en-US" dirty="0" smtClean="0"/>
              <a:t>When you want to start using a server, service, or application, you should follow certain steps to implement it properly. </a:t>
            </a:r>
          </a:p>
          <a:p>
            <a:pPr lvl="1"/>
            <a:r>
              <a:rPr lang="en-US" dirty="0" smtClean="0"/>
              <a:t>Those steps include:</a:t>
            </a:r>
          </a:p>
          <a:p>
            <a:pPr lvl="2"/>
            <a:r>
              <a:rPr lang="en-US" dirty="0" smtClean="0"/>
              <a:t>Collecting requirements</a:t>
            </a:r>
          </a:p>
          <a:p>
            <a:pPr lvl="2"/>
            <a:r>
              <a:rPr lang="en-US" dirty="0" smtClean="0"/>
              <a:t>Designing and planning</a:t>
            </a:r>
          </a:p>
          <a:p>
            <a:pPr lvl="2"/>
            <a:r>
              <a:rPr lang="en-US" dirty="0" smtClean="0"/>
              <a:t>Implementing</a:t>
            </a:r>
          </a:p>
          <a:p>
            <a:pPr lvl="2"/>
            <a:r>
              <a:rPr lang="en-US" dirty="0" smtClean="0"/>
              <a:t>Managing and monitoring</a:t>
            </a:r>
          </a:p>
          <a:p>
            <a:pPr lvl="1"/>
            <a:endParaRPr lang="en-US" dirty="0"/>
          </a:p>
        </p:txBody>
      </p:sp>
      <p:sp>
        <p:nvSpPr>
          <p:cNvPr id="2" name="Title 1"/>
          <p:cNvSpPr>
            <a:spLocks noGrp="1"/>
          </p:cNvSpPr>
          <p:nvPr>
            <p:ph type="title"/>
          </p:nvPr>
        </p:nvSpPr>
        <p:spPr/>
        <p:txBody>
          <a:bodyPr/>
          <a:lstStyle/>
          <a:p>
            <a:r>
              <a:rPr lang="en-US" dirty="0" smtClean="0"/>
              <a:t>Servers, Services and Applications</a:t>
            </a:r>
            <a:endParaRPr lang="en-US" dirty="0"/>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7" name="Content Placeholder 2"/>
          <p:cNvSpPr>
            <a:spLocks noGrp="1"/>
          </p:cNvSpPr>
          <p:nvPr>
            <p:ph type="body" sz="quarter" idx="10"/>
          </p:nvPr>
        </p:nvSpPr>
        <p:spPr>
          <a:xfrm>
            <a:off x="269239" y="1189177"/>
            <a:ext cx="11653523" cy="2031325"/>
          </a:xfrm>
        </p:spPr>
        <p:txBody>
          <a:bodyPr/>
          <a:lstStyle/>
          <a:p>
            <a:pPr lvl="1"/>
            <a:r>
              <a:rPr lang="en-US" dirty="0" smtClean="0"/>
              <a:t>As a computer technician, a server administrator, or a network administrator, you will eventually have to deal with problems. </a:t>
            </a:r>
          </a:p>
          <a:p>
            <a:pPr lvl="1"/>
            <a:r>
              <a:rPr lang="en-US" dirty="0" smtClean="0"/>
              <a:t>Some problems will have obvious solutions and be easy to fix. </a:t>
            </a:r>
          </a:p>
          <a:p>
            <a:pPr lvl="1"/>
            <a:r>
              <a:rPr lang="en-US" dirty="0" smtClean="0"/>
              <a:t>Many problems will need to be figured out by following a troubleshooting methodology to efficiently resolve a problem. </a:t>
            </a:r>
          </a:p>
          <a:p>
            <a:pPr lvl="1"/>
            <a:endParaRPr lang="en-US" dirty="0"/>
          </a:p>
        </p:txBody>
      </p:sp>
      <p:sp>
        <p:nvSpPr>
          <p:cNvPr id="2" name="Title 1"/>
          <p:cNvSpPr>
            <a:spLocks noGrp="1"/>
          </p:cNvSpPr>
          <p:nvPr>
            <p:ph type="title"/>
          </p:nvPr>
        </p:nvSpPr>
        <p:spPr/>
        <p:txBody>
          <a:bodyPr/>
          <a:lstStyle/>
          <a:p>
            <a:r>
              <a:rPr lang="en-US" smtClean="0"/>
              <a:t>Troubleshooting Methodology</a:t>
            </a:r>
            <a:endParaRPr lang="en-US"/>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1" name="Content Placeholder 2"/>
          <p:cNvSpPr>
            <a:spLocks noGrp="1"/>
          </p:cNvSpPr>
          <p:nvPr>
            <p:ph type="body" sz="quarter" idx="10"/>
          </p:nvPr>
        </p:nvSpPr>
        <p:spPr>
          <a:xfrm>
            <a:off x="269239" y="1189177"/>
            <a:ext cx="11653523" cy="2431435"/>
          </a:xfrm>
        </p:spPr>
        <p:txBody>
          <a:bodyPr/>
          <a:lstStyle/>
          <a:p>
            <a:pPr lvl="1"/>
            <a:r>
              <a:rPr lang="en-US" dirty="0" smtClean="0"/>
              <a:t>Discover the problem</a:t>
            </a:r>
          </a:p>
          <a:p>
            <a:pPr lvl="1"/>
            <a:r>
              <a:rPr lang="en-US" dirty="0" smtClean="0"/>
              <a:t>Evaluate system configuration</a:t>
            </a:r>
          </a:p>
          <a:p>
            <a:pPr lvl="1"/>
            <a:r>
              <a:rPr lang="en-US" dirty="0" smtClean="0"/>
              <a:t>List or track possible solutions and try to isolate the problem by removing or disabling hardware or software components</a:t>
            </a:r>
          </a:p>
          <a:p>
            <a:pPr lvl="1"/>
            <a:r>
              <a:rPr lang="en-US" dirty="0" smtClean="0"/>
              <a:t>Execute a plan</a:t>
            </a:r>
          </a:p>
          <a:p>
            <a:pPr lvl="1"/>
            <a:r>
              <a:rPr lang="en-US" dirty="0" smtClean="0"/>
              <a:t>Check results</a:t>
            </a:r>
          </a:p>
          <a:p>
            <a:pPr lvl="1"/>
            <a:r>
              <a:rPr lang="en-US" dirty="0" smtClean="0"/>
              <a:t>Take a proactive approach</a:t>
            </a:r>
            <a:endParaRPr lang="en-US" dirty="0"/>
          </a:p>
        </p:txBody>
      </p:sp>
      <p:sp>
        <p:nvSpPr>
          <p:cNvPr id="2" name="Title 1"/>
          <p:cNvSpPr>
            <a:spLocks noGrp="1"/>
          </p:cNvSpPr>
          <p:nvPr>
            <p:ph type="title"/>
          </p:nvPr>
        </p:nvSpPr>
        <p:spPr/>
        <p:txBody>
          <a:bodyPr/>
          <a:lstStyle/>
          <a:p>
            <a:r>
              <a:rPr lang="en-US" smtClean="0"/>
              <a:t>Troubleshooting Methodology</a:t>
            </a:r>
            <a:endParaRPr lang="en-US"/>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sz="3971" smtClean="0">
                <a:solidFill>
                  <a:schemeClr val="bg1">
                    <a:lumMod val="95000"/>
                  </a:schemeClr>
                </a:solidFill>
              </a:rPr>
              <a:t>Troubleshooting Tools</a:t>
            </a:r>
            <a:endParaRPr sz="3971">
              <a:solidFill>
                <a:schemeClr val="bg1">
                  <a:lumMod val="95000"/>
                </a:schemeClr>
              </a:solidFill>
            </a:endParaRPr>
          </a:p>
        </p:txBody>
      </p:sp>
      <p:sp>
        <p:nvSpPr>
          <p:cNvPr id="8195" name="Content Placeholder 2"/>
          <p:cNvSpPr>
            <a:spLocks noGrp="1"/>
          </p:cNvSpPr>
          <p:nvPr>
            <p:ph type="body" sz="quarter" idx="10"/>
          </p:nvPr>
        </p:nvSpPr>
        <p:spPr>
          <a:xfrm>
            <a:off x="269875" y="1189038"/>
            <a:ext cx="5378450" cy="2154436"/>
          </a:xfrm>
        </p:spPr>
        <p:txBody>
          <a:bodyPr rtlCol="0"/>
          <a:lstStyle/>
          <a:p>
            <a:pPr marL="1028700" lvl="1" indent="-457200">
              <a:defRPr/>
            </a:pPr>
            <a:r>
              <a:rPr sz="2000" dirty="0" smtClean="0">
                <a:solidFill>
                  <a:srgbClr val="FFFFFF">
                    <a:lumMod val="95000"/>
                  </a:srgbClr>
                </a:solidFill>
              </a:rPr>
              <a:t>Device Manager</a:t>
            </a:r>
          </a:p>
          <a:p>
            <a:pPr marL="1028700" lvl="1" indent="-457200">
              <a:defRPr/>
            </a:pPr>
            <a:r>
              <a:rPr sz="2000" dirty="0" smtClean="0">
                <a:solidFill>
                  <a:srgbClr val="FFFFFF">
                    <a:lumMod val="95000"/>
                  </a:srgbClr>
                </a:solidFill>
              </a:rPr>
              <a:t>System Information</a:t>
            </a:r>
          </a:p>
          <a:p>
            <a:pPr marL="1028700" lvl="1" indent="-457200">
              <a:defRPr/>
            </a:pPr>
            <a:r>
              <a:rPr sz="2000" dirty="0" smtClean="0">
                <a:solidFill>
                  <a:srgbClr val="FFFFFF">
                    <a:lumMod val="95000"/>
                  </a:srgbClr>
                </a:solidFill>
              </a:rPr>
              <a:t>Event Viewer</a:t>
            </a:r>
          </a:p>
          <a:p>
            <a:pPr marL="1028700" lvl="1" indent="-457200">
              <a:defRPr/>
            </a:pPr>
            <a:r>
              <a:rPr sz="2000" dirty="0" smtClean="0">
                <a:solidFill>
                  <a:srgbClr val="FFFFFF">
                    <a:lumMod val="95000"/>
                  </a:srgbClr>
                </a:solidFill>
              </a:rPr>
              <a:t>Task Manager</a:t>
            </a:r>
          </a:p>
          <a:p>
            <a:pPr marL="1028700" lvl="1" indent="-457200">
              <a:defRPr/>
            </a:pPr>
            <a:r>
              <a:rPr sz="2000" dirty="0" smtClean="0">
                <a:solidFill>
                  <a:srgbClr val="FFFFFF">
                    <a:lumMod val="95000"/>
                  </a:srgbClr>
                </a:solidFill>
              </a:rPr>
              <a:t>Resource Monitor</a:t>
            </a:r>
          </a:p>
          <a:p>
            <a:pPr marL="1028700" lvl="1" indent="-457200">
              <a:defRPr/>
            </a:pPr>
            <a:r>
              <a:rPr sz="2000" dirty="0" smtClean="0">
                <a:solidFill>
                  <a:srgbClr val="FFFFFF">
                    <a:lumMod val="95000"/>
                  </a:srgbClr>
                </a:solidFill>
              </a:rPr>
              <a:t>Performance Monitor</a:t>
            </a:r>
            <a:endParaRPr sz="2000" dirty="0">
              <a:solidFill>
                <a:srgbClr val="FFFFFF">
                  <a:lumMod val="95000"/>
                </a:srgbClr>
              </a:solidFill>
            </a:endParaRPr>
          </a:p>
        </p:txBody>
      </p:sp>
      <p:sp>
        <p:nvSpPr>
          <p:cNvPr id="5" name="Text Placeholder 4"/>
          <p:cNvSpPr>
            <a:spLocks noGrp="1"/>
          </p:cNvSpPr>
          <p:nvPr>
            <p:ph type="body" sz="quarter" idx="11"/>
          </p:nvPr>
        </p:nvSpPr>
        <p:spPr>
          <a:xfrm>
            <a:off x="6543675" y="1189038"/>
            <a:ext cx="5378450" cy="2154436"/>
          </a:xfrm>
        </p:spPr>
        <p:txBody>
          <a:bodyPr rtlCol="0"/>
          <a:lstStyle/>
          <a:p>
            <a:pPr lvl="1">
              <a:defRPr/>
            </a:pPr>
            <a:r>
              <a:rPr sz="2000" dirty="0" smtClean="0">
                <a:solidFill>
                  <a:srgbClr val="FFFFFF">
                    <a:lumMod val="95000"/>
                  </a:srgbClr>
                </a:solidFill>
              </a:rPr>
              <a:t>System Configuration</a:t>
            </a:r>
          </a:p>
          <a:p>
            <a:pPr lvl="1">
              <a:defRPr/>
            </a:pPr>
            <a:r>
              <a:rPr sz="2000" dirty="0" smtClean="0">
                <a:solidFill>
                  <a:srgbClr val="FFFFFF">
                    <a:lumMod val="95000"/>
                  </a:srgbClr>
                </a:solidFill>
              </a:rPr>
              <a:t>Memory Diagnostics tool</a:t>
            </a:r>
          </a:p>
          <a:p>
            <a:pPr lvl="1">
              <a:defRPr/>
            </a:pPr>
            <a:r>
              <a:rPr sz="2000" dirty="0" smtClean="0">
                <a:solidFill>
                  <a:srgbClr val="FFFFFF">
                    <a:lumMod val="95000"/>
                  </a:srgbClr>
                </a:solidFill>
              </a:rPr>
              <a:t>Troubleshooting Wizard</a:t>
            </a:r>
          </a:p>
          <a:p>
            <a:pPr lvl="1">
              <a:defRPr/>
            </a:pPr>
            <a:r>
              <a:rPr sz="2000" dirty="0" smtClean="0">
                <a:solidFill>
                  <a:srgbClr val="FFFFFF">
                    <a:lumMod val="95000"/>
                  </a:srgbClr>
                </a:solidFill>
              </a:rPr>
              <a:t>Boot Menu including Safe mode</a:t>
            </a:r>
          </a:p>
          <a:p>
            <a:pPr lvl="1">
              <a:defRPr/>
            </a:pPr>
            <a:r>
              <a:rPr sz="2000" dirty="0" smtClean="0">
                <a:solidFill>
                  <a:srgbClr val="FFFFFF">
                    <a:lumMod val="95000"/>
                  </a:srgbClr>
                </a:solidFill>
              </a:rPr>
              <a:t>Windows Repair</a:t>
            </a:r>
          </a:p>
          <a:p>
            <a:pPr lvl="1">
              <a:defRPr/>
            </a:pPr>
            <a:endParaRPr sz="2000" dirty="0"/>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DEMO: System Information</a:t>
            </a:r>
            <a:endParaRPr lang="en-US" dirty="0"/>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DEMO: Event Viewer</a:t>
            </a:r>
            <a:endParaRPr lang="en-US" dirty="0"/>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Microsoft_IT_Access_Strategy_16x9_External">
  <a:themeElements>
    <a:clrScheme name="Custom 328">
      <a:dk1>
        <a:srgbClr val="505050"/>
      </a:dk1>
      <a:lt1>
        <a:srgbClr val="FFFFFF"/>
      </a:lt1>
      <a:dk2>
        <a:srgbClr val="0072C6"/>
      </a:dk2>
      <a:lt2>
        <a:srgbClr val="D2D2D2"/>
      </a:lt2>
      <a:accent1>
        <a:srgbClr val="0072C6"/>
      </a:accent1>
      <a:accent2>
        <a:srgbClr val="008272"/>
      </a:accent2>
      <a:accent3>
        <a:srgbClr val="68217A"/>
      </a:accent3>
      <a:accent4>
        <a:srgbClr val="0072C6"/>
      </a:accent4>
      <a:accent5>
        <a:srgbClr val="002050"/>
      </a:accent5>
      <a:accent6>
        <a:srgbClr val="442359"/>
      </a:accent6>
      <a:hlink>
        <a:srgbClr val="0072C6"/>
      </a:hlink>
      <a:folHlink>
        <a:srgbClr val="0072C6"/>
      </a:folHlink>
    </a:clrScheme>
    <a:fontScheme name="Custom 1">
      <a:majorFont>
        <a:latin typeface="Segoe UI Light"/>
        <a:ea typeface=""/>
        <a:cs typeface=""/>
      </a:majorFont>
      <a:minorFont>
        <a:latin typeface="Segoe UI"/>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noFill/>
          <a:headEnd type="none" w="med" len="med"/>
          <a:tailEnd type="none" w="med" len="med"/>
        </a:ln>
      </a:spPr>
      <a:bodyPr vert="horz" wrap="square" lIns="93274" tIns="46637" rIns="93274" bIns="46637" numCol="1" rtlCol="0" anchor="ctr" anchorCtr="0" compatLnSpc="1">
        <a:prstTxWarp prst="textNoShape">
          <a:avLst/>
        </a:prstTxWarp>
      </a:bodyPr>
      <a:lstStyle>
        <a:defPPr algn="ctr" defTabSz="932472" fontAlgn="base">
          <a:spcBef>
            <a:spcPct val="0"/>
          </a:spcBef>
          <a:spcAft>
            <a:spcPct val="0"/>
          </a:spcAft>
          <a:defRPr sz="2000" dirty="0">
            <a:gradFill>
              <a:gsLst>
                <a:gs pos="0">
                  <a:srgbClr val="FFFFFF"/>
                </a:gs>
                <a:gs pos="100000">
                  <a:srgbClr val="FFFFFF"/>
                </a:gs>
              </a:gsLst>
              <a:lin ang="5400000" scaled="0"/>
            </a:gra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headEnd type="none"/>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182880" tIns="146304" rIns="182880" bIns="146304" rtlCol="0">
        <a:spAutoFit/>
      </a:bodyPr>
      <a:lstStyle>
        <a:defPPr>
          <a:lnSpc>
            <a:spcPct val="90000"/>
          </a:lnSpc>
          <a:spcAft>
            <a:spcPts val="600"/>
          </a:spcAft>
          <a:defRPr sz="2400" dirty="0" err="1" smtClean="0">
            <a:gradFill>
              <a:gsLst>
                <a:gs pos="2917">
                  <a:schemeClr val="tx1"/>
                </a:gs>
                <a:gs pos="30000">
                  <a:schemeClr val="tx1"/>
                </a:gs>
              </a:gsLst>
              <a:lin ang="5400000" scaled="0"/>
            </a:gra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LongProperties xmlns="http://schemas.microsoft.com/office/2006/metadata/longProperties"/>
</file>

<file path=customXml/item2.xml><?xml version="1.0" encoding="utf-8"?>
<p:properties xmlns:p="http://schemas.microsoft.com/office/2006/metadata/properties" xmlns:xsi="http://www.w3.org/2001/XMLSchema-instance" xmlns:pc="http://schemas.microsoft.com/office/infopath/2007/PartnerControls">
  <documentManagement>
    <Status xmlns="90316C47-89A7-4E38-A161-F1468A908C39">Draft</Status>
    <Content_x0020_Type xmlns="90316C47-89A7-4E38-A161-F1468A908C39">Slide Presentation</Content_x0020_Type>
    <Module xmlns="90316C47-89A7-4E38-A161-F1468A908C39">4</Modul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DCD1552FCE8DAE49AB00DD8999ECFBA4" ma:contentTypeVersion="" ma:contentTypeDescription="Create a new document." ma:contentTypeScope="" ma:versionID="9fe3c7892d329891ad334a1bdc48c8b5">
  <xsd:schema xmlns:xsd="http://www.w3.org/2001/XMLSchema" xmlns:xs="http://www.w3.org/2001/XMLSchema" xmlns:p="http://schemas.microsoft.com/office/2006/metadata/properties" xmlns:ns2="90316C47-89A7-4E38-A161-F1468A908C39" targetNamespace="http://schemas.microsoft.com/office/2006/metadata/properties" ma:root="true" ma:fieldsID="1b9c2fb9641548b6b16294187cab1b6e" ns2:_="">
    <xsd:import namespace="90316C47-89A7-4E38-A161-F1468A908C39"/>
    <xsd:element name="properties">
      <xsd:complexType>
        <xsd:sequence>
          <xsd:element name="documentManagement">
            <xsd:complexType>
              <xsd:all>
                <xsd:element ref="ns2:Content_x0020_Type"/>
                <xsd:element ref="ns2:Module"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0316C47-89A7-4E38-A161-F1468A908C39" elementFormDefault="qualified">
    <xsd:import namespace="http://schemas.microsoft.com/office/2006/documentManagement/types"/>
    <xsd:import namespace="http://schemas.microsoft.com/office/infopath/2007/PartnerControls"/>
    <xsd:element name="Content_x0020_Type" ma:index="8" ma:displayName="Content Type" ma:format="Dropdown" ma:internalName="Content_x0020_Type">
      <xsd:simpleType>
        <xsd:restriction base="dms:Choice">
          <xsd:enumeration value="Assessment"/>
          <xsd:enumeration value="Assessment Policheck"/>
          <xsd:enumeration value="Break Slides"/>
          <xsd:enumeration value="CC File"/>
          <xsd:enumeration value="CC Policheck"/>
          <xsd:enumeration value="Instructor Image"/>
          <xsd:enumeration value="Outline"/>
          <xsd:enumeration value="Promo Package"/>
          <xsd:enumeration value="Slide Presentation"/>
          <xsd:enumeration value="Slide Presentation Policheck"/>
          <xsd:enumeration value="SME Recruitment"/>
          <xsd:enumeration value="Video"/>
        </xsd:restriction>
      </xsd:simpleType>
    </xsd:element>
    <xsd:element name="Module" ma:index="9" nillable="true" ma:displayName="Module" ma:decimals="0" ma:internalName="Module" ma:percentage="FALSE">
      <xsd:simpleType>
        <xsd:restriction base="dms:Number">
          <xsd:maxInclusive value="40"/>
          <xsd:minInclusive value="1"/>
        </xsd:restriction>
      </xsd:simpleType>
    </xsd:element>
    <xsd:element name="Status" ma:index="10" nillable="true" ma:displayName="Status" ma:default="Draft" ma:format="Dropdown" ma:internalName="Status">
      <xsd:simpleType>
        <xsd:restriction base="dms:Choice">
          <xsd:enumeration value="Draft"/>
          <xsd:enumeration value="Final"/>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C0EED60-240C-4514-B7E6-0580C1D77131}"/>
</file>

<file path=customXml/itemProps2.xml><?xml version="1.0" encoding="utf-8"?>
<ds:datastoreItem xmlns:ds="http://schemas.openxmlformats.org/officeDocument/2006/customXml" ds:itemID="{11161134-0FD4-4089-90CC-A765AE9588D9}"/>
</file>

<file path=customXml/itemProps3.xml><?xml version="1.0" encoding="utf-8"?>
<ds:datastoreItem xmlns:ds="http://schemas.openxmlformats.org/officeDocument/2006/customXml" ds:itemID="{836312C8-BEDC-495C-8890-A6DD6294E8F1}"/>
</file>

<file path=customXml/itemProps4.xml><?xml version="1.0" encoding="utf-8"?>
<ds:datastoreItem xmlns:ds="http://schemas.openxmlformats.org/officeDocument/2006/customXml" ds:itemID="{75287767-443A-4BF1-8253-0F6EA7A6B9B9}"/>
</file>

<file path=docProps/app.xml><?xml version="1.0" encoding="utf-8"?>
<Properties xmlns="http://schemas.openxmlformats.org/officeDocument/2006/extended-properties" xmlns:vt="http://schemas.openxmlformats.org/officeDocument/2006/docPropsVTypes">
  <Template/>
  <TotalTime>3760</TotalTime>
  <Words>2684</Words>
  <Application>Microsoft Office PowerPoint</Application>
  <PresentationFormat>Widescreen</PresentationFormat>
  <Paragraphs>235</Paragraphs>
  <Slides>35</Slides>
  <Notes>17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35</vt:i4>
      </vt:variant>
    </vt:vector>
  </HeadingPairs>
  <TitlesOfParts>
    <vt:vector size="41" baseType="lpstr">
      <vt:lpstr>Arial</vt:lpstr>
      <vt:lpstr>Calibri</vt:lpstr>
      <vt:lpstr>Franklin Gothic Book</vt:lpstr>
      <vt:lpstr>Segoe UI</vt:lpstr>
      <vt:lpstr>Segoe UI Light</vt:lpstr>
      <vt:lpstr>Microsoft_IT_Access_Strategy_16x9_External</vt:lpstr>
      <vt:lpstr>Monitoring and Troubleshooting Servers</vt:lpstr>
      <vt:lpstr>Objectives</vt:lpstr>
      <vt:lpstr>ITIL</vt:lpstr>
      <vt:lpstr>Servers, Services and Applications</vt:lpstr>
      <vt:lpstr>Troubleshooting Methodology</vt:lpstr>
      <vt:lpstr>Troubleshooting Methodology</vt:lpstr>
      <vt:lpstr>Troubleshooting Tools</vt:lpstr>
      <vt:lpstr>DEMO: System Information</vt:lpstr>
      <vt:lpstr>DEMO: Event Viewer</vt:lpstr>
      <vt:lpstr>DEMO: Task Manager</vt:lpstr>
      <vt:lpstr>DEMO: Performance Monitor</vt:lpstr>
      <vt:lpstr>Getting Help</vt:lpstr>
      <vt:lpstr>Booting the System</vt:lpstr>
      <vt:lpstr>Master Boot Record</vt:lpstr>
      <vt:lpstr>The Old Way! - Boot.ini File</vt:lpstr>
      <vt:lpstr>The New Way! - BCDEdit</vt:lpstr>
      <vt:lpstr>Advanced Boot Options</vt:lpstr>
      <vt:lpstr>DEMO: System Configuration</vt:lpstr>
      <vt:lpstr>DEMO: Virtual Memory and Paging File</vt:lpstr>
      <vt:lpstr>Business Continuity</vt:lpstr>
      <vt:lpstr>High Availability</vt:lpstr>
      <vt:lpstr>Fault Tolerance</vt:lpstr>
      <vt:lpstr>Clustering</vt:lpstr>
      <vt:lpstr>Power</vt:lpstr>
      <vt:lpstr>Protecting Data</vt:lpstr>
      <vt:lpstr>Backups</vt:lpstr>
      <vt:lpstr>System State</vt:lpstr>
      <vt:lpstr>Media Management Methods</vt:lpstr>
      <vt:lpstr>Types of Backups</vt:lpstr>
      <vt:lpstr>Backup Rotations</vt:lpstr>
      <vt:lpstr>DEMO: Windows Backup</vt:lpstr>
      <vt:lpstr>Shadow Copies</vt:lpstr>
      <vt:lpstr>Pre-Boot Recovery Tools</vt:lpstr>
      <vt:lpstr>Additional Resources &amp; Next Steps</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Cat Skintik</dc:creator>
  <cp:lastModifiedBy>Christopher Chapman</cp:lastModifiedBy>
  <cp:revision>323</cp:revision>
  <dcterms:created xsi:type="dcterms:W3CDTF">2007-01-10T19:14:18Z</dcterms:created>
  <dcterms:modified xsi:type="dcterms:W3CDTF">2014-06-24T21:17:46Z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0x010100DCD1552FCE8DAE49AB00DD8999ECFBA4</vt:lpwstr>
  </property>
</Properties>
</file>