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93" r:id="rId5"/>
    <p:sldId id="546" r:id="rId6"/>
    <p:sldId id="506" r:id="rId7"/>
    <p:sldId id="547" r:id="rId8"/>
    <p:sldId id="540" r:id="rId9"/>
    <p:sldId id="548" r:id="rId10"/>
    <p:sldId id="543" r:id="rId11"/>
    <p:sldId id="544" r:id="rId12"/>
    <p:sldId id="545" r:id="rId13"/>
    <p:sldId id="536" r:id="rId14"/>
    <p:sldId id="54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5068" autoAdjust="0"/>
  </p:normalViewPr>
  <p:slideViewPr>
    <p:cSldViewPr snapToGrid="0">
      <p:cViewPr varScale="1">
        <p:scale>
          <a:sx n="56" d="100"/>
          <a:sy n="56" d="100"/>
        </p:scale>
        <p:origin x="1260" y="72"/>
      </p:cViewPr>
      <p:guideLst>
        <p:guide orient="horz" pos="2160"/>
        <p:guide pos="3840"/>
      </p:guideLst>
    </p:cSldViewPr>
  </p:slideViewPr>
  <p:outlineViewPr>
    <p:cViewPr>
      <p:scale>
        <a:sx n="33" d="100"/>
        <a:sy n="33" d="100"/>
      </p:scale>
      <p:origin x="0" y="-588"/>
    </p:cViewPr>
  </p:outlineViewPr>
  <p:notesTextViewPr>
    <p:cViewPr>
      <p:scale>
        <a:sx n="1" d="1"/>
        <a:sy n="1" d="1"/>
      </p:scale>
      <p:origin x="0" y="0"/>
    </p:cViewPr>
  </p:notesTextViewPr>
  <p:notesViewPr>
    <p:cSldViewPr snapToGrid="0">
      <p:cViewPr varScale="1">
        <p:scale>
          <a:sx n="76" d="100"/>
          <a:sy n="76" d="100"/>
        </p:scale>
        <p:origin x="244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6/23/2015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6/23/2015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Date Placeholder 3"/>
          <p:cNvSpPr>
            <a:spLocks noGrp="1"/>
          </p:cNvSpPr>
          <p:nvPr>
            <p:ph type="dt" idx="10"/>
          </p:nvPr>
        </p:nvSpPr>
        <p:spPr/>
        <p:txBody>
          <a:bodyPr/>
          <a:lstStyle/>
          <a:p>
            <a:fld id="{963E9078-21F2-40A6-A32B-34AD5ADA4113}" type="datetime1">
              <a:rPr lang="en-US" smtClean="0">
                <a:solidFill>
                  <a:prstClr val="black"/>
                </a:solidFill>
              </a:rPr>
              <a:pPr/>
              <a:t>6/23/2015</a:t>
            </a:fld>
            <a:endParaRPr lang="en-US">
              <a:solidFill>
                <a:prstClr val="black"/>
              </a:solidFill>
            </a:endParaRPr>
          </a:p>
        </p:txBody>
      </p:sp>
      <p:sp>
        <p:nvSpPr>
          <p:cNvPr id="5" name="Slide Number Placeholder 4"/>
          <p:cNvSpPr>
            <a:spLocks noGrp="1"/>
          </p:cNvSpPr>
          <p:nvPr>
            <p:ph type="sldNum" sz="quarter" idx="11"/>
          </p:nvPr>
        </p:nvSpPr>
        <p:spPr/>
        <p:txBody>
          <a:bodyPr/>
          <a:lstStyle/>
          <a:p>
            <a:fld id="{B4008EB6-D09E-4580-8CD6-DDB14511944F}" type="slidenum">
              <a:rPr lang="en-US" smtClean="0">
                <a:solidFill>
                  <a:prstClr val="black"/>
                </a:solidFill>
              </a:rPr>
              <a:pPr/>
              <a:t>2</a:t>
            </a:fld>
            <a:endParaRPr lang="en-US" dirty="0">
              <a:solidFill>
                <a:prstClr val="black"/>
              </a:solidFill>
            </a:endParaRPr>
          </a:p>
        </p:txBody>
      </p:sp>
      <p:sp>
        <p:nvSpPr>
          <p:cNvPr id="6" name="Header Placeholder 5"/>
          <p:cNvSpPr>
            <a:spLocks noGrp="1"/>
          </p:cNvSpPr>
          <p:nvPr>
            <p:ph type="hdr" sz="quarter" idx="12"/>
          </p:nvPr>
        </p:nvSpPr>
        <p:spPr/>
        <p:txBody>
          <a:bodyPr/>
          <a:lstStyle/>
          <a:p>
            <a:r>
              <a:rPr lang="en-US" smtClean="0">
                <a:solidFill>
                  <a:prstClr val="black"/>
                </a:solidFill>
              </a:rPr>
              <a:t>Microsoft Exchange</a:t>
            </a:r>
            <a:endParaRPr lang="en-US" dirty="0">
              <a:solidFill>
                <a:prstClr val="black"/>
              </a:solidFill>
            </a:endParaRPr>
          </a:p>
        </p:txBody>
      </p:sp>
      <p:sp>
        <p:nvSpPr>
          <p:cNvPr id="7" name="Footer Placeholder 6"/>
          <p:cNvSpPr>
            <a:spLocks noGrp="1"/>
          </p:cNvSpPr>
          <p:nvPr>
            <p:ph type="ftr" sz="quarter" idx="13"/>
          </p:nvPr>
        </p:nvSpPr>
        <p:spPr/>
        <p:txBody>
          <a:bodyPr/>
          <a:lstStyle/>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7685146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
        <p:nvSpPr>
          <p:cNvPr id="7" name="TextBox 6"/>
          <p:cNvSpPr txBox="1"/>
          <p:nvPr userDrawn="1"/>
        </p:nvSpPr>
        <p:spPr>
          <a:xfrm>
            <a:off x="193271" y="164177"/>
            <a:ext cx="3691466" cy="246221"/>
          </a:xfrm>
          <a:prstGeom prst="rect">
            <a:avLst/>
          </a:prstGeom>
          <a:noFill/>
        </p:spPr>
        <p:txBody>
          <a:bodyPr wrap="square" lIns="0" tIns="0" rIns="0" bIns="0" rtlCol="0" anchor="ctr">
            <a:spAutoFit/>
          </a:bodyPr>
          <a:lstStyle/>
          <a:p>
            <a:pPr algn="l"/>
            <a:r>
              <a:rPr lang="en-US" sz="1600" dirty="0" smtClean="0">
                <a:solidFill>
                  <a:schemeClr val="tx1">
                    <a:lumMod val="75000"/>
                    <a:lumOff val="25000"/>
                    <a:alpha val="99000"/>
                  </a:schemeClr>
                </a:solidFill>
                <a:latin typeface="Segoe UI" panose="020B0502040204020203" pitchFamily="34" charset="0"/>
                <a:cs typeface="Segoe UI" panose="020B0502040204020203" pitchFamily="34" charset="0"/>
              </a:rPr>
              <a:t>Microsoft</a:t>
            </a:r>
            <a:r>
              <a:rPr lang="en-US" sz="1600" baseline="0" dirty="0" smtClean="0">
                <a:solidFill>
                  <a:schemeClr val="tx1">
                    <a:lumMod val="75000"/>
                    <a:lumOff val="25000"/>
                    <a:alpha val="99000"/>
                  </a:schemeClr>
                </a:solidFill>
                <a:latin typeface="Segoe UI" panose="020B0502040204020203" pitchFamily="34" charset="0"/>
                <a:cs typeface="Segoe UI" panose="020B0502040204020203" pitchFamily="34" charset="0"/>
              </a:rPr>
              <a:t> Virtual Academy</a:t>
            </a:r>
            <a:endParaRPr lang="en-US" sz="1600" dirty="0" smtClean="0">
              <a:solidFill>
                <a:schemeClr val="tx1">
                  <a:lumMod val="75000"/>
                  <a:lumOff val="25000"/>
                  <a:alpha val="99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193271" y="164177"/>
            <a:ext cx="3691466" cy="246221"/>
          </a:xfrm>
          <a:prstGeom prst="rect">
            <a:avLst/>
          </a:prstGeom>
          <a:noFill/>
        </p:spPr>
        <p:txBody>
          <a:bodyPr wrap="square" lIns="0" tIns="0" rIns="0" bIns="0" rtlCol="0" anchor="ctr">
            <a:spAutoFit/>
          </a:bodyPr>
          <a:lstStyle/>
          <a:p>
            <a:pPr algn="l"/>
            <a:r>
              <a:rPr lang="en-US" sz="1600" dirty="0" smtClean="0">
                <a:solidFill>
                  <a:schemeClr val="tx1">
                    <a:lumMod val="75000"/>
                    <a:lumOff val="25000"/>
                    <a:alpha val="99000"/>
                  </a:schemeClr>
                </a:solidFill>
                <a:latin typeface="Segoe UI" panose="020B0502040204020203" pitchFamily="34" charset="0"/>
                <a:cs typeface="Segoe UI" panose="020B0502040204020203" pitchFamily="34" charset="0"/>
              </a:rPr>
              <a:t>Microsoft</a:t>
            </a:r>
            <a:r>
              <a:rPr lang="en-US" sz="1600" baseline="0" dirty="0" smtClean="0">
                <a:solidFill>
                  <a:schemeClr val="tx1">
                    <a:lumMod val="75000"/>
                    <a:lumOff val="25000"/>
                    <a:alpha val="99000"/>
                  </a:schemeClr>
                </a:solidFill>
                <a:latin typeface="Segoe UI" panose="020B0502040204020203" pitchFamily="34" charset="0"/>
                <a:cs typeface="Segoe UI" panose="020B0502040204020203" pitchFamily="34" charset="0"/>
              </a:rPr>
              <a:t> Virtual Academy</a:t>
            </a:r>
            <a:endParaRPr lang="en-US" sz="1600" dirty="0" smtClean="0">
              <a:solidFill>
                <a:schemeClr val="tx1">
                  <a:lumMod val="75000"/>
                  <a:lumOff val="25000"/>
                  <a:alpha val="99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3" r:id="rId3"/>
    <p:sldLayoutId id="2147483664" r:id="rId4"/>
    <p:sldLayoutId id="2147483665" r:id="rId5"/>
    <p:sldLayoutId id="2147483666" r:id="rId6"/>
    <p:sldLayoutId id="2147483668" r:id="rId7"/>
    <p:sldLayoutId id="2147483669" r:id="rId8"/>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b="1"/>
              <a:t>Managing and Troubleshooting Exchange Server 2013 Email Delivery</a:t>
            </a:r>
            <a:endParaRPr lang="en-US" sz="4000" dirty="0"/>
          </a:p>
        </p:txBody>
      </p:sp>
      <p:sp>
        <p:nvSpPr>
          <p:cNvPr id="7" name="Subtitle 2"/>
          <p:cNvSpPr>
            <a:spLocks noGrp="1"/>
          </p:cNvSpPr>
          <p:nvPr>
            <p:ph type="subTitle" idx="1"/>
          </p:nvPr>
        </p:nvSpPr>
        <p:spPr>
          <a:xfrm>
            <a:off x="1046603" y="4538948"/>
            <a:ext cx="8311154" cy="1233891"/>
          </a:xfrm>
        </p:spPr>
        <p:txBody>
          <a:bodyPr>
            <a:normAutofit fontScale="92500" lnSpcReduction="10000"/>
          </a:bodyPr>
          <a:lstStyle/>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3179774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a:effectLst>
                  <a:outerShdw blurRad="38100" dist="38100" dir="2700000" algn="tl">
                    <a:srgbClr val="000000">
                      <a:alpha val="43137"/>
                    </a:srgbClr>
                  </a:outerShdw>
                </a:effectLst>
              </a:rPr>
              <a:t>Troubleshooting Transport Services</a:t>
            </a:r>
            <a:endParaRPr lang="en-US" sz="4000" dirty="0"/>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Conclusion</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4288318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Review</a:t>
            </a:r>
            <a:endParaRPr lang="en-US" dirty="0"/>
          </a:p>
        </p:txBody>
      </p:sp>
      <p:sp>
        <p:nvSpPr>
          <p:cNvPr id="3" name="Content Placeholder 2"/>
          <p:cNvSpPr>
            <a:spLocks noGrp="1"/>
          </p:cNvSpPr>
          <p:nvPr>
            <p:ph sz="quarter" idx="10"/>
          </p:nvPr>
        </p:nvSpPr>
        <p:spPr/>
        <p:txBody>
          <a:bodyPr/>
          <a:lstStyle/>
          <a:p>
            <a:r>
              <a:rPr lang="en-US" dirty="0" smtClean="0"/>
              <a:t>Message </a:t>
            </a:r>
            <a:r>
              <a:rPr lang="en-US" dirty="0"/>
              <a:t>Tracking using Delivery </a:t>
            </a:r>
            <a:r>
              <a:rPr lang="en-US" dirty="0" smtClean="0"/>
              <a:t>reports</a:t>
            </a:r>
          </a:p>
          <a:p>
            <a:r>
              <a:rPr lang="en-US" dirty="0"/>
              <a:t>Enabling </a:t>
            </a:r>
            <a:r>
              <a:rPr lang="en-US"/>
              <a:t>Transport </a:t>
            </a:r>
            <a:r>
              <a:rPr lang="en-US" smtClean="0"/>
              <a:t>Logging</a:t>
            </a:r>
            <a:endParaRPr lang="en-US" dirty="0" smtClean="0"/>
          </a:p>
          <a:p>
            <a:r>
              <a:rPr lang="en-US" dirty="0"/>
              <a:t>Reviewing </a:t>
            </a:r>
            <a:r>
              <a:rPr lang="en-US" dirty="0" smtClean="0"/>
              <a:t>Transport Logs</a:t>
            </a:r>
            <a:endParaRPr lang="en-US" dirty="0" smtClean="0"/>
          </a:p>
          <a:p>
            <a:r>
              <a:rPr lang="en-US" dirty="0"/>
              <a:t>Troubleshooting </a:t>
            </a:r>
            <a:r>
              <a:rPr lang="en-US" dirty="0" smtClean="0"/>
              <a:t>Transport </a:t>
            </a:r>
            <a:r>
              <a:rPr lang="en-US" dirty="0"/>
              <a:t>by </a:t>
            </a:r>
            <a:r>
              <a:rPr lang="en-US" dirty="0" smtClean="0"/>
              <a:t>Using </a:t>
            </a:r>
            <a:r>
              <a:rPr lang="en-US" dirty="0"/>
              <a:t>the </a:t>
            </a:r>
            <a:r>
              <a:rPr lang="en-US" dirty="0" smtClean="0"/>
              <a:t>Queue Viewer</a:t>
            </a:r>
          </a:p>
          <a:p>
            <a:r>
              <a:rPr lang="en-US" dirty="0"/>
              <a:t>Using 3</a:t>
            </a:r>
            <a:r>
              <a:rPr lang="en-US" baseline="30000" dirty="0"/>
              <a:t>rd</a:t>
            </a:r>
            <a:r>
              <a:rPr lang="en-US" dirty="0"/>
              <a:t> Party Troubleshooting Tools</a:t>
            </a:r>
            <a:endParaRPr lang="en-US" dirty="0" smtClean="0"/>
          </a:p>
        </p:txBody>
      </p:sp>
    </p:spTree>
    <p:extLst>
      <p:ext uri="{BB962C8B-B14F-4D97-AF65-F5344CB8AC3E}">
        <p14:creationId xmlns:p14="http://schemas.microsoft.com/office/powerpoint/2010/main" val="280402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1" y="228600"/>
            <a:ext cx="11149013" cy="609398"/>
          </a:xfrm>
        </p:spPr>
        <p:txBody>
          <a:bodyPr>
            <a:normAutofit fontScale="90000"/>
          </a:bodyPr>
          <a:lstStyle/>
          <a:p>
            <a:r>
              <a:rPr lang="en-US" dirty="0" smtClean="0"/>
              <a:t>Agenda</a:t>
            </a:r>
            <a:endParaRPr lang="en-AU" dirty="0"/>
          </a:p>
        </p:txBody>
      </p:sp>
      <p:sp>
        <p:nvSpPr>
          <p:cNvPr id="6" name="Content Placeholder 5"/>
          <p:cNvSpPr>
            <a:spLocks noGrp="1"/>
          </p:cNvSpPr>
          <p:nvPr>
            <p:ph sz="quarter" idx="4294967295"/>
          </p:nvPr>
        </p:nvSpPr>
        <p:spPr>
          <a:xfrm>
            <a:off x="520702" y="1262064"/>
            <a:ext cx="10607374" cy="4224337"/>
          </a:xfrm>
          <a:prstGeom prst="rect">
            <a:avLst/>
          </a:prstGeom>
        </p:spPr>
        <p:txBody>
          <a:bodyPr/>
          <a:lstStyle/>
          <a:p>
            <a:pPr>
              <a:lnSpc>
                <a:spcPct val="200000"/>
              </a:lnSpc>
            </a:pPr>
            <a:r>
              <a:rPr lang="en-US" b="0" dirty="0"/>
              <a:t>Implementing Exchange Transport </a:t>
            </a:r>
            <a:r>
              <a:rPr lang="en-US" b="0" dirty="0" smtClean="0"/>
              <a:t>Services</a:t>
            </a:r>
          </a:p>
          <a:p>
            <a:pPr>
              <a:lnSpc>
                <a:spcPct val="200000"/>
              </a:lnSpc>
            </a:pPr>
            <a:r>
              <a:rPr lang="en-US" b="0" smtClean="0"/>
              <a:t>Configuring </a:t>
            </a:r>
            <a:r>
              <a:rPr lang="en-US" b="0" dirty="0"/>
              <a:t>and </a:t>
            </a:r>
            <a:r>
              <a:rPr lang="en-US" b="0" dirty="0" smtClean="0"/>
              <a:t>Managing </a:t>
            </a:r>
            <a:r>
              <a:rPr lang="en-US" b="0" dirty="0"/>
              <a:t>Transport </a:t>
            </a:r>
            <a:r>
              <a:rPr lang="en-US" b="0" dirty="0" smtClean="0"/>
              <a:t>Services</a:t>
            </a:r>
          </a:p>
          <a:p>
            <a:pPr>
              <a:lnSpc>
                <a:spcPct val="200000"/>
              </a:lnSpc>
            </a:pPr>
            <a:r>
              <a:rPr lang="en-US" dirty="0" smtClean="0">
                <a:effectLst>
                  <a:outerShdw blurRad="38100" dist="38100" dir="2700000" algn="tl">
                    <a:srgbClr val="000000">
                      <a:alpha val="43137"/>
                    </a:srgbClr>
                  </a:outerShdw>
                </a:effectLst>
              </a:rPr>
              <a:t>Troubleshooting Transport Services</a:t>
            </a:r>
            <a:endParaRPr lang="en-US" dirty="0">
              <a:effectLst>
                <a:outerShdw blurRad="38100" dist="38100" dir="2700000" algn="tl">
                  <a:srgbClr val="000000">
                    <a:alpha val="43137"/>
                  </a:srgbClr>
                </a:outerShdw>
              </a:effectLst>
            </a:endParaRPr>
          </a:p>
          <a:p>
            <a:pPr>
              <a:lnSpc>
                <a:spcPct val="200000"/>
              </a:lnSpc>
            </a:pPr>
            <a:r>
              <a:rPr lang="en-US" b="0" dirty="0"/>
              <a:t>Implementing High Availability for Transport </a:t>
            </a:r>
            <a:r>
              <a:rPr lang="en-US" b="0" dirty="0" smtClean="0"/>
              <a:t>Services</a:t>
            </a:r>
            <a:endParaRPr lang="en-US" b="0" dirty="0"/>
          </a:p>
        </p:txBody>
      </p:sp>
    </p:spTree>
    <p:extLst>
      <p:ext uri="{BB962C8B-B14F-4D97-AF65-F5344CB8AC3E}">
        <p14:creationId xmlns:p14="http://schemas.microsoft.com/office/powerpoint/2010/main" val="281573588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3" y="962414"/>
            <a:ext cx="8161549" cy="3025692"/>
          </a:xfrm>
        </p:spPr>
        <p:txBody>
          <a:bodyPr/>
          <a:lstStyle/>
          <a:p>
            <a:pPr>
              <a:lnSpc>
                <a:spcPct val="200000"/>
              </a:lnSpc>
            </a:pPr>
            <a:r>
              <a:rPr lang="en-US" sz="4000" dirty="0">
                <a:effectLst>
                  <a:outerShdw blurRad="38100" dist="38100" dir="2700000" algn="tl">
                    <a:srgbClr val="000000">
                      <a:alpha val="43137"/>
                    </a:srgbClr>
                  </a:outerShdw>
                </a:effectLst>
              </a:rPr>
              <a:t>Troubleshooting Transport Services</a:t>
            </a:r>
          </a:p>
        </p:txBody>
      </p:sp>
      <p:sp>
        <p:nvSpPr>
          <p:cNvPr id="7" name="Subtitle 2"/>
          <p:cNvSpPr>
            <a:spLocks noGrp="1"/>
          </p:cNvSpPr>
          <p:nvPr>
            <p:ph type="subTitle" idx="1"/>
          </p:nvPr>
        </p:nvSpPr>
        <p:spPr>
          <a:xfrm>
            <a:off x="1046603" y="4538948"/>
            <a:ext cx="8311154" cy="1233891"/>
          </a:xfrm>
        </p:spPr>
        <p:txBody>
          <a:bodyPr>
            <a:normAutofit fontScale="92500" lnSpcReduction="10000"/>
          </a:bodyPr>
          <a:lstStyle/>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3479048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Overview</a:t>
            </a:r>
            <a:endParaRPr lang="en-US" dirty="0"/>
          </a:p>
        </p:txBody>
      </p:sp>
      <p:sp>
        <p:nvSpPr>
          <p:cNvPr id="3" name="Content Placeholder 2"/>
          <p:cNvSpPr>
            <a:spLocks noGrp="1"/>
          </p:cNvSpPr>
          <p:nvPr>
            <p:ph sz="quarter" idx="10"/>
          </p:nvPr>
        </p:nvSpPr>
        <p:spPr/>
        <p:txBody>
          <a:bodyPr/>
          <a:lstStyle/>
          <a:p>
            <a:r>
              <a:rPr lang="en-US" dirty="0" smtClean="0"/>
              <a:t>Message </a:t>
            </a:r>
            <a:r>
              <a:rPr lang="en-US" dirty="0"/>
              <a:t>Tracking using Delivery </a:t>
            </a:r>
            <a:r>
              <a:rPr lang="en-US" dirty="0" smtClean="0"/>
              <a:t>reports</a:t>
            </a:r>
          </a:p>
          <a:p>
            <a:r>
              <a:rPr lang="en-US" dirty="0"/>
              <a:t>Enabling Transport </a:t>
            </a:r>
            <a:r>
              <a:rPr lang="en-US" dirty="0" smtClean="0"/>
              <a:t>Logging</a:t>
            </a:r>
            <a:endParaRPr lang="en-US" dirty="0" smtClean="0"/>
          </a:p>
          <a:p>
            <a:r>
              <a:rPr lang="en-US" dirty="0"/>
              <a:t>Reviewing </a:t>
            </a:r>
            <a:r>
              <a:rPr lang="en-US" dirty="0" smtClean="0"/>
              <a:t>Transport Logs</a:t>
            </a:r>
            <a:endParaRPr lang="en-US" dirty="0" smtClean="0"/>
          </a:p>
          <a:p>
            <a:r>
              <a:rPr lang="en-US" dirty="0"/>
              <a:t>Troubleshooting </a:t>
            </a:r>
            <a:r>
              <a:rPr lang="en-US" dirty="0" smtClean="0"/>
              <a:t>Transport </a:t>
            </a:r>
            <a:r>
              <a:rPr lang="en-US" dirty="0"/>
              <a:t>by </a:t>
            </a:r>
            <a:r>
              <a:rPr lang="en-US" dirty="0" smtClean="0"/>
              <a:t>Using </a:t>
            </a:r>
            <a:r>
              <a:rPr lang="en-US" dirty="0"/>
              <a:t>the </a:t>
            </a:r>
            <a:r>
              <a:rPr lang="en-US" dirty="0" smtClean="0"/>
              <a:t>Queue Viewer</a:t>
            </a:r>
          </a:p>
          <a:p>
            <a:r>
              <a:rPr lang="en-US" dirty="0"/>
              <a:t>Using 3</a:t>
            </a:r>
            <a:r>
              <a:rPr lang="en-US" baseline="30000" dirty="0"/>
              <a:t>rd</a:t>
            </a:r>
            <a:r>
              <a:rPr lang="en-US" dirty="0"/>
              <a:t> Party Troubleshooting Tools</a:t>
            </a:r>
            <a:endParaRPr lang="en-US" dirty="0" smtClean="0"/>
          </a:p>
        </p:txBody>
      </p:sp>
    </p:spTree>
    <p:extLst>
      <p:ext uri="{BB962C8B-B14F-4D97-AF65-F5344CB8AC3E}">
        <p14:creationId xmlns:p14="http://schemas.microsoft.com/office/powerpoint/2010/main" val="207313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a:t>Message Tracking using Delivery reports</a:t>
            </a:r>
            <a:endParaRPr lang="en-US" sz="4000" b="1" dirty="0"/>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Demo</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1251994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smtClean="0"/>
              <a:t>Enabling </a:t>
            </a:r>
            <a:r>
              <a:rPr lang="en-US" sz="4000" dirty="0"/>
              <a:t>Transport </a:t>
            </a:r>
            <a:r>
              <a:rPr lang="en-US" sz="4000" dirty="0" smtClean="0"/>
              <a:t>Logging</a:t>
            </a:r>
            <a:endParaRPr lang="en-US" sz="4000" b="1" dirty="0"/>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Demo</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2995777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a:t>Reviewing </a:t>
            </a:r>
            <a:r>
              <a:rPr lang="en-US" sz="4000" dirty="0" smtClean="0"/>
              <a:t>Transport Logs</a:t>
            </a:r>
            <a:endParaRPr lang="en-US" sz="4000" dirty="0"/>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Demo</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379351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a:t>Troubleshooting Transport by Using the Queue Viewer</a:t>
            </a:r>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Demo</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902229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1046602" y="962415"/>
            <a:ext cx="8161549" cy="3025692"/>
          </a:xfrm>
        </p:spPr>
        <p:txBody>
          <a:bodyPr/>
          <a:lstStyle/>
          <a:p>
            <a:r>
              <a:rPr lang="en-US" sz="4000" dirty="0"/>
              <a:t>Using 3</a:t>
            </a:r>
            <a:r>
              <a:rPr lang="en-US" sz="4000" baseline="30000" dirty="0"/>
              <a:t>rd</a:t>
            </a:r>
            <a:r>
              <a:rPr lang="en-US" sz="4000" dirty="0"/>
              <a:t> </a:t>
            </a:r>
            <a:r>
              <a:rPr lang="en-US" sz="4000" dirty="0" smtClean="0"/>
              <a:t>Party </a:t>
            </a:r>
            <a:r>
              <a:rPr lang="en-US" sz="4000" dirty="0"/>
              <a:t>T</a:t>
            </a:r>
            <a:r>
              <a:rPr lang="en-US" sz="4000" dirty="0" smtClean="0"/>
              <a:t>roubleshooting </a:t>
            </a:r>
            <a:r>
              <a:rPr lang="en-US" sz="4000" dirty="0"/>
              <a:t>T</a:t>
            </a:r>
            <a:r>
              <a:rPr lang="en-US" sz="4000" dirty="0" smtClean="0"/>
              <a:t>ools</a:t>
            </a:r>
            <a:endParaRPr lang="en-US" sz="4000" b="1" dirty="0"/>
          </a:p>
        </p:txBody>
      </p:sp>
      <p:sp>
        <p:nvSpPr>
          <p:cNvPr id="7" name="Subtitle 2"/>
          <p:cNvSpPr>
            <a:spLocks noGrp="1"/>
          </p:cNvSpPr>
          <p:nvPr>
            <p:ph type="subTitle" idx="1"/>
          </p:nvPr>
        </p:nvSpPr>
        <p:spPr>
          <a:xfrm>
            <a:off x="1046602" y="3988107"/>
            <a:ext cx="8311154" cy="2577946"/>
          </a:xfrm>
        </p:spPr>
        <p:txBody>
          <a:bodyPr anchor="t">
            <a:normAutofit fontScale="92500" lnSpcReduction="10000"/>
          </a:bodyPr>
          <a:lstStyle/>
          <a:p>
            <a:r>
              <a:rPr lang="en-US" sz="4400" b="1" dirty="0" smtClean="0"/>
              <a:t>Demo</a:t>
            </a:r>
          </a:p>
          <a:p>
            <a:endParaRPr lang="en-US" sz="2800" b="1" dirty="0" smtClean="0"/>
          </a:p>
          <a:p>
            <a:endParaRPr lang="en-US" sz="2800" b="1" dirty="0"/>
          </a:p>
          <a:p>
            <a:r>
              <a:rPr lang="en-US" sz="2800" b="1" dirty="0" smtClean="0"/>
              <a:t>David Elfassy</a:t>
            </a:r>
            <a:endParaRPr lang="en-US" sz="2800" b="1" dirty="0"/>
          </a:p>
          <a:p>
            <a:r>
              <a:rPr lang="en-US" sz="2000" b="1" dirty="0" smtClean="0"/>
              <a:t>Netlogon Technologies Inc.</a:t>
            </a:r>
            <a:endParaRPr lang="en-US" sz="2000" b="1" dirty="0"/>
          </a:p>
          <a:p>
            <a:r>
              <a:rPr lang="en-US" sz="2000" b="1" u="sng" dirty="0" smtClean="0"/>
              <a:t>david@netlogon.com</a:t>
            </a:r>
            <a:endParaRPr lang="en-US" sz="2000"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6449"/>
          <a:stretch/>
        </p:blipFill>
        <p:spPr bwMode="black">
          <a:xfrm>
            <a:off x="4293532" y="962414"/>
            <a:ext cx="2707862" cy="1049274"/>
          </a:xfrm>
          <a:prstGeom prst="rect">
            <a:avLst/>
          </a:prstGeom>
        </p:spPr>
      </p:pic>
      <p:sp>
        <p:nvSpPr>
          <p:cNvPr id="10" name="TextBox 9"/>
          <p:cNvSpPr txBox="1"/>
          <p:nvPr/>
        </p:nvSpPr>
        <p:spPr>
          <a:xfrm>
            <a:off x="923926" y="504026"/>
            <a:ext cx="5124450" cy="627865"/>
          </a:xfrm>
          <a:prstGeom prst="rect">
            <a:avLst/>
          </a:prstGeom>
          <a:noFill/>
        </p:spPr>
        <p:txBody>
          <a:bodyPr wrap="square" lIns="91422" tIns="91422" rIns="91422" bIns="91422" rtlCol="0">
            <a:spAutoFit/>
          </a:bodyPr>
          <a:lstStyle/>
          <a:p>
            <a:pPr>
              <a:lnSpc>
                <a:spcPct val="90000"/>
              </a:lnSpc>
              <a:spcBef>
                <a:spcPct val="20000"/>
              </a:spcBef>
              <a:buSzPct val="90000"/>
            </a:pPr>
            <a:r>
              <a:rPr lang="en-AU" sz="3200" dirty="0">
                <a:solidFill>
                  <a:srgbClr val="FFFFFF">
                    <a:alpha val="99000"/>
                  </a:srgbClr>
                </a:solidFill>
              </a:rPr>
              <a:t>EXL332</a:t>
            </a:r>
          </a:p>
        </p:txBody>
      </p:sp>
    </p:spTree>
    <p:extLst>
      <p:ext uri="{BB962C8B-B14F-4D97-AF65-F5344CB8AC3E}">
        <p14:creationId xmlns:p14="http://schemas.microsoft.com/office/powerpoint/2010/main" val="1889236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4402CBAC609143BF2645CB4AD713E1" ma:contentTypeVersion="3" ma:contentTypeDescription="Create a new document." ma:contentTypeScope="" ma:versionID="98afc0f59e76f681ab1022cb9abfee62">
  <xsd:schema xmlns:xsd="http://www.w3.org/2001/XMLSchema" xmlns:xs="http://www.w3.org/2001/XMLSchema" xmlns:p="http://schemas.microsoft.com/office/2006/metadata/properties" xmlns:ns2="b2da44c7-4aef-4f6a-b91c-63fb94a5ed61" targetNamespace="http://schemas.microsoft.com/office/2006/metadata/properties" ma:root="true" ma:fieldsID="a732e343fef4bd9bca41912e6a562287" ns2:_="">
    <xsd:import namespace="b2da44c7-4aef-4f6a-b91c-63fb94a5ed61"/>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da44c7-4aef-4f6a-b91c-63fb94a5ed6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2.xml><?xml version="1.0" encoding="utf-8"?>
<ds:datastoreItem xmlns:ds="http://schemas.openxmlformats.org/officeDocument/2006/customXml" ds:itemID="{6FE7A7FE-6D6E-4F1C-B675-DC3B21C06F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da44c7-4aef-4f6a-b91c-63fb94a5ed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25FDD9-4C58-4084-9F89-0E6ADD6FFF55}">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b2da44c7-4aef-4f6a-b91c-63fb94a5ed61"/>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3746</TotalTime>
  <Words>297</Words>
  <Application>Microsoft Office PowerPoint</Application>
  <PresentationFormat>Widescreen</PresentationFormat>
  <Paragraphs>80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Segoe UI</vt:lpstr>
      <vt:lpstr>Segoe UI Light</vt:lpstr>
      <vt:lpstr>1_Office Theme</vt:lpstr>
      <vt:lpstr>Managing and Troubleshooting Exchange Server 2013 Email Delivery</vt:lpstr>
      <vt:lpstr>Agenda</vt:lpstr>
      <vt:lpstr>Troubleshooting Transport Services</vt:lpstr>
      <vt:lpstr>Module Overview</vt:lpstr>
      <vt:lpstr>Message Tracking using Delivery reports</vt:lpstr>
      <vt:lpstr>Enabling Transport Logging</vt:lpstr>
      <vt:lpstr>Reviewing Transport Logs</vt:lpstr>
      <vt:lpstr>Troubleshooting Transport by Using the Queue Viewer</vt:lpstr>
      <vt:lpstr>Using 3rd Party Troubleshooting Tools</vt:lpstr>
      <vt:lpstr>Troubleshooting Transport Services</vt:lpstr>
      <vt:lpstr>Module 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Jonathan</cp:lastModifiedBy>
  <cp:revision>124</cp:revision>
  <dcterms:created xsi:type="dcterms:W3CDTF">2013-02-15T23:12:42Z</dcterms:created>
  <dcterms:modified xsi:type="dcterms:W3CDTF">2015-06-23T19:20:54Z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0x010100244402CBAC609143BF2645CB4AD713E1</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